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4"/>
  </p:sldMasterIdLst>
  <p:notesMasterIdLst>
    <p:notesMasterId r:id="rId16"/>
  </p:notesMasterIdLst>
  <p:sldIdLst>
    <p:sldId id="257" r:id="rId5"/>
    <p:sldId id="274" r:id="rId6"/>
    <p:sldId id="263" r:id="rId7"/>
    <p:sldId id="275" r:id="rId8"/>
    <p:sldId id="271" r:id="rId9"/>
    <p:sldId id="264" r:id="rId10"/>
    <p:sldId id="269" r:id="rId11"/>
    <p:sldId id="276" r:id="rId12"/>
    <p:sldId id="273" r:id="rId13"/>
    <p:sldId id="267"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57F26B-5673-4648-BEEB-133DBA3C599E}" v="14" dt="2025-11-23T00:47:12.8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62682" autoAdjust="0"/>
  </p:normalViewPr>
  <p:slideViewPr>
    <p:cSldViewPr snapToGrid="0">
      <p:cViewPr varScale="1">
        <p:scale>
          <a:sx n="64" d="100"/>
          <a:sy n="64" d="100"/>
        </p:scale>
        <p:origin x="748" y="4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 Greavu" userId="e0345a8f-c6c7-4e98-ba82-c670fa3a2606" providerId="ADAL" clId="{508E105B-3E35-4EAD-980B-9243ACF69463}"/>
    <pc:docChg chg="undo custSel addSld delSld modSld">
      <pc:chgData name="Emil Greavu" userId="e0345a8f-c6c7-4e98-ba82-c670fa3a2606" providerId="ADAL" clId="{508E105B-3E35-4EAD-980B-9243ACF69463}" dt="2025-11-23T00:51:24.545" v="2864" actId="255"/>
      <pc:docMkLst>
        <pc:docMk/>
      </pc:docMkLst>
      <pc:sldChg chg="addSp delSp modSp mod">
        <pc:chgData name="Emil Greavu" userId="e0345a8f-c6c7-4e98-ba82-c670fa3a2606" providerId="ADAL" clId="{508E105B-3E35-4EAD-980B-9243ACF69463}" dt="2025-11-23T00:13:01.593" v="2136" actId="20577"/>
        <pc:sldMkLst>
          <pc:docMk/>
          <pc:sldMk cId="4043737824" sldId="257"/>
        </pc:sldMkLst>
        <pc:spChg chg="mod">
          <ac:chgData name="Emil Greavu" userId="e0345a8f-c6c7-4e98-ba82-c670fa3a2606" providerId="ADAL" clId="{508E105B-3E35-4EAD-980B-9243ACF69463}" dt="2025-11-23T00:13:01.593" v="2136" actId="20577"/>
          <ac:spMkLst>
            <pc:docMk/>
            <pc:sldMk cId="4043737824" sldId="257"/>
            <ac:spMk id="2" creationId="{78FD68DA-43BA-4508-8DE2-BA9BB7B2FA5B}"/>
          </ac:spMkLst>
        </pc:spChg>
        <pc:picChg chg="add del mod">
          <ac:chgData name="Emil Greavu" userId="e0345a8f-c6c7-4e98-ba82-c670fa3a2606" providerId="ADAL" clId="{508E105B-3E35-4EAD-980B-9243ACF69463}" dt="2025-11-23T00:07:27.514" v="1828" actId="478"/>
          <ac:picMkLst>
            <pc:docMk/>
            <pc:sldMk cId="4043737824" sldId="257"/>
            <ac:picMk id="5" creationId="{57CC475F-1F0C-C4D3-2962-B9B5D783F69A}"/>
          </ac:picMkLst>
        </pc:picChg>
        <pc:picChg chg="add del">
          <ac:chgData name="Emil Greavu" userId="e0345a8f-c6c7-4e98-ba82-c670fa3a2606" providerId="ADAL" clId="{508E105B-3E35-4EAD-980B-9243ACF69463}" dt="2025-11-23T00:07:27.514" v="1828" actId="478"/>
          <ac:picMkLst>
            <pc:docMk/>
            <pc:sldMk cId="4043737824" sldId="257"/>
            <ac:picMk id="1026" creationId="{49D68A07-CE13-38CB-5A3F-5A6870CCCF6D}"/>
          </ac:picMkLst>
        </pc:picChg>
        <pc:picChg chg="add mod">
          <ac:chgData name="Emil Greavu" userId="e0345a8f-c6c7-4e98-ba82-c670fa3a2606" providerId="ADAL" clId="{508E105B-3E35-4EAD-980B-9243ACF69463}" dt="2025-11-23T00:07:40.293" v="1832" actId="1076"/>
          <ac:picMkLst>
            <pc:docMk/>
            <pc:sldMk cId="4043737824" sldId="257"/>
            <ac:picMk id="1027" creationId="{9EE55DB1-7A5D-560D-E82B-9F71FE73267A}"/>
          </ac:picMkLst>
        </pc:picChg>
      </pc:sldChg>
      <pc:sldChg chg="addSp delSp modSp mod">
        <pc:chgData name="Emil Greavu" userId="e0345a8f-c6c7-4e98-ba82-c670fa3a2606" providerId="ADAL" clId="{508E105B-3E35-4EAD-980B-9243ACF69463}" dt="2025-11-23T00:21:06.580" v="2472" actId="20577"/>
        <pc:sldMkLst>
          <pc:docMk/>
          <pc:sldMk cId="870297101" sldId="263"/>
        </pc:sldMkLst>
        <pc:spChg chg="mod">
          <ac:chgData name="Emil Greavu" userId="e0345a8f-c6c7-4e98-ba82-c670fa3a2606" providerId="ADAL" clId="{508E105B-3E35-4EAD-980B-9243ACF69463}" dt="2025-11-23T00:16:03.844" v="2220" actId="20577"/>
          <ac:spMkLst>
            <pc:docMk/>
            <pc:sldMk cId="870297101" sldId="263"/>
            <ac:spMk id="2" creationId="{1E116C53-8527-2E62-F8AB-572DC47C8887}"/>
          </ac:spMkLst>
        </pc:spChg>
        <pc:spChg chg="mod">
          <ac:chgData name="Emil Greavu" userId="e0345a8f-c6c7-4e98-ba82-c670fa3a2606" providerId="ADAL" clId="{508E105B-3E35-4EAD-980B-9243ACF69463}" dt="2025-11-23T00:21:06.580" v="2472" actId="20577"/>
          <ac:spMkLst>
            <pc:docMk/>
            <pc:sldMk cId="870297101" sldId="263"/>
            <ac:spMk id="4" creationId="{57E6ADC6-2047-6688-1E4D-48962A425813}"/>
          </ac:spMkLst>
        </pc:spChg>
        <pc:picChg chg="add mod">
          <ac:chgData name="Emil Greavu" userId="e0345a8f-c6c7-4e98-ba82-c670fa3a2606" providerId="ADAL" clId="{508E105B-3E35-4EAD-980B-9243ACF69463}" dt="2025-11-23T00:18:14.231" v="2228" actId="1076"/>
          <ac:picMkLst>
            <pc:docMk/>
            <pc:sldMk cId="870297101" sldId="263"/>
            <ac:picMk id="5" creationId="{26FC5AE8-B1BF-2E38-E78B-22BAEFBCE12C}"/>
          </ac:picMkLst>
        </pc:picChg>
        <pc:picChg chg="add del mod">
          <ac:chgData name="Emil Greavu" userId="e0345a8f-c6c7-4e98-ba82-c670fa3a2606" providerId="ADAL" clId="{508E105B-3E35-4EAD-980B-9243ACF69463}" dt="2025-11-23T00:17:50.178" v="2221" actId="478"/>
          <ac:picMkLst>
            <pc:docMk/>
            <pc:sldMk cId="870297101" sldId="263"/>
            <ac:picMk id="6" creationId="{99A4A0A0-20F0-DF9A-12C8-3E3E177B64B0}"/>
          </ac:picMkLst>
        </pc:picChg>
      </pc:sldChg>
      <pc:sldChg chg="addSp delSp modSp mod">
        <pc:chgData name="Emil Greavu" userId="e0345a8f-c6c7-4e98-ba82-c670fa3a2606" providerId="ADAL" clId="{508E105B-3E35-4EAD-980B-9243ACF69463}" dt="2025-11-14T02:02:52.237" v="1037" actId="14100"/>
        <pc:sldMkLst>
          <pc:docMk/>
          <pc:sldMk cId="2098756835" sldId="264"/>
        </pc:sldMkLst>
        <pc:spChg chg="mod">
          <ac:chgData name="Emil Greavu" userId="e0345a8f-c6c7-4e98-ba82-c670fa3a2606" providerId="ADAL" clId="{508E105B-3E35-4EAD-980B-9243ACF69463}" dt="2025-11-14T01:53:39.721" v="967" actId="20577"/>
          <ac:spMkLst>
            <pc:docMk/>
            <pc:sldMk cId="2098756835" sldId="264"/>
            <ac:spMk id="2" creationId="{EE95586B-EB87-B849-4F23-1AC5777D13DE}"/>
          </ac:spMkLst>
        </pc:spChg>
        <pc:spChg chg="mod">
          <ac:chgData name="Emil Greavu" userId="e0345a8f-c6c7-4e98-ba82-c670fa3a2606" providerId="ADAL" clId="{508E105B-3E35-4EAD-980B-9243ACF69463}" dt="2025-11-14T02:01:04.423" v="1031" actId="6549"/>
          <ac:spMkLst>
            <pc:docMk/>
            <pc:sldMk cId="2098756835" sldId="264"/>
            <ac:spMk id="4" creationId="{5A9DC1C3-4612-F978-6B44-FF3A0E44DA9B}"/>
          </ac:spMkLst>
        </pc:spChg>
        <pc:graphicFrameChg chg="add mod modGraphic">
          <ac:chgData name="Emil Greavu" userId="e0345a8f-c6c7-4e98-ba82-c670fa3a2606" providerId="ADAL" clId="{508E105B-3E35-4EAD-980B-9243ACF69463}" dt="2025-11-14T02:02:52.237" v="1037" actId="14100"/>
          <ac:graphicFrameMkLst>
            <pc:docMk/>
            <pc:sldMk cId="2098756835" sldId="264"/>
            <ac:graphicFrameMk id="7" creationId="{E3AAE153-9B32-E3C7-21D7-33F0DD4BE5FF}"/>
          </ac:graphicFrameMkLst>
        </pc:graphicFrameChg>
        <pc:picChg chg="add mod">
          <ac:chgData name="Emil Greavu" userId="e0345a8f-c6c7-4e98-ba82-c670fa3a2606" providerId="ADAL" clId="{508E105B-3E35-4EAD-980B-9243ACF69463}" dt="2025-11-14T01:54:12.641" v="974" actId="14100"/>
          <ac:picMkLst>
            <pc:docMk/>
            <pc:sldMk cId="2098756835" sldId="264"/>
            <ac:picMk id="6" creationId="{928C0F2D-533E-501F-0282-CAD590BE8BE7}"/>
          </ac:picMkLst>
        </pc:picChg>
      </pc:sldChg>
      <pc:sldChg chg="modSp mod">
        <pc:chgData name="Emil Greavu" userId="e0345a8f-c6c7-4e98-ba82-c670fa3a2606" providerId="ADAL" clId="{508E105B-3E35-4EAD-980B-9243ACF69463}" dt="2025-11-23T00:36:17.686" v="2675" actId="20577"/>
        <pc:sldMkLst>
          <pc:docMk/>
          <pc:sldMk cId="3065958964" sldId="267"/>
        </pc:sldMkLst>
        <pc:spChg chg="mod">
          <ac:chgData name="Emil Greavu" userId="e0345a8f-c6c7-4e98-ba82-c670fa3a2606" providerId="ADAL" clId="{508E105B-3E35-4EAD-980B-9243ACF69463}" dt="2025-11-23T00:36:17.686" v="2675" actId="20577"/>
          <ac:spMkLst>
            <pc:docMk/>
            <pc:sldMk cId="3065958964" sldId="267"/>
            <ac:spMk id="4" creationId="{4D4419E7-1CCA-B076-6970-F7F1F52ADF84}"/>
          </ac:spMkLst>
        </pc:spChg>
        <pc:cxnChg chg="mod">
          <ac:chgData name="Emil Greavu" userId="e0345a8f-c6c7-4e98-ba82-c670fa3a2606" providerId="ADAL" clId="{508E105B-3E35-4EAD-980B-9243ACF69463}" dt="2025-11-14T02:30:15.576" v="1769" actId="14100"/>
          <ac:cxnSpMkLst>
            <pc:docMk/>
            <pc:sldMk cId="3065958964" sldId="267"/>
            <ac:cxnSpMk id="5" creationId="{03DB3437-F8BC-A3D7-66EB-B8E776183EFB}"/>
          </ac:cxnSpMkLst>
        </pc:cxnChg>
      </pc:sldChg>
      <pc:sldChg chg="addSp delSp modSp mod">
        <pc:chgData name="Emil Greavu" userId="e0345a8f-c6c7-4e98-ba82-c670fa3a2606" providerId="ADAL" clId="{508E105B-3E35-4EAD-980B-9243ACF69463}" dt="2025-11-23T00:28:30.360" v="2536" actId="20577"/>
        <pc:sldMkLst>
          <pc:docMk/>
          <pc:sldMk cId="411819093" sldId="269"/>
        </pc:sldMkLst>
        <pc:spChg chg="mod">
          <ac:chgData name="Emil Greavu" userId="e0345a8f-c6c7-4e98-ba82-c670fa3a2606" providerId="ADAL" clId="{508E105B-3E35-4EAD-980B-9243ACF69463}" dt="2025-11-14T02:15:59.754" v="1352" actId="255"/>
          <ac:spMkLst>
            <pc:docMk/>
            <pc:sldMk cId="411819093" sldId="269"/>
            <ac:spMk id="2" creationId="{8B0721C2-C10A-A12C-CB48-6B71A80A52E1}"/>
          </ac:spMkLst>
        </pc:spChg>
        <pc:spChg chg="mod">
          <ac:chgData name="Emil Greavu" userId="e0345a8f-c6c7-4e98-ba82-c670fa3a2606" providerId="ADAL" clId="{508E105B-3E35-4EAD-980B-9243ACF69463}" dt="2025-11-23T00:28:30.360" v="2536" actId="20577"/>
          <ac:spMkLst>
            <pc:docMk/>
            <pc:sldMk cId="411819093" sldId="269"/>
            <ac:spMk id="4" creationId="{D3224C7E-10E0-3626-928C-1FA5CA1C03CC}"/>
          </ac:spMkLst>
        </pc:spChg>
        <pc:picChg chg="add mod">
          <ac:chgData name="Emil Greavu" userId="e0345a8f-c6c7-4e98-ba82-c670fa3a2606" providerId="ADAL" clId="{508E105B-3E35-4EAD-980B-9243ACF69463}" dt="2025-11-14T02:16:17.002" v="1353" actId="14100"/>
          <ac:picMkLst>
            <pc:docMk/>
            <pc:sldMk cId="411819093" sldId="269"/>
            <ac:picMk id="5" creationId="{E1E9386A-5E61-5DA5-D656-C6DC7B23F0E3}"/>
          </ac:picMkLst>
        </pc:picChg>
      </pc:sldChg>
      <pc:sldChg chg="addSp delSp modSp add mod">
        <pc:chgData name="Emil Greavu" userId="e0345a8f-c6c7-4e98-ba82-c670fa3a2606" providerId="ADAL" clId="{508E105B-3E35-4EAD-980B-9243ACF69463}" dt="2025-11-23T00:25:56.979" v="2528" actId="20577"/>
        <pc:sldMkLst>
          <pc:docMk/>
          <pc:sldMk cId="3469114639" sldId="271"/>
        </pc:sldMkLst>
        <pc:spChg chg="mod">
          <ac:chgData name="Emil Greavu" userId="e0345a8f-c6c7-4e98-ba82-c670fa3a2606" providerId="ADAL" clId="{508E105B-3E35-4EAD-980B-9243ACF69463}" dt="2025-11-14T01:41:22.772" v="381" actId="20577"/>
          <ac:spMkLst>
            <pc:docMk/>
            <pc:sldMk cId="3469114639" sldId="271"/>
            <ac:spMk id="2" creationId="{0B0BEA44-E1A4-2C54-6147-841703D16583}"/>
          </ac:spMkLst>
        </pc:spChg>
        <pc:spChg chg="mod">
          <ac:chgData name="Emil Greavu" userId="e0345a8f-c6c7-4e98-ba82-c670fa3a2606" providerId="ADAL" clId="{508E105B-3E35-4EAD-980B-9243ACF69463}" dt="2025-11-23T00:25:56.979" v="2528" actId="20577"/>
          <ac:spMkLst>
            <pc:docMk/>
            <pc:sldMk cId="3469114639" sldId="271"/>
            <ac:spMk id="4" creationId="{FA4D68F5-A2B6-C0CF-B9D9-767A4259D437}"/>
          </ac:spMkLst>
        </pc:spChg>
        <pc:picChg chg="add mod">
          <ac:chgData name="Emil Greavu" userId="e0345a8f-c6c7-4e98-ba82-c670fa3a2606" providerId="ADAL" clId="{508E105B-3E35-4EAD-980B-9243ACF69463}" dt="2025-11-14T01:41:41.906" v="389" actId="14100"/>
          <ac:picMkLst>
            <pc:docMk/>
            <pc:sldMk cId="3469114639" sldId="271"/>
            <ac:picMk id="5" creationId="{A831CC33-345D-6E7F-7A91-435C68498C02}"/>
          </ac:picMkLst>
        </pc:picChg>
      </pc:sldChg>
      <pc:sldChg chg="addSp delSp modSp add mod">
        <pc:chgData name="Emil Greavu" userId="e0345a8f-c6c7-4e98-ba82-c670fa3a2606" providerId="ADAL" clId="{508E105B-3E35-4EAD-980B-9243ACF69463}" dt="2025-11-23T00:29:34.149" v="2546" actId="20577"/>
        <pc:sldMkLst>
          <pc:docMk/>
          <pc:sldMk cId="2754186441" sldId="273"/>
        </pc:sldMkLst>
        <pc:spChg chg="mod">
          <ac:chgData name="Emil Greavu" userId="e0345a8f-c6c7-4e98-ba82-c670fa3a2606" providerId="ADAL" clId="{508E105B-3E35-4EAD-980B-9243ACF69463}" dt="2025-11-14T02:20:14.674" v="1413" actId="6549"/>
          <ac:spMkLst>
            <pc:docMk/>
            <pc:sldMk cId="2754186441" sldId="273"/>
            <ac:spMk id="2" creationId="{2ECBD15B-6342-11AC-EFB9-55D128A14CC3}"/>
          </ac:spMkLst>
        </pc:spChg>
        <pc:spChg chg="add mod">
          <ac:chgData name="Emil Greavu" userId="e0345a8f-c6c7-4e98-ba82-c670fa3a2606" providerId="ADAL" clId="{508E105B-3E35-4EAD-980B-9243ACF69463}" dt="2025-11-23T00:29:34.149" v="2546" actId="20577"/>
          <ac:spMkLst>
            <pc:docMk/>
            <pc:sldMk cId="2754186441" sldId="273"/>
            <ac:spMk id="7" creationId="{D5E1C062-F73F-A162-632F-4AAF75264C9A}"/>
          </ac:spMkLst>
        </pc:spChg>
        <pc:picChg chg="add mod">
          <ac:chgData name="Emil Greavu" userId="e0345a8f-c6c7-4e98-ba82-c670fa3a2606" providerId="ADAL" clId="{508E105B-3E35-4EAD-980B-9243ACF69463}" dt="2025-11-14T02:19:05.298" v="1367" actId="14100"/>
          <ac:picMkLst>
            <pc:docMk/>
            <pc:sldMk cId="2754186441" sldId="273"/>
            <ac:picMk id="6" creationId="{8865ECF6-5F7A-6E55-5C3E-4EDB331D9D88}"/>
          </ac:picMkLst>
        </pc:picChg>
      </pc:sldChg>
      <pc:sldChg chg="modSp add mod">
        <pc:chgData name="Emil Greavu" userId="e0345a8f-c6c7-4e98-ba82-c670fa3a2606" providerId="ADAL" clId="{508E105B-3E35-4EAD-980B-9243ACF69463}" dt="2025-11-23T00:14:11.715" v="2162" actId="20577"/>
        <pc:sldMkLst>
          <pc:docMk/>
          <pc:sldMk cId="3924446538" sldId="274"/>
        </pc:sldMkLst>
        <pc:spChg chg="mod">
          <ac:chgData name="Emil Greavu" userId="e0345a8f-c6c7-4e98-ba82-c670fa3a2606" providerId="ADAL" clId="{508E105B-3E35-4EAD-980B-9243ACF69463}" dt="2025-11-23T00:14:11.715" v="2162" actId="20577"/>
          <ac:spMkLst>
            <pc:docMk/>
            <pc:sldMk cId="3924446538" sldId="274"/>
            <ac:spMk id="2" creationId="{18D83E68-C94D-E449-4134-F9C40B62DDF5}"/>
          </ac:spMkLst>
        </pc:spChg>
      </pc:sldChg>
      <pc:sldChg chg="modSp add mod">
        <pc:chgData name="Emil Greavu" userId="e0345a8f-c6c7-4e98-ba82-c670fa3a2606" providerId="ADAL" clId="{508E105B-3E35-4EAD-980B-9243ACF69463}" dt="2025-11-23T00:25:04.991" v="2516" actId="20577"/>
        <pc:sldMkLst>
          <pc:docMk/>
          <pc:sldMk cId="453771321" sldId="275"/>
        </pc:sldMkLst>
        <pc:spChg chg="mod">
          <ac:chgData name="Emil Greavu" userId="e0345a8f-c6c7-4e98-ba82-c670fa3a2606" providerId="ADAL" clId="{508E105B-3E35-4EAD-980B-9243ACF69463}" dt="2025-11-23T00:25:04.991" v="2516" actId="20577"/>
          <ac:spMkLst>
            <pc:docMk/>
            <pc:sldMk cId="453771321" sldId="275"/>
            <ac:spMk id="4" creationId="{ED1A23D4-A7C0-E62A-F24E-B8850B2C4242}"/>
          </ac:spMkLst>
        </pc:spChg>
      </pc:sldChg>
      <pc:sldChg chg="addSp delSp modSp add mod">
        <pc:chgData name="Emil Greavu" userId="e0345a8f-c6c7-4e98-ba82-c670fa3a2606" providerId="ADAL" clId="{508E105B-3E35-4EAD-980B-9243ACF69463}" dt="2025-11-23T00:51:24.545" v="2864" actId="255"/>
        <pc:sldMkLst>
          <pc:docMk/>
          <pc:sldMk cId="2168905264" sldId="276"/>
        </pc:sldMkLst>
        <pc:spChg chg="mod">
          <ac:chgData name="Emil Greavu" userId="e0345a8f-c6c7-4e98-ba82-c670fa3a2606" providerId="ADAL" clId="{508E105B-3E35-4EAD-980B-9243ACF69463}" dt="2025-11-23T00:48:35.585" v="2816" actId="255"/>
          <ac:spMkLst>
            <pc:docMk/>
            <pc:sldMk cId="2168905264" sldId="276"/>
            <ac:spMk id="2" creationId="{E55FB0AB-F1AB-D51B-1BEB-FD2D9DE9A4F7}"/>
          </ac:spMkLst>
        </pc:spChg>
        <pc:spChg chg="mod">
          <ac:chgData name="Emil Greavu" userId="e0345a8f-c6c7-4e98-ba82-c670fa3a2606" providerId="ADAL" clId="{508E105B-3E35-4EAD-980B-9243ACF69463}" dt="2025-11-23T00:51:24.545" v="2864" actId="255"/>
          <ac:spMkLst>
            <pc:docMk/>
            <pc:sldMk cId="2168905264" sldId="276"/>
            <ac:spMk id="4" creationId="{DF0DC43A-811D-8BD5-5206-E258E3DE3E2A}"/>
          </ac:spMkLst>
        </pc:spChg>
        <pc:spChg chg="add del mod">
          <ac:chgData name="Emil Greavu" userId="e0345a8f-c6c7-4e98-ba82-c670fa3a2606" providerId="ADAL" clId="{508E105B-3E35-4EAD-980B-9243ACF69463}" dt="2025-11-23T00:45:27.060" v="2777" actId="22"/>
          <ac:spMkLst>
            <pc:docMk/>
            <pc:sldMk cId="2168905264" sldId="276"/>
            <ac:spMk id="6" creationId="{96FC8951-9256-46ED-88E3-750E5B096106}"/>
          </ac:spMkLst>
        </pc:spChg>
        <pc:picChg chg="del">
          <ac:chgData name="Emil Greavu" userId="e0345a8f-c6c7-4e98-ba82-c670fa3a2606" providerId="ADAL" clId="{508E105B-3E35-4EAD-980B-9243ACF69463}" dt="2025-11-23T00:44:42.891" v="2767" actId="478"/>
          <ac:picMkLst>
            <pc:docMk/>
            <pc:sldMk cId="2168905264" sldId="276"/>
            <ac:picMk id="5" creationId="{B1969481-54D8-DA32-0BCD-8078E425E730}"/>
          </ac:picMkLst>
        </pc:picChg>
        <pc:picChg chg="add mod">
          <ac:chgData name="Emil Greavu" userId="e0345a8f-c6c7-4e98-ba82-c670fa3a2606" providerId="ADAL" clId="{508E105B-3E35-4EAD-980B-9243ACF69463}" dt="2025-11-23T00:48:39.278" v="2817" actId="1076"/>
          <ac:picMkLst>
            <pc:docMk/>
            <pc:sldMk cId="2168905264" sldId="276"/>
            <ac:picMk id="8" creationId="{1233B6ED-2D8A-F3FC-F754-92B52E0E1AF5}"/>
          </ac:picMkLst>
        </pc:picChg>
      </pc:sldChg>
      <pc:sldChg chg="add del">
        <pc:chgData name="Emil Greavu" userId="e0345a8f-c6c7-4e98-ba82-c670fa3a2606" providerId="ADAL" clId="{508E105B-3E35-4EAD-980B-9243ACF69463}" dt="2025-11-23T00:38:06.554" v="2677" actId="2890"/>
        <pc:sldMkLst>
          <pc:docMk/>
          <pc:sldMk cId="3947204964" sldId="276"/>
        </pc:sldMkLst>
      </pc:sldChg>
    </pc:docChg>
  </pc:docChgLst>
  <pc:docChgLst>
    <pc:chgData name="miha max" userId="f2028e04eabf4264" providerId="LiveId" clId="{E916F914-229F-4F33-9E99-9ACFB72F3596}"/>
    <pc:docChg chg="delSld modSld">
      <pc:chgData name="miha max" userId="f2028e04eabf4264" providerId="LiveId" clId="{E916F914-229F-4F33-9E99-9ACFB72F3596}" dt="2025-10-27T11:43:10.071" v="2" actId="47"/>
      <pc:docMkLst>
        <pc:docMk/>
      </pc:docMkLst>
      <pc:sldChg chg="modSp mod">
        <pc:chgData name="miha max" userId="f2028e04eabf4264" providerId="LiveId" clId="{E916F914-229F-4F33-9E99-9ACFB72F3596}" dt="2025-10-27T11:42:49.981" v="1" actId="20577"/>
        <pc:sldMkLst>
          <pc:docMk/>
          <pc:sldMk cId="3065958964" sldId="267"/>
        </pc:sldMkLst>
        <pc:spChg chg="mod">
          <ac:chgData name="miha max" userId="f2028e04eabf4264" providerId="LiveId" clId="{E916F914-229F-4F33-9E99-9ACFB72F3596}" dt="2025-10-27T11:42:49.981" v="1" actId="20577"/>
          <ac:spMkLst>
            <pc:docMk/>
            <pc:sldMk cId="3065958964" sldId="267"/>
            <ac:spMk id="4" creationId="{4D4419E7-1CCA-B076-6970-F7F1F52ADF8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ADE46-A3DA-4042-A1CC-2433B800E832}" type="datetimeFigureOut">
              <a:rPr lang="en-GB" smtClean="0"/>
              <a:t>28/11/2025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3D2D79-EEF0-4865-8E94-496F05AA2F2D}" type="slidenum">
              <a:rPr lang="en-GB" smtClean="0"/>
              <a:t>‹#›</a:t>
            </a:fld>
            <a:endParaRPr lang="en-GB"/>
          </a:p>
        </p:txBody>
      </p:sp>
    </p:spTree>
    <p:extLst>
      <p:ext uri="{BB962C8B-B14F-4D97-AF65-F5344CB8AC3E}">
        <p14:creationId xmlns:p14="http://schemas.microsoft.com/office/powerpoint/2010/main" val="54671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3D2D79-EEF0-4865-8E94-496F05AA2F2D}" type="slidenum">
              <a:rPr lang="en-GB" smtClean="0"/>
              <a:t>1</a:t>
            </a:fld>
            <a:endParaRPr lang="en-GB"/>
          </a:p>
        </p:txBody>
      </p:sp>
    </p:spTree>
    <p:extLst>
      <p:ext uri="{BB962C8B-B14F-4D97-AF65-F5344CB8AC3E}">
        <p14:creationId xmlns:p14="http://schemas.microsoft.com/office/powerpoint/2010/main" val="2378462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DEACF-1851-E109-6D94-5FE1B42FAA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02FFF8-AF83-5C5A-A0CF-27E576201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65BD75-D616-7D1F-7030-62FAF7E2E3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033850-21A6-59A1-E522-5E08EFFD9A97}"/>
              </a:ext>
            </a:extLst>
          </p:cNvPr>
          <p:cNvSpPr>
            <a:spLocks noGrp="1"/>
          </p:cNvSpPr>
          <p:nvPr>
            <p:ph type="sldNum" sz="quarter" idx="5"/>
          </p:nvPr>
        </p:nvSpPr>
        <p:spPr/>
        <p:txBody>
          <a:bodyPr/>
          <a:lstStyle/>
          <a:p>
            <a:fld id="{523D2D79-EEF0-4865-8E94-496F05AA2F2D}" type="slidenum">
              <a:rPr lang="en-GB" smtClean="0"/>
              <a:t>2</a:t>
            </a:fld>
            <a:endParaRPr lang="en-GB"/>
          </a:p>
        </p:txBody>
      </p:sp>
    </p:spTree>
    <p:extLst>
      <p:ext uri="{BB962C8B-B14F-4D97-AF65-F5344CB8AC3E}">
        <p14:creationId xmlns:p14="http://schemas.microsoft.com/office/powerpoint/2010/main" val="2136498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5FF29-7883-44F2-3C3A-999D4BF661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2E5D54-553E-B6AF-EFBA-AFDE438E8F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836C8E-209D-9064-A76B-39B866B7690C}"/>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1000"/>
              </a:spcAft>
              <a:buClrTx/>
              <a:buSzTx/>
              <a:buFontTx/>
              <a:buNone/>
              <a:tabLst/>
              <a:defRPr/>
            </a:pPr>
            <a:r>
              <a:rPr lang="en-GB" sz="1200" kern="1200" dirty="0">
                <a:solidFill>
                  <a:schemeClr val="tx1"/>
                </a:solidFill>
                <a:effectLst/>
                <a:latin typeface="+mn-lt"/>
                <a:ea typeface="+mn-ea"/>
                <a:cs typeface="+mn-cs"/>
              </a:rPr>
              <a:t>The demand of environmental sustainability has increased in the current time and brands in the automotive sector have taken the approach on it. The organisations are in the move of keeping the promotion of the fuel efficiency in the product. Major brands have pushed the public awareness on sustainable practices. The major brand Volkswagen has been accused of the greenwashing scandal to show the low emission of the gases. The restoration of the public relation is the aim from the brands to show the false information on the basis of the corporate greenwashing (Liao and Wu, 2024). In the current scenario of the market, the customers use to show more interest in the regulations and the initiatives on the green practices of the automotive brands. It significantly impacts on the decisions of the brand and is used to regulate the process of greenwashing. The fake policies and the green image are useful for the brands to take the attention of the customers and develop the stage of growth. </a:t>
            </a:r>
            <a:endParaRPr lang="en-IN" sz="1200" kern="1200" dirty="0">
              <a:solidFill>
                <a:schemeClr val="tx1"/>
              </a:solidFill>
              <a:effectLst/>
              <a:latin typeface="+mn-lt"/>
              <a:ea typeface="+mn-ea"/>
              <a:cs typeface="+mn-cs"/>
            </a:endParaRPr>
          </a:p>
          <a:p>
            <a:pPr algn="just" rtl="0">
              <a:spcBef>
                <a:spcPts val="1000"/>
              </a:spcBef>
              <a:spcAft>
                <a:spcPts val="1000"/>
              </a:spcAft>
            </a:pPr>
            <a:endParaRPr lang="en-GB" dirty="0"/>
          </a:p>
        </p:txBody>
      </p:sp>
      <p:sp>
        <p:nvSpPr>
          <p:cNvPr id="4" name="Slide Number Placeholder 3">
            <a:extLst>
              <a:ext uri="{FF2B5EF4-FFF2-40B4-BE49-F238E27FC236}">
                <a16:creationId xmlns:a16="http://schemas.microsoft.com/office/drawing/2014/main" id="{A6863D0E-A6A2-B3C4-5179-CEC2C02F3A18}"/>
              </a:ext>
            </a:extLst>
          </p:cNvPr>
          <p:cNvSpPr>
            <a:spLocks noGrp="1"/>
          </p:cNvSpPr>
          <p:nvPr>
            <p:ph type="sldNum" sz="quarter" idx="5"/>
          </p:nvPr>
        </p:nvSpPr>
        <p:spPr/>
        <p:txBody>
          <a:bodyPr/>
          <a:lstStyle/>
          <a:p>
            <a:fld id="{523D2D79-EEF0-4865-8E94-496F05AA2F2D}" type="slidenum">
              <a:rPr lang="en-GB" smtClean="0"/>
              <a:t>3</a:t>
            </a:fld>
            <a:endParaRPr lang="en-GB"/>
          </a:p>
        </p:txBody>
      </p:sp>
    </p:spTree>
    <p:extLst>
      <p:ext uri="{BB962C8B-B14F-4D97-AF65-F5344CB8AC3E}">
        <p14:creationId xmlns:p14="http://schemas.microsoft.com/office/powerpoint/2010/main" val="670902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3842F-BB28-42DC-4FBA-7E428B90C9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9EE2BB-A59B-6396-F432-35548C6501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B6BFD9-9D74-349C-3189-6A5B74C05565}"/>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1000"/>
              </a:spcAft>
              <a:buClrTx/>
              <a:buSzTx/>
              <a:buFontTx/>
              <a:buNone/>
              <a:tabLst/>
              <a:defRPr/>
            </a:pPr>
            <a:r>
              <a:rPr lang="en-GB" sz="1200" kern="1200" dirty="0">
                <a:solidFill>
                  <a:schemeClr val="tx1"/>
                </a:solidFill>
                <a:effectLst/>
                <a:latin typeface="+mn-lt"/>
                <a:ea typeface="+mn-ea"/>
                <a:cs typeface="+mn-cs"/>
              </a:rPr>
              <a:t>The demand of environmental sustainability has increased in the current time and brands in the automotive sector have taken the approach on it. The organisations are in the move of keeping the promotion of the fuel efficiency in the product. Major brands have pushed the public awareness on sustainable practices. The major brand Volkswagen has been accused of the greenwashing scandal to show the low emission of the gases. The restoration of the public relation is the aim from the brands to show the false information on the basis of the corporate greenwashing (Liao and Wu, 2024). In the current scenario of the market, the customers use to show more interest in the regulations and the initiatives on the green practices of the automotive brands. It significantly impacts on the decisions of the brand and is used to regulate the process of greenwashing. The fake policies and the green image are useful for the brands to take the attention of the customers and develop the stage of growth. </a:t>
            </a:r>
            <a:endParaRPr lang="en-IN" sz="1200" kern="1200" dirty="0">
              <a:solidFill>
                <a:schemeClr val="tx1"/>
              </a:solidFill>
              <a:effectLst/>
              <a:latin typeface="+mn-lt"/>
              <a:ea typeface="+mn-ea"/>
              <a:cs typeface="+mn-cs"/>
            </a:endParaRPr>
          </a:p>
          <a:p>
            <a:pPr algn="just" rtl="0">
              <a:spcBef>
                <a:spcPts val="1000"/>
              </a:spcBef>
              <a:spcAft>
                <a:spcPts val="1000"/>
              </a:spcAft>
            </a:pPr>
            <a:endParaRPr lang="en-GB" dirty="0"/>
          </a:p>
        </p:txBody>
      </p:sp>
      <p:sp>
        <p:nvSpPr>
          <p:cNvPr id="4" name="Slide Number Placeholder 3">
            <a:extLst>
              <a:ext uri="{FF2B5EF4-FFF2-40B4-BE49-F238E27FC236}">
                <a16:creationId xmlns:a16="http://schemas.microsoft.com/office/drawing/2014/main" id="{BACB059E-C736-91AF-8D98-1543A80083AA}"/>
              </a:ext>
            </a:extLst>
          </p:cNvPr>
          <p:cNvSpPr>
            <a:spLocks noGrp="1"/>
          </p:cNvSpPr>
          <p:nvPr>
            <p:ph type="sldNum" sz="quarter" idx="5"/>
          </p:nvPr>
        </p:nvSpPr>
        <p:spPr/>
        <p:txBody>
          <a:bodyPr/>
          <a:lstStyle/>
          <a:p>
            <a:fld id="{523D2D79-EEF0-4865-8E94-496F05AA2F2D}" type="slidenum">
              <a:rPr lang="en-GB" smtClean="0"/>
              <a:t>4</a:t>
            </a:fld>
            <a:endParaRPr lang="en-GB"/>
          </a:p>
        </p:txBody>
      </p:sp>
    </p:spTree>
    <p:extLst>
      <p:ext uri="{BB962C8B-B14F-4D97-AF65-F5344CB8AC3E}">
        <p14:creationId xmlns:p14="http://schemas.microsoft.com/office/powerpoint/2010/main" val="1364347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83F64-0732-01F1-A4AC-591560A8D2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759BB9-EE56-2EA2-A7A8-4AEE6A60A6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F8CFE8-277E-9CD4-E5C5-35F683B53ADF}"/>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1000"/>
              </a:spcAft>
              <a:buClrTx/>
              <a:buSzTx/>
              <a:buFontTx/>
              <a:buNone/>
              <a:tabLst/>
              <a:defRPr/>
            </a:pPr>
            <a:r>
              <a:rPr lang="en-GB" sz="1200" kern="1200" dirty="0">
                <a:solidFill>
                  <a:schemeClr val="tx1"/>
                </a:solidFill>
                <a:effectLst/>
                <a:latin typeface="+mn-lt"/>
                <a:ea typeface="+mn-ea"/>
                <a:cs typeface="+mn-cs"/>
              </a:rPr>
              <a:t>The demand of environmental sustainability has increased in the current time and brands in the automotive sector have taken the approach on it. The organisations are in the move of keeping the promotion of the fuel efficiency in the product. Major brands have pushed the public awareness on sustainable practices. The major brand Volkswagen has been accused of the greenwashing scandal to show the low emission of the gases. The restoration of the public relation is the aim from the brands to show the false information on the basis of the corporate greenwashing (Liao and Wu, 2024). In the current scenario of the market, the customers use to show more interest in the regulations and the initiatives on the green practices of the automotive brands. It significantly impacts on the decisions of the brand and is used to regulate the process of greenwashing. The fake policies and the green image are useful for the brands to take the attention of the customers and develop the stage of growth. </a:t>
            </a:r>
            <a:endParaRPr lang="en-IN" sz="1200" kern="1200" dirty="0">
              <a:solidFill>
                <a:schemeClr val="tx1"/>
              </a:solidFill>
              <a:effectLst/>
              <a:latin typeface="+mn-lt"/>
              <a:ea typeface="+mn-ea"/>
              <a:cs typeface="+mn-cs"/>
            </a:endParaRPr>
          </a:p>
          <a:p>
            <a:pPr algn="just" rtl="0">
              <a:spcBef>
                <a:spcPts val="1000"/>
              </a:spcBef>
              <a:spcAft>
                <a:spcPts val="1000"/>
              </a:spcAft>
            </a:pPr>
            <a:endParaRPr lang="en-GB" dirty="0"/>
          </a:p>
        </p:txBody>
      </p:sp>
      <p:sp>
        <p:nvSpPr>
          <p:cNvPr id="4" name="Slide Number Placeholder 3">
            <a:extLst>
              <a:ext uri="{FF2B5EF4-FFF2-40B4-BE49-F238E27FC236}">
                <a16:creationId xmlns:a16="http://schemas.microsoft.com/office/drawing/2014/main" id="{E6CB0657-EBC8-B8F2-24FD-4A8537313D56}"/>
              </a:ext>
            </a:extLst>
          </p:cNvPr>
          <p:cNvSpPr>
            <a:spLocks noGrp="1"/>
          </p:cNvSpPr>
          <p:nvPr>
            <p:ph type="sldNum" sz="quarter" idx="5"/>
          </p:nvPr>
        </p:nvSpPr>
        <p:spPr/>
        <p:txBody>
          <a:bodyPr/>
          <a:lstStyle/>
          <a:p>
            <a:fld id="{523D2D79-EEF0-4865-8E94-496F05AA2F2D}" type="slidenum">
              <a:rPr lang="en-GB" smtClean="0"/>
              <a:t>5</a:t>
            </a:fld>
            <a:endParaRPr lang="en-GB"/>
          </a:p>
        </p:txBody>
      </p:sp>
    </p:spTree>
    <p:extLst>
      <p:ext uri="{BB962C8B-B14F-4D97-AF65-F5344CB8AC3E}">
        <p14:creationId xmlns:p14="http://schemas.microsoft.com/office/powerpoint/2010/main" val="612597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A414D-EA30-E6C9-8279-B468F67ED8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8D92B8-6980-41CE-740D-672805C667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A20032-8523-3128-F08D-9EAE03FDA1D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development of the business in the right way and the engagement of the stakeholders is needed by the automobile manufacturers to retain sustainable promises. This makes the decisions and follows the unethical path for the brands to mislead the stakeholders with corporate sustainability reports and to gain the contract. The </a:t>
            </a:r>
            <a:r>
              <a:rPr lang="en-US" sz="1200" kern="1200" dirty="0" err="1">
                <a:solidFill>
                  <a:schemeClr val="tx1"/>
                </a:solidFill>
                <a:effectLst/>
                <a:latin typeface="+mn-lt"/>
                <a:ea typeface="+mn-ea"/>
                <a:cs typeface="+mn-cs"/>
              </a:rPr>
              <a:t>dieselgate</a:t>
            </a:r>
            <a:r>
              <a:rPr lang="en-US" sz="1200" kern="1200" dirty="0">
                <a:solidFill>
                  <a:schemeClr val="tx1"/>
                </a:solidFill>
                <a:effectLst/>
                <a:latin typeface="+mn-lt"/>
                <a:ea typeface="+mn-ea"/>
                <a:cs typeface="+mn-cs"/>
              </a:rPr>
              <a:t> scandal and its expose has made a vital </a:t>
            </a:r>
            <a:r>
              <a:rPr lang="en-US" sz="1200" kern="1200" dirty="0" err="1">
                <a:solidFill>
                  <a:schemeClr val="tx1"/>
                </a:solidFill>
                <a:effectLst/>
                <a:latin typeface="+mn-lt"/>
                <a:ea typeface="+mn-ea"/>
                <a:cs typeface="+mn-cs"/>
              </a:rPr>
              <a:t>realisation</a:t>
            </a:r>
            <a:r>
              <a:rPr lang="en-US" sz="1200" kern="1200" dirty="0">
                <a:solidFill>
                  <a:schemeClr val="tx1"/>
                </a:solidFill>
                <a:effectLst/>
                <a:latin typeface="+mn-lt"/>
                <a:ea typeface="+mn-ea"/>
                <a:cs typeface="+mn-cs"/>
              </a:rPr>
              <a:t> on the greenwashing practices, and the largest case was filed against Volkswagen. The manufacturer has sold a large number of the cars that have been installed with the software (Majláth and </a:t>
            </a:r>
            <a:r>
              <a:rPr lang="en-US" sz="1200" kern="1200" dirty="0" err="1">
                <a:solidFill>
                  <a:schemeClr val="tx1"/>
                </a:solidFill>
                <a:effectLst/>
                <a:latin typeface="+mn-lt"/>
                <a:ea typeface="+mn-ea"/>
                <a:cs typeface="+mn-cs"/>
              </a:rPr>
              <a:t>Ricordel</a:t>
            </a:r>
            <a:r>
              <a:rPr lang="en-US" sz="1200" kern="1200" dirty="0">
                <a:solidFill>
                  <a:schemeClr val="tx1"/>
                </a:solidFill>
                <a:effectLst/>
                <a:latin typeface="+mn-lt"/>
                <a:ea typeface="+mn-ea"/>
                <a:cs typeface="+mn-cs"/>
              </a:rPr>
              <a:t>, 2021). The successful planning of greenwashing helps the brand to show the environmental safety products with low expenses. The marketing of the brand especially on the EV segment, is the priority and that marks greenwashing to perform the illusion. The mentioned points are the core factors and the route cause that influence greenwashing habits among the brands in the automotive sector. </a:t>
            </a:r>
            <a:endParaRPr lang="en-IN" sz="1200" kern="1200" dirty="0">
              <a:solidFill>
                <a:schemeClr val="tx1"/>
              </a:solidFill>
              <a:effectLst/>
              <a:latin typeface="+mn-lt"/>
              <a:ea typeface="+mn-ea"/>
              <a:cs typeface="+mn-cs"/>
            </a:endParaRPr>
          </a:p>
          <a:p>
            <a:br>
              <a:rPr lang="en-US" dirty="0"/>
            </a:br>
            <a:endParaRPr lang="en-GB" dirty="0"/>
          </a:p>
        </p:txBody>
      </p:sp>
      <p:sp>
        <p:nvSpPr>
          <p:cNvPr id="4" name="Slide Number Placeholder 3">
            <a:extLst>
              <a:ext uri="{FF2B5EF4-FFF2-40B4-BE49-F238E27FC236}">
                <a16:creationId xmlns:a16="http://schemas.microsoft.com/office/drawing/2014/main" id="{554FB18D-5D40-DCAC-9515-D9307CC45241}"/>
              </a:ext>
            </a:extLst>
          </p:cNvPr>
          <p:cNvSpPr>
            <a:spLocks noGrp="1"/>
          </p:cNvSpPr>
          <p:nvPr>
            <p:ph type="sldNum" sz="quarter" idx="5"/>
          </p:nvPr>
        </p:nvSpPr>
        <p:spPr/>
        <p:txBody>
          <a:bodyPr/>
          <a:lstStyle/>
          <a:p>
            <a:fld id="{523D2D79-EEF0-4865-8E94-496F05AA2F2D}" type="slidenum">
              <a:rPr lang="en-GB" smtClean="0"/>
              <a:t>6</a:t>
            </a:fld>
            <a:endParaRPr lang="en-GB"/>
          </a:p>
        </p:txBody>
      </p:sp>
    </p:spTree>
    <p:extLst>
      <p:ext uri="{BB962C8B-B14F-4D97-AF65-F5344CB8AC3E}">
        <p14:creationId xmlns:p14="http://schemas.microsoft.com/office/powerpoint/2010/main" val="3612620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9C033-A847-E407-42F4-227D1D51C5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1EB78-EAC9-FD6A-498A-33E64AA582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573A10-1675-2EDE-2D4B-4BAD7B6531A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development of the business in the right way and the engagement of the stakeholders is needed by the automobile manufacturers to retain sustainable promises. This makes the decisions and follows the unethical path for the brands to mislead the stakeholders with corporate sustainability reports and to gain the contract. The </a:t>
            </a:r>
            <a:r>
              <a:rPr lang="en-US" sz="1200" kern="1200" dirty="0" err="1">
                <a:solidFill>
                  <a:schemeClr val="tx1"/>
                </a:solidFill>
                <a:effectLst/>
                <a:latin typeface="+mn-lt"/>
                <a:ea typeface="+mn-ea"/>
                <a:cs typeface="+mn-cs"/>
              </a:rPr>
              <a:t>dieselgate</a:t>
            </a:r>
            <a:r>
              <a:rPr lang="en-US" sz="1200" kern="1200" dirty="0">
                <a:solidFill>
                  <a:schemeClr val="tx1"/>
                </a:solidFill>
                <a:effectLst/>
                <a:latin typeface="+mn-lt"/>
                <a:ea typeface="+mn-ea"/>
                <a:cs typeface="+mn-cs"/>
              </a:rPr>
              <a:t> scandal and its expose has made a vital </a:t>
            </a:r>
            <a:r>
              <a:rPr lang="en-US" sz="1200" kern="1200" dirty="0" err="1">
                <a:solidFill>
                  <a:schemeClr val="tx1"/>
                </a:solidFill>
                <a:effectLst/>
                <a:latin typeface="+mn-lt"/>
                <a:ea typeface="+mn-ea"/>
                <a:cs typeface="+mn-cs"/>
              </a:rPr>
              <a:t>realisation</a:t>
            </a:r>
            <a:r>
              <a:rPr lang="en-US" sz="1200" kern="1200" dirty="0">
                <a:solidFill>
                  <a:schemeClr val="tx1"/>
                </a:solidFill>
                <a:effectLst/>
                <a:latin typeface="+mn-lt"/>
                <a:ea typeface="+mn-ea"/>
                <a:cs typeface="+mn-cs"/>
              </a:rPr>
              <a:t> on the greenwashing practices, and the largest case was filed against Volkswagen. The manufacturer has sold a large number of the cars that have been installed with the software (Majláth and </a:t>
            </a:r>
            <a:r>
              <a:rPr lang="en-US" sz="1200" kern="1200" dirty="0" err="1">
                <a:solidFill>
                  <a:schemeClr val="tx1"/>
                </a:solidFill>
                <a:effectLst/>
                <a:latin typeface="+mn-lt"/>
                <a:ea typeface="+mn-ea"/>
                <a:cs typeface="+mn-cs"/>
              </a:rPr>
              <a:t>Ricordel</a:t>
            </a:r>
            <a:r>
              <a:rPr lang="en-US" sz="1200" kern="1200" dirty="0">
                <a:solidFill>
                  <a:schemeClr val="tx1"/>
                </a:solidFill>
                <a:effectLst/>
                <a:latin typeface="+mn-lt"/>
                <a:ea typeface="+mn-ea"/>
                <a:cs typeface="+mn-cs"/>
              </a:rPr>
              <a:t>, 2021). The successful planning of greenwashing helps the brand to show the environmental safety products with low expenses. The marketing of the brand especially on the EV segment, is the priority and that marks greenwashing to perform the illusion. The mentioned points are the core factors and the route cause that influence greenwashing habits among the brands in the automotive sector. </a:t>
            </a:r>
            <a:endParaRPr lang="en-IN" sz="1200" kern="1200" dirty="0">
              <a:solidFill>
                <a:schemeClr val="tx1"/>
              </a:solidFill>
              <a:effectLst/>
              <a:latin typeface="+mn-lt"/>
              <a:ea typeface="+mn-ea"/>
              <a:cs typeface="+mn-cs"/>
            </a:endParaRPr>
          </a:p>
          <a:p>
            <a:br>
              <a:rPr lang="en-US" dirty="0"/>
            </a:br>
            <a:endParaRPr lang="en-GB" dirty="0"/>
          </a:p>
        </p:txBody>
      </p:sp>
      <p:sp>
        <p:nvSpPr>
          <p:cNvPr id="4" name="Slide Number Placeholder 3">
            <a:extLst>
              <a:ext uri="{FF2B5EF4-FFF2-40B4-BE49-F238E27FC236}">
                <a16:creationId xmlns:a16="http://schemas.microsoft.com/office/drawing/2014/main" id="{BDFD90FE-DFB1-EDEB-EE86-A37C65A9329C}"/>
              </a:ext>
            </a:extLst>
          </p:cNvPr>
          <p:cNvSpPr>
            <a:spLocks noGrp="1"/>
          </p:cNvSpPr>
          <p:nvPr>
            <p:ph type="sldNum" sz="quarter" idx="5"/>
          </p:nvPr>
        </p:nvSpPr>
        <p:spPr/>
        <p:txBody>
          <a:bodyPr/>
          <a:lstStyle/>
          <a:p>
            <a:fld id="{523D2D79-EEF0-4865-8E94-496F05AA2F2D}" type="slidenum">
              <a:rPr lang="en-GB" smtClean="0"/>
              <a:t>7</a:t>
            </a:fld>
            <a:endParaRPr lang="en-GB"/>
          </a:p>
        </p:txBody>
      </p:sp>
    </p:spTree>
    <p:extLst>
      <p:ext uri="{BB962C8B-B14F-4D97-AF65-F5344CB8AC3E}">
        <p14:creationId xmlns:p14="http://schemas.microsoft.com/office/powerpoint/2010/main" val="554833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3980B-0B55-A5C0-B19E-DB8A36E7F2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22CD4A-4EC7-0453-4DD9-6846B7CE6E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B53C88-6AE0-0481-D585-45223238960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development of the business in the right way and the engagement of the stakeholders is needed by the automobile manufacturers to retain sustainable promises. This makes the decisions and follows the unethical path for the brands to mislead the stakeholders with corporate sustainability reports and to gain the contract. The </a:t>
            </a:r>
            <a:r>
              <a:rPr lang="en-US" sz="1200" kern="1200" dirty="0" err="1">
                <a:solidFill>
                  <a:schemeClr val="tx1"/>
                </a:solidFill>
                <a:effectLst/>
                <a:latin typeface="+mn-lt"/>
                <a:ea typeface="+mn-ea"/>
                <a:cs typeface="+mn-cs"/>
              </a:rPr>
              <a:t>dieselgate</a:t>
            </a:r>
            <a:r>
              <a:rPr lang="en-US" sz="1200" kern="1200" dirty="0">
                <a:solidFill>
                  <a:schemeClr val="tx1"/>
                </a:solidFill>
                <a:effectLst/>
                <a:latin typeface="+mn-lt"/>
                <a:ea typeface="+mn-ea"/>
                <a:cs typeface="+mn-cs"/>
              </a:rPr>
              <a:t> scandal and its expose has made a vital </a:t>
            </a:r>
            <a:r>
              <a:rPr lang="en-US" sz="1200" kern="1200" dirty="0" err="1">
                <a:solidFill>
                  <a:schemeClr val="tx1"/>
                </a:solidFill>
                <a:effectLst/>
                <a:latin typeface="+mn-lt"/>
                <a:ea typeface="+mn-ea"/>
                <a:cs typeface="+mn-cs"/>
              </a:rPr>
              <a:t>realisation</a:t>
            </a:r>
            <a:r>
              <a:rPr lang="en-US" sz="1200" kern="1200" dirty="0">
                <a:solidFill>
                  <a:schemeClr val="tx1"/>
                </a:solidFill>
                <a:effectLst/>
                <a:latin typeface="+mn-lt"/>
                <a:ea typeface="+mn-ea"/>
                <a:cs typeface="+mn-cs"/>
              </a:rPr>
              <a:t> on the greenwashing practices, and the largest case was filed against Volkswagen. The manufacturer has sold a large number of the cars that have been installed with the software (Majláth and </a:t>
            </a:r>
            <a:r>
              <a:rPr lang="en-US" sz="1200" kern="1200" dirty="0" err="1">
                <a:solidFill>
                  <a:schemeClr val="tx1"/>
                </a:solidFill>
                <a:effectLst/>
                <a:latin typeface="+mn-lt"/>
                <a:ea typeface="+mn-ea"/>
                <a:cs typeface="+mn-cs"/>
              </a:rPr>
              <a:t>Ricordel</a:t>
            </a:r>
            <a:r>
              <a:rPr lang="en-US" sz="1200" kern="1200" dirty="0">
                <a:solidFill>
                  <a:schemeClr val="tx1"/>
                </a:solidFill>
                <a:effectLst/>
                <a:latin typeface="+mn-lt"/>
                <a:ea typeface="+mn-ea"/>
                <a:cs typeface="+mn-cs"/>
              </a:rPr>
              <a:t>, 2021). The successful planning of greenwashing helps the brand to show the environmental safety products with low expenses. The marketing of the brand especially on the EV segment, is the priority and that marks greenwashing to perform the illusion. The mentioned points are the core factors and the route cause that influence greenwashing habits among the brands in the automotive sector. </a:t>
            </a:r>
            <a:endParaRPr lang="en-IN" sz="1200" kern="1200" dirty="0">
              <a:solidFill>
                <a:schemeClr val="tx1"/>
              </a:solidFill>
              <a:effectLst/>
              <a:latin typeface="+mn-lt"/>
              <a:ea typeface="+mn-ea"/>
              <a:cs typeface="+mn-cs"/>
            </a:endParaRPr>
          </a:p>
          <a:p>
            <a:br>
              <a:rPr lang="en-US" dirty="0"/>
            </a:br>
            <a:endParaRPr lang="en-GB" dirty="0"/>
          </a:p>
        </p:txBody>
      </p:sp>
      <p:sp>
        <p:nvSpPr>
          <p:cNvPr id="4" name="Slide Number Placeholder 3">
            <a:extLst>
              <a:ext uri="{FF2B5EF4-FFF2-40B4-BE49-F238E27FC236}">
                <a16:creationId xmlns:a16="http://schemas.microsoft.com/office/drawing/2014/main" id="{E15C2EFC-43B5-C7AA-8125-66BBB7599948}"/>
              </a:ext>
            </a:extLst>
          </p:cNvPr>
          <p:cNvSpPr>
            <a:spLocks noGrp="1"/>
          </p:cNvSpPr>
          <p:nvPr>
            <p:ph type="sldNum" sz="quarter" idx="5"/>
          </p:nvPr>
        </p:nvSpPr>
        <p:spPr/>
        <p:txBody>
          <a:bodyPr/>
          <a:lstStyle/>
          <a:p>
            <a:fld id="{523D2D79-EEF0-4865-8E94-496F05AA2F2D}" type="slidenum">
              <a:rPr lang="en-GB" smtClean="0"/>
              <a:t>8</a:t>
            </a:fld>
            <a:endParaRPr lang="en-GB"/>
          </a:p>
        </p:txBody>
      </p:sp>
    </p:spTree>
    <p:extLst>
      <p:ext uri="{BB962C8B-B14F-4D97-AF65-F5344CB8AC3E}">
        <p14:creationId xmlns:p14="http://schemas.microsoft.com/office/powerpoint/2010/main" val="1016346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ACA9F-5BA7-A133-51A5-5DDFC3010B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B54897-E662-0E10-A47E-CD76F3DC87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6F8EA4-B8A5-F1E3-8D28-4E4CF509A6FA}"/>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development of the business in the right way and the engagement of the stakeholders is needed by the automobile manufacturers to retain sustainable promises. This makes the decisions and follows the unethical path for the brands to mislead the stakeholders with corporate sustainability reports and to gain the contract. The </a:t>
            </a:r>
            <a:r>
              <a:rPr lang="en-US" sz="1200" kern="1200" dirty="0" err="1">
                <a:solidFill>
                  <a:schemeClr val="tx1"/>
                </a:solidFill>
                <a:effectLst/>
                <a:latin typeface="+mn-lt"/>
                <a:ea typeface="+mn-ea"/>
                <a:cs typeface="+mn-cs"/>
              </a:rPr>
              <a:t>dieselgate</a:t>
            </a:r>
            <a:r>
              <a:rPr lang="en-US" sz="1200" kern="1200" dirty="0">
                <a:solidFill>
                  <a:schemeClr val="tx1"/>
                </a:solidFill>
                <a:effectLst/>
                <a:latin typeface="+mn-lt"/>
                <a:ea typeface="+mn-ea"/>
                <a:cs typeface="+mn-cs"/>
              </a:rPr>
              <a:t> scandal and its expose has made a vital </a:t>
            </a:r>
            <a:r>
              <a:rPr lang="en-US" sz="1200" kern="1200" dirty="0" err="1">
                <a:solidFill>
                  <a:schemeClr val="tx1"/>
                </a:solidFill>
                <a:effectLst/>
                <a:latin typeface="+mn-lt"/>
                <a:ea typeface="+mn-ea"/>
                <a:cs typeface="+mn-cs"/>
              </a:rPr>
              <a:t>realisation</a:t>
            </a:r>
            <a:r>
              <a:rPr lang="en-US" sz="1200" kern="1200" dirty="0">
                <a:solidFill>
                  <a:schemeClr val="tx1"/>
                </a:solidFill>
                <a:effectLst/>
                <a:latin typeface="+mn-lt"/>
                <a:ea typeface="+mn-ea"/>
                <a:cs typeface="+mn-cs"/>
              </a:rPr>
              <a:t> on the greenwashing practices, and the largest case was filed against Volkswagen. The manufacturer has sold a large number of the cars that have been installed with the software (Majláth and </a:t>
            </a:r>
            <a:r>
              <a:rPr lang="en-US" sz="1200" kern="1200" dirty="0" err="1">
                <a:solidFill>
                  <a:schemeClr val="tx1"/>
                </a:solidFill>
                <a:effectLst/>
                <a:latin typeface="+mn-lt"/>
                <a:ea typeface="+mn-ea"/>
                <a:cs typeface="+mn-cs"/>
              </a:rPr>
              <a:t>Ricordel</a:t>
            </a:r>
            <a:r>
              <a:rPr lang="en-US" sz="1200" kern="1200" dirty="0">
                <a:solidFill>
                  <a:schemeClr val="tx1"/>
                </a:solidFill>
                <a:effectLst/>
                <a:latin typeface="+mn-lt"/>
                <a:ea typeface="+mn-ea"/>
                <a:cs typeface="+mn-cs"/>
              </a:rPr>
              <a:t>, 2021). The successful planning of greenwashing helps the brand to show the environmental safety products with low expenses. The marketing of the brand especially on the EV segment, is the priority and that marks greenwashing to perform the illusion. The mentioned points are the core factors and the route cause that influence greenwashing habits among the brands in the automotive sector. </a:t>
            </a:r>
            <a:endParaRPr lang="en-IN" sz="1200" kern="1200" dirty="0">
              <a:solidFill>
                <a:schemeClr val="tx1"/>
              </a:solidFill>
              <a:effectLst/>
              <a:latin typeface="+mn-lt"/>
              <a:ea typeface="+mn-ea"/>
              <a:cs typeface="+mn-cs"/>
            </a:endParaRPr>
          </a:p>
          <a:p>
            <a:br>
              <a:rPr lang="en-US" dirty="0"/>
            </a:br>
            <a:endParaRPr lang="en-GB" dirty="0"/>
          </a:p>
        </p:txBody>
      </p:sp>
      <p:sp>
        <p:nvSpPr>
          <p:cNvPr id="4" name="Slide Number Placeholder 3">
            <a:extLst>
              <a:ext uri="{FF2B5EF4-FFF2-40B4-BE49-F238E27FC236}">
                <a16:creationId xmlns:a16="http://schemas.microsoft.com/office/drawing/2014/main" id="{5ECF66C4-44B6-60B8-0B66-9CE0D8BEEF42}"/>
              </a:ext>
            </a:extLst>
          </p:cNvPr>
          <p:cNvSpPr>
            <a:spLocks noGrp="1"/>
          </p:cNvSpPr>
          <p:nvPr>
            <p:ph type="sldNum" sz="quarter" idx="5"/>
          </p:nvPr>
        </p:nvSpPr>
        <p:spPr/>
        <p:txBody>
          <a:bodyPr/>
          <a:lstStyle/>
          <a:p>
            <a:fld id="{523D2D79-EEF0-4865-8E94-496F05AA2F2D}" type="slidenum">
              <a:rPr lang="en-GB" smtClean="0"/>
              <a:t>9</a:t>
            </a:fld>
            <a:endParaRPr lang="en-GB"/>
          </a:p>
        </p:txBody>
      </p:sp>
    </p:spTree>
    <p:extLst>
      <p:ext uri="{BB962C8B-B14F-4D97-AF65-F5344CB8AC3E}">
        <p14:creationId xmlns:p14="http://schemas.microsoft.com/office/powerpoint/2010/main" val="627036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AB28D-F431-0055-5B25-B1200D96AE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0FBFEE-08B7-517A-FCC9-8B6E8CE7FF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1CC7B-001C-6A38-739D-6A58DD0208BC}"/>
              </a:ext>
            </a:extLst>
          </p:cNvPr>
          <p:cNvSpPr>
            <a:spLocks noGrp="1"/>
          </p:cNvSpPr>
          <p:nvPr>
            <p:ph type="body" idx="1"/>
          </p:nvPr>
        </p:nvSpPr>
        <p:spPr/>
        <p:txBody>
          <a:bodyPr/>
          <a:lstStyle/>
          <a:p>
            <a:pPr algn="just" rtl="0">
              <a:spcBef>
                <a:spcPts val="1000"/>
              </a:spcBef>
              <a:spcAft>
                <a:spcPts val="1000"/>
              </a:spcAft>
            </a:pPr>
            <a:endParaRPr lang="en-GB" dirty="0"/>
          </a:p>
        </p:txBody>
      </p:sp>
      <p:sp>
        <p:nvSpPr>
          <p:cNvPr id="4" name="Slide Number Placeholder 3">
            <a:extLst>
              <a:ext uri="{FF2B5EF4-FFF2-40B4-BE49-F238E27FC236}">
                <a16:creationId xmlns:a16="http://schemas.microsoft.com/office/drawing/2014/main" id="{C63D0BCE-AF73-EE5D-E346-EBE98882569A}"/>
              </a:ext>
            </a:extLst>
          </p:cNvPr>
          <p:cNvSpPr>
            <a:spLocks noGrp="1"/>
          </p:cNvSpPr>
          <p:nvPr>
            <p:ph type="sldNum" sz="quarter" idx="5"/>
          </p:nvPr>
        </p:nvSpPr>
        <p:spPr/>
        <p:txBody>
          <a:bodyPr/>
          <a:lstStyle/>
          <a:p>
            <a:fld id="{523D2D79-EEF0-4865-8E94-496F05AA2F2D}" type="slidenum">
              <a:rPr lang="en-GB" smtClean="0"/>
              <a:t>10</a:t>
            </a:fld>
            <a:endParaRPr lang="en-GB"/>
          </a:p>
        </p:txBody>
      </p:sp>
    </p:spTree>
    <p:extLst>
      <p:ext uri="{BB962C8B-B14F-4D97-AF65-F5344CB8AC3E}">
        <p14:creationId xmlns:p14="http://schemas.microsoft.com/office/powerpoint/2010/main" val="4285464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96460-7256-E236-05A7-248A384C4D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EB26AA-410A-6DAE-1F77-6A3663AB0E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41DE95-3F70-11B9-A95C-A69C8C452C9A}"/>
              </a:ext>
            </a:extLst>
          </p:cNvPr>
          <p:cNvSpPr>
            <a:spLocks noGrp="1"/>
          </p:cNvSpPr>
          <p:nvPr>
            <p:ph type="body" idx="1"/>
          </p:nvPr>
        </p:nvSpPr>
        <p:spPr/>
        <p:txBody>
          <a:bodyPr/>
          <a:lstStyle/>
          <a:p>
            <a:pPr algn="just" rtl="0">
              <a:spcBef>
                <a:spcPts val="1000"/>
              </a:spcBef>
              <a:spcAft>
                <a:spcPts val="1000"/>
              </a:spcAft>
            </a:pPr>
            <a:endParaRPr lang="en-GB" dirty="0"/>
          </a:p>
        </p:txBody>
      </p:sp>
      <p:sp>
        <p:nvSpPr>
          <p:cNvPr id="4" name="Slide Number Placeholder 3">
            <a:extLst>
              <a:ext uri="{FF2B5EF4-FFF2-40B4-BE49-F238E27FC236}">
                <a16:creationId xmlns:a16="http://schemas.microsoft.com/office/drawing/2014/main" id="{81562ACF-AEF6-902E-93B8-A1552D56B63C}"/>
              </a:ext>
            </a:extLst>
          </p:cNvPr>
          <p:cNvSpPr>
            <a:spLocks noGrp="1"/>
          </p:cNvSpPr>
          <p:nvPr>
            <p:ph type="sldNum" sz="quarter" idx="5"/>
          </p:nvPr>
        </p:nvSpPr>
        <p:spPr/>
        <p:txBody>
          <a:bodyPr/>
          <a:lstStyle/>
          <a:p>
            <a:fld id="{523D2D79-EEF0-4865-8E94-496F05AA2F2D}" type="slidenum">
              <a:rPr lang="en-GB" smtClean="0"/>
              <a:t>11</a:t>
            </a:fld>
            <a:endParaRPr lang="en-GB"/>
          </a:p>
        </p:txBody>
      </p:sp>
    </p:spTree>
    <p:extLst>
      <p:ext uri="{BB962C8B-B14F-4D97-AF65-F5344CB8AC3E}">
        <p14:creationId xmlns:p14="http://schemas.microsoft.com/office/powerpoint/2010/main" val="3977379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11/28/2025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11/28/2025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11/28/2025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11/28/2025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11/28/2025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11/28/2025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11/28/2025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11/28/2025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11/28/2025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11/28/2025</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11/28/2025</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11/28/2025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hyperlink" Target="https://simonsinek.com/stories/simons-top-tips-for-how-to-build-trusting-teams/" TargetMode="External"/><Relationship Id="rId4" Type="http://schemas.openxmlformats.org/officeDocument/2006/relationships/hyperlink" Target="https://www.youtube.com/watch?v=P8ojeO9za84"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m/"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librarysearch.uwtsd.ac.uk/discovery/researchAssistant?vid=44WHELF_UWTSD:44WHELF_UWTSD_VU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796170"/>
          </a:xfrm>
        </p:spPr>
        <p:txBody>
          <a:bodyPr>
            <a:normAutofit/>
          </a:bodyPr>
          <a:lstStyle/>
          <a:p>
            <a:pPr algn="ctr"/>
            <a:r>
              <a:rPr lang="en-US" sz="2000" b="1" dirty="0">
                <a:latin typeface="Arial" panose="020B0604020202020204" pitchFamily="34" charset="0"/>
                <a:cs typeface="Arial" panose="020B0604020202020204" pitchFamily="34" charset="0"/>
              </a:rPr>
              <a:t>Module Name: </a:t>
            </a:r>
            <a:r>
              <a:rPr lang="en-US" sz="2000" dirty="0">
                <a:latin typeface="Arial" panose="020B0604020202020204" pitchFamily="34" charset="0"/>
                <a:cs typeface="Arial" panose="020B0604020202020204" pitchFamily="34" charset="0"/>
              </a:rPr>
              <a:t>Effective Teamwork and Communication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Module Code: </a:t>
            </a:r>
            <a:r>
              <a:rPr lang="en-US" sz="2000" dirty="0">
                <a:latin typeface="Arial" panose="020B0604020202020204" pitchFamily="34" charset="0"/>
                <a:cs typeface="Arial" panose="020B0604020202020204" pitchFamily="34" charset="0"/>
              </a:rPr>
              <a:t>BMSW4009</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Assessment 2: </a:t>
            </a:r>
            <a:r>
              <a:rPr lang="en-US" sz="2000" dirty="0">
                <a:latin typeface="Arial" panose="020B0604020202020204" pitchFamily="34" charset="0"/>
                <a:cs typeface="Arial" panose="020B0604020202020204" pitchFamily="34" charset="0"/>
              </a:rPr>
              <a:t>“What we have learned about effective teams?”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Student name and ID.: </a:t>
            </a:r>
            <a:r>
              <a:rPr lang="en-US" sz="2000" dirty="0">
                <a:latin typeface="Arial" panose="020B0604020202020204" pitchFamily="34" charset="0"/>
                <a:cs typeface="Arial" panose="020B0604020202020204" pitchFamily="34" charset="0"/>
              </a:rPr>
              <a:t>Emil Greavu (2432843) </a:t>
            </a: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7" name="Picture 4">
            <a:extLst>
              <a:ext uri="{FF2B5EF4-FFF2-40B4-BE49-F238E27FC236}">
                <a16:creationId xmlns:a16="http://schemas.microsoft.com/office/drawing/2014/main" id="{9EE55DB1-7A5D-560D-E82B-9F71FE7326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207" y="2246921"/>
            <a:ext cx="4131502" cy="1649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2FD83C-0977-4B44-91F8-BA908F23DA98}"/>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794F72D-7D57-C948-2965-618F79096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D83E68-C94D-E449-4134-F9C40B62DDF5}"/>
              </a:ext>
            </a:extLst>
          </p:cNvPr>
          <p:cNvSpPr>
            <a:spLocks noGrp="1"/>
          </p:cNvSpPr>
          <p:nvPr>
            <p:ph type="ctrTitle"/>
          </p:nvPr>
        </p:nvSpPr>
        <p:spPr>
          <a:xfrm>
            <a:off x="5289754" y="639097"/>
            <a:ext cx="6253317" cy="3859826"/>
          </a:xfrm>
        </p:spPr>
        <p:txBody>
          <a:bodyPr>
            <a:normAutofit/>
          </a:bodyPr>
          <a:lstStyle/>
          <a:p>
            <a:pPr algn="ctr"/>
            <a:r>
              <a:rPr lang="en-US" sz="6600" dirty="0">
                <a:latin typeface="Arial" panose="020B0604020202020204" pitchFamily="34" charset="0"/>
                <a:cs typeface="Arial" panose="020B0604020202020204" pitchFamily="34" charset="0"/>
              </a:rPr>
              <a:t>Differences between Groups and Teams</a:t>
            </a:r>
          </a:p>
        </p:txBody>
      </p:sp>
      <p:cxnSp>
        <p:nvCxnSpPr>
          <p:cNvPr id="24" name="Straight Connector 23">
            <a:extLst>
              <a:ext uri="{FF2B5EF4-FFF2-40B4-BE49-F238E27FC236}">
                <a16:creationId xmlns:a16="http://schemas.microsoft.com/office/drawing/2014/main" id="{AAE8F3AB-E8D6-E7ED-7DD9-B8C564EE7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group of people holding a puzzle piece&#10;&#10;AI-generated content may be incorrect.">
            <a:extLst>
              <a:ext uri="{FF2B5EF4-FFF2-40B4-BE49-F238E27FC236}">
                <a16:creationId xmlns:a16="http://schemas.microsoft.com/office/drawing/2014/main" id="{4736B0CE-C5A0-5961-F0F2-C1CD5BB21C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306" y="1031063"/>
            <a:ext cx="4724447" cy="4663161"/>
          </a:xfrm>
          <a:prstGeom prst="rect">
            <a:avLst/>
          </a:prstGeom>
        </p:spPr>
      </p:pic>
    </p:spTree>
    <p:extLst>
      <p:ext uri="{BB962C8B-B14F-4D97-AF65-F5344CB8AC3E}">
        <p14:creationId xmlns:p14="http://schemas.microsoft.com/office/powerpoint/2010/main" val="3924446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AD029-3127-F91A-9274-2F65AC660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116C53-8527-2E62-F8AB-572DC47C8887}"/>
              </a:ext>
            </a:extLst>
          </p:cNvPr>
          <p:cNvSpPr>
            <a:spLocks noGrp="1"/>
          </p:cNvSpPr>
          <p:nvPr>
            <p:ph type="title"/>
          </p:nvPr>
        </p:nvSpPr>
        <p:spPr>
          <a:xfrm>
            <a:off x="1097280" y="286603"/>
            <a:ext cx="10058400" cy="1562075"/>
          </a:xfrm>
        </p:spPr>
        <p:txBody>
          <a:bodyPr anchor="b">
            <a:normAutofit/>
          </a:bodyPr>
          <a:lstStyle/>
          <a:p>
            <a:pPr algn="ctr"/>
            <a:r>
              <a:rPr lang="en-GB" sz="3200" b="1" dirty="0">
                <a:latin typeface="Arial" panose="020B0604020202020204" pitchFamily="34" charset="0"/>
                <a:cs typeface="Arial" panose="020B0604020202020204" pitchFamily="34" charset="0"/>
              </a:rPr>
              <a:t>Presentation Overview </a:t>
            </a:r>
            <a:br>
              <a:rPr lang="en-IN" sz="3300" dirty="0"/>
            </a:br>
            <a:endParaRPr lang="en-US" sz="3300" dirty="0"/>
          </a:p>
        </p:txBody>
      </p:sp>
      <p:sp>
        <p:nvSpPr>
          <p:cNvPr id="4" name="Content Placeholder 3">
            <a:extLst>
              <a:ext uri="{FF2B5EF4-FFF2-40B4-BE49-F238E27FC236}">
                <a16:creationId xmlns:a16="http://schemas.microsoft.com/office/drawing/2014/main" id="{57E6ADC6-2047-6688-1E4D-48962A425813}"/>
              </a:ext>
            </a:extLst>
          </p:cNvPr>
          <p:cNvSpPr>
            <a:spLocks noGrp="1"/>
          </p:cNvSpPr>
          <p:nvPr>
            <p:ph sz="half" idx="2"/>
          </p:nvPr>
        </p:nvSpPr>
        <p:spPr>
          <a:xfrm>
            <a:off x="5407330" y="2120900"/>
            <a:ext cx="5748350" cy="3613978"/>
          </a:xfrm>
        </p:spPr>
        <p:txBody>
          <a:bodyPr>
            <a:noAutofit/>
          </a:bodyPr>
          <a:lstStyle/>
          <a:p>
            <a:pPr marL="251460" indent="-342900" algn="just">
              <a:lnSpc>
                <a:spcPct val="170000"/>
              </a:lnSpc>
              <a:spcBef>
                <a:spcPts val="0"/>
              </a:spcBef>
              <a:spcAft>
                <a:spcPts val="0"/>
              </a:spcAft>
              <a:buFont typeface="Wingdings" panose="05000000000000000000" pitchFamily="2" charset="2"/>
              <a:buChar char="v"/>
            </a:pPr>
            <a:r>
              <a:rPr lang="en-GB" sz="1600" dirty="0">
                <a:latin typeface="Arial" panose="020B0604020202020204" pitchFamily="34" charset="0"/>
                <a:cs typeface="Arial" panose="020B0604020202020204" pitchFamily="34" charset="0"/>
              </a:rPr>
              <a:t>1. What is a Group?</a:t>
            </a:r>
          </a:p>
          <a:p>
            <a:pPr marL="251460" indent="-342900" algn="just">
              <a:lnSpc>
                <a:spcPct val="170000"/>
              </a:lnSpc>
              <a:spcBef>
                <a:spcPts val="0"/>
              </a:spcBef>
              <a:spcAft>
                <a:spcPts val="0"/>
              </a:spcAft>
              <a:buFont typeface="Wingdings" panose="05000000000000000000" pitchFamily="2" charset="2"/>
              <a:buChar char="v"/>
            </a:pPr>
            <a:r>
              <a:rPr lang="en-GB" sz="1600" dirty="0">
                <a:latin typeface="Arial" panose="020B0604020202020204" pitchFamily="34" charset="0"/>
                <a:cs typeface="Arial" panose="020B0604020202020204" pitchFamily="34" charset="0"/>
              </a:rPr>
              <a:t>2. What is a Team?</a:t>
            </a:r>
          </a:p>
          <a:p>
            <a:pPr marL="251460" indent="-342900" algn="just">
              <a:lnSpc>
                <a:spcPct val="170000"/>
              </a:lnSpc>
              <a:spcBef>
                <a:spcPts val="0"/>
              </a:spcBef>
              <a:spcAft>
                <a:spcPts val="0"/>
              </a:spcAft>
              <a:buFont typeface="Wingdings" panose="05000000000000000000" pitchFamily="2" charset="2"/>
              <a:buChar char="v"/>
            </a:pPr>
            <a:r>
              <a:rPr lang="en-GB" sz="1600" dirty="0">
                <a:latin typeface="Arial" panose="020B0604020202020204" pitchFamily="34" charset="0"/>
                <a:cs typeface="Arial" panose="020B0604020202020204" pitchFamily="34" charset="0"/>
              </a:rPr>
              <a:t>3. The Differences between Groups and Teams</a:t>
            </a:r>
          </a:p>
          <a:p>
            <a:pPr marL="251460" indent="-342900" algn="just">
              <a:lnSpc>
                <a:spcPct val="170000"/>
              </a:lnSpc>
              <a:spcBef>
                <a:spcPts val="0"/>
              </a:spcBef>
              <a:spcAft>
                <a:spcPts val="0"/>
              </a:spcAft>
              <a:buFont typeface="Wingdings" panose="05000000000000000000" pitchFamily="2" charset="2"/>
              <a:buChar char="v"/>
            </a:pPr>
            <a:r>
              <a:rPr lang="en-US" sz="1600" dirty="0">
                <a:latin typeface="Arial" panose="020B0604020202020204" pitchFamily="34" charset="0"/>
                <a:cs typeface="Arial" panose="020B0604020202020204" pitchFamily="34" charset="0"/>
              </a:rPr>
              <a:t>4. What happens when teamwork go wrong?</a:t>
            </a:r>
          </a:p>
          <a:p>
            <a:pPr marL="251460" indent="-342900" algn="just">
              <a:lnSpc>
                <a:spcPct val="170000"/>
              </a:lnSpc>
              <a:spcBef>
                <a:spcPts val="0"/>
              </a:spcBef>
              <a:spcAft>
                <a:spcPts val="0"/>
              </a:spcAft>
              <a:buFont typeface="Wingdings" panose="05000000000000000000" pitchFamily="2" charset="2"/>
              <a:buChar char="v"/>
            </a:pPr>
            <a:r>
              <a:rPr lang="en-US" sz="1600" dirty="0">
                <a:latin typeface="Arial" panose="020B0604020202020204" pitchFamily="34" charset="0"/>
                <a:cs typeface="Arial" panose="020B0604020202020204" pitchFamily="34" charset="0"/>
              </a:rPr>
              <a:t>5. Personal example of teamwork going wrong</a:t>
            </a:r>
          </a:p>
          <a:p>
            <a:pPr marL="251460" indent="-342900" algn="just">
              <a:lnSpc>
                <a:spcPct val="170000"/>
              </a:lnSpc>
              <a:spcBef>
                <a:spcPts val="0"/>
              </a:spcBef>
              <a:spcAft>
                <a:spcPts val="0"/>
              </a:spcAft>
              <a:buFont typeface="Wingdings" panose="05000000000000000000" pitchFamily="2" charset="2"/>
              <a:buChar char="v"/>
            </a:pPr>
            <a:r>
              <a:rPr lang="en-US" sz="1600" dirty="0">
                <a:latin typeface="Arial" panose="020B0604020202020204" pitchFamily="34" charset="0"/>
                <a:cs typeface="Arial" panose="020B0604020202020204" pitchFamily="34" charset="0"/>
              </a:rPr>
              <a:t>6. What motivational factors are important when  being a member of a Group or a Team?</a:t>
            </a:r>
          </a:p>
          <a:p>
            <a:pPr marL="251460" indent="-342900" algn="just">
              <a:lnSpc>
                <a:spcPct val="170000"/>
              </a:lnSpc>
              <a:spcBef>
                <a:spcPts val="0"/>
              </a:spcBef>
              <a:spcAft>
                <a:spcPts val="0"/>
              </a:spcAft>
              <a:buFont typeface="Wingdings" panose="05000000000000000000" pitchFamily="2" charset="2"/>
              <a:buChar char="v"/>
            </a:pPr>
            <a:r>
              <a:rPr lang="en-US" sz="1600" dirty="0">
                <a:latin typeface="Arial" panose="020B0604020202020204" pitchFamily="34" charset="0"/>
                <a:cs typeface="Arial" panose="020B0604020202020204" pitchFamily="34" charset="0"/>
              </a:rPr>
              <a:t>7. Referencing List</a:t>
            </a:r>
          </a:p>
          <a:p>
            <a:pPr marL="251460" indent="-342900" algn="just">
              <a:lnSpc>
                <a:spcPct val="170000"/>
              </a:lnSpc>
              <a:spcBef>
                <a:spcPts val="0"/>
              </a:spcBef>
              <a:spcAft>
                <a:spcPts val="0"/>
              </a:spcAft>
              <a:buFont typeface="Wingdings" panose="05000000000000000000" pitchFamily="2" charset="2"/>
              <a:buChar char="v"/>
            </a:pPr>
            <a:r>
              <a:rPr lang="en-US" sz="1600" dirty="0">
                <a:latin typeface="Arial" panose="020B0604020202020204" pitchFamily="34" charset="0"/>
                <a:cs typeface="Arial" panose="020B0604020202020204" pitchFamily="34" charset="0"/>
              </a:rPr>
              <a:t>8. AI Acknowledgement</a:t>
            </a:r>
          </a:p>
        </p:txBody>
      </p:sp>
      <p:pic>
        <p:nvPicPr>
          <p:cNvPr id="5" name="Picture 4" descr="A group of people with different colored figures&#10;&#10;AI-generated content may be incorrect.">
            <a:extLst>
              <a:ext uri="{FF2B5EF4-FFF2-40B4-BE49-F238E27FC236}">
                <a16:creationId xmlns:a16="http://schemas.microsoft.com/office/drawing/2014/main" id="{26FC5AE8-B1BF-2E38-E78B-22BAEFBCE1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7446" y="2046063"/>
            <a:ext cx="3305888" cy="3548522"/>
          </a:xfrm>
          <a:prstGeom prst="rect">
            <a:avLst/>
          </a:prstGeom>
        </p:spPr>
      </p:pic>
    </p:spTree>
    <p:extLst>
      <p:ext uri="{BB962C8B-B14F-4D97-AF65-F5344CB8AC3E}">
        <p14:creationId xmlns:p14="http://schemas.microsoft.com/office/powerpoint/2010/main" val="870297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4D655-38DC-4BEB-2BB6-990830C18D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3DB21C-4CBF-2081-2EA4-B80AC7756F21}"/>
              </a:ext>
            </a:extLst>
          </p:cNvPr>
          <p:cNvSpPr>
            <a:spLocks noGrp="1"/>
          </p:cNvSpPr>
          <p:nvPr>
            <p:ph type="title"/>
          </p:nvPr>
        </p:nvSpPr>
        <p:spPr>
          <a:xfrm>
            <a:off x="1097280" y="286603"/>
            <a:ext cx="10058400" cy="1562075"/>
          </a:xfrm>
        </p:spPr>
        <p:txBody>
          <a:bodyPr anchor="b">
            <a:normAutofit/>
          </a:bodyPr>
          <a:lstStyle/>
          <a:p>
            <a:pPr algn="ctr"/>
            <a:r>
              <a:rPr lang="en-GB" sz="3200" b="1" dirty="0">
                <a:latin typeface="Arial" panose="020B0604020202020204" pitchFamily="34" charset="0"/>
                <a:cs typeface="Arial" panose="020B0604020202020204" pitchFamily="34" charset="0"/>
              </a:rPr>
              <a:t>1. What is a Group? </a:t>
            </a:r>
            <a:br>
              <a:rPr lang="en-IN" sz="3300" dirty="0"/>
            </a:br>
            <a:endParaRPr lang="en-US" sz="3300" dirty="0"/>
          </a:p>
        </p:txBody>
      </p:sp>
      <p:sp>
        <p:nvSpPr>
          <p:cNvPr id="4" name="Content Placeholder 3">
            <a:extLst>
              <a:ext uri="{FF2B5EF4-FFF2-40B4-BE49-F238E27FC236}">
                <a16:creationId xmlns:a16="http://schemas.microsoft.com/office/drawing/2014/main" id="{ED1A23D4-A7C0-E62A-F24E-B8850B2C4242}"/>
              </a:ext>
            </a:extLst>
          </p:cNvPr>
          <p:cNvSpPr>
            <a:spLocks noGrp="1"/>
          </p:cNvSpPr>
          <p:nvPr>
            <p:ph sz="half" idx="2"/>
          </p:nvPr>
        </p:nvSpPr>
        <p:spPr>
          <a:xfrm>
            <a:off x="5407330" y="2120900"/>
            <a:ext cx="5748350" cy="3613978"/>
          </a:xfrm>
        </p:spPr>
        <p:txBody>
          <a:bodyPr>
            <a:normAutofit fontScale="25000" lnSpcReduction="20000"/>
          </a:bodyPr>
          <a:lstStyle/>
          <a:p>
            <a:pPr marL="0" algn="just">
              <a:lnSpc>
                <a:spcPct val="170000"/>
              </a:lnSpc>
              <a:spcBef>
                <a:spcPts val="0"/>
              </a:spcBef>
              <a:spcAft>
                <a:spcPts val="0"/>
              </a:spcAft>
            </a:pPr>
            <a:r>
              <a:rPr lang="en-GB" sz="2200"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Giddens, A. (2013) mention as an academic definition of a </a:t>
            </a:r>
            <a:r>
              <a:rPr lang="en-GB" sz="4400" b="1" dirty="0">
                <a:latin typeface="Arial" panose="020B0604020202020204" pitchFamily="34" charset="0"/>
                <a:cs typeface="Arial" panose="020B0604020202020204" pitchFamily="34" charset="0"/>
              </a:rPr>
              <a:t>“Group” </a:t>
            </a:r>
            <a:r>
              <a:rPr lang="en-GB" sz="4400" dirty="0">
                <a:latin typeface="Arial" panose="020B0604020202020204" pitchFamily="34" charset="0"/>
                <a:cs typeface="Arial" panose="020B0604020202020204" pitchFamily="34" charset="0"/>
              </a:rPr>
              <a:t>a number of people that are put together or considered as a unit. Group members share different roles inside of it, interact with each other, share a sense of unity and identity. </a:t>
            </a:r>
          </a:p>
          <a:p>
            <a:pPr marL="0" algn="just">
              <a:lnSpc>
                <a:spcPct val="170000"/>
              </a:lnSpc>
              <a:spcBef>
                <a:spcPts val="0"/>
              </a:spcBef>
              <a:spcAft>
                <a:spcPts val="0"/>
              </a:spcAft>
            </a:pPr>
            <a:endParaRPr lang="en-GB" sz="4400" dirty="0">
              <a:latin typeface="Arial" panose="020B0604020202020204" pitchFamily="34" charset="0"/>
              <a:cs typeface="Arial" panose="020B0604020202020204" pitchFamily="34" charset="0"/>
            </a:endParaRPr>
          </a:p>
          <a:p>
            <a:pPr marL="0" algn="just">
              <a:lnSpc>
                <a:spcPct val="170000"/>
              </a:lnSpc>
              <a:spcBef>
                <a:spcPts val="0"/>
              </a:spcBef>
              <a:spcAft>
                <a:spcPts val="0"/>
              </a:spcAft>
            </a:pPr>
            <a:r>
              <a:rPr lang="en-GB" sz="4400" b="1" dirty="0">
                <a:latin typeface="Arial" panose="020B0604020202020204" pitchFamily="34" charset="0"/>
                <a:cs typeface="Arial" panose="020B0604020202020204" pitchFamily="34" charset="0"/>
              </a:rPr>
              <a:t>     A Group is defined by: </a:t>
            </a:r>
          </a:p>
          <a:p>
            <a:pPr marL="0" lvl="0" algn="just">
              <a:lnSpc>
                <a:spcPct val="170000"/>
              </a:lnSpc>
              <a:spcBef>
                <a:spcPts val="0"/>
              </a:spcBef>
              <a:spcAft>
                <a:spcPts val="0"/>
              </a:spcAft>
              <a:buFont typeface="Wingdings" panose="05000000000000000000" pitchFamily="2" charset="2"/>
              <a:buChar char="§"/>
            </a:pPr>
            <a:r>
              <a:rPr lang="en-GB" sz="4400" b="1" dirty="0">
                <a:latin typeface="Arial" panose="020B0604020202020204" pitchFamily="34" charset="0"/>
                <a:cs typeface="Arial" panose="020B0604020202020204" pitchFamily="34" charset="0"/>
              </a:rPr>
              <a:t>Interaction</a:t>
            </a:r>
            <a:r>
              <a:rPr lang="en-GB" sz="4400" dirty="0">
                <a:latin typeface="Arial" panose="020B0604020202020204" pitchFamily="34" charset="0"/>
                <a:cs typeface="Arial" panose="020B0604020202020204" pitchFamily="34" charset="0"/>
              </a:rPr>
              <a:t> (members of a group actively communicate to exchange ideas)</a:t>
            </a:r>
          </a:p>
          <a:p>
            <a:pPr marL="0" lvl="0" algn="just">
              <a:lnSpc>
                <a:spcPct val="170000"/>
              </a:lnSpc>
              <a:spcBef>
                <a:spcPts val="0"/>
              </a:spcBef>
              <a:spcAft>
                <a:spcPts val="0"/>
              </a:spcAft>
              <a:buFont typeface="Wingdings" panose="05000000000000000000" pitchFamily="2" charset="2"/>
              <a:buChar char="§"/>
            </a:pPr>
            <a:r>
              <a:rPr lang="en-GB" sz="4400" b="1" dirty="0">
                <a:latin typeface="Arial" panose="020B0604020202020204" pitchFamily="34" charset="0"/>
                <a:cs typeface="Arial" panose="020B0604020202020204" pitchFamily="34" charset="0"/>
              </a:rPr>
              <a:t>Sense of Unity </a:t>
            </a:r>
            <a:r>
              <a:rPr lang="en-GB" sz="4400" dirty="0">
                <a:latin typeface="Arial" panose="020B0604020202020204" pitchFamily="34" charset="0"/>
                <a:cs typeface="Arial" panose="020B0604020202020204" pitchFamily="34" charset="0"/>
              </a:rPr>
              <a:t>(members of a group see themselves as part of a collective structure that is usually different from others)</a:t>
            </a:r>
          </a:p>
          <a:p>
            <a:pPr marL="0" lvl="0" algn="just">
              <a:lnSpc>
                <a:spcPct val="170000"/>
              </a:lnSpc>
              <a:spcBef>
                <a:spcPts val="0"/>
              </a:spcBef>
              <a:spcAft>
                <a:spcPts val="0"/>
              </a:spcAft>
              <a:buFont typeface="Wingdings" panose="05000000000000000000" pitchFamily="2" charset="2"/>
              <a:buChar char="§"/>
            </a:pPr>
            <a:r>
              <a:rPr lang="en-GB" sz="4400" b="1" dirty="0">
                <a:latin typeface="Arial" panose="020B0604020202020204" pitchFamily="34" charset="0"/>
                <a:cs typeface="Arial" panose="020B0604020202020204" pitchFamily="34" charset="0"/>
              </a:rPr>
              <a:t>Social Organisation </a:t>
            </a:r>
            <a:r>
              <a:rPr lang="en-GB" sz="4400" dirty="0">
                <a:latin typeface="Arial" panose="020B0604020202020204" pitchFamily="34" charset="0"/>
                <a:cs typeface="Arial" panose="020B0604020202020204" pitchFamily="34" charset="0"/>
              </a:rPr>
              <a:t>(members of a group share different roles inside of it and usually follow a code of conduct under the guidance of a single leader)</a:t>
            </a:r>
          </a:p>
          <a:p>
            <a:pPr marL="0" lvl="0" indent="0" algn="just">
              <a:lnSpc>
                <a:spcPct val="170000"/>
              </a:lnSpc>
              <a:spcBef>
                <a:spcPts val="0"/>
              </a:spcBef>
              <a:spcAft>
                <a:spcPts val="0"/>
              </a:spcAft>
              <a:buNone/>
            </a:pPr>
            <a:endParaRPr lang="en-GB" sz="4400" dirty="0">
              <a:latin typeface="Arial" panose="020B0604020202020204" pitchFamily="34" charset="0"/>
              <a:cs typeface="Arial" panose="020B0604020202020204" pitchFamily="34" charset="0"/>
            </a:endParaRPr>
          </a:p>
          <a:p>
            <a:pPr marL="0" algn="just">
              <a:lnSpc>
                <a:spcPct val="170000"/>
              </a:lnSpc>
              <a:spcBef>
                <a:spcPts val="0"/>
              </a:spcBef>
              <a:spcAft>
                <a:spcPts val="0"/>
              </a:spcAft>
            </a:pPr>
            <a:r>
              <a:rPr lang="en-GB" sz="4400" dirty="0">
                <a:latin typeface="Arial" panose="020B0604020202020204" pitchFamily="34" charset="0"/>
                <a:cs typeface="Arial" panose="020B0604020202020204" pitchFamily="34" charset="0"/>
              </a:rPr>
              <a:t>     Example of groups: friendship groups, digital groups (online media), study / research groups (university / academic environment), families (are groups into which members are usually born, with a strong sense of unity and a shared history)</a:t>
            </a:r>
          </a:p>
          <a:p>
            <a:pPr>
              <a:lnSpc>
                <a:spcPct val="100000"/>
              </a:lnSpc>
            </a:pPr>
            <a:endParaRPr lang="en-US" sz="1500" dirty="0"/>
          </a:p>
        </p:txBody>
      </p:sp>
      <p:pic>
        <p:nvPicPr>
          <p:cNvPr id="6" name="Picture 5" descr="A group of colorful people with hands on their hips&#10;&#10;AI-generated content may be incorrect.">
            <a:extLst>
              <a:ext uri="{FF2B5EF4-FFF2-40B4-BE49-F238E27FC236}">
                <a16:creationId xmlns:a16="http://schemas.microsoft.com/office/drawing/2014/main" id="{2821FA61-7334-1E6E-30FE-6A67D007DC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8681" y="2120900"/>
            <a:ext cx="4238649" cy="3835519"/>
          </a:xfrm>
          <a:prstGeom prst="rect">
            <a:avLst/>
          </a:prstGeom>
        </p:spPr>
      </p:pic>
    </p:spTree>
    <p:extLst>
      <p:ext uri="{BB962C8B-B14F-4D97-AF65-F5344CB8AC3E}">
        <p14:creationId xmlns:p14="http://schemas.microsoft.com/office/powerpoint/2010/main" val="453771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DDD38-18C5-D77A-7646-64D59E2E3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0BEA44-E1A4-2C54-6147-841703D16583}"/>
              </a:ext>
            </a:extLst>
          </p:cNvPr>
          <p:cNvSpPr>
            <a:spLocks noGrp="1"/>
          </p:cNvSpPr>
          <p:nvPr>
            <p:ph type="title"/>
          </p:nvPr>
        </p:nvSpPr>
        <p:spPr>
          <a:xfrm>
            <a:off x="1097280" y="286603"/>
            <a:ext cx="10058400" cy="1562075"/>
          </a:xfrm>
        </p:spPr>
        <p:txBody>
          <a:bodyPr anchor="b">
            <a:normAutofit/>
          </a:bodyPr>
          <a:lstStyle/>
          <a:p>
            <a:pPr algn="ctr"/>
            <a:r>
              <a:rPr lang="en-GB" sz="3200" b="1" dirty="0">
                <a:latin typeface="Arial" panose="020B0604020202020204" pitchFamily="34" charset="0"/>
                <a:cs typeface="Arial" panose="020B0604020202020204" pitchFamily="34" charset="0"/>
              </a:rPr>
              <a:t>2. What is a Team? </a:t>
            </a:r>
            <a:br>
              <a:rPr lang="en-IN" sz="3300" dirty="0"/>
            </a:br>
            <a:endParaRPr lang="en-US" sz="3300" dirty="0"/>
          </a:p>
        </p:txBody>
      </p:sp>
      <p:sp>
        <p:nvSpPr>
          <p:cNvPr id="4" name="Content Placeholder 3">
            <a:extLst>
              <a:ext uri="{FF2B5EF4-FFF2-40B4-BE49-F238E27FC236}">
                <a16:creationId xmlns:a16="http://schemas.microsoft.com/office/drawing/2014/main" id="{FA4D68F5-A2B6-C0CF-B9D9-767A4259D437}"/>
              </a:ext>
            </a:extLst>
          </p:cNvPr>
          <p:cNvSpPr>
            <a:spLocks noGrp="1"/>
          </p:cNvSpPr>
          <p:nvPr>
            <p:ph sz="half" idx="2"/>
          </p:nvPr>
        </p:nvSpPr>
        <p:spPr>
          <a:xfrm>
            <a:off x="5349667" y="2120900"/>
            <a:ext cx="5745053" cy="3613978"/>
          </a:xfrm>
        </p:spPr>
        <p:txBody>
          <a:bodyPr>
            <a:normAutofit fontScale="25000" lnSpcReduction="20000"/>
          </a:bodyPr>
          <a:lstStyle/>
          <a:p>
            <a:pPr marL="0" algn="just">
              <a:lnSpc>
                <a:spcPct val="170000"/>
              </a:lnSpc>
              <a:spcBef>
                <a:spcPts val="0"/>
              </a:spcBef>
              <a:spcAft>
                <a:spcPts val="0"/>
              </a:spcAft>
            </a:pPr>
            <a:r>
              <a:rPr lang="en-GB" sz="2200"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Giddens, A. (2013) mention as an academic definition of a </a:t>
            </a:r>
            <a:r>
              <a:rPr lang="en-GB" sz="4400" b="1" dirty="0">
                <a:latin typeface="Arial" panose="020B0604020202020204" pitchFamily="34" charset="0"/>
                <a:cs typeface="Arial" panose="020B0604020202020204" pitchFamily="34" charset="0"/>
              </a:rPr>
              <a:t>“Team” </a:t>
            </a:r>
            <a:r>
              <a:rPr lang="en-GB" sz="4400" dirty="0">
                <a:latin typeface="Arial" panose="020B0604020202020204" pitchFamily="34" charset="0"/>
                <a:cs typeface="Arial" panose="020B0604020202020204" pitchFamily="34" charset="0"/>
              </a:rPr>
              <a:t>a number of people who work together to achieve a shared goal. Members of a team are expected to work toward a common goal for which they are collectively accountable. </a:t>
            </a:r>
          </a:p>
          <a:p>
            <a:pPr marL="0" algn="just">
              <a:lnSpc>
                <a:spcPct val="170000"/>
              </a:lnSpc>
              <a:spcBef>
                <a:spcPts val="0"/>
              </a:spcBef>
              <a:spcAft>
                <a:spcPts val="0"/>
              </a:spcAft>
            </a:pPr>
            <a:r>
              <a:rPr lang="en-GB" sz="4400" dirty="0">
                <a:latin typeface="Arial" panose="020B0604020202020204" pitchFamily="34" charset="0"/>
                <a:cs typeface="Arial" panose="020B0604020202020204" pitchFamily="34" charset="0"/>
              </a:rPr>
              <a:t>    The main key feature of a Team is the shared common goal (Sinek, 2023).  </a:t>
            </a:r>
          </a:p>
          <a:p>
            <a:pPr marL="0" algn="just">
              <a:lnSpc>
                <a:spcPct val="170000"/>
              </a:lnSpc>
              <a:spcBef>
                <a:spcPts val="0"/>
              </a:spcBef>
              <a:spcAft>
                <a:spcPts val="0"/>
              </a:spcAft>
            </a:pPr>
            <a:endParaRPr lang="en-GB" sz="4000" dirty="0">
              <a:latin typeface="Arial" panose="020B0604020202020204" pitchFamily="34" charset="0"/>
              <a:cs typeface="Arial" panose="020B0604020202020204" pitchFamily="34" charset="0"/>
            </a:endParaRPr>
          </a:p>
          <a:p>
            <a:pPr marL="0" algn="just">
              <a:lnSpc>
                <a:spcPct val="170000"/>
              </a:lnSpc>
              <a:spcBef>
                <a:spcPts val="0"/>
              </a:spcBef>
              <a:spcAft>
                <a:spcPts val="0"/>
              </a:spcAft>
            </a:pPr>
            <a:r>
              <a:rPr lang="en-GB" sz="4400" b="1" dirty="0">
                <a:latin typeface="Arial" panose="020B0604020202020204" pitchFamily="34" charset="0"/>
                <a:cs typeface="Arial" panose="020B0604020202020204" pitchFamily="34" charset="0"/>
              </a:rPr>
              <a:t>     A Team is defined by: </a:t>
            </a:r>
          </a:p>
          <a:p>
            <a:pPr marL="0" lvl="0" algn="just">
              <a:lnSpc>
                <a:spcPct val="170000"/>
              </a:lnSpc>
              <a:spcBef>
                <a:spcPts val="0"/>
              </a:spcBef>
              <a:spcAft>
                <a:spcPts val="0"/>
              </a:spcAft>
              <a:buFont typeface="Wingdings" panose="05000000000000000000" pitchFamily="2" charset="2"/>
              <a:buChar char="§"/>
            </a:pPr>
            <a:r>
              <a:rPr lang="en-GB" sz="4400" b="1" dirty="0">
                <a:latin typeface="Arial" panose="020B0604020202020204" pitchFamily="34" charset="0"/>
                <a:cs typeface="Arial" panose="020B0604020202020204" pitchFamily="34" charset="0"/>
              </a:rPr>
              <a:t>The common goal</a:t>
            </a:r>
            <a:endParaRPr lang="en-GB" sz="4400" dirty="0">
              <a:latin typeface="Arial" panose="020B0604020202020204" pitchFamily="34" charset="0"/>
              <a:cs typeface="Arial" panose="020B0604020202020204" pitchFamily="34" charset="0"/>
            </a:endParaRPr>
          </a:p>
          <a:p>
            <a:pPr marL="0" lvl="0" algn="just">
              <a:lnSpc>
                <a:spcPct val="170000"/>
              </a:lnSpc>
              <a:spcBef>
                <a:spcPts val="0"/>
              </a:spcBef>
              <a:spcAft>
                <a:spcPts val="0"/>
              </a:spcAft>
              <a:buFont typeface="Wingdings" panose="05000000000000000000" pitchFamily="2" charset="2"/>
              <a:buChar char="§"/>
            </a:pPr>
            <a:r>
              <a:rPr lang="en-GB" sz="4400" b="1" dirty="0">
                <a:latin typeface="Arial" panose="020B0604020202020204" pitchFamily="34" charset="0"/>
                <a:cs typeface="Arial" panose="020B0604020202020204" pitchFamily="34" charset="0"/>
              </a:rPr>
              <a:t>Complementary Skills </a:t>
            </a:r>
            <a:r>
              <a:rPr lang="en-GB" sz="4400" dirty="0">
                <a:latin typeface="Arial" panose="020B0604020202020204" pitchFamily="34" charset="0"/>
                <a:cs typeface="Arial" panose="020B0604020202020204" pitchFamily="34" charset="0"/>
              </a:rPr>
              <a:t>(members of a team usually have different skills individually but complementary in the sense of achieving a common goal)</a:t>
            </a:r>
          </a:p>
          <a:p>
            <a:pPr marL="0" lvl="0" algn="just">
              <a:lnSpc>
                <a:spcPct val="170000"/>
              </a:lnSpc>
              <a:spcBef>
                <a:spcPts val="0"/>
              </a:spcBef>
              <a:spcAft>
                <a:spcPts val="0"/>
              </a:spcAft>
              <a:buFont typeface="Wingdings" panose="05000000000000000000" pitchFamily="2" charset="2"/>
              <a:buChar char="§"/>
            </a:pPr>
            <a:r>
              <a:rPr lang="en-GB" sz="4400" b="1" dirty="0">
                <a:latin typeface="Arial" panose="020B0604020202020204" pitchFamily="34" charset="0"/>
                <a:cs typeface="Arial" panose="020B0604020202020204" pitchFamily="34" charset="0"/>
              </a:rPr>
              <a:t>Collective Responsibility </a:t>
            </a:r>
            <a:r>
              <a:rPr lang="en-GB" sz="4400" dirty="0">
                <a:latin typeface="Arial" panose="020B0604020202020204" pitchFamily="34" charset="0"/>
                <a:cs typeface="Arial" panose="020B0604020202020204" pitchFamily="34" charset="0"/>
              </a:rPr>
              <a:t>(the members of a team a responsible as a whole for the outcomes of their activity)</a:t>
            </a:r>
          </a:p>
          <a:p>
            <a:pPr marL="0" lvl="0" indent="0" algn="just">
              <a:lnSpc>
                <a:spcPct val="170000"/>
              </a:lnSpc>
              <a:spcBef>
                <a:spcPts val="0"/>
              </a:spcBef>
              <a:spcAft>
                <a:spcPts val="0"/>
              </a:spcAft>
              <a:buNone/>
            </a:pPr>
            <a:endParaRPr lang="en-GB" sz="4000" dirty="0">
              <a:latin typeface="Arial" panose="020B0604020202020204" pitchFamily="34" charset="0"/>
              <a:cs typeface="Arial" panose="020B0604020202020204" pitchFamily="34" charset="0"/>
            </a:endParaRPr>
          </a:p>
          <a:p>
            <a:pPr marL="0" algn="just">
              <a:lnSpc>
                <a:spcPct val="170000"/>
              </a:lnSpc>
              <a:spcBef>
                <a:spcPts val="0"/>
              </a:spcBef>
              <a:spcAft>
                <a:spcPts val="0"/>
              </a:spcAft>
            </a:pPr>
            <a:r>
              <a:rPr lang="en-GB" sz="4000"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Example of teams: sports teams, problem-solving teams, household teams (like a family</a:t>
            </a:r>
            <a:r>
              <a:rPr lang="en-US" sz="4400" dirty="0">
                <a:latin typeface="Arial" panose="020B0604020202020204" pitchFamily="34" charset="0"/>
                <a:cs typeface="Arial" panose="020B0604020202020204" pitchFamily="34" charset="0"/>
              </a:rPr>
              <a:t> working together to complete chores around the house</a:t>
            </a:r>
            <a:r>
              <a:rPr lang="en-GB" sz="4400" dirty="0">
                <a:latin typeface="Arial" panose="020B0604020202020204" pitchFamily="34" charset="0"/>
                <a:cs typeface="Arial" panose="020B0604020202020204" pitchFamily="34" charset="0"/>
              </a:rPr>
              <a:t>)</a:t>
            </a:r>
          </a:p>
          <a:p>
            <a:pPr>
              <a:lnSpc>
                <a:spcPct val="100000"/>
              </a:lnSpc>
            </a:pPr>
            <a:endParaRPr lang="en-US" sz="1500" dirty="0"/>
          </a:p>
        </p:txBody>
      </p:sp>
      <p:pic>
        <p:nvPicPr>
          <p:cNvPr id="5" name="Picture 4" descr="A group of people holding puzzle pieces&#10;&#10;AI-generated content may be incorrect.">
            <a:extLst>
              <a:ext uri="{FF2B5EF4-FFF2-40B4-BE49-F238E27FC236}">
                <a16:creationId xmlns:a16="http://schemas.microsoft.com/office/drawing/2014/main" id="{A831CC33-345D-6E7F-7A91-435C68498C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2120900"/>
            <a:ext cx="4091428" cy="3553507"/>
          </a:xfrm>
          <a:prstGeom prst="rect">
            <a:avLst/>
          </a:prstGeom>
        </p:spPr>
      </p:pic>
    </p:spTree>
    <p:extLst>
      <p:ext uri="{BB962C8B-B14F-4D97-AF65-F5344CB8AC3E}">
        <p14:creationId xmlns:p14="http://schemas.microsoft.com/office/powerpoint/2010/main" val="3469114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6A19B-1C87-2DA6-9280-A26F7B490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95586B-EB87-B849-4F23-1AC5777D13DE}"/>
              </a:ext>
            </a:extLst>
          </p:cNvPr>
          <p:cNvSpPr>
            <a:spLocks noGrp="1"/>
          </p:cNvSpPr>
          <p:nvPr>
            <p:ph type="title"/>
          </p:nvPr>
        </p:nvSpPr>
        <p:spPr>
          <a:xfrm>
            <a:off x="1097280" y="286603"/>
            <a:ext cx="10058400" cy="1450757"/>
          </a:xfrm>
        </p:spPr>
        <p:txBody>
          <a:bodyPr anchor="b">
            <a:normAutofit/>
          </a:bodyPr>
          <a:lstStyle/>
          <a:p>
            <a:r>
              <a:rPr lang="en-US" sz="3200" b="1" dirty="0">
                <a:latin typeface="Arial" panose="020B0604020202020204" pitchFamily="34" charset="0"/>
                <a:cs typeface="Arial" panose="020B0604020202020204" pitchFamily="34" charset="0"/>
              </a:rPr>
              <a:t>3. The Differences between Groups and Teams</a:t>
            </a:r>
          </a:p>
        </p:txBody>
      </p:sp>
      <p:sp>
        <p:nvSpPr>
          <p:cNvPr id="4" name="Content Placeholder 3">
            <a:extLst>
              <a:ext uri="{FF2B5EF4-FFF2-40B4-BE49-F238E27FC236}">
                <a16:creationId xmlns:a16="http://schemas.microsoft.com/office/drawing/2014/main" id="{5A9DC1C3-4612-F978-6B44-FF3A0E44DA9B}"/>
              </a:ext>
            </a:extLst>
          </p:cNvPr>
          <p:cNvSpPr>
            <a:spLocks noGrp="1"/>
          </p:cNvSpPr>
          <p:nvPr>
            <p:ph sz="half" idx="1"/>
          </p:nvPr>
        </p:nvSpPr>
        <p:spPr>
          <a:xfrm>
            <a:off x="1097280" y="2120900"/>
            <a:ext cx="4591371" cy="3748193"/>
          </a:xfrm>
        </p:spPr>
        <p:txBody>
          <a:bodyPr>
            <a:normAutofit/>
          </a:bodyPr>
          <a:lstStyle/>
          <a:p>
            <a:pPr lvl="0" algn="just">
              <a:lnSpc>
                <a:spcPct val="100000"/>
              </a:lnSpc>
            </a:pPr>
            <a:endParaRPr lang="en-GB" sz="1200" dirty="0">
              <a:latin typeface="Arial" panose="020B0604020202020204" pitchFamily="34" charset="0"/>
              <a:cs typeface="Arial" panose="020B0604020202020204" pitchFamily="34" charset="0"/>
            </a:endParaRPr>
          </a:p>
          <a:p>
            <a:pPr lvl="0" algn="just">
              <a:lnSpc>
                <a:spcPct val="100000"/>
              </a:lnSpc>
            </a:pPr>
            <a:r>
              <a:rPr lang="en-GB" sz="1200" dirty="0">
                <a:latin typeface="Arial" panose="020B0604020202020204" pitchFamily="34" charset="0"/>
                <a:cs typeface="Arial" panose="020B0604020202020204" pitchFamily="34" charset="0"/>
              </a:rPr>
              <a:t>         As Tannenbaum et al., (2020) note, teams are groups, but not all groups are teams. </a:t>
            </a:r>
          </a:p>
          <a:p>
            <a:pPr lvl="0" algn="just">
              <a:lnSpc>
                <a:spcPct val="100000"/>
              </a:lnSpc>
            </a:pPr>
            <a:r>
              <a:rPr lang="en-GB" sz="1200" dirty="0">
                <a:latin typeface="Arial" panose="020B0604020202020204" pitchFamily="34" charset="0"/>
                <a:cs typeface="Arial" panose="020B0604020202020204" pitchFamily="34" charset="0"/>
              </a:rPr>
              <a:t>         A team is a specially engineered type of group designed for collaborative performance, with individuals, each with his own skills, bound by mutual accountability. </a:t>
            </a:r>
          </a:p>
          <a:p>
            <a:pPr lvl="0" algn="just">
              <a:lnSpc>
                <a:spcPct val="100000"/>
              </a:lnSpc>
            </a:pPr>
            <a:r>
              <a:rPr lang="en-GB" sz="1200" dirty="0">
                <a:latin typeface="Arial" panose="020B0604020202020204" pitchFamily="34" charset="0"/>
                <a:cs typeface="Arial" panose="020B0604020202020204" pitchFamily="34" charset="0"/>
              </a:rPr>
              <a:t>         In contrast, a group is a collection of individuals who have individual accountability and may have separate goals, though they may still share a common purpose. </a:t>
            </a:r>
          </a:p>
          <a:p>
            <a:pPr lvl="0" algn="just">
              <a:lnSpc>
                <a:spcPct val="100000"/>
              </a:lnSpc>
            </a:pPr>
            <a:r>
              <a:rPr lang="en-GB" sz="1200" dirty="0">
                <a:latin typeface="Arial" panose="020B0604020202020204" pitchFamily="34" charset="0"/>
                <a:cs typeface="Arial" panose="020B0604020202020204" pitchFamily="34" charset="0"/>
              </a:rPr>
              <a:t>         A team is more collaborative than a group, with members roles defined by how they contribute to the whole rather than just their individual achievements</a:t>
            </a:r>
          </a:p>
          <a:p>
            <a:pPr lvl="0" algn="just">
              <a:lnSpc>
                <a:spcPct val="100000"/>
              </a:lnSpc>
            </a:pPr>
            <a:endParaRPr lang="en-US" sz="1200" dirty="0">
              <a:latin typeface="Arial" panose="020B0604020202020204" pitchFamily="34" charset="0"/>
              <a:cs typeface="Arial" panose="020B0604020202020204" pitchFamily="34" charset="0"/>
            </a:endParaRPr>
          </a:p>
        </p:txBody>
      </p:sp>
      <p:pic>
        <p:nvPicPr>
          <p:cNvPr id="6" name="Picture 5" descr="A group of people around a clock&#10;&#10;AI-generated content may be incorrect.">
            <a:extLst>
              <a:ext uri="{FF2B5EF4-FFF2-40B4-BE49-F238E27FC236}">
                <a16:creationId xmlns:a16="http://schemas.microsoft.com/office/drawing/2014/main" id="{928C0F2D-533E-501F-0282-CAD590BE8B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8059" y="2120899"/>
            <a:ext cx="4157587" cy="2758749"/>
          </a:xfrm>
          <a:prstGeom prst="rect">
            <a:avLst/>
          </a:prstGeom>
        </p:spPr>
      </p:pic>
      <p:graphicFrame>
        <p:nvGraphicFramePr>
          <p:cNvPr id="7" name="Table 6">
            <a:extLst>
              <a:ext uri="{FF2B5EF4-FFF2-40B4-BE49-F238E27FC236}">
                <a16:creationId xmlns:a16="http://schemas.microsoft.com/office/drawing/2014/main" id="{E3AAE153-9B32-E3C7-21D7-33F0DD4BE5FF}"/>
              </a:ext>
            </a:extLst>
          </p:cNvPr>
          <p:cNvGraphicFramePr>
            <a:graphicFrameLocks noGrp="1"/>
          </p:cNvGraphicFramePr>
          <p:nvPr>
            <p:extLst>
              <p:ext uri="{D42A27DB-BD31-4B8C-83A1-F6EECF244321}">
                <p14:modId xmlns:p14="http://schemas.microsoft.com/office/powerpoint/2010/main" val="456085862"/>
              </p:ext>
            </p:extLst>
          </p:nvPr>
        </p:nvGraphicFramePr>
        <p:xfrm>
          <a:off x="5802594" y="1974079"/>
          <a:ext cx="5353086" cy="3978096"/>
        </p:xfrm>
        <a:graphic>
          <a:graphicData uri="http://schemas.openxmlformats.org/drawingml/2006/table">
            <a:tbl>
              <a:tblPr firstRow="1" firstCol="1" bandRow="1">
                <a:tableStyleId>{5C22544A-7EE6-4342-B048-85BDC9FD1C3A}</a:tableStyleId>
              </a:tblPr>
              <a:tblGrid>
                <a:gridCol w="1784362">
                  <a:extLst>
                    <a:ext uri="{9D8B030D-6E8A-4147-A177-3AD203B41FA5}">
                      <a16:colId xmlns:a16="http://schemas.microsoft.com/office/drawing/2014/main" val="819392690"/>
                    </a:ext>
                  </a:extLst>
                </a:gridCol>
                <a:gridCol w="1784362">
                  <a:extLst>
                    <a:ext uri="{9D8B030D-6E8A-4147-A177-3AD203B41FA5}">
                      <a16:colId xmlns:a16="http://schemas.microsoft.com/office/drawing/2014/main" val="908968036"/>
                    </a:ext>
                  </a:extLst>
                </a:gridCol>
                <a:gridCol w="1784362">
                  <a:extLst>
                    <a:ext uri="{9D8B030D-6E8A-4147-A177-3AD203B41FA5}">
                      <a16:colId xmlns:a16="http://schemas.microsoft.com/office/drawing/2014/main" val="2873200868"/>
                    </a:ext>
                  </a:extLst>
                </a:gridCol>
              </a:tblGrid>
              <a:tr h="228811">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Feature</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0"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Group</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0"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Team</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0" marB="83538"/>
                </a:tc>
                <a:extLst>
                  <a:ext uri="{0D108BD9-81ED-4DB2-BD59-A6C34878D82A}">
                    <a16:rowId xmlns:a16="http://schemas.microsoft.com/office/drawing/2014/main" val="3582659987"/>
                  </a:ext>
                </a:extLst>
              </a:tr>
              <a:tr h="469197">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Goal</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Individual goals </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A shared vision and a clear, common goal</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extLst>
                  <a:ext uri="{0D108BD9-81ED-4DB2-BD59-A6C34878D82A}">
                    <a16:rowId xmlns:a16="http://schemas.microsoft.com/office/drawing/2014/main" val="3265092620"/>
                  </a:ext>
                </a:extLst>
              </a:tr>
              <a:tr h="628151">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Accountability</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Individual accountability to the higher ranked member (ex.: supervisor or manager)</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Mutual accountability for the collective outcome</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extLst>
                  <a:ext uri="{0D108BD9-81ED-4DB2-BD59-A6C34878D82A}">
                    <a16:rowId xmlns:a16="http://schemas.microsoft.com/office/drawing/2014/main" val="1188558864"/>
                  </a:ext>
                </a:extLst>
              </a:tr>
              <a:tr h="628151">
                <a:tc>
                  <a:txBody>
                    <a:bodyPr/>
                    <a:lstStyle/>
                    <a:p>
                      <a:pPr>
                        <a:lnSpc>
                          <a:spcPct val="107000"/>
                        </a:lnSpc>
                        <a:spcAft>
                          <a:spcPts val="800"/>
                        </a:spcAft>
                        <a:buNone/>
                      </a:pPr>
                      <a:r>
                        <a:rPr lang="en-GB" sz="1000" dirty="0">
                          <a:effectLst/>
                          <a:latin typeface="Arial" panose="020B0604020202020204" pitchFamily="34" charset="0"/>
                          <a:cs typeface="Arial" panose="020B0604020202020204" pitchFamily="34" charset="0"/>
                        </a:rPr>
                        <a:t>Leadership</a:t>
                      </a:r>
                      <a:endParaRPr lang="en-GB" sz="1000" dirty="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dirty="0">
                          <a:effectLst/>
                          <a:latin typeface="Arial" panose="020B0604020202020204" pitchFamily="34" charset="0"/>
                          <a:cs typeface="Arial" panose="020B0604020202020204" pitchFamily="34" charset="0"/>
                        </a:rPr>
                        <a:t>Often there is a single leader who assigns tasks for the members of the group</a:t>
                      </a:r>
                      <a:endParaRPr lang="en-GB" sz="1000" dirty="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The team leader works inside the team and helps the team achieve its goals</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extLst>
                  <a:ext uri="{0D108BD9-81ED-4DB2-BD59-A6C34878D82A}">
                    <a16:rowId xmlns:a16="http://schemas.microsoft.com/office/drawing/2014/main" val="1009566518"/>
                  </a:ext>
                </a:extLst>
              </a:tr>
              <a:tr h="628151">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Finished </a:t>
                      </a:r>
                    </a:p>
                    <a:p>
                      <a:pPr>
                        <a:lnSpc>
                          <a:spcPct val="107000"/>
                        </a:lnSpc>
                        <a:spcAft>
                          <a:spcPts val="800"/>
                        </a:spcAft>
                        <a:buNone/>
                      </a:pPr>
                      <a:r>
                        <a:rPr lang="en-GB" sz="1000">
                          <a:effectLst/>
                          <a:latin typeface="Arial" panose="020B0604020202020204" pitchFamily="34" charset="0"/>
                          <a:cs typeface="Arial" panose="020B0604020202020204" pitchFamily="34" charset="0"/>
                        </a:rPr>
                        <a:t>Product</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Members separate work and results are judged independently</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Members work as a unit, and their results are evaluated as a whole</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extLst>
                  <a:ext uri="{0D108BD9-81ED-4DB2-BD59-A6C34878D82A}">
                    <a16:rowId xmlns:a16="http://schemas.microsoft.com/office/drawing/2014/main" val="638301100"/>
                  </a:ext>
                </a:extLst>
              </a:tr>
              <a:tr h="628151">
                <a:tc>
                  <a:txBody>
                    <a:bodyPr/>
                    <a:lstStyle/>
                    <a:p>
                      <a:pPr>
                        <a:lnSpc>
                          <a:spcPct val="107000"/>
                        </a:lnSpc>
                        <a:spcAft>
                          <a:spcPts val="800"/>
                        </a:spcAft>
                        <a:buNone/>
                      </a:pPr>
                      <a:r>
                        <a:rPr lang="en-GB" sz="1000" dirty="0">
                          <a:effectLst/>
                          <a:latin typeface="Arial" panose="020B0604020202020204" pitchFamily="34" charset="0"/>
                          <a:cs typeface="Arial" panose="020B0604020202020204" pitchFamily="34" charset="0"/>
                        </a:rPr>
                        <a:t>Interdependence</a:t>
                      </a:r>
                      <a:endParaRPr lang="en-GB" sz="1000" dirty="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Members are independent and may work separately inside the group</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Members rely on each other and are interdependent</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extLst>
                  <a:ext uri="{0D108BD9-81ED-4DB2-BD59-A6C34878D82A}">
                    <a16:rowId xmlns:a16="http://schemas.microsoft.com/office/drawing/2014/main" val="1792693469"/>
                  </a:ext>
                </a:extLst>
              </a:tr>
              <a:tr h="684402">
                <a:tc>
                  <a:txBody>
                    <a:bodyPr/>
                    <a:lstStyle/>
                    <a:p>
                      <a:pPr>
                        <a:lnSpc>
                          <a:spcPct val="107000"/>
                        </a:lnSpc>
                        <a:spcAft>
                          <a:spcPts val="800"/>
                        </a:spcAft>
                        <a:buNone/>
                      </a:pPr>
                      <a:r>
                        <a:rPr lang="en-GB" sz="1000" dirty="0">
                          <a:effectLst/>
                          <a:latin typeface="Arial" panose="020B0604020202020204" pitchFamily="34" charset="0"/>
                          <a:cs typeface="Arial" panose="020B0604020202020204" pitchFamily="34" charset="0"/>
                        </a:rPr>
                        <a:t>Social Criteria</a:t>
                      </a:r>
                      <a:endParaRPr lang="en-GB" sz="1000" dirty="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a:effectLst/>
                          <a:latin typeface="Arial" panose="020B0604020202020204" pitchFamily="34" charset="0"/>
                          <a:cs typeface="Arial" panose="020B0604020202020204" pitchFamily="34" charset="0"/>
                        </a:rPr>
                        <a:t>Friendly relationships may exist inside the group, but are not required for success</a:t>
                      </a:r>
                      <a:endParaRPr lang="en-GB" sz="100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tc>
                  <a:txBody>
                    <a:bodyPr/>
                    <a:lstStyle/>
                    <a:p>
                      <a:pPr>
                        <a:lnSpc>
                          <a:spcPct val="107000"/>
                        </a:lnSpc>
                        <a:spcAft>
                          <a:spcPts val="800"/>
                        </a:spcAft>
                        <a:buNone/>
                      </a:pPr>
                      <a:r>
                        <a:rPr lang="en-GB" sz="1000" dirty="0">
                          <a:effectLst/>
                          <a:latin typeface="Arial" panose="020B0604020202020204" pitchFamily="34" charset="0"/>
                          <a:cs typeface="Arial" panose="020B0604020202020204" pitchFamily="34" charset="0"/>
                        </a:rPr>
                        <a:t>Strong sense of trust and friendship is built through shared purpose and teamwork</a:t>
                      </a:r>
                      <a:endParaRPr lang="en-GB" sz="1000" dirty="0">
                        <a:effectLst/>
                        <a:latin typeface="Arial" panose="020B0604020202020204" pitchFamily="34" charset="0"/>
                        <a:ea typeface="Aptos" panose="020B0004020202020204" pitchFamily="34" charset="0"/>
                        <a:cs typeface="Arial" panose="020B0604020202020204" pitchFamily="34" charset="0"/>
                      </a:endParaRPr>
                    </a:p>
                  </a:txBody>
                  <a:tcPr marL="6962" marR="6962" marT="83538" marB="83538"/>
                </a:tc>
                <a:extLst>
                  <a:ext uri="{0D108BD9-81ED-4DB2-BD59-A6C34878D82A}">
                    <a16:rowId xmlns:a16="http://schemas.microsoft.com/office/drawing/2014/main" val="694094858"/>
                  </a:ext>
                </a:extLst>
              </a:tr>
            </a:tbl>
          </a:graphicData>
        </a:graphic>
      </p:graphicFrame>
    </p:spTree>
    <p:extLst>
      <p:ext uri="{BB962C8B-B14F-4D97-AF65-F5344CB8AC3E}">
        <p14:creationId xmlns:p14="http://schemas.microsoft.com/office/powerpoint/2010/main" val="2098756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3F20E-B3A1-A216-FE95-1FC464EFD1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0721C2-C10A-A12C-CB48-6B71A80A52E1}"/>
              </a:ext>
            </a:extLst>
          </p:cNvPr>
          <p:cNvSpPr>
            <a:spLocks noGrp="1"/>
          </p:cNvSpPr>
          <p:nvPr>
            <p:ph type="title"/>
          </p:nvPr>
        </p:nvSpPr>
        <p:spPr>
          <a:xfrm>
            <a:off x="1097280" y="286603"/>
            <a:ext cx="10058400" cy="1450757"/>
          </a:xfrm>
        </p:spPr>
        <p:txBody>
          <a:bodyPr anchor="b">
            <a:normAutofit/>
          </a:bodyPr>
          <a:lstStyle/>
          <a:p>
            <a:r>
              <a:rPr lang="en-GB" sz="3200" b="1" dirty="0">
                <a:latin typeface="Arial" panose="020B0604020202020204" pitchFamily="34" charset="0"/>
                <a:cs typeface="Arial" panose="020B0604020202020204" pitchFamily="34" charset="0"/>
              </a:rPr>
              <a:t>4. What happens when teamwork go wrong?</a:t>
            </a:r>
            <a:br>
              <a:rPr lang="en-GB" dirty="0"/>
            </a:br>
            <a:endParaRPr lang="en-US" sz="32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3224C7E-10E0-3626-928C-1FA5CA1C03CC}"/>
              </a:ext>
            </a:extLst>
          </p:cNvPr>
          <p:cNvSpPr>
            <a:spLocks noGrp="1"/>
          </p:cNvSpPr>
          <p:nvPr>
            <p:ph sz="half" idx="1"/>
          </p:nvPr>
        </p:nvSpPr>
        <p:spPr>
          <a:xfrm>
            <a:off x="1097280" y="2120900"/>
            <a:ext cx="4639736" cy="3748193"/>
          </a:xfrm>
        </p:spPr>
        <p:txBody>
          <a:bodyPr>
            <a:noAutofit/>
          </a:bodyPr>
          <a:lstStyle/>
          <a:p>
            <a:pPr marL="0" lvl="0" algn="just">
              <a:lnSpc>
                <a:spcPct val="150000"/>
              </a:lnSpc>
              <a:spcBef>
                <a:spcPts val="0"/>
              </a:spcBef>
              <a:spcAft>
                <a:spcPts val="0"/>
              </a:spcAft>
              <a:buFont typeface="Wingdings" panose="05000000000000000000" pitchFamily="2" charset="2"/>
              <a:buChar char="§"/>
            </a:pPr>
            <a:r>
              <a:rPr lang="en-GB" sz="1200" dirty="0">
                <a:latin typeface="Arial" panose="020B0604020202020204" pitchFamily="34" charset="0"/>
                <a:cs typeface="Arial" panose="020B0604020202020204" pitchFamily="34" charset="0"/>
              </a:rPr>
              <a:t>is emotionally exhausting (a negative team dynamic directly affects members mental energy and instead of being focused on the team’s target it get spend on internal conflicts)</a:t>
            </a:r>
          </a:p>
          <a:p>
            <a:pPr marL="0" lvl="0" algn="just">
              <a:lnSpc>
                <a:spcPct val="150000"/>
              </a:lnSpc>
              <a:spcBef>
                <a:spcPts val="0"/>
              </a:spcBef>
              <a:spcAft>
                <a:spcPts val="0"/>
              </a:spcAft>
              <a:buFont typeface="Wingdings" panose="05000000000000000000" pitchFamily="2" charset="2"/>
              <a:buChar char="§"/>
            </a:pPr>
            <a:r>
              <a:rPr lang="en-GB" sz="1200" dirty="0">
                <a:latin typeface="Arial" panose="020B0604020202020204" pitchFamily="34" charset="0"/>
                <a:cs typeface="Arial" panose="020B0604020202020204" pitchFamily="34" charset="0"/>
              </a:rPr>
              <a:t> the outcome of the team’s goal is usually worse than it would have been as an individual work</a:t>
            </a:r>
          </a:p>
          <a:p>
            <a:pPr marL="0" lvl="0" algn="just">
              <a:lnSpc>
                <a:spcPct val="150000"/>
              </a:lnSpc>
              <a:spcBef>
                <a:spcPts val="0"/>
              </a:spcBef>
              <a:spcAft>
                <a:spcPts val="0"/>
              </a:spcAft>
              <a:buFont typeface="Wingdings" panose="05000000000000000000" pitchFamily="2" charset="2"/>
              <a:buChar char="§"/>
            </a:pPr>
            <a:r>
              <a:rPr lang="en-GB" sz="1200" dirty="0">
                <a:latin typeface="Arial" panose="020B0604020202020204" pitchFamily="34" charset="0"/>
                <a:cs typeface="Arial" panose="020B0604020202020204" pitchFamily="34" charset="0"/>
              </a:rPr>
              <a:t> team members, instead of learning about connection and collaboration, they are dominated by anxiety and defensive attitudes </a:t>
            </a:r>
          </a:p>
          <a:p>
            <a:pPr marL="0">
              <a:lnSpc>
                <a:spcPct val="150000"/>
              </a:lnSpc>
              <a:spcBef>
                <a:spcPts val="0"/>
              </a:spcBef>
              <a:spcAft>
                <a:spcPts val="0"/>
              </a:spcAft>
            </a:pPr>
            <a:r>
              <a:rPr lang="en-GB" sz="1200" dirty="0">
                <a:latin typeface="Arial" panose="020B0604020202020204" pitchFamily="34" charset="0"/>
                <a:cs typeface="Arial" panose="020B0604020202020204" pitchFamily="34" charset="0"/>
              </a:rPr>
              <a:t> </a:t>
            </a:r>
          </a:p>
          <a:p>
            <a:pPr marL="0" algn="just">
              <a:lnSpc>
                <a:spcPct val="150000"/>
              </a:lnSpc>
              <a:spcBef>
                <a:spcPts val="0"/>
              </a:spcBef>
              <a:spcAft>
                <a:spcPts val="0"/>
              </a:spcAft>
            </a:pPr>
            <a:r>
              <a:rPr lang="en-GB" sz="1200" dirty="0">
                <a:latin typeface="Arial" panose="020B0604020202020204" pitchFamily="34" charset="0"/>
                <a:cs typeface="Arial" panose="020B0604020202020204" pitchFamily="34" charset="0"/>
              </a:rPr>
              <a:t>       According to Katzenbach et al., (2005), only a collection of talented individuals does not make a real team. The magic of teamwork do not rely in team members, but in how they connect with each other and how well they commit to a shared goal.</a:t>
            </a:r>
          </a:p>
        </p:txBody>
      </p:sp>
      <p:pic>
        <p:nvPicPr>
          <p:cNvPr id="5" name="Picture 4" descr="A group of people pointing at each other&#10;&#10;AI-generated content may be incorrect.">
            <a:extLst>
              <a:ext uri="{FF2B5EF4-FFF2-40B4-BE49-F238E27FC236}">
                <a16:creationId xmlns:a16="http://schemas.microsoft.com/office/drawing/2014/main" id="{E1E9386A-5E61-5DA5-D656-C6DC7B23F0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3690" y="2047028"/>
            <a:ext cx="5241990" cy="3748193"/>
          </a:xfrm>
          <a:prstGeom prst="rect">
            <a:avLst/>
          </a:prstGeom>
        </p:spPr>
      </p:pic>
    </p:spTree>
    <p:extLst>
      <p:ext uri="{BB962C8B-B14F-4D97-AF65-F5344CB8AC3E}">
        <p14:creationId xmlns:p14="http://schemas.microsoft.com/office/powerpoint/2010/main" val="411819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41589-1469-EBC8-DB8C-9951FFF4FE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5FB0AB-F1AB-D51B-1BEB-FD2D9DE9A4F7}"/>
              </a:ext>
            </a:extLst>
          </p:cNvPr>
          <p:cNvSpPr>
            <a:spLocks noGrp="1"/>
          </p:cNvSpPr>
          <p:nvPr>
            <p:ph type="title"/>
          </p:nvPr>
        </p:nvSpPr>
        <p:spPr>
          <a:xfrm>
            <a:off x="1097280" y="615297"/>
            <a:ext cx="10058400" cy="1427148"/>
          </a:xfrm>
        </p:spPr>
        <p:txBody>
          <a:bodyPr anchor="b">
            <a:normAutofit/>
          </a:bodyPr>
          <a:lstStyle/>
          <a:p>
            <a:r>
              <a:rPr lang="en-GB" sz="3200" b="1" dirty="0">
                <a:latin typeface="Arial" panose="020B0604020202020204" pitchFamily="34" charset="0"/>
                <a:cs typeface="Arial" panose="020B0604020202020204" pitchFamily="34" charset="0"/>
              </a:rPr>
              <a:t>5. Personal example of teamwork going wrong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t>
            </a:r>
            <a:r>
              <a:rPr lang="en-GB" sz="3200" b="1" dirty="0" err="1">
                <a:latin typeface="Arial" panose="020B0604020202020204" pitchFamily="34" charset="0"/>
                <a:cs typeface="Arial" panose="020B0604020202020204" pitchFamily="34" charset="0"/>
              </a:rPr>
              <a:t>Betari</a:t>
            </a:r>
            <a:r>
              <a:rPr lang="en-GB" sz="3200" b="1" dirty="0">
                <a:latin typeface="Arial" panose="020B0604020202020204" pitchFamily="34" charset="0"/>
                <a:cs typeface="Arial" panose="020B0604020202020204" pitchFamily="34" charset="0"/>
              </a:rPr>
              <a:t> Box Model)</a:t>
            </a:r>
            <a:br>
              <a:rPr lang="en-GB" dirty="0"/>
            </a:br>
            <a:endParaRPr lang="en-US" sz="32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F0DC43A-811D-8BD5-5206-E258E3DE3E2A}"/>
              </a:ext>
            </a:extLst>
          </p:cNvPr>
          <p:cNvSpPr>
            <a:spLocks noGrp="1"/>
          </p:cNvSpPr>
          <p:nvPr>
            <p:ph sz="half" idx="1"/>
          </p:nvPr>
        </p:nvSpPr>
        <p:spPr>
          <a:xfrm>
            <a:off x="1097280" y="2120900"/>
            <a:ext cx="4639736" cy="3748193"/>
          </a:xfrm>
        </p:spPr>
        <p:txBody>
          <a:bodyPr>
            <a:noAutofit/>
          </a:bodyPr>
          <a:lstStyle/>
          <a:p>
            <a:pPr marL="0" indent="0" algn="just">
              <a:lnSpc>
                <a:spcPct val="150000"/>
              </a:lnSpc>
              <a:spcBef>
                <a:spcPts val="0"/>
              </a:spcBef>
              <a:spcAft>
                <a:spcPts val="0"/>
              </a:spcAft>
              <a:buNone/>
            </a:pPr>
            <a:r>
              <a:rPr lang="en-GB" sz="1050" dirty="0">
                <a:latin typeface="Arial" panose="020B0604020202020204" pitchFamily="34" charset="0"/>
                <a:cs typeface="Arial" panose="020B0604020202020204" pitchFamily="34" charset="0"/>
              </a:rPr>
              <a:t>         I was assigned to a new product development team at my workplace. The team had 5 people in total and one member never seemed engaged. He missed the first two meetings and when he attended, he was very distracted and did not contribute to our task. I remember my first feelings were of frustration and anger towards him as my behaviour was directly influenced by his attitude.</a:t>
            </a:r>
          </a:p>
          <a:p>
            <a:pPr marL="0" algn="just">
              <a:lnSpc>
                <a:spcPct val="150000"/>
              </a:lnSpc>
              <a:spcBef>
                <a:spcPts val="0"/>
              </a:spcBef>
              <a:spcAft>
                <a:spcPts val="0"/>
              </a:spcAft>
            </a:pPr>
            <a:r>
              <a:rPr lang="en-GB" sz="1050" dirty="0">
                <a:latin typeface="Arial" panose="020B0604020202020204" pitchFamily="34" charset="0"/>
                <a:cs typeface="Arial" panose="020B0604020202020204" pitchFamily="34" charset="0"/>
              </a:rPr>
              <a:t>      Then I realized that both of us were caught in a negative loop: his attitude regarding our group task generated my negative behaviour towards him which increased his bad attitude towards the group. </a:t>
            </a:r>
          </a:p>
          <a:p>
            <a:pPr marL="0" algn="just">
              <a:lnSpc>
                <a:spcPct val="150000"/>
              </a:lnSpc>
              <a:spcBef>
                <a:spcPts val="0"/>
              </a:spcBef>
              <a:spcAft>
                <a:spcPts val="0"/>
              </a:spcAft>
            </a:pPr>
            <a:r>
              <a:rPr lang="en-GB" sz="1050" dirty="0">
                <a:latin typeface="Arial" panose="020B0604020202020204" pitchFamily="34" charset="0"/>
                <a:cs typeface="Arial" panose="020B0604020202020204" pitchFamily="34" charset="0"/>
              </a:rPr>
              <a:t>       I decided to break this negative cycle and to send him a direct message, informing him about my concern regarding his contribution to the group’s task and if there is anything I can help him with. He replied that it had a personal issue (a family funeral) and he lacks focus at that time. His “bad attitude" was in fact stress and sadness. My small act of changing my attitude from confrontational to friendly completely changed the situation. </a:t>
            </a:r>
          </a:p>
        </p:txBody>
      </p:sp>
      <p:pic>
        <p:nvPicPr>
          <p:cNvPr id="8" name="Picture 7" descr="A diagram of a person's attitude">
            <a:extLst>
              <a:ext uri="{FF2B5EF4-FFF2-40B4-BE49-F238E27FC236}">
                <a16:creationId xmlns:a16="http://schemas.microsoft.com/office/drawing/2014/main" id="{1233B6ED-2D8A-F3FC-F754-92B52E0E1A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1339" y="2042445"/>
            <a:ext cx="4934341" cy="3384134"/>
          </a:xfrm>
          <a:prstGeom prst="rect">
            <a:avLst/>
          </a:prstGeom>
        </p:spPr>
      </p:pic>
    </p:spTree>
    <p:extLst>
      <p:ext uri="{BB962C8B-B14F-4D97-AF65-F5344CB8AC3E}">
        <p14:creationId xmlns:p14="http://schemas.microsoft.com/office/powerpoint/2010/main" val="2168905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E277C-3F6F-7F82-1D10-E89B582E56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CBD15B-6342-11AC-EFB9-55D128A14CC3}"/>
              </a:ext>
            </a:extLst>
          </p:cNvPr>
          <p:cNvSpPr>
            <a:spLocks noGrp="1"/>
          </p:cNvSpPr>
          <p:nvPr>
            <p:ph type="title"/>
          </p:nvPr>
        </p:nvSpPr>
        <p:spPr>
          <a:xfrm>
            <a:off x="1097280" y="286603"/>
            <a:ext cx="10058400" cy="1450757"/>
          </a:xfrm>
        </p:spPr>
        <p:txBody>
          <a:bodyPr anchor="b">
            <a:normAutofit/>
          </a:bodyPr>
          <a:lstStyle/>
          <a:p>
            <a:pPr algn="just"/>
            <a:r>
              <a:rPr lang="en-GB" sz="3200" b="1" dirty="0">
                <a:latin typeface="Arial" panose="020B0604020202020204" pitchFamily="34" charset="0"/>
                <a:cs typeface="Arial" panose="020B0604020202020204" pitchFamily="34" charset="0"/>
              </a:rPr>
              <a:t>6. What motivational factors are important when being a member of a Group or a Team?</a:t>
            </a:r>
            <a:endParaRPr lang="en-US" sz="3200" b="1" dirty="0">
              <a:latin typeface="Arial" panose="020B0604020202020204" pitchFamily="34" charset="0"/>
              <a:cs typeface="Arial" panose="020B0604020202020204" pitchFamily="34" charset="0"/>
            </a:endParaRPr>
          </a:p>
        </p:txBody>
      </p:sp>
      <p:pic>
        <p:nvPicPr>
          <p:cNvPr id="6" name="Content Placeholder 5" descr="A chalkboard with text and icons&#10;&#10;AI-generated content may be incorrect.">
            <a:extLst>
              <a:ext uri="{FF2B5EF4-FFF2-40B4-BE49-F238E27FC236}">
                <a16:creationId xmlns:a16="http://schemas.microsoft.com/office/drawing/2014/main" id="{8865ECF6-5F7A-6E55-5C3E-4EDB331D9D88}"/>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96963" y="2568045"/>
            <a:ext cx="4235613" cy="2853798"/>
          </a:xfrm>
        </p:spPr>
      </p:pic>
      <p:sp>
        <p:nvSpPr>
          <p:cNvPr id="7" name="Content Placeholder 3">
            <a:extLst>
              <a:ext uri="{FF2B5EF4-FFF2-40B4-BE49-F238E27FC236}">
                <a16:creationId xmlns:a16="http://schemas.microsoft.com/office/drawing/2014/main" id="{D5E1C062-F73F-A162-632F-4AAF75264C9A}"/>
              </a:ext>
            </a:extLst>
          </p:cNvPr>
          <p:cNvSpPr txBox="1">
            <a:spLocks/>
          </p:cNvSpPr>
          <p:nvPr/>
        </p:nvSpPr>
        <p:spPr>
          <a:xfrm>
            <a:off x="5537675" y="1956988"/>
            <a:ext cx="5618003" cy="3912106"/>
          </a:xfrm>
          <a:prstGeom prst="rect">
            <a:avLst/>
          </a:prstGeom>
        </p:spPr>
        <p:txBody>
          <a:bodyPr vert="horz" lIns="0" tIns="45720" rIns="0" bIns="45720" rtlCol="0">
            <a:no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algn="just">
              <a:lnSpc>
                <a:spcPct val="150000"/>
              </a:lnSpc>
              <a:spcBef>
                <a:spcPts val="0"/>
              </a:spcBef>
              <a:spcAft>
                <a:spcPts val="0"/>
              </a:spcAft>
            </a:pPr>
            <a:endParaRPr lang="en-GB" sz="1200" dirty="0">
              <a:latin typeface="Arial" panose="020B0604020202020204" pitchFamily="34" charset="0"/>
              <a:cs typeface="Arial" panose="020B0604020202020204" pitchFamily="34" charset="0"/>
            </a:endParaRPr>
          </a:p>
          <a:p>
            <a:pPr marL="0" algn="just">
              <a:lnSpc>
                <a:spcPct val="150000"/>
              </a:lnSpc>
              <a:spcBef>
                <a:spcPts val="0"/>
              </a:spcBef>
              <a:spcAft>
                <a:spcPts val="0"/>
              </a:spcAft>
            </a:pPr>
            <a:endParaRPr lang="en-GB" sz="1200" dirty="0">
              <a:latin typeface="Arial" panose="020B0604020202020204" pitchFamily="34" charset="0"/>
              <a:cs typeface="Arial" panose="020B0604020202020204" pitchFamily="34" charset="0"/>
            </a:endParaRPr>
          </a:p>
          <a:p>
            <a:pPr marL="0" algn="just">
              <a:lnSpc>
                <a:spcPct val="150000"/>
              </a:lnSpc>
              <a:spcBef>
                <a:spcPts val="0"/>
              </a:spcBef>
              <a:spcAft>
                <a:spcPts val="0"/>
              </a:spcAft>
            </a:pPr>
            <a:r>
              <a:rPr lang="en-GB" sz="1200" dirty="0">
                <a:latin typeface="Arial" panose="020B0604020202020204" pitchFamily="34" charset="0"/>
                <a:cs typeface="Arial" panose="020B0604020202020204" pitchFamily="34" charset="0"/>
              </a:rPr>
              <a:t>The motivational factors are very important as they determine if a team will reach success or it will fail</a:t>
            </a:r>
            <a:r>
              <a:rPr lang="en-GB" sz="1200">
                <a:latin typeface="Arial" panose="020B0604020202020204" pitchFamily="34" charset="0"/>
                <a:cs typeface="Arial" panose="020B0604020202020204" pitchFamily="34" charset="0"/>
              </a:rPr>
              <a:t>: </a:t>
            </a:r>
          </a:p>
          <a:p>
            <a:pPr marL="0" algn="just">
              <a:lnSpc>
                <a:spcPct val="150000"/>
              </a:lnSpc>
              <a:spcBef>
                <a:spcPts val="0"/>
              </a:spcBef>
              <a:spcAft>
                <a:spcPts val="0"/>
              </a:spcAft>
            </a:pPr>
            <a:endParaRPr lang="en-GB" sz="1200" dirty="0">
              <a:latin typeface="Arial" panose="020B0604020202020204" pitchFamily="34" charset="0"/>
              <a:cs typeface="Arial" panose="020B0604020202020204" pitchFamily="34" charset="0"/>
            </a:endParaRPr>
          </a:p>
          <a:p>
            <a:pPr marL="0" lvl="0" algn="just">
              <a:lnSpc>
                <a:spcPct val="150000"/>
              </a:lnSpc>
              <a:spcBef>
                <a:spcPts val="0"/>
              </a:spcBef>
              <a:spcAft>
                <a:spcPts val="0"/>
              </a:spcAft>
              <a:buFont typeface="Wingdings" panose="05000000000000000000" pitchFamily="2" charset="2"/>
              <a:buChar char="§"/>
            </a:pPr>
            <a:r>
              <a:rPr lang="en-GB" sz="1200" b="1" dirty="0">
                <a:latin typeface="Arial" panose="020B0604020202020204" pitchFamily="34" charset="0"/>
                <a:cs typeface="Arial" panose="020B0604020202020204" pitchFamily="34" charset="0"/>
              </a:rPr>
              <a:t>the shared purpose of teams and the clear, the belief in the common goal ownership</a:t>
            </a:r>
            <a:endParaRPr lang="en-GB" sz="1200" dirty="0">
              <a:latin typeface="Arial" panose="020B0604020202020204" pitchFamily="34" charset="0"/>
              <a:cs typeface="Arial" panose="020B0604020202020204" pitchFamily="34" charset="0"/>
            </a:endParaRPr>
          </a:p>
          <a:p>
            <a:pPr marL="0" lvl="0" algn="just">
              <a:lnSpc>
                <a:spcPct val="150000"/>
              </a:lnSpc>
              <a:spcBef>
                <a:spcPts val="0"/>
              </a:spcBef>
              <a:spcAft>
                <a:spcPts val="0"/>
              </a:spcAft>
              <a:buFont typeface="Wingdings" panose="05000000000000000000" pitchFamily="2" charset="2"/>
              <a:buChar char="§"/>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trust</a:t>
            </a:r>
            <a:r>
              <a:rPr lang="en-GB" sz="1200" dirty="0">
                <a:latin typeface="Arial" panose="020B0604020202020204" pitchFamily="34" charset="0"/>
                <a:cs typeface="Arial" panose="020B0604020202020204" pitchFamily="34" charset="0"/>
              </a:rPr>
              <a:t> (Sinek, S. (2023) -  trust between members of a team is a vital factor for future success) </a:t>
            </a:r>
          </a:p>
          <a:p>
            <a:pPr marL="0" lvl="0" algn="just">
              <a:lnSpc>
                <a:spcPct val="150000"/>
              </a:lnSpc>
              <a:spcBef>
                <a:spcPts val="0"/>
              </a:spcBef>
              <a:spcAft>
                <a:spcPts val="0"/>
              </a:spcAft>
              <a:buFont typeface="Wingdings" panose="05000000000000000000" pitchFamily="2" charset="2"/>
              <a:buChar char="§"/>
            </a:pPr>
            <a:r>
              <a:rPr lang="en-GB" sz="1200" b="1" dirty="0">
                <a:latin typeface="Arial" panose="020B0604020202020204" pitchFamily="34" charset="0"/>
                <a:cs typeface="Arial" panose="020B0604020202020204" pitchFamily="34" charset="0"/>
              </a:rPr>
              <a:t>feeling of progress </a:t>
            </a:r>
          </a:p>
          <a:p>
            <a:pPr marL="0" lvl="0" algn="just">
              <a:lnSpc>
                <a:spcPct val="150000"/>
              </a:lnSpc>
              <a:spcBef>
                <a:spcPts val="0"/>
              </a:spcBef>
              <a:spcAft>
                <a:spcPts val="0"/>
              </a:spcAft>
              <a:buFont typeface="Wingdings" panose="05000000000000000000" pitchFamily="2" charset="2"/>
              <a:buChar char="§"/>
            </a:pPr>
            <a:r>
              <a:rPr lang="en-GB" sz="1200" b="1" dirty="0">
                <a:latin typeface="Arial" panose="020B0604020202020204" pitchFamily="34" charset="0"/>
                <a:cs typeface="Arial" panose="020B0604020202020204" pitchFamily="34" charset="0"/>
              </a:rPr>
              <a:t>recognition</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4186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BEF17A-A9DA-2443-176C-8E010A84DB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A72094-B0F7-68F4-7404-3D30A675AAC0}"/>
              </a:ext>
            </a:extLst>
          </p:cNvPr>
          <p:cNvSpPr>
            <a:spLocks noGrp="1"/>
          </p:cNvSpPr>
          <p:nvPr>
            <p:ph type="title"/>
          </p:nvPr>
        </p:nvSpPr>
        <p:spPr>
          <a:xfrm>
            <a:off x="4982816" y="286603"/>
            <a:ext cx="6172863" cy="1450757"/>
          </a:xfrm>
        </p:spPr>
        <p:txBody>
          <a:bodyPr>
            <a:noAutofit/>
          </a:bodyPr>
          <a:lstStyle/>
          <a:p>
            <a:pPr>
              <a:lnSpc>
                <a:spcPct val="150000"/>
              </a:lnSpc>
            </a:pPr>
            <a:r>
              <a:rPr lang="en-US" sz="3200" b="1" dirty="0">
                <a:latin typeface="Arial" panose="020B0604020202020204" pitchFamily="34" charset="0"/>
                <a:cs typeface="Arial" panose="020B0604020202020204" pitchFamily="34" charset="0"/>
              </a:rPr>
              <a:t>7. Referencing List </a:t>
            </a:r>
          </a:p>
        </p:txBody>
      </p:sp>
      <p:sp>
        <p:nvSpPr>
          <p:cNvPr id="4" name="Content Placeholder 3">
            <a:extLst>
              <a:ext uri="{FF2B5EF4-FFF2-40B4-BE49-F238E27FC236}">
                <a16:creationId xmlns:a16="http://schemas.microsoft.com/office/drawing/2014/main" id="{4D4419E7-1CCA-B076-6970-F7F1F52ADF84}"/>
              </a:ext>
            </a:extLst>
          </p:cNvPr>
          <p:cNvSpPr>
            <a:spLocks noGrp="1"/>
          </p:cNvSpPr>
          <p:nvPr>
            <p:ph sz="half" idx="2"/>
          </p:nvPr>
        </p:nvSpPr>
        <p:spPr>
          <a:xfrm>
            <a:off x="1039907" y="2221907"/>
            <a:ext cx="10578352" cy="3801206"/>
          </a:xfrm>
        </p:spPr>
        <p:txBody>
          <a:bodyPr numCol="2">
            <a:noAutofit/>
          </a:bodyPr>
          <a:lstStyle/>
          <a:p>
            <a:r>
              <a:rPr lang="en-GB" sz="1400" dirty="0">
                <a:latin typeface="Arial" panose="020B0604020202020204" pitchFamily="34" charset="0"/>
                <a:cs typeface="Arial" panose="020B0604020202020204" pitchFamily="34" charset="0"/>
              </a:rPr>
              <a:t>1.Belbin, M. (2010). </a:t>
            </a:r>
            <a:r>
              <a:rPr lang="en-GB" sz="1400" i="1" dirty="0">
                <a:latin typeface="Arial" panose="020B0604020202020204" pitchFamily="34" charset="0"/>
                <a:cs typeface="Arial" panose="020B0604020202020204" pitchFamily="34" charset="0"/>
              </a:rPr>
              <a:t>Team Roles at Work. 2nd</a:t>
            </a:r>
            <a:r>
              <a:rPr lang="en-GB" sz="1400" dirty="0">
                <a:latin typeface="Arial" panose="020B0604020202020204" pitchFamily="34" charset="0"/>
                <a:cs typeface="Arial" panose="020B0604020202020204" pitchFamily="34" charset="0"/>
              </a:rPr>
              <a:t> edition. Routledge. </a:t>
            </a:r>
          </a:p>
          <a:p>
            <a:r>
              <a:rPr lang="en-US" sz="1400" dirty="0">
                <a:latin typeface="Arial" panose="020B0604020202020204" pitchFamily="34" charset="0"/>
                <a:cs typeface="Arial" panose="020B0604020202020204" pitchFamily="34" charset="0"/>
              </a:rPr>
              <a:t>2.Giddens, Anthony (2013). </a:t>
            </a:r>
            <a:r>
              <a:rPr lang="en-US" sz="1400" i="1" dirty="0">
                <a:latin typeface="Arial" panose="020B0604020202020204" pitchFamily="34" charset="0"/>
                <a:cs typeface="Arial" panose="020B0604020202020204" pitchFamily="34" charset="0"/>
              </a:rPr>
              <a:t>Sociology</a:t>
            </a:r>
            <a:r>
              <a:rPr lang="en-US" sz="1400" dirty="0">
                <a:latin typeface="Arial" panose="020B0604020202020204" pitchFamily="34" charset="0"/>
                <a:cs typeface="Arial" panose="020B0604020202020204" pitchFamily="34" charset="0"/>
              </a:rPr>
              <a:t>. 7th edition, Polity Press</a:t>
            </a:r>
          </a:p>
          <a:p>
            <a:r>
              <a:rPr lang="en-GB" sz="1400" dirty="0">
                <a:latin typeface="Arial" panose="020B0604020202020204" pitchFamily="34" charset="0"/>
                <a:cs typeface="Arial" panose="020B0604020202020204" pitchFamily="34" charset="0"/>
              </a:rPr>
              <a:t>3.Katzenbach, J.R. and Smith, D.K. (2005) </a:t>
            </a:r>
            <a:r>
              <a:rPr lang="en-GB" sz="1400" i="1" dirty="0">
                <a:latin typeface="Arial" panose="020B0604020202020204" pitchFamily="34" charset="0"/>
                <a:cs typeface="Arial" panose="020B0604020202020204" pitchFamily="34" charset="0"/>
              </a:rPr>
              <a:t>The discipline of teams</a:t>
            </a:r>
            <a:r>
              <a:rPr lang="en-GB" sz="1400" dirty="0">
                <a:latin typeface="Arial" panose="020B0604020202020204" pitchFamily="34" charset="0"/>
                <a:cs typeface="Arial" panose="020B0604020202020204" pitchFamily="34" charset="0"/>
              </a:rPr>
              <a:t>. Harvard Business Review, vol. 83, pp. 162-171. Available at </a:t>
            </a:r>
            <a:r>
              <a:rPr lang="en-GB" sz="1400" u="sng" dirty="0">
                <a:latin typeface="Arial" panose="020B0604020202020204" pitchFamily="34" charset="0"/>
                <a:cs typeface="Arial" panose="020B0604020202020204" pitchFamily="34" charset="0"/>
                <a:hlinkClick r:id="rId3"/>
              </a:rPr>
              <a:t>https://librarysearch.uwtsd.ac.uk/discovery/</a:t>
            </a:r>
            <a:endParaRPr lang="en-GB" sz="1400"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4.Sinek, S. (2023) ‘</a:t>
            </a:r>
            <a:r>
              <a:rPr lang="en-GB" sz="1400" i="1" dirty="0">
                <a:latin typeface="Arial" panose="020B0604020202020204" pitchFamily="34" charset="0"/>
                <a:cs typeface="Arial" panose="020B0604020202020204" pitchFamily="34" charset="0"/>
              </a:rPr>
              <a:t>Why Trust is Key to High-Performing Teams’. </a:t>
            </a:r>
            <a:r>
              <a:rPr lang="en-GB" sz="1400" dirty="0">
                <a:latin typeface="Arial" panose="020B0604020202020204" pitchFamily="34" charset="0"/>
                <a:cs typeface="Arial" panose="020B0604020202020204" pitchFamily="34" charset="0"/>
              </a:rPr>
              <a:t>[Online video] Available at: </a:t>
            </a:r>
            <a:r>
              <a:rPr lang="en-GB" sz="1400" u="sng" dirty="0">
                <a:latin typeface="Arial" panose="020B0604020202020204" pitchFamily="34" charset="0"/>
                <a:cs typeface="Arial" panose="020B0604020202020204" pitchFamily="34" charset="0"/>
                <a:hlinkClick r:id="rId4"/>
              </a:rPr>
              <a:t>https://www.youtube.com/watch?v=P8ojeO9za84</a:t>
            </a:r>
            <a:r>
              <a:rPr lang="en-GB" sz="1400" dirty="0">
                <a:latin typeface="Arial" panose="020B0604020202020204" pitchFamily="34" charset="0"/>
                <a:cs typeface="Arial" panose="020B0604020202020204" pitchFamily="34" charset="0"/>
              </a:rPr>
              <a:t> (Accessed: 01 November 2025)</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5.Sinek, S. (2023) ‘</a:t>
            </a:r>
            <a:r>
              <a:rPr lang="en-GB" sz="1400" i="1" dirty="0">
                <a:latin typeface="Arial" panose="020B0604020202020204" pitchFamily="34" charset="0"/>
                <a:cs typeface="Arial" panose="020B0604020202020204" pitchFamily="34" charset="0"/>
              </a:rPr>
              <a:t>Top tips for how to build trusting Teams’. </a:t>
            </a:r>
            <a:r>
              <a:rPr lang="en-GB" sz="1400" dirty="0">
                <a:latin typeface="Arial" panose="020B0604020202020204" pitchFamily="34" charset="0"/>
                <a:cs typeface="Arial" panose="020B0604020202020204" pitchFamily="34" charset="0"/>
              </a:rPr>
              <a:t>[Online video] Available at: </a:t>
            </a:r>
            <a:r>
              <a:rPr lang="en-GB" sz="1400" u="sng" dirty="0">
                <a:latin typeface="Arial" panose="020B0604020202020204" pitchFamily="34" charset="0"/>
                <a:cs typeface="Arial" panose="020B0604020202020204" pitchFamily="34" charset="0"/>
                <a:hlinkClick r:id="rId5"/>
              </a:rPr>
              <a:t>https://simonsinek.com/stories/simons-top-tips-for-how-to-build-trusting-teams</a:t>
            </a:r>
            <a:r>
              <a:rPr lang="en-GB" sz="1400" dirty="0">
                <a:latin typeface="Arial" panose="020B0604020202020204" pitchFamily="34" charset="0"/>
                <a:cs typeface="Arial" panose="020B0604020202020204" pitchFamily="34" charset="0"/>
                <a:hlinkClick r:id="rId5"/>
              </a:rPr>
              <a:t>/</a:t>
            </a:r>
            <a:r>
              <a:rPr lang="en-GB" sz="1400" dirty="0">
                <a:latin typeface="Arial" panose="020B0604020202020204" pitchFamily="34" charset="0"/>
                <a:cs typeface="Arial" panose="020B0604020202020204" pitchFamily="34" charset="0"/>
              </a:rPr>
              <a:t> (Accessed: 01 November 2025)</a:t>
            </a:r>
          </a:p>
          <a:p>
            <a:pPr algn="just"/>
            <a:r>
              <a:rPr lang="en-GB" sz="1400" dirty="0">
                <a:latin typeface="Arial" panose="020B0604020202020204" pitchFamily="34" charset="0"/>
                <a:cs typeface="Arial" panose="020B0604020202020204" pitchFamily="34" charset="0"/>
              </a:rPr>
              <a:t>6.Tannenbaum, S. and Salas, E. (2020). ‘</a:t>
            </a:r>
            <a:r>
              <a:rPr lang="en-GB" sz="1400" i="1" dirty="0">
                <a:latin typeface="Arial" panose="020B0604020202020204" pitchFamily="34" charset="0"/>
                <a:cs typeface="Arial" panose="020B0604020202020204" pitchFamily="34" charset="0"/>
              </a:rPr>
              <a:t>Teams that work: the seven drivers of team effectiveness’. 1st</a:t>
            </a:r>
            <a:r>
              <a:rPr lang="en-GB" sz="1400" dirty="0">
                <a:latin typeface="Arial" panose="020B0604020202020204" pitchFamily="34" charset="0"/>
                <a:cs typeface="Arial" panose="020B0604020202020204" pitchFamily="34" charset="0"/>
              </a:rPr>
              <a:t> edition. New York: Oxford University</a:t>
            </a:r>
          </a:p>
          <a:p>
            <a:pPr algn="just"/>
            <a:r>
              <a:rPr lang="en-GB" sz="1400"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p:txBody>
      </p:sp>
      <p:cxnSp>
        <p:nvCxnSpPr>
          <p:cNvPr id="5" name="Straight Connector 4">
            <a:extLst>
              <a:ext uri="{FF2B5EF4-FFF2-40B4-BE49-F238E27FC236}">
                <a16:creationId xmlns:a16="http://schemas.microsoft.com/office/drawing/2014/main" id="{03DB3437-F8BC-A3D7-66EB-B8E776183EFB}"/>
              </a:ext>
            </a:extLst>
          </p:cNvPr>
          <p:cNvCxnSpPr>
            <a:cxnSpLocks/>
            <a:stCxn id="4" idx="0"/>
            <a:endCxn id="4" idx="2"/>
          </p:cNvCxnSpPr>
          <p:nvPr/>
        </p:nvCxnSpPr>
        <p:spPr>
          <a:xfrm>
            <a:off x="6329083" y="2221907"/>
            <a:ext cx="0" cy="380120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5958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C13519-5E67-46F5-1AB9-FCDF8F6071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C154FE-3EA9-D868-3154-6DCB6C7B6053}"/>
              </a:ext>
            </a:extLst>
          </p:cNvPr>
          <p:cNvSpPr>
            <a:spLocks noGrp="1"/>
          </p:cNvSpPr>
          <p:nvPr>
            <p:ph type="title"/>
          </p:nvPr>
        </p:nvSpPr>
        <p:spPr>
          <a:xfrm>
            <a:off x="4982816" y="286603"/>
            <a:ext cx="6172863" cy="1450757"/>
          </a:xfrm>
        </p:spPr>
        <p:txBody>
          <a:bodyPr>
            <a:noAutofit/>
          </a:bodyPr>
          <a:lstStyle/>
          <a:p>
            <a:r>
              <a:rPr lang="en-GB" sz="3200" b="1" dirty="0">
                <a:latin typeface="Arial" panose="020B0604020202020204" pitchFamily="34" charset="0"/>
                <a:cs typeface="Arial" panose="020B0604020202020204" pitchFamily="34" charset="0"/>
              </a:rPr>
              <a:t>8. AI Acknowledgement  </a:t>
            </a:r>
            <a:endParaRPr lang="en-GB" sz="3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F8EBC15-1DF0-2C46-5E80-1265D4E7615F}"/>
              </a:ext>
            </a:extLst>
          </p:cNvPr>
          <p:cNvSpPr txBox="1"/>
          <p:nvPr/>
        </p:nvSpPr>
        <p:spPr>
          <a:xfrm>
            <a:off x="1172818" y="2456905"/>
            <a:ext cx="9982861" cy="313932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I confirm that I have not presented any AI generated materials as my own work. </a:t>
            </a:r>
          </a:p>
          <a:p>
            <a:pPr algn="just"/>
            <a:r>
              <a:rPr lang="en-GB" dirty="0">
                <a:latin typeface="Arial" panose="020B0604020202020204" pitchFamily="34" charset="0"/>
                <a:cs typeface="Arial" panose="020B0604020202020204" pitchFamily="34" charset="0"/>
              </a:rPr>
              <a:t>I confirm that I have copies of my drafts, notes, and other resources I used, which I may be asked to provide in evidence.</a:t>
            </a:r>
          </a:p>
          <a:p>
            <a:pPr algn="just"/>
            <a:r>
              <a:rPr lang="en-GB" dirty="0">
                <a:latin typeface="Arial" panose="020B0604020202020204" pitchFamily="34" charset="0"/>
                <a:cs typeface="Arial" panose="020B0604020202020204" pitchFamily="34" charset="0"/>
              </a:rPr>
              <a:t>I confirm that I used for research work material that I was given during live classes and that can be found on Moodle, handwritten notices that I took in class, </a:t>
            </a:r>
            <a:r>
              <a:rPr lang="en-GB" u="sng" dirty="0">
                <a:latin typeface="Arial" panose="020B0604020202020204" pitchFamily="34" charset="0"/>
                <a:cs typeface="Arial" panose="020B0604020202020204" pitchFamily="34" charset="0"/>
                <a:hlinkClick r:id="rId3"/>
              </a:rPr>
              <a:t>www.google.com</a:t>
            </a:r>
            <a:r>
              <a:rPr lang="en-GB" dirty="0">
                <a:latin typeface="Arial" panose="020B0604020202020204" pitchFamily="34" charset="0"/>
                <a:cs typeface="Arial" panose="020B0604020202020204" pitchFamily="34" charset="0"/>
              </a:rPr>
              <a:t> and the Research Assistant from the official website of UWTSD that can be found on: </a:t>
            </a:r>
          </a:p>
          <a:p>
            <a:pPr algn="just"/>
            <a:r>
              <a:rPr lang="en-GB" u="sng" dirty="0">
                <a:latin typeface="Arial" panose="020B0604020202020204" pitchFamily="34" charset="0"/>
                <a:cs typeface="Arial" panose="020B0604020202020204" pitchFamily="34" charset="0"/>
                <a:hlinkClick r:id="rId4"/>
              </a:rPr>
              <a:t>https://librarysearch.uwtsd.ac.uk/discovery/researchAssistant?vid=44WHELF_UWTSD:44WHELF_UWTSD_VU1</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to track articles that I used in my work and mentioned them during its structure and in the Referencing List at the end.</a:t>
            </a:r>
          </a:p>
          <a:p>
            <a:endParaRPr lang="en-GB" dirty="0"/>
          </a:p>
        </p:txBody>
      </p:sp>
    </p:spTree>
    <p:extLst>
      <p:ext uri="{BB962C8B-B14F-4D97-AF65-F5344CB8AC3E}">
        <p14:creationId xmlns:p14="http://schemas.microsoft.com/office/powerpoint/2010/main" val="3407088522"/>
      </p:ext>
    </p:extLst>
  </p:cSld>
  <p:clrMapOvr>
    <a:masterClrMapping/>
  </p:clrMapOvr>
</p:sld>
</file>

<file path=ppt/theme/theme1.xml><?xml version="1.0" encoding="utf-8"?>
<a:theme xmlns:a="http://schemas.openxmlformats.org/drawingml/2006/main" name="Custom">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80AA9D2D-EE59-4148-A11E-A51EEE828B28}"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F4F4D41-822D-40F2-A7AC-E4E6CB36CA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9DAD249-BF80-48EF-9AFB-36A11BCDC2CE}">
  <ds:schemaRefs>
    <ds:schemaRef ds:uri="http://schemas.microsoft.com/sharepoint/v3/contenttype/forms"/>
  </ds:schemaRefs>
</ds:datastoreItem>
</file>

<file path=customXml/itemProps3.xml><?xml version="1.0" encoding="utf-8"?>
<ds:datastoreItem xmlns:ds="http://schemas.openxmlformats.org/officeDocument/2006/customXml" ds:itemID="{C5A59D56-2157-4202-9D02-F44E447A24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{98A09D1D-CB8B-4EE8-A5CE-D57DF71785D1}TFf0a5ceae-4542-492d-822e-d65a94fb0e1e3b562c5a_win32-009a0557e699</Template>
  <TotalTime>9</TotalTime>
  <Words>2697</Words>
  <Application>Microsoft Office PowerPoint</Application>
  <PresentationFormat>Widescreen</PresentationFormat>
  <Paragraphs>115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Bookman Old Style</vt:lpstr>
      <vt:lpstr>Calibri</vt:lpstr>
      <vt:lpstr>Franklin Gothic Book</vt:lpstr>
      <vt:lpstr>Wingdings</vt:lpstr>
      <vt:lpstr>Custom</vt:lpstr>
      <vt:lpstr>Module Name: Effective Teamwork and Communication  Module Code: BMSW4009  Assessment 2: “What we have learned about effective teams?”  Student name and ID.: Emil Greavu (2432843) </vt:lpstr>
      <vt:lpstr>Differences between Groups and Teams</vt:lpstr>
      <vt:lpstr>Presentation Overview  </vt:lpstr>
      <vt:lpstr>1. What is a Group?  </vt:lpstr>
      <vt:lpstr>2. What is a Team?  </vt:lpstr>
      <vt:lpstr>3. The Differences between Groups and Teams</vt:lpstr>
      <vt:lpstr>4. What happens when teamwork go wrong? </vt:lpstr>
      <vt:lpstr>5. Personal example of teamwork going wrong  (Betari Box Model) </vt:lpstr>
      <vt:lpstr>6. What motivational factors are important when being a member of a Group or a Team?</vt:lpstr>
      <vt:lpstr>7. Referencing List </vt:lpstr>
      <vt:lpstr>8. AI Acknowledgement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miha max</dc:creator>
  <cp:lastModifiedBy>Emy Greavu</cp:lastModifiedBy>
  <cp:revision>17</cp:revision>
  <dcterms:created xsi:type="dcterms:W3CDTF">2025-10-17T06:52:39Z</dcterms:created>
  <dcterms:modified xsi:type="dcterms:W3CDTF">2025-11-28T16:15:21Z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