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1" r:id="rId4"/>
    <p:sldId id="263" r:id="rId5"/>
    <p:sldId id="266" r:id="rId6"/>
    <p:sldId id="265" r:id="rId7"/>
    <p:sldId id="264" r:id="rId8"/>
    <p:sldId id="267" r:id="rId9"/>
    <p:sldId id="268" r:id="rId10"/>
    <p:sldId id="269" r:id="rId11"/>
    <p:sldId id="270" r:id="rId12"/>
    <p:sldId id="271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3B27F6C1-901F-4CFA-850C-E1B413A39D22}">
          <p14:sldIdLst>
            <p14:sldId id="256"/>
            <p14:sldId id="257"/>
            <p14:sldId id="261"/>
            <p14:sldId id="263"/>
            <p14:sldId id="266"/>
            <p14:sldId id="265"/>
            <p14:sldId id="264"/>
            <p14:sldId id="267"/>
            <p14:sldId id="268"/>
            <p14:sldId id="269"/>
            <p14:sldId id="270"/>
            <p14:sldId id="271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62" autoAdjust="0"/>
    <p:restoredTop sz="83095" autoAdjust="0"/>
  </p:normalViewPr>
  <p:slideViewPr>
    <p:cSldViewPr snapToGrid="0">
      <p:cViewPr varScale="1">
        <p:scale>
          <a:sx n="62" d="100"/>
          <a:sy n="62" d="100"/>
        </p:scale>
        <p:origin x="396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28B6C6B-6F7A-4F6C-AB2E-727B77B3F9A8}" type="doc">
      <dgm:prSet loTypeId="urn:microsoft.com/office/officeart/2005/8/layout/radial5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22599C7-A35D-4577-9563-F19D620044E7}">
      <dgm:prSet phldrT="[Text]"/>
      <dgm:spPr/>
      <dgm:t>
        <a:bodyPr/>
        <a:lstStyle/>
        <a:p>
          <a:r>
            <a:rPr lang="en-GB" dirty="0" smtClean="0"/>
            <a:t>Universal credit </a:t>
          </a:r>
          <a:endParaRPr lang="en-GB" dirty="0"/>
        </a:p>
      </dgm:t>
    </dgm:pt>
    <dgm:pt modelId="{75238547-0830-4850-B401-8A36EBB5C8EE}" type="parTrans" cxnId="{E980762C-FA0A-4C00-8EA9-551FDEDB27BA}">
      <dgm:prSet/>
      <dgm:spPr/>
      <dgm:t>
        <a:bodyPr/>
        <a:lstStyle/>
        <a:p>
          <a:endParaRPr lang="en-GB"/>
        </a:p>
      </dgm:t>
    </dgm:pt>
    <dgm:pt modelId="{B388436C-C85E-47F8-B254-B0CD173B3D8D}" type="sibTrans" cxnId="{E980762C-FA0A-4C00-8EA9-551FDEDB27BA}">
      <dgm:prSet/>
      <dgm:spPr/>
      <dgm:t>
        <a:bodyPr/>
        <a:lstStyle/>
        <a:p>
          <a:endParaRPr lang="en-GB"/>
        </a:p>
      </dgm:t>
    </dgm:pt>
    <dgm:pt modelId="{E952D84A-2D24-4826-A4DA-8DB1D92181EC}" type="asst">
      <dgm:prSet phldrT="[Text]"/>
      <dgm:spPr/>
      <dgm:t>
        <a:bodyPr/>
        <a:lstStyle/>
        <a:p>
          <a:r>
            <a:rPr lang="en-GB" dirty="0" smtClean="0"/>
            <a:t>Women </a:t>
          </a:r>
          <a:endParaRPr lang="en-GB" dirty="0"/>
        </a:p>
      </dgm:t>
    </dgm:pt>
    <dgm:pt modelId="{61C94C9D-DA11-4617-8993-4924EDBD8A3D}" type="parTrans" cxnId="{18565302-3C8E-483A-B984-A8B1BB0A3C33}">
      <dgm:prSet/>
      <dgm:spPr/>
      <dgm:t>
        <a:bodyPr/>
        <a:lstStyle/>
        <a:p>
          <a:endParaRPr lang="en-GB"/>
        </a:p>
      </dgm:t>
    </dgm:pt>
    <dgm:pt modelId="{CF040E92-2D9B-4828-ABA3-7FC2493E3DD7}" type="sibTrans" cxnId="{18565302-3C8E-483A-B984-A8B1BB0A3C33}">
      <dgm:prSet/>
      <dgm:spPr/>
      <dgm:t>
        <a:bodyPr/>
        <a:lstStyle/>
        <a:p>
          <a:endParaRPr lang="en-GB"/>
        </a:p>
      </dgm:t>
    </dgm:pt>
    <dgm:pt modelId="{07FD6AE7-2BBF-450F-9346-0A116138F935}">
      <dgm:prSet phldrT="[Text]"/>
      <dgm:spPr/>
      <dgm:t>
        <a:bodyPr/>
        <a:lstStyle/>
        <a:p>
          <a:r>
            <a:rPr lang="en-GB" dirty="0" smtClean="0"/>
            <a:t>90% are single mothers </a:t>
          </a:r>
          <a:endParaRPr lang="en-GB" dirty="0"/>
        </a:p>
      </dgm:t>
    </dgm:pt>
    <dgm:pt modelId="{D64E5471-4823-4ADE-B415-B5F0EF6668BB}" type="parTrans" cxnId="{EA6E0921-43EC-4F95-BC64-5B2793F357AD}">
      <dgm:prSet/>
      <dgm:spPr/>
      <dgm:t>
        <a:bodyPr/>
        <a:lstStyle/>
        <a:p>
          <a:endParaRPr lang="en-GB"/>
        </a:p>
      </dgm:t>
    </dgm:pt>
    <dgm:pt modelId="{66CAA966-D6DC-49BE-BB7B-55AB8BE279CC}" type="sibTrans" cxnId="{EA6E0921-43EC-4F95-BC64-5B2793F357AD}">
      <dgm:prSet/>
      <dgm:spPr/>
      <dgm:t>
        <a:bodyPr/>
        <a:lstStyle/>
        <a:p>
          <a:endParaRPr lang="en-GB"/>
        </a:p>
      </dgm:t>
    </dgm:pt>
    <dgm:pt modelId="{5D1BF1E1-7F36-4B98-91F2-C9576636DFCE}">
      <dgm:prSet phldrT="[Text]"/>
      <dgm:spPr/>
      <dgm:t>
        <a:bodyPr/>
        <a:lstStyle/>
        <a:p>
          <a:r>
            <a:rPr lang="en-GB" dirty="0" smtClean="0"/>
            <a:t>Disability </a:t>
          </a:r>
          <a:endParaRPr lang="en-GB" dirty="0"/>
        </a:p>
      </dgm:t>
    </dgm:pt>
    <dgm:pt modelId="{54678C00-5DB1-47BB-9FAA-F896957C2755}" type="parTrans" cxnId="{7F47AF43-29DC-4893-8238-1386C52BA781}">
      <dgm:prSet/>
      <dgm:spPr/>
      <dgm:t>
        <a:bodyPr/>
        <a:lstStyle/>
        <a:p>
          <a:endParaRPr lang="en-GB"/>
        </a:p>
      </dgm:t>
    </dgm:pt>
    <dgm:pt modelId="{DAEC8989-0146-4903-8646-4CFC7C46E5CA}" type="sibTrans" cxnId="{7F47AF43-29DC-4893-8238-1386C52BA781}">
      <dgm:prSet/>
      <dgm:spPr/>
      <dgm:t>
        <a:bodyPr/>
        <a:lstStyle/>
        <a:p>
          <a:endParaRPr lang="en-GB"/>
        </a:p>
      </dgm:t>
    </dgm:pt>
    <dgm:pt modelId="{BF2DF90D-814D-4F12-809F-22F73018CD57}">
      <dgm:prSet phldrT="[Text]"/>
      <dgm:spPr/>
      <dgm:t>
        <a:bodyPr/>
        <a:lstStyle/>
        <a:p>
          <a:r>
            <a:rPr lang="en-GB" dirty="0" smtClean="0"/>
            <a:t>Elderly </a:t>
          </a:r>
          <a:endParaRPr lang="en-GB" dirty="0"/>
        </a:p>
      </dgm:t>
    </dgm:pt>
    <dgm:pt modelId="{B02FB4F6-6259-4138-9A5D-68004090FB24}" type="parTrans" cxnId="{E5B7589E-7A63-4CCE-8C61-3467D08C2899}">
      <dgm:prSet/>
      <dgm:spPr/>
      <dgm:t>
        <a:bodyPr/>
        <a:lstStyle/>
        <a:p>
          <a:endParaRPr lang="en-GB"/>
        </a:p>
      </dgm:t>
    </dgm:pt>
    <dgm:pt modelId="{3703C39F-4E3C-4ADA-BB88-8AFEF181AAEF}" type="sibTrans" cxnId="{E5B7589E-7A63-4CCE-8C61-3467D08C2899}">
      <dgm:prSet/>
      <dgm:spPr/>
      <dgm:t>
        <a:bodyPr/>
        <a:lstStyle/>
        <a:p>
          <a:endParaRPr lang="en-GB"/>
        </a:p>
      </dgm:t>
    </dgm:pt>
    <dgm:pt modelId="{436D8E85-5C39-4AD0-AEA1-203FB00520D1}">
      <dgm:prSet/>
      <dgm:spPr/>
      <dgm:t>
        <a:bodyPr/>
        <a:lstStyle/>
        <a:p>
          <a:r>
            <a:rPr lang="en-GB" dirty="0" smtClean="0"/>
            <a:t>Asylum seeker &amp;migrants </a:t>
          </a:r>
          <a:endParaRPr lang="en-GB" dirty="0"/>
        </a:p>
      </dgm:t>
    </dgm:pt>
    <dgm:pt modelId="{58679CF0-7034-4120-B870-8D700B368F70}" type="parTrans" cxnId="{39855637-25B2-491D-958B-770315BCBB96}">
      <dgm:prSet/>
      <dgm:spPr/>
      <dgm:t>
        <a:bodyPr/>
        <a:lstStyle/>
        <a:p>
          <a:endParaRPr lang="en-GB"/>
        </a:p>
      </dgm:t>
    </dgm:pt>
    <dgm:pt modelId="{CAA72208-68E9-470A-8904-216D553A4953}" type="sibTrans" cxnId="{39855637-25B2-491D-958B-770315BCBB96}">
      <dgm:prSet/>
      <dgm:spPr/>
      <dgm:t>
        <a:bodyPr/>
        <a:lstStyle/>
        <a:p>
          <a:endParaRPr lang="en-GB"/>
        </a:p>
      </dgm:t>
    </dgm:pt>
    <dgm:pt modelId="{E286394A-74C0-46D2-8730-5C3B0789AA3F}">
      <dgm:prSet/>
      <dgm:spPr/>
      <dgm:t>
        <a:bodyPr/>
        <a:lstStyle/>
        <a:p>
          <a:r>
            <a:rPr lang="en-GB" dirty="0" smtClean="0"/>
            <a:t>Sole caregivers </a:t>
          </a:r>
          <a:endParaRPr lang="en-GB" dirty="0"/>
        </a:p>
      </dgm:t>
    </dgm:pt>
    <dgm:pt modelId="{0DF3E6C5-4841-4A0B-9C74-C8614D3BD454}" type="parTrans" cxnId="{AE545F1C-D372-4911-A1A6-E3D79B84DF5E}">
      <dgm:prSet/>
      <dgm:spPr/>
      <dgm:t>
        <a:bodyPr/>
        <a:lstStyle/>
        <a:p>
          <a:endParaRPr lang="en-GB"/>
        </a:p>
      </dgm:t>
    </dgm:pt>
    <dgm:pt modelId="{781DF80E-4A0F-4DF3-B63F-93658C72527E}" type="sibTrans" cxnId="{AE545F1C-D372-4911-A1A6-E3D79B84DF5E}">
      <dgm:prSet/>
      <dgm:spPr/>
      <dgm:t>
        <a:bodyPr/>
        <a:lstStyle/>
        <a:p>
          <a:endParaRPr lang="en-GB"/>
        </a:p>
      </dgm:t>
    </dgm:pt>
    <dgm:pt modelId="{4349F9E2-85D6-4566-92B9-611358A15495}">
      <dgm:prSet/>
      <dgm:spPr/>
      <dgm:t>
        <a:bodyPr/>
        <a:lstStyle/>
        <a:p>
          <a:r>
            <a:rPr lang="en-GB" dirty="0" smtClean="0"/>
            <a:t>Abusive relationship </a:t>
          </a:r>
          <a:endParaRPr lang="en-GB" dirty="0"/>
        </a:p>
      </dgm:t>
    </dgm:pt>
    <dgm:pt modelId="{57C507B2-0D5E-480E-85F4-EC39EDA4B5E4}" type="parTrans" cxnId="{BE2A503A-BEF5-4D51-A182-D81F463814C9}">
      <dgm:prSet/>
      <dgm:spPr/>
      <dgm:t>
        <a:bodyPr/>
        <a:lstStyle/>
        <a:p>
          <a:endParaRPr lang="en-GB"/>
        </a:p>
      </dgm:t>
    </dgm:pt>
    <dgm:pt modelId="{5EA99D33-34D8-4B20-A159-D35980989C14}" type="sibTrans" cxnId="{BE2A503A-BEF5-4D51-A182-D81F463814C9}">
      <dgm:prSet/>
      <dgm:spPr/>
      <dgm:t>
        <a:bodyPr/>
        <a:lstStyle/>
        <a:p>
          <a:endParaRPr lang="en-GB"/>
        </a:p>
      </dgm:t>
    </dgm:pt>
    <dgm:pt modelId="{1E17EF36-ADFE-4F58-AE21-3431BB1FE906}">
      <dgm:prSet/>
      <dgm:spPr/>
      <dgm:t>
        <a:bodyPr/>
        <a:lstStyle/>
        <a:p>
          <a:r>
            <a:rPr lang="en-GB" dirty="0" smtClean="0"/>
            <a:t>Employed in minimum wage </a:t>
          </a:r>
          <a:endParaRPr lang="en-GB" dirty="0"/>
        </a:p>
      </dgm:t>
    </dgm:pt>
    <dgm:pt modelId="{B502A6C0-85D4-4BFE-9230-3EA4010B9B4D}" type="parTrans" cxnId="{478B377E-DF5A-4B6A-866D-096E3D9E88FD}">
      <dgm:prSet/>
      <dgm:spPr/>
      <dgm:t>
        <a:bodyPr/>
        <a:lstStyle/>
        <a:p>
          <a:endParaRPr lang="en-GB"/>
        </a:p>
      </dgm:t>
    </dgm:pt>
    <dgm:pt modelId="{B8E32603-F618-48DE-A6A5-DF142EC89B34}" type="sibTrans" cxnId="{478B377E-DF5A-4B6A-866D-096E3D9E88FD}">
      <dgm:prSet/>
      <dgm:spPr/>
      <dgm:t>
        <a:bodyPr/>
        <a:lstStyle/>
        <a:p>
          <a:endParaRPr lang="en-GB"/>
        </a:p>
      </dgm:t>
    </dgm:pt>
    <dgm:pt modelId="{3665AAE1-A13E-4FB6-AA48-16127A3B6DD1}" type="pres">
      <dgm:prSet presAssocID="{C28B6C6B-6F7A-4F6C-AB2E-727B77B3F9A8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D475BE7C-7C9D-4791-9170-D32778C75D6A}" type="pres">
      <dgm:prSet presAssocID="{922599C7-A35D-4577-9563-F19D620044E7}" presName="centerShape" presStyleLbl="node0" presStyleIdx="0" presStyleCnt="1"/>
      <dgm:spPr/>
    </dgm:pt>
    <dgm:pt modelId="{A088B1C3-834F-4623-9526-07A28938B450}" type="pres">
      <dgm:prSet presAssocID="{61C94C9D-DA11-4617-8993-4924EDBD8A3D}" presName="parTrans" presStyleLbl="sibTrans2D1" presStyleIdx="0" presStyleCnt="8"/>
      <dgm:spPr/>
    </dgm:pt>
    <dgm:pt modelId="{302F89E2-5DAE-46AC-8E7A-5985DBE585B6}" type="pres">
      <dgm:prSet presAssocID="{61C94C9D-DA11-4617-8993-4924EDBD8A3D}" presName="connectorText" presStyleLbl="sibTrans2D1" presStyleIdx="0" presStyleCnt="8"/>
      <dgm:spPr/>
    </dgm:pt>
    <dgm:pt modelId="{95269FC9-7A9F-4C7C-9D72-3F52105B7727}" type="pres">
      <dgm:prSet presAssocID="{E952D84A-2D24-4826-A4DA-8DB1D92181EC}" presName="node" presStyleLbl="node1" presStyleIdx="0" presStyleCnt="8">
        <dgm:presLayoutVars>
          <dgm:bulletEnabled val="1"/>
        </dgm:presLayoutVars>
      </dgm:prSet>
      <dgm:spPr/>
    </dgm:pt>
    <dgm:pt modelId="{7B9DC74F-F5E5-4F2C-8D14-81B06627064A}" type="pres">
      <dgm:prSet presAssocID="{D64E5471-4823-4ADE-B415-B5F0EF6668BB}" presName="parTrans" presStyleLbl="sibTrans2D1" presStyleIdx="1" presStyleCnt="8"/>
      <dgm:spPr/>
    </dgm:pt>
    <dgm:pt modelId="{CC6C163A-ECFA-4597-8FAC-413370AC422D}" type="pres">
      <dgm:prSet presAssocID="{D64E5471-4823-4ADE-B415-B5F0EF6668BB}" presName="connectorText" presStyleLbl="sibTrans2D1" presStyleIdx="1" presStyleCnt="8"/>
      <dgm:spPr/>
    </dgm:pt>
    <dgm:pt modelId="{4FC84063-EBA8-49B2-A389-AA9638EA72CA}" type="pres">
      <dgm:prSet presAssocID="{07FD6AE7-2BBF-450F-9346-0A116138F935}" presName="node" presStyleLbl="node1" presStyleIdx="1" presStyleCnt="8">
        <dgm:presLayoutVars>
          <dgm:bulletEnabled val="1"/>
        </dgm:presLayoutVars>
      </dgm:prSet>
      <dgm:spPr/>
    </dgm:pt>
    <dgm:pt modelId="{4FF3A115-7F55-475A-BAB3-218A80132F24}" type="pres">
      <dgm:prSet presAssocID="{54678C00-5DB1-47BB-9FAA-F896957C2755}" presName="parTrans" presStyleLbl="sibTrans2D1" presStyleIdx="2" presStyleCnt="8"/>
      <dgm:spPr/>
    </dgm:pt>
    <dgm:pt modelId="{4E575334-D01E-49B6-AE14-851AB30F0AA5}" type="pres">
      <dgm:prSet presAssocID="{54678C00-5DB1-47BB-9FAA-F896957C2755}" presName="connectorText" presStyleLbl="sibTrans2D1" presStyleIdx="2" presStyleCnt="8"/>
      <dgm:spPr/>
    </dgm:pt>
    <dgm:pt modelId="{3CDCF6A9-84FE-499E-9902-BD366BBBB0CE}" type="pres">
      <dgm:prSet presAssocID="{5D1BF1E1-7F36-4B98-91F2-C9576636DFCE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0B98099-AC38-4E9A-8AC7-D1D620FD1C5B}" type="pres">
      <dgm:prSet presAssocID="{58679CF0-7034-4120-B870-8D700B368F70}" presName="parTrans" presStyleLbl="sibTrans2D1" presStyleIdx="3" presStyleCnt="8"/>
      <dgm:spPr/>
    </dgm:pt>
    <dgm:pt modelId="{8C84B17C-FE5F-4041-AE28-3558C92DE103}" type="pres">
      <dgm:prSet presAssocID="{58679CF0-7034-4120-B870-8D700B368F70}" presName="connectorText" presStyleLbl="sibTrans2D1" presStyleIdx="3" presStyleCnt="8"/>
      <dgm:spPr/>
    </dgm:pt>
    <dgm:pt modelId="{7694C08C-3147-4D62-A02F-73336D216852}" type="pres">
      <dgm:prSet presAssocID="{436D8E85-5C39-4AD0-AEA1-203FB00520D1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8E71ADB-F6F6-483C-A029-D3099A71A881}" type="pres">
      <dgm:prSet presAssocID="{0DF3E6C5-4841-4A0B-9C74-C8614D3BD454}" presName="parTrans" presStyleLbl="sibTrans2D1" presStyleIdx="4" presStyleCnt="8"/>
      <dgm:spPr/>
    </dgm:pt>
    <dgm:pt modelId="{078D556D-32A6-4317-B444-C77E5DA74F7B}" type="pres">
      <dgm:prSet presAssocID="{0DF3E6C5-4841-4A0B-9C74-C8614D3BD454}" presName="connectorText" presStyleLbl="sibTrans2D1" presStyleIdx="4" presStyleCnt="8"/>
      <dgm:spPr/>
    </dgm:pt>
    <dgm:pt modelId="{31231145-9643-4747-8FC5-AB1A69B5AE43}" type="pres">
      <dgm:prSet presAssocID="{E286394A-74C0-46D2-8730-5C3B0789AA3F}" presName="node" presStyleLbl="node1" presStyleIdx="4" presStyleCnt="8">
        <dgm:presLayoutVars>
          <dgm:bulletEnabled val="1"/>
        </dgm:presLayoutVars>
      </dgm:prSet>
      <dgm:spPr/>
    </dgm:pt>
    <dgm:pt modelId="{F34926E9-0ECF-49B2-9B1A-FF7BBB9CF17A}" type="pres">
      <dgm:prSet presAssocID="{B502A6C0-85D4-4BFE-9230-3EA4010B9B4D}" presName="parTrans" presStyleLbl="sibTrans2D1" presStyleIdx="5" presStyleCnt="8"/>
      <dgm:spPr/>
    </dgm:pt>
    <dgm:pt modelId="{86713C0E-65D0-492B-B9F1-407A96E8C615}" type="pres">
      <dgm:prSet presAssocID="{B502A6C0-85D4-4BFE-9230-3EA4010B9B4D}" presName="connectorText" presStyleLbl="sibTrans2D1" presStyleIdx="5" presStyleCnt="8"/>
      <dgm:spPr/>
    </dgm:pt>
    <dgm:pt modelId="{CF5729BF-652D-4315-9CF9-7C4175F5AF1D}" type="pres">
      <dgm:prSet presAssocID="{1E17EF36-ADFE-4F58-AE21-3431BB1FE906}" presName="node" presStyleLbl="node1" presStyleIdx="5" presStyleCnt="8">
        <dgm:presLayoutVars>
          <dgm:bulletEnabled val="1"/>
        </dgm:presLayoutVars>
      </dgm:prSet>
      <dgm:spPr/>
    </dgm:pt>
    <dgm:pt modelId="{401A79D8-1B85-46C9-B473-9D8A2B3C7C60}" type="pres">
      <dgm:prSet presAssocID="{57C507B2-0D5E-480E-85F4-EC39EDA4B5E4}" presName="parTrans" presStyleLbl="sibTrans2D1" presStyleIdx="6" presStyleCnt="8"/>
      <dgm:spPr/>
    </dgm:pt>
    <dgm:pt modelId="{03D921DF-A569-4B1B-A304-B314137FFDD9}" type="pres">
      <dgm:prSet presAssocID="{57C507B2-0D5E-480E-85F4-EC39EDA4B5E4}" presName="connectorText" presStyleLbl="sibTrans2D1" presStyleIdx="6" presStyleCnt="8"/>
      <dgm:spPr/>
    </dgm:pt>
    <dgm:pt modelId="{92EFADC5-1AF4-405B-A835-48D78ADFC6F1}" type="pres">
      <dgm:prSet presAssocID="{4349F9E2-85D6-4566-92B9-611358A15495}" presName="node" presStyleLbl="node1" presStyleIdx="6" presStyleCnt="8">
        <dgm:presLayoutVars>
          <dgm:bulletEnabled val="1"/>
        </dgm:presLayoutVars>
      </dgm:prSet>
      <dgm:spPr/>
    </dgm:pt>
    <dgm:pt modelId="{1DAB86FC-4A3B-44C9-B333-B4E04E51B5E5}" type="pres">
      <dgm:prSet presAssocID="{B02FB4F6-6259-4138-9A5D-68004090FB24}" presName="parTrans" presStyleLbl="sibTrans2D1" presStyleIdx="7" presStyleCnt="8"/>
      <dgm:spPr/>
    </dgm:pt>
    <dgm:pt modelId="{D03B7569-87B9-4E38-8F3B-D149EA71F211}" type="pres">
      <dgm:prSet presAssocID="{B02FB4F6-6259-4138-9A5D-68004090FB24}" presName="connectorText" presStyleLbl="sibTrans2D1" presStyleIdx="7" presStyleCnt="8"/>
      <dgm:spPr/>
    </dgm:pt>
    <dgm:pt modelId="{78DCFA9E-D1AC-4FEB-873E-D8A41EF525FD}" type="pres">
      <dgm:prSet presAssocID="{BF2DF90D-814D-4F12-809F-22F73018CD57}" presName="node" presStyleLbl="node1" presStyleIdx="7" presStyleCnt="8">
        <dgm:presLayoutVars>
          <dgm:bulletEnabled val="1"/>
        </dgm:presLayoutVars>
      </dgm:prSet>
      <dgm:spPr/>
    </dgm:pt>
  </dgm:ptLst>
  <dgm:cxnLst>
    <dgm:cxn modelId="{6847B6B0-E0E4-4576-B162-3BCA7AA3DFBA}" type="presOf" srcId="{58679CF0-7034-4120-B870-8D700B368F70}" destId="{E0B98099-AC38-4E9A-8AC7-D1D620FD1C5B}" srcOrd="0" destOrd="0" presId="urn:microsoft.com/office/officeart/2005/8/layout/radial5"/>
    <dgm:cxn modelId="{39855637-25B2-491D-958B-770315BCBB96}" srcId="{922599C7-A35D-4577-9563-F19D620044E7}" destId="{436D8E85-5C39-4AD0-AEA1-203FB00520D1}" srcOrd="3" destOrd="0" parTransId="{58679CF0-7034-4120-B870-8D700B368F70}" sibTransId="{CAA72208-68E9-470A-8904-216D553A4953}"/>
    <dgm:cxn modelId="{BBB3DDA5-4DF9-45D3-A424-A0243E64F865}" type="presOf" srcId="{E952D84A-2D24-4826-A4DA-8DB1D92181EC}" destId="{95269FC9-7A9F-4C7C-9D72-3F52105B7727}" srcOrd="0" destOrd="0" presId="urn:microsoft.com/office/officeart/2005/8/layout/radial5"/>
    <dgm:cxn modelId="{AE545F1C-D372-4911-A1A6-E3D79B84DF5E}" srcId="{922599C7-A35D-4577-9563-F19D620044E7}" destId="{E286394A-74C0-46D2-8730-5C3B0789AA3F}" srcOrd="4" destOrd="0" parTransId="{0DF3E6C5-4841-4A0B-9C74-C8614D3BD454}" sibTransId="{781DF80E-4A0F-4DF3-B63F-93658C72527E}"/>
    <dgm:cxn modelId="{BE2A503A-BEF5-4D51-A182-D81F463814C9}" srcId="{922599C7-A35D-4577-9563-F19D620044E7}" destId="{4349F9E2-85D6-4566-92B9-611358A15495}" srcOrd="6" destOrd="0" parTransId="{57C507B2-0D5E-480E-85F4-EC39EDA4B5E4}" sibTransId="{5EA99D33-34D8-4B20-A159-D35980989C14}"/>
    <dgm:cxn modelId="{4FC3CD96-D381-4E37-896F-1F6C22AE8718}" type="presOf" srcId="{61C94C9D-DA11-4617-8993-4924EDBD8A3D}" destId="{302F89E2-5DAE-46AC-8E7A-5985DBE585B6}" srcOrd="1" destOrd="0" presId="urn:microsoft.com/office/officeart/2005/8/layout/radial5"/>
    <dgm:cxn modelId="{3B3092B4-DA66-46CE-BD49-8043583E1B34}" type="presOf" srcId="{D64E5471-4823-4ADE-B415-B5F0EF6668BB}" destId="{CC6C163A-ECFA-4597-8FAC-413370AC422D}" srcOrd="1" destOrd="0" presId="urn:microsoft.com/office/officeart/2005/8/layout/radial5"/>
    <dgm:cxn modelId="{379EFF3C-3A35-4A5B-B283-3DE1B5FCA76F}" type="presOf" srcId="{4349F9E2-85D6-4566-92B9-611358A15495}" destId="{92EFADC5-1AF4-405B-A835-48D78ADFC6F1}" srcOrd="0" destOrd="0" presId="urn:microsoft.com/office/officeart/2005/8/layout/radial5"/>
    <dgm:cxn modelId="{BC70AF3E-D685-4CAA-857B-9D89B6964CFB}" type="presOf" srcId="{0DF3E6C5-4841-4A0B-9C74-C8614D3BD454}" destId="{E8E71ADB-F6F6-483C-A029-D3099A71A881}" srcOrd="0" destOrd="0" presId="urn:microsoft.com/office/officeart/2005/8/layout/radial5"/>
    <dgm:cxn modelId="{478B377E-DF5A-4B6A-866D-096E3D9E88FD}" srcId="{922599C7-A35D-4577-9563-F19D620044E7}" destId="{1E17EF36-ADFE-4F58-AE21-3431BB1FE906}" srcOrd="5" destOrd="0" parTransId="{B502A6C0-85D4-4BFE-9230-3EA4010B9B4D}" sibTransId="{B8E32603-F618-48DE-A6A5-DF142EC89B34}"/>
    <dgm:cxn modelId="{08E1FC56-3217-4792-9CE9-408EA78820ED}" type="presOf" srcId="{C28B6C6B-6F7A-4F6C-AB2E-727B77B3F9A8}" destId="{3665AAE1-A13E-4FB6-AA48-16127A3B6DD1}" srcOrd="0" destOrd="0" presId="urn:microsoft.com/office/officeart/2005/8/layout/radial5"/>
    <dgm:cxn modelId="{AB7B8D8D-02EB-4CE1-B4B5-A38D8DBE0239}" type="presOf" srcId="{07FD6AE7-2BBF-450F-9346-0A116138F935}" destId="{4FC84063-EBA8-49B2-A389-AA9638EA72CA}" srcOrd="0" destOrd="0" presId="urn:microsoft.com/office/officeart/2005/8/layout/radial5"/>
    <dgm:cxn modelId="{E7D7194D-277B-49E6-B1FB-D1025449C931}" type="presOf" srcId="{57C507B2-0D5E-480E-85F4-EC39EDA4B5E4}" destId="{401A79D8-1B85-46C9-B473-9D8A2B3C7C60}" srcOrd="0" destOrd="0" presId="urn:microsoft.com/office/officeart/2005/8/layout/radial5"/>
    <dgm:cxn modelId="{E980762C-FA0A-4C00-8EA9-551FDEDB27BA}" srcId="{C28B6C6B-6F7A-4F6C-AB2E-727B77B3F9A8}" destId="{922599C7-A35D-4577-9563-F19D620044E7}" srcOrd="0" destOrd="0" parTransId="{75238547-0830-4850-B401-8A36EBB5C8EE}" sibTransId="{B388436C-C85E-47F8-B254-B0CD173B3D8D}"/>
    <dgm:cxn modelId="{ADA83405-CE73-4FDA-8D7C-6DAEC4CD67C6}" type="presOf" srcId="{D64E5471-4823-4ADE-B415-B5F0EF6668BB}" destId="{7B9DC74F-F5E5-4F2C-8D14-81B06627064A}" srcOrd="0" destOrd="0" presId="urn:microsoft.com/office/officeart/2005/8/layout/radial5"/>
    <dgm:cxn modelId="{A7032894-4F04-4389-8554-97664CCB9841}" type="presOf" srcId="{BF2DF90D-814D-4F12-809F-22F73018CD57}" destId="{78DCFA9E-D1AC-4FEB-873E-D8A41EF525FD}" srcOrd="0" destOrd="0" presId="urn:microsoft.com/office/officeart/2005/8/layout/radial5"/>
    <dgm:cxn modelId="{74CE5B02-2D34-4968-B31E-B7E673B3B933}" type="presOf" srcId="{E286394A-74C0-46D2-8730-5C3B0789AA3F}" destId="{31231145-9643-4747-8FC5-AB1A69B5AE43}" srcOrd="0" destOrd="0" presId="urn:microsoft.com/office/officeart/2005/8/layout/radial5"/>
    <dgm:cxn modelId="{8660F4F4-AD6A-4ED6-B997-2CF8A5397F73}" type="presOf" srcId="{54678C00-5DB1-47BB-9FAA-F896957C2755}" destId="{4FF3A115-7F55-475A-BAB3-218A80132F24}" srcOrd="0" destOrd="0" presId="urn:microsoft.com/office/officeart/2005/8/layout/radial5"/>
    <dgm:cxn modelId="{18565302-3C8E-483A-B984-A8B1BB0A3C33}" srcId="{922599C7-A35D-4577-9563-F19D620044E7}" destId="{E952D84A-2D24-4826-A4DA-8DB1D92181EC}" srcOrd="0" destOrd="0" parTransId="{61C94C9D-DA11-4617-8993-4924EDBD8A3D}" sibTransId="{CF040E92-2D9B-4828-ABA3-7FC2493E3DD7}"/>
    <dgm:cxn modelId="{C1D926FB-84D0-441D-8B3A-916A8519867A}" type="presOf" srcId="{436D8E85-5C39-4AD0-AEA1-203FB00520D1}" destId="{7694C08C-3147-4D62-A02F-73336D216852}" srcOrd="0" destOrd="0" presId="urn:microsoft.com/office/officeart/2005/8/layout/radial5"/>
    <dgm:cxn modelId="{9BA2B16C-CFB0-4C42-8B8E-54C7803509DF}" type="presOf" srcId="{61C94C9D-DA11-4617-8993-4924EDBD8A3D}" destId="{A088B1C3-834F-4623-9526-07A28938B450}" srcOrd="0" destOrd="0" presId="urn:microsoft.com/office/officeart/2005/8/layout/radial5"/>
    <dgm:cxn modelId="{EA6E0921-43EC-4F95-BC64-5B2793F357AD}" srcId="{922599C7-A35D-4577-9563-F19D620044E7}" destId="{07FD6AE7-2BBF-450F-9346-0A116138F935}" srcOrd="1" destOrd="0" parTransId="{D64E5471-4823-4ADE-B415-B5F0EF6668BB}" sibTransId="{66CAA966-D6DC-49BE-BB7B-55AB8BE279CC}"/>
    <dgm:cxn modelId="{54D71C73-5101-4B5F-8F1C-53DADF5CC237}" type="presOf" srcId="{B502A6C0-85D4-4BFE-9230-3EA4010B9B4D}" destId="{86713C0E-65D0-492B-B9F1-407A96E8C615}" srcOrd="1" destOrd="0" presId="urn:microsoft.com/office/officeart/2005/8/layout/radial5"/>
    <dgm:cxn modelId="{3F0D047D-AFE4-4980-9188-041703FBAE7A}" type="presOf" srcId="{922599C7-A35D-4577-9563-F19D620044E7}" destId="{D475BE7C-7C9D-4791-9170-D32778C75D6A}" srcOrd="0" destOrd="0" presId="urn:microsoft.com/office/officeart/2005/8/layout/radial5"/>
    <dgm:cxn modelId="{965B4CB3-43A6-4D84-B86B-32CA5EF74E89}" type="presOf" srcId="{5D1BF1E1-7F36-4B98-91F2-C9576636DFCE}" destId="{3CDCF6A9-84FE-499E-9902-BD366BBBB0CE}" srcOrd="0" destOrd="0" presId="urn:microsoft.com/office/officeart/2005/8/layout/radial5"/>
    <dgm:cxn modelId="{ABEDF55E-6BF8-4A86-B745-FD49899577C2}" type="presOf" srcId="{B02FB4F6-6259-4138-9A5D-68004090FB24}" destId="{D03B7569-87B9-4E38-8F3B-D149EA71F211}" srcOrd="1" destOrd="0" presId="urn:microsoft.com/office/officeart/2005/8/layout/radial5"/>
    <dgm:cxn modelId="{4E0E61B8-9F69-4594-B1F1-4DCE146A4566}" type="presOf" srcId="{1E17EF36-ADFE-4F58-AE21-3431BB1FE906}" destId="{CF5729BF-652D-4315-9CF9-7C4175F5AF1D}" srcOrd="0" destOrd="0" presId="urn:microsoft.com/office/officeart/2005/8/layout/radial5"/>
    <dgm:cxn modelId="{E5B7589E-7A63-4CCE-8C61-3467D08C2899}" srcId="{922599C7-A35D-4577-9563-F19D620044E7}" destId="{BF2DF90D-814D-4F12-809F-22F73018CD57}" srcOrd="7" destOrd="0" parTransId="{B02FB4F6-6259-4138-9A5D-68004090FB24}" sibTransId="{3703C39F-4E3C-4ADA-BB88-8AFEF181AAEF}"/>
    <dgm:cxn modelId="{802CC151-73B2-461F-B88E-18ED0F155150}" type="presOf" srcId="{54678C00-5DB1-47BB-9FAA-F896957C2755}" destId="{4E575334-D01E-49B6-AE14-851AB30F0AA5}" srcOrd="1" destOrd="0" presId="urn:microsoft.com/office/officeart/2005/8/layout/radial5"/>
    <dgm:cxn modelId="{34A6B3C2-C50E-4417-92A5-5F81D81F0670}" type="presOf" srcId="{57C507B2-0D5E-480E-85F4-EC39EDA4B5E4}" destId="{03D921DF-A569-4B1B-A304-B314137FFDD9}" srcOrd="1" destOrd="0" presId="urn:microsoft.com/office/officeart/2005/8/layout/radial5"/>
    <dgm:cxn modelId="{234185A2-1AD2-42E7-8B6B-18CB17BBD3A7}" type="presOf" srcId="{58679CF0-7034-4120-B870-8D700B368F70}" destId="{8C84B17C-FE5F-4041-AE28-3558C92DE103}" srcOrd="1" destOrd="0" presId="urn:microsoft.com/office/officeart/2005/8/layout/radial5"/>
    <dgm:cxn modelId="{7F47AF43-29DC-4893-8238-1386C52BA781}" srcId="{922599C7-A35D-4577-9563-F19D620044E7}" destId="{5D1BF1E1-7F36-4B98-91F2-C9576636DFCE}" srcOrd="2" destOrd="0" parTransId="{54678C00-5DB1-47BB-9FAA-F896957C2755}" sibTransId="{DAEC8989-0146-4903-8646-4CFC7C46E5CA}"/>
    <dgm:cxn modelId="{F6670E24-6E58-482D-A7B3-18B5C58D5D15}" type="presOf" srcId="{B02FB4F6-6259-4138-9A5D-68004090FB24}" destId="{1DAB86FC-4A3B-44C9-B333-B4E04E51B5E5}" srcOrd="0" destOrd="0" presId="urn:microsoft.com/office/officeart/2005/8/layout/radial5"/>
    <dgm:cxn modelId="{0A8DC013-B2D5-4DB0-AA02-B99600F02186}" type="presOf" srcId="{B502A6C0-85D4-4BFE-9230-3EA4010B9B4D}" destId="{F34926E9-0ECF-49B2-9B1A-FF7BBB9CF17A}" srcOrd="0" destOrd="0" presId="urn:microsoft.com/office/officeart/2005/8/layout/radial5"/>
    <dgm:cxn modelId="{C5E0DDF8-1CDB-410E-ADD5-4729443955E0}" type="presOf" srcId="{0DF3E6C5-4841-4A0B-9C74-C8614D3BD454}" destId="{078D556D-32A6-4317-B444-C77E5DA74F7B}" srcOrd="1" destOrd="0" presId="urn:microsoft.com/office/officeart/2005/8/layout/radial5"/>
    <dgm:cxn modelId="{D374C261-F05F-4504-AB75-E38D959A73BB}" type="presParOf" srcId="{3665AAE1-A13E-4FB6-AA48-16127A3B6DD1}" destId="{D475BE7C-7C9D-4791-9170-D32778C75D6A}" srcOrd="0" destOrd="0" presId="urn:microsoft.com/office/officeart/2005/8/layout/radial5"/>
    <dgm:cxn modelId="{9C84EC63-1DE5-4586-9F59-70AA2293E446}" type="presParOf" srcId="{3665AAE1-A13E-4FB6-AA48-16127A3B6DD1}" destId="{A088B1C3-834F-4623-9526-07A28938B450}" srcOrd="1" destOrd="0" presId="urn:microsoft.com/office/officeart/2005/8/layout/radial5"/>
    <dgm:cxn modelId="{805703ED-3D3F-4C82-9DF8-B072296F6E74}" type="presParOf" srcId="{A088B1C3-834F-4623-9526-07A28938B450}" destId="{302F89E2-5DAE-46AC-8E7A-5985DBE585B6}" srcOrd="0" destOrd="0" presId="urn:microsoft.com/office/officeart/2005/8/layout/radial5"/>
    <dgm:cxn modelId="{CBF366FC-715A-4A0B-92B6-59FA02985B2E}" type="presParOf" srcId="{3665AAE1-A13E-4FB6-AA48-16127A3B6DD1}" destId="{95269FC9-7A9F-4C7C-9D72-3F52105B7727}" srcOrd="2" destOrd="0" presId="urn:microsoft.com/office/officeart/2005/8/layout/radial5"/>
    <dgm:cxn modelId="{77AF2922-EB1B-432E-A8CE-89E97BBE49BF}" type="presParOf" srcId="{3665AAE1-A13E-4FB6-AA48-16127A3B6DD1}" destId="{7B9DC74F-F5E5-4F2C-8D14-81B06627064A}" srcOrd="3" destOrd="0" presId="urn:microsoft.com/office/officeart/2005/8/layout/radial5"/>
    <dgm:cxn modelId="{269FC28A-6C91-412E-9690-8C97A754D4C3}" type="presParOf" srcId="{7B9DC74F-F5E5-4F2C-8D14-81B06627064A}" destId="{CC6C163A-ECFA-4597-8FAC-413370AC422D}" srcOrd="0" destOrd="0" presId="urn:microsoft.com/office/officeart/2005/8/layout/radial5"/>
    <dgm:cxn modelId="{BF531823-7550-4F14-B4F8-32F905385333}" type="presParOf" srcId="{3665AAE1-A13E-4FB6-AA48-16127A3B6DD1}" destId="{4FC84063-EBA8-49B2-A389-AA9638EA72CA}" srcOrd="4" destOrd="0" presId="urn:microsoft.com/office/officeart/2005/8/layout/radial5"/>
    <dgm:cxn modelId="{B66EF71C-D3AB-4D06-BE11-B4C03FDD0950}" type="presParOf" srcId="{3665AAE1-A13E-4FB6-AA48-16127A3B6DD1}" destId="{4FF3A115-7F55-475A-BAB3-218A80132F24}" srcOrd="5" destOrd="0" presId="urn:microsoft.com/office/officeart/2005/8/layout/radial5"/>
    <dgm:cxn modelId="{D93BF027-5FEB-479F-9AD4-F4FF274B3AEF}" type="presParOf" srcId="{4FF3A115-7F55-475A-BAB3-218A80132F24}" destId="{4E575334-D01E-49B6-AE14-851AB30F0AA5}" srcOrd="0" destOrd="0" presId="urn:microsoft.com/office/officeart/2005/8/layout/radial5"/>
    <dgm:cxn modelId="{038947B1-6F99-4DA2-908E-2292FC9B055C}" type="presParOf" srcId="{3665AAE1-A13E-4FB6-AA48-16127A3B6DD1}" destId="{3CDCF6A9-84FE-499E-9902-BD366BBBB0CE}" srcOrd="6" destOrd="0" presId="urn:microsoft.com/office/officeart/2005/8/layout/radial5"/>
    <dgm:cxn modelId="{FCCDA1A3-A556-417C-A85C-A645BC24C497}" type="presParOf" srcId="{3665AAE1-A13E-4FB6-AA48-16127A3B6DD1}" destId="{E0B98099-AC38-4E9A-8AC7-D1D620FD1C5B}" srcOrd="7" destOrd="0" presId="urn:microsoft.com/office/officeart/2005/8/layout/radial5"/>
    <dgm:cxn modelId="{5C143CD3-FAA3-4471-97AD-F933A97EF05D}" type="presParOf" srcId="{E0B98099-AC38-4E9A-8AC7-D1D620FD1C5B}" destId="{8C84B17C-FE5F-4041-AE28-3558C92DE103}" srcOrd="0" destOrd="0" presId="urn:microsoft.com/office/officeart/2005/8/layout/radial5"/>
    <dgm:cxn modelId="{E871522B-D403-4A31-967C-92E0CB54F91D}" type="presParOf" srcId="{3665AAE1-A13E-4FB6-AA48-16127A3B6DD1}" destId="{7694C08C-3147-4D62-A02F-73336D216852}" srcOrd="8" destOrd="0" presId="urn:microsoft.com/office/officeart/2005/8/layout/radial5"/>
    <dgm:cxn modelId="{182B816B-98FD-4159-A41A-9947BBD8DBC1}" type="presParOf" srcId="{3665AAE1-A13E-4FB6-AA48-16127A3B6DD1}" destId="{E8E71ADB-F6F6-483C-A029-D3099A71A881}" srcOrd="9" destOrd="0" presId="urn:microsoft.com/office/officeart/2005/8/layout/radial5"/>
    <dgm:cxn modelId="{73C36C12-3278-4E25-B9AB-1818735CD10E}" type="presParOf" srcId="{E8E71ADB-F6F6-483C-A029-D3099A71A881}" destId="{078D556D-32A6-4317-B444-C77E5DA74F7B}" srcOrd="0" destOrd="0" presId="urn:microsoft.com/office/officeart/2005/8/layout/radial5"/>
    <dgm:cxn modelId="{FF976268-B5BA-49FB-AAC8-DBE27035E022}" type="presParOf" srcId="{3665AAE1-A13E-4FB6-AA48-16127A3B6DD1}" destId="{31231145-9643-4747-8FC5-AB1A69B5AE43}" srcOrd="10" destOrd="0" presId="urn:microsoft.com/office/officeart/2005/8/layout/radial5"/>
    <dgm:cxn modelId="{D474232E-49CE-41FF-A6A3-7CD31C08B3A1}" type="presParOf" srcId="{3665AAE1-A13E-4FB6-AA48-16127A3B6DD1}" destId="{F34926E9-0ECF-49B2-9B1A-FF7BBB9CF17A}" srcOrd="11" destOrd="0" presId="urn:microsoft.com/office/officeart/2005/8/layout/radial5"/>
    <dgm:cxn modelId="{953F66A6-78B5-426D-B752-50382BF6A931}" type="presParOf" srcId="{F34926E9-0ECF-49B2-9B1A-FF7BBB9CF17A}" destId="{86713C0E-65D0-492B-B9F1-407A96E8C615}" srcOrd="0" destOrd="0" presId="urn:microsoft.com/office/officeart/2005/8/layout/radial5"/>
    <dgm:cxn modelId="{0925D64F-C9C4-46E9-9696-FBA67A598286}" type="presParOf" srcId="{3665AAE1-A13E-4FB6-AA48-16127A3B6DD1}" destId="{CF5729BF-652D-4315-9CF9-7C4175F5AF1D}" srcOrd="12" destOrd="0" presId="urn:microsoft.com/office/officeart/2005/8/layout/radial5"/>
    <dgm:cxn modelId="{268CEA42-E186-47AE-A4E0-17045857C459}" type="presParOf" srcId="{3665AAE1-A13E-4FB6-AA48-16127A3B6DD1}" destId="{401A79D8-1B85-46C9-B473-9D8A2B3C7C60}" srcOrd="13" destOrd="0" presId="urn:microsoft.com/office/officeart/2005/8/layout/radial5"/>
    <dgm:cxn modelId="{C7E548F7-7A71-4F17-8F68-2F616052611A}" type="presParOf" srcId="{401A79D8-1B85-46C9-B473-9D8A2B3C7C60}" destId="{03D921DF-A569-4B1B-A304-B314137FFDD9}" srcOrd="0" destOrd="0" presId="urn:microsoft.com/office/officeart/2005/8/layout/radial5"/>
    <dgm:cxn modelId="{D2858601-AE4E-4856-8430-251EB3201B5B}" type="presParOf" srcId="{3665AAE1-A13E-4FB6-AA48-16127A3B6DD1}" destId="{92EFADC5-1AF4-405B-A835-48D78ADFC6F1}" srcOrd="14" destOrd="0" presId="urn:microsoft.com/office/officeart/2005/8/layout/radial5"/>
    <dgm:cxn modelId="{2DB42658-1255-471E-819A-DA12EE77866E}" type="presParOf" srcId="{3665AAE1-A13E-4FB6-AA48-16127A3B6DD1}" destId="{1DAB86FC-4A3B-44C9-B333-B4E04E51B5E5}" srcOrd="15" destOrd="0" presId="urn:microsoft.com/office/officeart/2005/8/layout/radial5"/>
    <dgm:cxn modelId="{0DB05541-3C70-4CCD-8963-4847C13CECD3}" type="presParOf" srcId="{1DAB86FC-4A3B-44C9-B333-B4E04E51B5E5}" destId="{D03B7569-87B9-4E38-8F3B-D149EA71F211}" srcOrd="0" destOrd="0" presId="urn:microsoft.com/office/officeart/2005/8/layout/radial5"/>
    <dgm:cxn modelId="{F41323EC-2A21-4AA1-AC8E-C353276E5649}" type="presParOf" srcId="{3665AAE1-A13E-4FB6-AA48-16127A3B6DD1}" destId="{78DCFA9E-D1AC-4FEB-873E-D8A41EF525FD}" srcOrd="16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75BE7C-7C9D-4791-9170-D32778C75D6A}">
      <dsp:nvSpPr>
        <dsp:cNvPr id="0" name=""/>
        <dsp:cNvSpPr/>
      </dsp:nvSpPr>
      <dsp:spPr>
        <a:xfrm>
          <a:off x="4758077" y="2223311"/>
          <a:ext cx="1500852" cy="150085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/>
            <a:t>Universal credit </a:t>
          </a:r>
          <a:endParaRPr lang="en-GB" sz="1800" kern="1200" dirty="0"/>
        </a:p>
      </dsp:txBody>
      <dsp:txXfrm>
        <a:off x="4977872" y="2443106"/>
        <a:ext cx="1061262" cy="1061262"/>
      </dsp:txXfrm>
    </dsp:sp>
    <dsp:sp modelId="{A088B1C3-834F-4623-9526-07A28938B450}">
      <dsp:nvSpPr>
        <dsp:cNvPr id="0" name=""/>
        <dsp:cNvSpPr/>
      </dsp:nvSpPr>
      <dsp:spPr>
        <a:xfrm rot="16200000">
          <a:off x="5278116" y="1546514"/>
          <a:ext cx="460774" cy="5102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300" kern="1200"/>
        </a:p>
      </dsp:txBody>
      <dsp:txXfrm>
        <a:off x="5347232" y="1717688"/>
        <a:ext cx="322542" cy="306173"/>
      </dsp:txXfrm>
    </dsp:sp>
    <dsp:sp modelId="{95269FC9-7A9F-4C7C-9D72-3F52105B7727}">
      <dsp:nvSpPr>
        <dsp:cNvPr id="0" name=""/>
        <dsp:cNvSpPr/>
      </dsp:nvSpPr>
      <dsp:spPr>
        <a:xfrm>
          <a:off x="4833120" y="3158"/>
          <a:ext cx="1350766" cy="135076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Women </a:t>
          </a:r>
          <a:endParaRPr lang="en-GB" sz="1300" kern="1200" dirty="0"/>
        </a:p>
      </dsp:txBody>
      <dsp:txXfrm>
        <a:off x="5030935" y="200973"/>
        <a:ext cx="955136" cy="955136"/>
      </dsp:txXfrm>
    </dsp:sp>
    <dsp:sp modelId="{7B9DC74F-F5E5-4F2C-8D14-81B06627064A}">
      <dsp:nvSpPr>
        <dsp:cNvPr id="0" name=""/>
        <dsp:cNvSpPr/>
      </dsp:nvSpPr>
      <dsp:spPr>
        <a:xfrm rot="18900000">
          <a:off x="6106900" y="1889808"/>
          <a:ext cx="460774" cy="5102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300" kern="1200"/>
        </a:p>
      </dsp:txBody>
      <dsp:txXfrm>
        <a:off x="6127144" y="2040738"/>
        <a:ext cx="322542" cy="306173"/>
      </dsp:txXfrm>
    </dsp:sp>
    <dsp:sp modelId="{4FC84063-EBA8-49B2-A389-AA9638EA72CA}">
      <dsp:nvSpPr>
        <dsp:cNvPr id="0" name=""/>
        <dsp:cNvSpPr/>
      </dsp:nvSpPr>
      <dsp:spPr>
        <a:xfrm>
          <a:off x="6456068" y="675405"/>
          <a:ext cx="1350766" cy="135076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90% are single mothers </a:t>
          </a:r>
          <a:endParaRPr lang="en-GB" sz="1300" kern="1200" dirty="0"/>
        </a:p>
      </dsp:txBody>
      <dsp:txXfrm>
        <a:off x="6653883" y="873220"/>
        <a:ext cx="955136" cy="955136"/>
      </dsp:txXfrm>
    </dsp:sp>
    <dsp:sp modelId="{4FF3A115-7F55-475A-BAB3-218A80132F24}">
      <dsp:nvSpPr>
        <dsp:cNvPr id="0" name=""/>
        <dsp:cNvSpPr/>
      </dsp:nvSpPr>
      <dsp:spPr>
        <a:xfrm>
          <a:off x="6450194" y="2718593"/>
          <a:ext cx="460774" cy="5102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300" kern="1200"/>
        </a:p>
      </dsp:txBody>
      <dsp:txXfrm>
        <a:off x="6450194" y="2820651"/>
        <a:ext cx="322542" cy="306173"/>
      </dsp:txXfrm>
    </dsp:sp>
    <dsp:sp modelId="{3CDCF6A9-84FE-499E-9902-BD366BBBB0CE}">
      <dsp:nvSpPr>
        <dsp:cNvPr id="0" name=""/>
        <dsp:cNvSpPr/>
      </dsp:nvSpPr>
      <dsp:spPr>
        <a:xfrm>
          <a:off x="7128316" y="2298354"/>
          <a:ext cx="1350766" cy="135076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Disability </a:t>
          </a:r>
          <a:endParaRPr lang="en-GB" sz="1300" kern="1200" dirty="0"/>
        </a:p>
      </dsp:txBody>
      <dsp:txXfrm>
        <a:off x="7326131" y="2496169"/>
        <a:ext cx="955136" cy="955136"/>
      </dsp:txXfrm>
    </dsp:sp>
    <dsp:sp modelId="{E0B98099-AC38-4E9A-8AC7-D1D620FD1C5B}">
      <dsp:nvSpPr>
        <dsp:cNvPr id="0" name=""/>
        <dsp:cNvSpPr/>
      </dsp:nvSpPr>
      <dsp:spPr>
        <a:xfrm rot="2700000">
          <a:off x="6106900" y="3547377"/>
          <a:ext cx="460774" cy="5102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300" kern="1200"/>
        </a:p>
      </dsp:txBody>
      <dsp:txXfrm>
        <a:off x="6127144" y="3600563"/>
        <a:ext cx="322542" cy="306173"/>
      </dsp:txXfrm>
    </dsp:sp>
    <dsp:sp modelId="{7694C08C-3147-4D62-A02F-73336D216852}">
      <dsp:nvSpPr>
        <dsp:cNvPr id="0" name=""/>
        <dsp:cNvSpPr/>
      </dsp:nvSpPr>
      <dsp:spPr>
        <a:xfrm>
          <a:off x="6456068" y="3921303"/>
          <a:ext cx="1350766" cy="135076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Asylum seeker &amp;migrants </a:t>
          </a:r>
          <a:endParaRPr lang="en-GB" sz="1300" kern="1200" dirty="0"/>
        </a:p>
      </dsp:txBody>
      <dsp:txXfrm>
        <a:off x="6653883" y="4119118"/>
        <a:ext cx="955136" cy="955136"/>
      </dsp:txXfrm>
    </dsp:sp>
    <dsp:sp modelId="{E8E71ADB-F6F6-483C-A029-D3099A71A881}">
      <dsp:nvSpPr>
        <dsp:cNvPr id="0" name=""/>
        <dsp:cNvSpPr/>
      </dsp:nvSpPr>
      <dsp:spPr>
        <a:xfrm rot="5400000">
          <a:off x="5278116" y="3890671"/>
          <a:ext cx="460774" cy="5102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300" kern="1200"/>
        </a:p>
      </dsp:txBody>
      <dsp:txXfrm>
        <a:off x="5347232" y="3923613"/>
        <a:ext cx="322542" cy="306173"/>
      </dsp:txXfrm>
    </dsp:sp>
    <dsp:sp modelId="{31231145-9643-4747-8FC5-AB1A69B5AE43}">
      <dsp:nvSpPr>
        <dsp:cNvPr id="0" name=""/>
        <dsp:cNvSpPr/>
      </dsp:nvSpPr>
      <dsp:spPr>
        <a:xfrm>
          <a:off x="4833120" y="4593550"/>
          <a:ext cx="1350766" cy="135076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Sole caregivers </a:t>
          </a:r>
          <a:endParaRPr lang="en-GB" sz="1300" kern="1200" dirty="0"/>
        </a:p>
      </dsp:txBody>
      <dsp:txXfrm>
        <a:off x="5030935" y="4791365"/>
        <a:ext cx="955136" cy="955136"/>
      </dsp:txXfrm>
    </dsp:sp>
    <dsp:sp modelId="{F34926E9-0ECF-49B2-9B1A-FF7BBB9CF17A}">
      <dsp:nvSpPr>
        <dsp:cNvPr id="0" name=""/>
        <dsp:cNvSpPr/>
      </dsp:nvSpPr>
      <dsp:spPr>
        <a:xfrm rot="8100000">
          <a:off x="4449331" y="3547377"/>
          <a:ext cx="460774" cy="5102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300" kern="1200"/>
        </a:p>
      </dsp:txBody>
      <dsp:txXfrm rot="10800000">
        <a:off x="4567319" y="3600563"/>
        <a:ext cx="322542" cy="306173"/>
      </dsp:txXfrm>
    </dsp:sp>
    <dsp:sp modelId="{CF5729BF-652D-4315-9CF9-7C4175F5AF1D}">
      <dsp:nvSpPr>
        <dsp:cNvPr id="0" name=""/>
        <dsp:cNvSpPr/>
      </dsp:nvSpPr>
      <dsp:spPr>
        <a:xfrm>
          <a:off x="3210171" y="3921303"/>
          <a:ext cx="1350766" cy="135076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Employed in minimum wage </a:t>
          </a:r>
          <a:endParaRPr lang="en-GB" sz="1300" kern="1200" dirty="0"/>
        </a:p>
      </dsp:txBody>
      <dsp:txXfrm>
        <a:off x="3407986" y="4119118"/>
        <a:ext cx="955136" cy="955136"/>
      </dsp:txXfrm>
    </dsp:sp>
    <dsp:sp modelId="{401A79D8-1B85-46C9-B473-9D8A2B3C7C60}">
      <dsp:nvSpPr>
        <dsp:cNvPr id="0" name=""/>
        <dsp:cNvSpPr/>
      </dsp:nvSpPr>
      <dsp:spPr>
        <a:xfrm rot="10800000">
          <a:off x="4106037" y="2718593"/>
          <a:ext cx="460774" cy="5102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300" kern="1200"/>
        </a:p>
      </dsp:txBody>
      <dsp:txXfrm rot="10800000">
        <a:off x="4244269" y="2820651"/>
        <a:ext cx="322542" cy="306173"/>
      </dsp:txXfrm>
    </dsp:sp>
    <dsp:sp modelId="{92EFADC5-1AF4-405B-A835-48D78ADFC6F1}">
      <dsp:nvSpPr>
        <dsp:cNvPr id="0" name=""/>
        <dsp:cNvSpPr/>
      </dsp:nvSpPr>
      <dsp:spPr>
        <a:xfrm>
          <a:off x="2537924" y="2298354"/>
          <a:ext cx="1350766" cy="135076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Abusive relationship </a:t>
          </a:r>
          <a:endParaRPr lang="en-GB" sz="1300" kern="1200" dirty="0"/>
        </a:p>
      </dsp:txBody>
      <dsp:txXfrm>
        <a:off x="2735739" y="2496169"/>
        <a:ext cx="955136" cy="955136"/>
      </dsp:txXfrm>
    </dsp:sp>
    <dsp:sp modelId="{1DAB86FC-4A3B-44C9-B333-B4E04E51B5E5}">
      <dsp:nvSpPr>
        <dsp:cNvPr id="0" name=""/>
        <dsp:cNvSpPr/>
      </dsp:nvSpPr>
      <dsp:spPr>
        <a:xfrm rot="13500000">
          <a:off x="4449331" y="1889808"/>
          <a:ext cx="460774" cy="5102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300" kern="1200"/>
        </a:p>
      </dsp:txBody>
      <dsp:txXfrm rot="10800000">
        <a:off x="4567319" y="2040738"/>
        <a:ext cx="322542" cy="306173"/>
      </dsp:txXfrm>
    </dsp:sp>
    <dsp:sp modelId="{78DCFA9E-D1AC-4FEB-873E-D8A41EF525FD}">
      <dsp:nvSpPr>
        <dsp:cNvPr id="0" name=""/>
        <dsp:cNvSpPr/>
      </dsp:nvSpPr>
      <dsp:spPr>
        <a:xfrm>
          <a:off x="3210171" y="675405"/>
          <a:ext cx="1350766" cy="135076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300" kern="1200" dirty="0" smtClean="0"/>
            <a:t>Elderly </a:t>
          </a:r>
          <a:endParaRPr lang="en-GB" sz="1300" kern="1200" dirty="0"/>
        </a:p>
      </dsp:txBody>
      <dsp:txXfrm>
        <a:off x="3407986" y="873220"/>
        <a:ext cx="955136" cy="9551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1/27/2019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1/27/2019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1/27/2019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1/27/2019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1/27/2019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RNsIj14-wn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ECSS6002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1401844</a:t>
            </a:r>
          </a:p>
          <a:p>
            <a:r>
              <a:rPr lang="en-GB" dirty="0" smtClean="0"/>
              <a:t>NICOLA ROGERS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2191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APPLYING AN` INTERECTIONAL PERSPECTIVE`, CRITICALLY EXAMINE OPPOSING POLITITCAL POSITIONS ON UNIVERSAL CREDIT.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9934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30436" y="5008418"/>
            <a:ext cx="4688176" cy="985982"/>
          </a:xfrm>
        </p:spPr>
        <p:txBody>
          <a:bodyPr/>
          <a:lstStyle/>
          <a:p>
            <a:r>
              <a:rPr lang="en-GB" sz="1600" cap="none" dirty="0" smtClean="0">
                <a:ln>
                  <a:noFill/>
                </a:ln>
                <a:solidFill>
                  <a:srgbClr val="537D0B">
                    <a:lumMod val="75000"/>
                  </a:srgbClr>
                </a:solidFill>
                <a:ea typeface="+mn-ea"/>
                <a:cs typeface="+mn-cs"/>
              </a:rPr>
              <a:t>Burr(2003,p.18). Barnard( 2011,pg.51).  Thompson (2011,p.22).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8534400" cy="4759036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Contemporary society consists of social differences </a:t>
            </a:r>
          </a:p>
          <a:p>
            <a:r>
              <a:rPr lang="en-GB" dirty="0" smtClean="0"/>
              <a:t>Society pigeon hole individuals or groups based on which box we fit into &amp; determine how we are perceived &amp; treated.</a:t>
            </a:r>
          </a:p>
          <a:p>
            <a:r>
              <a:rPr lang="en-GB" dirty="0" smtClean="0"/>
              <a:t>Divisions &amp; differences such as class, race, age, disability, sexuality &amp; ethnicity.</a:t>
            </a:r>
          </a:p>
          <a:p>
            <a:r>
              <a:rPr lang="en-GB" dirty="0" smtClean="0"/>
              <a:t>Not all differences are homogenous –heterogeneity of experience</a:t>
            </a:r>
          </a:p>
          <a:p>
            <a:r>
              <a:rPr lang="en-GB" dirty="0" smtClean="0"/>
              <a:t>Each division is constructed &amp; reproduced  by culture, society, politics &amp; economics.</a:t>
            </a:r>
          </a:p>
          <a:p>
            <a:r>
              <a:rPr lang="en-GB" dirty="0" smtClean="0"/>
              <a:t>Differences used to discriminate e.g.: apartheid regime used discrimination based on race &amp; ethnicity </a:t>
            </a:r>
          </a:p>
          <a:p>
            <a:r>
              <a:rPr lang="en-GB" dirty="0" smtClean="0"/>
              <a:t>Discrimination used to oppress-oppression linked to inequality </a:t>
            </a:r>
          </a:p>
          <a:p>
            <a:r>
              <a:rPr lang="en-GB" dirty="0" smtClean="0"/>
              <a:t>Personal , cultural, structural levels –  </a:t>
            </a:r>
          </a:p>
          <a:p>
            <a:pPr marL="0" indent="0">
              <a:buNone/>
            </a:pPr>
            <a:r>
              <a:rPr lang="en-GB" dirty="0" smtClean="0"/>
              <a:t>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6209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1018" y="5694219"/>
            <a:ext cx="8998528" cy="685800"/>
          </a:xfrm>
        </p:spPr>
        <p:txBody>
          <a:bodyPr>
            <a:normAutofit/>
          </a:bodyPr>
          <a:lstStyle/>
          <a:p>
            <a:r>
              <a:rPr lang="en-GB" sz="1600" dirty="0" smtClean="0"/>
              <a:t>Thompson (2011,p.3).  </a:t>
            </a:r>
            <a:r>
              <a:rPr lang="en-GB" sz="1600" dirty="0" err="1" smtClean="0"/>
              <a:t>Alcock</a:t>
            </a:r>
            <a:r>
              <a:rPr lang="en-GB" sz="1600" dirty="0" smtClean="0"/>
              <a:t>, p., May and Wright, (2012, p.34).</a:t>
            </a:r>
            <a:endParaRPr lang="en-GB" sz="1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9142" y="482600"/>
            <a:ext cx="10900858" cy="5211618"/>
          </a:xfrm>
        </p:spPr>
        <p:txBody>
          <a:bodyPr>
            <a:normAutofit/>
          </a:bodyPr>
          <a:lstStyle/>
          <a:p>
            <a:r>
              <a:rPr lang="en-GB" dirty="0" smtClean="0"/>
              <a:t>Equal Pay Act (1970),Sex discrimination Act (1975),</a:t>
            </a:r>
          </a:p>
          <a:p>
            <a:r>
              <a:rPr lang="en-GB" dirty="0" smtClean="0"/>
              <a:t>Race Relations Act (1976)</a:t>
            </a:r>
          </a:p>
          <a:p>
            <a:r>
              <a:rPr lang="en-GB" dirty="0" smtClean="0"/>
              <a:t>Disability discrimination Act 1995 </a:t>
            </a:r>
          </a:p>
          <a:p>
            <a:r>
              <a:rPr lang="en-GB" dirty="0" smtClean="0"/>
              <a:t>Promotion of equality separate legislation sexual orientation (2003), religion or belief (2003), gender identity(2004) age (2006)</a:t>
            </a:r>
          </a:p>
          <a:p>
            <a:r>
              <a:rPr lang="en-GB" dirty="0" smtClean="0"/>
              <a:t>Labour party leadership 1997-2010 brings together piecemeal legislations in to one single legislation </a:t>
            </a:r>
          </a:p>
          <a:p>
            <a:r>
              <a:rPr lang="en-GB" dirty="0" smtClean="0"/>
              <a:t>Equalities Act (2010)- Age, Race, Gender Reassignment, Marriage or civil partnership in (employment only), pregnancy &amp;maternity, Race, Religion or Belief, Sex discrimination, Sex.</a:t>
            </a:r>
          </a:p>
          <a:p>
            <a:pPr lvl="1"/>
            <a:r>
              <a:rPr lang="en-GB" dirty="0" smtClean="0"/>
              <a:t>However Thompson (2011) states that Equality focuses too narrowly on the individual as opposed to broader aspects of inequality despite positive aspects of equality recognition</a:t>
            </a:r>
          </a:p>
          <a:p>
            <a:pPr marL="457200" lvl="1" indent="0">
              <a:buNone/>
            </a:pP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9629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5400" y="533400"/>
            <a:ext cx="2514600" cy="59182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46800" y="5257800"/>
            <a:ext cx="5740400" cy="736599"/>
          </a:xfrm>
        </p:spPr>
        <p:txBody>
          <a:bodyPr>
            <a:normAutofit/>
          </a:bodyPr>
          <a:lstStyle/>
          <a:p>
            <a:r>
              <a:rPr lang="en-GB" sz="1800" dirty="0" smtClean="0"/>
              <a:t>Haralambos and Holborn (2013,p.333). Thompson (2011,p.178</a:t>
            </a:r>
            <a:r>
              <a:rPr lang="en-GB" sz="1800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254000"/>
            <a:ext cx="8534400" cy="5308599"/>
          </a:xfrm>
        </p:spPr>
        <p:txBody>
          <a:bodyPr numCol="2">
            <a:normAutofit/>
          </a:bodyPr>
          <a:lstStyle/>
          <a:p>
            <a:r>
              <a:rPr lang="en-GB" dirty="0" smtClean="0"/>
              <a:t>An example of this is Kimberle` Crenshaw's paper (1989)</a:t>
            </a:r>
          </a:p>
          <a:p>
            <a:r>
              <a:rPr lang="en-GB" dirty="0" smtClean="0"/>
              <a:t>The paper identifies intersectionality </a:t>
            </a:r>
          </a:p>
          <a:p>
            <a:r>
              <a:rPr lang="en-GB" dirty="0" smtClean="0"/>
              <a:t>Court case on Being Black or a woman but not both </a:t>
            </a:r>
          </a:p>
          <a:p>
            <a:r>
              <a:rPr lang="en-GB" dirty="0" smtClean="0"/>
              <a:t>People become further marginalised when fighting for one form of discrimination as opposed to tow or a combination</a:t>
            </a:r>
          </a:p>
          <a:p>
            <a:r>
              <a:rPr lang="en-GB" dirty="0" smtClean="0"/>
              <a:t>Hierarchies of oppression can occur for example far right groups , Tommy Robinson </a:t>
            </a:r>
          </a:p>
          <a:p>
            <a:r>
              <a:rPr lang="en-GB" dirty="0" smtClean="0"/>
              <a:t>Annandale (2009) states that human experience can not be reduced to single social categories, such as sexuality, race &amp; gender also that the wider socio economic structure of society- all aspects overlap and impact each other 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6526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Intersectionality 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187036"/>
            <a:ext cx="11531600" cy="6416964"/>
          </a:xfrm>
        </p:spPr>
      </p:pic>
    </p:spTree>
    <p:extLst>
      <p:ext uri="{BB962C8B-B14F-4D97-AF65-F5344CB8AC3E}">
        <p14:creationId xmlns:p14="http://schemas.microsoft.com/office/powerpoint/2010/main" val="240858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0206" y="5019871"/>
            <a:ext cx="4400000" cy="1571429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8534400" cy="5765800"/>
          </a:xfrm>
        </p:spPr>
        <p:txBody>
          <a:bodyPr numCol="2">
            <a:normAutofit/>
          </a:bodyPr>
          <a:lstStyle/>
          <a:p>
            <a:r>
              <a:rPr lang="en-GB" dirty="0" smtClean="0"/>
              <a:t>To demonstrate discrimination within the UK right wing conservative government against certain groups - look at universal credit through a lens of intersectionality </a:t>
            </a:r>
          </a:p>
          <a:p>
            <a:r>
              <a:rPr lang="en-GB" dirty="0" smtClean="0"/>
              <a:t>Since 2010 cuts across public resources such as libraries through `austerity`</a:t>
            </a:r>
          </a:p>
          <a:p>
            <a:r>
              <a:rPr lang="en-GB" dirty="0" smtClean="0"/>
              <a:t>Promoting individualism through` work pays` </a:t>
            </a:r>
          </a:p>
          <a:p>
            <a:r>
              <a:rPr lang="en-GB" dirty="0" smtClean="0"/>
              <a:t>Universal credit launched in 2014, consolidation of all welfare payment s such as housing , benefit, income support, job seekers and child tax credits in to one monthly payment</a:t>
            </a:r>
          </a:p>
          <a:p>
            <a:r>
              <a:rPr lang="en-GB" dirty="0" smtClean="0"/>
              <a:t>The aim of universal credit to help people back to work ,claimant commitment, in –work conditionality </a:t>
            </a:r>
          </a:p>
          <a:p>
            <a:r>
              <a:rPr lang="en-GB" dirty="0" smtClean="0"/>
              <a:t> However a recent tour of the UK by Professor  Philip Alston, United Nations Special Rapporteur on extreme poverty and human rights states universal credit is not fit for purpose. 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9484963" y="4494508"/>
            <a:ext cx="16097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Alston (2018)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9122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2514867"/>
              </p:ext>
            </p:extLst>
          </p:nvPr>
        </p:nvGraphicFramePr>
        <p:xfrm>
          <a:off x="141771" y="468823"/>
          <a:ext cx="11017007" cy="59474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47925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The previous slide is a visual of the different aspects that effect a woman in receipt of universal credit :</a:t>
            </a:r>
          </a:p>
          <a:p>
            <a:r>
              <a:rPr lang="en-GB" dirty="0" smtClean="0"/>
              <a:t>Women are detrimentally effected by social care cuts –leaving the sole care giver more responsibility and financially troublesome: more affluent families can afford help</a:t>
            </a:r>
          </a:p>
          <a:p>
            <a:r>
              <a:rPr lang="en-GB" dirty="0" smtClean="0"/>
              <a:t>Most universal claimants are women and single mothers:  </a:t>
            </a:r>
          </a:p>
          <a:p>
            <a:r>
              <a:rPr lang="en-GB" dirty="0" smtClean="0"/>
              <a:t>Two child limit policy effects child &amp; parent in turn potentially creating stress and mental health issues</a:t>
            </a:r>
          </a:p>
          <a:p>
            <a:r>
              <a:rPr lang="en-GB" dirty="0" smtClean="0"/>
              <a:t>Two thirds of capped claimants are women : this may be due to a lack of child care provisions, closures of sure start schemes</a:t>
            </a:r>
          </a:p>
          <a:p>
            <a:r>
              <a:rPr lang="en-GB" dirty="0" smtClean="0"/>
              <a:t>6.9 million people in receipt of UC have a disability    Alston (2018)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2146" y="4091551"/>
            <a:ext cx="9029700" cy="2167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7506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/>
              <a:t> </a:t>
            </a:r>
            <a:endParaRPr lang="en-GB" dirty="0" smtClean="0"/>
          </a:p>
          <a:p>
            <a:r>
              <a:rPr lang="en-GB" dirty="0" smtClean="0">
                <a:hlinkClick r:id="rId2"/>
              </a:rPr>
              <a:t>https://www.youtube.com/watch?v=RNsIj14-wng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52110" y="3828081"/>
            <a:ext cx="81986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As evident the priminister of the United Kingdom Theresa May is in denial of the current state of inequality in Britain 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As shown the current government is driven by individualism and economy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 smtClean="0"/>
              <a:t>The opposing party is socialist headed by Jeremy </a:t>
            </a:r>
            <a:r>
              <a:rPr lang="en-GB" dirty="0" err="1" smtClean="0"/>
              <a:t>Corbyn</a:t>
            </a:r>
            <a:r>
              <a:rPr lang="en-GB" dirty="0"/>
              <a:t> </a:t>
            </a:r>
            <a:r>
              <a:rPr lang="en-GB" dirty="0" smtClean="0"/>
              <a:t>where by equality for everyone is the basis 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431797" y="6276814"/>
            <a:ext cx="15744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Jones (2011)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7396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7509" y="4421035"/>
            <a:ext cx="4849616" cy="1999282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presentation has demonstrated that discrimination leads to marginalisation and reinforces inequality.</a:t>
            </a:r>
          </a:p>
          <a:p>
            <a:r>
              <a:rPr lang="en-GB" dirty="0" smtClean="0"/>
              <a:t>Inequality Is a multi dimensional experience with intersections across the board.</a:t>
            </a:r>
          </a:p>
          <a:p>
            <a:r>
              <a:rPr lang="en-GB" dirty="0" smtClean="0"/>
              <a:t>Although equality and identity politics are beneficial for certain groups in certain ways it is also used as a tool to continue &amp; justify the status quo and oppression</a:t>
            </a:r>
          </a:p>
          <a:p>
            <a:r>
              <a:rPr lang="en-GB" dirty="0" smtClean="0"/>
              <a:t>Hegemony reigns &amp; whilst there is a conservative government this will continue.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997125" y="6540285"/>
            <a:ext cx="35942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Thompson (2011). Jones (2016)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91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78969" y="976393"/>
            <a:ext cx="11913031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Reference list:</a:t>
            </a:r>
          </a:p>
          <a:p>
            <a:endParaRPr lang="en-GB" sz="2800" dirty="0"/>
          </a:p>
          <a:p>
            <a:r>
              <a:rPr lang="en-GB" dirty="0" smtClean="0"/>
              <a:t>Alston, P,. (2018) </a:t>
            </a:r>
            <a:r>
              <a:rPr lang="en-GB" i="1" dirty="0" smtClean="0"/>
              <a:t>statement on visit to the United Kingdom, by Professor Philip Alston , United Nations Special Rapporteur on extreme poverty and human rights </a:t>
            </a:r>
            <a:r>
              <a:rPr lang="en-GB" dirty="0" smtClean="0"/>
              <a:t>. </a:t>
            </a:r>
            <a:r>
              <a:rPr lang="en-GB" dirty="0"/>
              <a:t>Available </a:t>
            </a:r>
            <a:r>
              <a:rPr lang="en-GB" dirty="0" smtClean="0"/>
              <a:t>at: https</a:t>
            </a:r>
            <a:r>
              <a:rPr lang="en-GB" dirty="0"/>
              <a:t>://</a:t>
            </a:r>
            <a:r>
              <a:rPr lang="en-GB" dirty="0" smtClean="0"/>
              <a:t>www.ohchr.org/EN/NewsEvents/Pages/DisplayNews.aspx?NewsID=23881&amp;LangID=E  (Accessed: 20</a:t>
            </a:r>
            <a:r>
              <a:rPr lang="en-GB" baseline="30000" dirty="0" smtClean="0"/>
              <a:t>th</a:t>
            </a:r>
            <a:r>
              <a:rPr lang="en-GB" dirty="0" smtClean="0"/>
              <a:t> January 2018). </a:t>
            </a:r>
          </a:p>
          <a:p>
            <a:endParaRPr lang="en-GB" dirty="0"/>
          </a:p>
          <a:p>
            <a:r>
              <a:rPr lang="en-GB" dirty="0" err="1" smtClean="0"/>
              <a:t>Alcock</a:t>
            </a:r>
            <a:r>
              <a:rPr lang="en-GB" dirty="0" smtClean="0"/>
              <a:t>, P., May, M. and Wright, S. (2012). </a:t>
            </a:r>
            <a:r>
              <a:rPr lang="en-GB" i="1" dirty="0" smtClean="0"/>
              <a:t>The students Companion to social policy</a:t>
            </a:r>
            <a:r>
              <a:rPr lang="en-GB" dirty="0" smtClean="0"/>
              <a:t>. Oxford </a:t>
            </a:r>
          </a:p>
          <a:p>
            <a:r>
              <a:rPr lang="en-GB" i="1" dirty="0" smtClean="0"/>
              <a:t> :</a:t>
            </a:r>
            <a:r>
              <a:rPr lang="en-GB" dirty="0" smtClean="0"/>
              <a:t>Wiley-Blackwel</a:t>
            </a:r>
            <a:r>
              <a:rPr lang="en-GB" i="1" dirty="0" smtClean="0"/>
              <a:t>l.</a:t>
            </a:r>
          </a:p>
          <a:p>
            <a:endParaRPr lang="en-GB" i="1" dirty="0"/>
          </a:p>
          <a:p>
            <a:r>
              <a:rPr lang="en-GB" dirty="0" smtClean="0"/>
              <a:t>Barnard, A. (2011</a:t>
            </a:r>
            <a:r>
              <a:rPr lang="en-GB" i="1" dirty="0" smtClean="0"/>
              <a:t>). Key themes in health and social care. </a:t>
            </a:r>
            <a:r>
              <a:rPr lang="en-GB" dirty="0" smtClean="0"/>
              <a:t>Abingdon, Oxon: Routledge .</a:t>
            </a:r>
          </a:p>
          <a:p>
            <a:endParaRPr lang="en-GB" dirty="0"/>
          </a:p>
          <a:p>
            <a:r>
              <a:rPr lang="en-GB" dirty="0" smtClean="0"/>
              <a:t>Burr, V. (2008). </a:t>
            </a:r>
            <a:r>
              <a:rPr lang="en-GB" i="1" dirty="0" smtClean="0"/>
              <a:t>Social constructionism</a:t>
            </a:r>
            <a:r>
              <a:rPr lang="en-GB" dirty="0" smtClean="0"/>
              <a:t>. London: Routledge.</a:t>
            </a:r>
          </a:p>
          <a:p>
            <a:endParaRPr lang="en-GB" dirty="0"/>
          </a:p>
          <a:p>
            <a:r>
              <a:rPr lang="en-GB" dirty="0" smtClean="0"/>
              <a:t>Haralambos, M., Holborn, M., Chapman, S. and Moore, S. (2013). </a:t>
            </a:r>
            <a:r>
              <a:rPr lang="en-GB" i="1" dirty="0" smtClean="0"/>
              <a:t>Sociology themes and perspectives. </a:t>
            </a:r>
          </a:p>
          <a:p>
            <a:endParaRPr lang="en-GB" i="1" dirty="0"/>
          </a:p>
          <a:p>
            <a:r>
              <a:rPr lang="en-GB" dirty="0" smtClean="0"/>
              <a:t>Jones, O</a:t>
            </a:r>
            <a:r>
              <a:rPr lang="en-GB" i="1" dirty="0" smtClean="0"/>
              <a:t>. </a:t>
            </a:r>
            <a:r>
              <a:rPr lang="en-GB" dirty="0" smtClean="0"/>
              <a:t>(2011)</a:t>
            </a:r>
            <a:r>
              <a:rPr lang="en-GB" i="1" dirty="0" smtClean="0"/>
              <a:t>. Chavs: the demonization of the working class. </a:t>
            </a:r>
            <a:r>
              <a:rPr lang="en-GB" dirty="0" smtClean="0"/>
              <a:t>London, Verso</a:t>
            </a:r>
            <a:r>
              <a:rPr lang="en-GB" i="1" dirty="0" smtClean="0"/>
              <a:t>.</a:t>
            </a:r>
          </a:p>
          <a:p>
            <a:endParaRPr lang="en-GB" i="1" dirty="0"/>
          </a:p>
          <a:p>
            <a:r>
              <a:rPr lang="en-GB" dirty="0" smtClean="0"/>
              <a:t>Thompson, N. (2011). </a:t>
            </a:r>
            <a:r>
              <a:rPr lang="en-GB" i="1" dirty="0" smtClean="0"/>
              <a:t>Promoting Equality</a:t>
            </a:r>
            <a:r>
              <a:rPr lang="en-GB" dirty="0" smtClean="0"/>
              <a:t>. Basingstoke: Palgrave Macmillan.</a:t>
            </a:r>
          </a:p>
          <a:p>
            <a:endParaRPr lang="en-GB" sz="2800" i="1" dirty="0"/>
          </a:p>
        </p:txBody>
      </p:sp>
    </p:spTree>
    <p:extLst>
      <p:ext uri="{BB962C8B-B14F-4D97-AF65-F5344CB8AC3E}">
        <p14:creationId xmlns:p14="http://schemas.microsoft.com/office/powerpoint/2010/main" val="2953302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537D0B"/>
      </a:dk2>
      <a:lt2>
        <a:srgbClr val="A9E257"/>
      </a:lt2>
      <a:accent1>
        <a:srgbClr val="38540A"/>
      </a:accent1>
      <a:accent2>
        <a:srgbClr val="31A274"/>
      </a:accent2>
      <a:accent3>
        <a:srgbClr val="236073"/>
      </a:accent3>
      <a:accent4>
        <a:srgbClr val="6C4D90"/>
      </a:accent4>
      <a:accent5>
        <a:srgbClr val="983C27"/>
      </a:accent5>
      <a:accent6>
        <a:srgbClr val="CD811F"/>
      </a:accent6>
      <a:hlink>
        <a:srgbClr val="293F06"/>
      </a:hlink>
      <a:folHlink>
        <a:srgbClr val="68883A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9759155-7935-4C61-A06C-C04380D1B16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585</TotalTime>
  <Words>943</Words>
  <Application>Microsoft Office PowerPoint</Application>
  <PresentationFormat>Widescreen</PresentationFormat>
  <Paragraphs>81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Century Gothic</vt:lpstr>
      <vt:lpstr>Wingdings</vt:lpstr>
      <vt:lpstr>Wingdings 3</vt:lpstr>
      <vt:lpstr>Slice</vt:lpstr>
      <vt:lpstr>ECSS6002</vt:lpstr>
      <vt:lpstr>INTRODUCTION</vt:lpstr>
      <vt:lpstr>Burr(2003,p.18). Barnard( 2011,pg.51).  Thompson (2011,p.22).</vt:lpstr>
      <vt:lpstr>Thompson (2011,p.3).  Alcock, p., May and Wright, (2012, p.34).</vt:lpstr>
      <vt:lpstr>Haralambos and Holborn (2013,p.333). Thompson (2011,p.178)</vt:lpstr>
      <vt:lpstr>Intersectionality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ECSS6002</dc:title>
  <dc:creator>Invate</dc:creator>
  <cp:lastModifiedBy>Invate</cp:lastModifiedBy>
  <cp:revision>45</cp:revision>
  <dcterms:created xsi:type="dcterms:W3CDTF">2019-01-27T08:49:58Z</dcterms:created>
  <dcterms:modified xsi:type="dcterms:W3CDTF">2019-01-27T18:35:32Z</dcterms:modified>
</cp:coreProperties>
</file>