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59"/>
  </p:notesMasterIdLst>
  <p:sldIdLst>
    <p:sldId id="443" r:id="rId3"/>
    <p:sldId id="420" r:id="rId4"/>
    <p:sldId id="421" r:id="rId5"/>
    <p:sldId id="422" r:id="rId6"/>
    <p:sldId id="423" r:id="rId7"/>
    <p:sldId id="424" r:id="rId8"/>
    <p:sldId id="425" r:id="rId9"/>
    <p:sldId id="427" r:id="rId10"/>
    <p:sldId id="428" r:id="rId11"/>
    <p:sldId id="429" r:id="rId12"/>
    <p:sldId id="430" r:id="rId13"/>
    <p:sldId id="431" r:id="rId14"/>
    <p:sldId id="432" r:id="rId15"/>
    <p:sldId id="433" r:id="rId16"/>
    <p:sldId id="435" r:id="rId17"/>
    <p:sldId id="434" r:id="rId18"/>
    <p:sldId id="437" r:id="rId19"/>
    <p:sldId id="436" r:id="rId20"/>
    <p:sldId id="438" r:id="rId21"/>
    <p:sldId id="439" r:id="rId22"/>
    <p:sldId id="440" r:id="rId23"/>
    <p:sldId id="441" r:id="rId24"/>
    <p:sldId id="442" r:id="rId25"/>
    <p:sldId id="444" r:id="rId26"/>
    <p:sldId id="445" r:id="rId27"/>
    <p:sldId id="446" r:id="rId28"/>
    <p:sldId id="447" r:id="rId29"/>
    <p:sldId id="448" r:id="rId30"/>
    <p:sldId id="463" r:id="rId31"/>
    <p:sldId id="449" r:id="rId32"/>
    <p:sldId id="450" r:id="rId33"/>
    <p:sldId id="451" r:id="rId34"/>
    <p:sldId id="452" r:id="rId35"/>
    <p:sldId id="453" r:id="rId36"/>
    <p:sldId id="454" r:id="rId37"/>
    <p:sldId id="455" r:id="rId38"/>
    <p:sldId id="456" r:id="rId39"/>
    <p:sldId id="457" r:id="rId40"/>
    <p:sldId id="458" r:id="rId41"/>
    <p:sldId id="459" r:id="rId42"/>
    <p:sldId id="460" r:id="rId43"/>
    <p:sldId id="461" r:id="rId44"/>
    <p:sldId id="464" r:id="rId45"/>
    <p:sldId id="466" r:id="rId46"/>
    <p:sldId id="467" r:id="rId47"/>
    <p:sldId id="468" r:id="rId48"/>
    <p:sldId id="469" r:id="rId49"/>
    <p:sldId id="465" r:id="rId50"/>
    <p:sldId id="470" r:id="rId51"/>
    <p:sldId id="471" r:id="rId52"/>
    <p:sldId id="472" r:id="rId53"/>
    <p:sldId id="475" r:id="rId54"/>
    <p:sldId id="476" r:id="rId55"/>
    <p:sldId id="477" r:id="rId56"/>
    <p:sldId id="478" r:id="rId57"/>
    <p:sldId id="287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3" autoAdjust="0"/>
    <p:restoredTop sz="68343" autoAdjust="0"/>
  </p:normalViewPr>
  <p:slideViewPr>
    <p:cSldViewPr snapToGrid="0">
      <p:cViewPr varScale="1">
        <p:scale>
          <a:sx n="57" d="100"/>
          <a:sy n="57" d="100"/>
        </p:scale>
        <p:origin x="1097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61" Type="http://schemas.openxmlformats.org/officeDocument/2006/relationships/viewProps" Target="view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buFontTx/>
              <a:buNone/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師長：只要世出世間法放得下，生死也能自在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r>
              <a:rPr lang="zh-CN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明白這個道理，也要常常反觀，</a:t>
            </a:r>
            <a:r>
              <a:rPr lang="zh-TW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我們還有什麼會留戀、牽掛的嗎？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發現了，就要把它看破、看清楚，其實都是累贅，都是障礙我們了脫生死、障礙我們恢復自性。自性是本自具足，有什麼好向外去攀求的？自性真現前了，黃金鋪地，極樂世界是自性變現的法性土，所以本自具足，能生萬法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24646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「入道知行並用，而知尤為首」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就是要悟後起修，要把道理搞明白才好下功夫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就像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金剛經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後面講，「一切有為法，如夢幻泡影」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人生這個石火電光就差不多是這樣。真的看清楚就是這樣，白駒過隙，還要去跟人家爭，有時候自己想想，不是挺好笑的嗎？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所以真正冷靜的人，以這麼短暫的生命，虛假的這個身，以假修真，來恢復無量光壽，這個是有大智慧的人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尹師魯的示現也提醒我們，是非都要判斷正確，不然不可能積功累德，反而都是會造作罪業。修學之人一定不再造新殃，隨緣消舊業，所以要有智慧判斷是非，還要逆來順受消舊業，然後要大公無私去處理事情。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62157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ja-JP" altLang="en-GB" sz="200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其實</a:t>
            </a:r>
            <a:r>
              <a:rPr lang="ja-JP" altLang="en-US" sz="200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都是累贅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，障礙我們廖脫生死、恢復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自性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13672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拉回自身</a:t>
            </a: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：假如年少時，不能是非善惡判斷清楚，自己的愛憎和叛逆習性沒有調伏好，也有可能「向背乖宜」。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會不聽父母的話，不聽父母、老師的，反而都聽一些朋友的，而且那些朋友都是臭氣相投，我們可能真的就一直往這個錯誤的方向在走。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50000"/>
              </a:lnSpc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5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所以年少可能會這樣，同樣的，這個習氣不去掉，往後在團體當中遇到不好的緣，也會調動我們內在這些習氣，所以自己得要很冷靜。</a:t>
            </a:r>
            <a:endParaRPr lang="en-GB" altLang="zh-TW" sz="24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95620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altLang="ja-JP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詔令分析</a:t>
            </a:r>
            <a:r>
              <a:rPr lang="en-GB" altLang="ja-JP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2000" dirty="0"/>
              <a:t>奏請皇帝降調司農寺 （掌理錢穀的官署），並且命他分析反對的理由。</a:t>
            </a:r>
            <a:endParaRPr lang="en-GB" altLang="zh-TW" sz="2000" dirty="0"/>
          </a:p>
          <a:p>
            <a:pPr algn="just"/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just"/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“佞”：口才好，存心不善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如此獲罪。固已自分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所以，如果我這樣獲罪了，他也是欣然接受。古代讀書人都是「臨財毋苟得，臨難毋苟免」。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願陛下勿忘臣言</a:t>
            </a:r>
            <a:r>
              <a:rPr lang="zh-CN" altLang="en-US" sz="1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46203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王璠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唐代大臣王璠早年以治绩闻名，但后期因攀附权贵、背信弃义而卷入政治斗争，最终在“甘露之变”（奪回宦官權利的計劃失敗）中被杀，全家老幼均被处死，结局凄惨。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548064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且不欲於左右藏取給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”：</a:t>
            </a:r>
            <a:r>
              <a:rPr lang="zh-TW" altLang="en-US" sz="2000" dirty="0"/>
              <a:t>又不願從旁處勻支補充</a:t>
            </a:r>
            <a:endParaRPr lang="en-GB" altLang="zh-TW" sz="2000" dirty="0"/>
          </a:p>
          <a:p>
            <a:pPr algn="just"/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但是弄權一時，淒涼萬古，算盡則死。他做的惡事太多了，他的惡報鐵定要現前，後來沒有很久，他就被他弟弟牽連，被賜死了。這是虐下最後的結果。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我們有時候看這些句子，可能都會覺得那是當官的。其實我們今天有個什麼職責、執事，或者在部門裡面做主管，</a:t>
            </a:r>
            <a:r>
              <a:rPr lang="zh-TW" altLang="en-US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只要我們還有爭功、討好上級的心，就有可能會</a:t>
            </a:r>
            <a:r>
              <a:rPr lang="en-US" altLang="zh-TW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虐下取功</a:t>
            </a:r>
            <a:r>
              <a:rPr lang="en-US" altLang="zh-TW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了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。其實每一句從心地上，除非我們已經都調伏了這貪瞋痴慢、自私自利、名聞利養，不然這些句子都還是我們要引以為戒，甚至是要斬草除根。所以</a:t>
            </a:r>
            <a:r>
              <a:rPr lang="zh-TW" altLang="en-US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言語決定不能有諂媚、有求人家肯定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，只要有求，事實上言語就很難不有諂曲了。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4146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所以這一句「諂上希旨」，不只下位的人不能這樣作惡，上位的人也要大公無私，沒有私心，才不會讓底下的人有縫隙可以鑽、有機可以乘。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70008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宣德：</a:t>
            </a:r>
            <a:r>
              <a:rPr lang="zh-TW" altLang="en-US" sz="3200" b="0" i="0" u="none" strike="noStrike" dirty="0">
                <a:solidFill>
                  <a:srgbClr val="EEF0FF"/>
                </a:solidFill>
                <a:effectLst/>
                <a:latin typeface="Google Sans"/>
              </a:rPr>
              <a:t>明代第五位皇帝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明宣宗朱瞻基的年號（</a:t>
            </a: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1426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年－</a:t>
            </a: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1435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年）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天順：</a:t>
            </a:r>
            <a:r>
              <a:rPr lang="zh-TW" altLang="en-US" sz="4400" b="0" i="0" u="none" strike="noStrike" dirty="0">
                <a:solidFill>
                  <a:srgbClr val="FF897E"/>
                </a:solidFill>
                <a:effectLst/>
                <a:latin typeface="Helvetica Neue" panose="02000503000000020004" pitchFamily="2" charset="0"/>
              </a:rPr>
              <a:t>明朝</a:t>
            </a:r>
            <a:r>
              <a:rPr lang="zh-TW" altLang="en-US" sz="44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第六個皇帝明英宗朱祁鎮二次登基後的年號，前後共八年（</a:t>
            </a:r>
            <a:r>
              <a:rPr lang="en-US" altLang="zh-TW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1457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年</a:t>
            </a:r>
            <a:r>
              <a:rPr lang="en-US" altLang="zh-TW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—1464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年）</a:t>
            </a:r>
            <a:endParaRPr lang="en-GB" altLang="zh-TW" sz="3200" b="0" i="0" u="none" strike="noStrike" dirty="0">
              <a:solidFill>
                <a:srgbClr val="BFBFBF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US" altLang="zh-TW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3200" dirty="0"/>
              <a:t>侍郎：高層官（正三品，相當於「副部長」）。</a:t>
            </a:r>
            <a:endParaRPr lang="en-GB" altLang="zh-TW" sz="3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/>
              <a:t>郎中：中層官（從</a:t>
            </a:r>
            <a:r>
              <a:rPr lang="zh-TW" altLang="en-GB" sz="3200" dirty="0"/>
              <a:t>五品</a:t>
            </a:r>
            <a:r>
              <a:rPr lang="zh-TW" altLang="en-US" sz="3200" dirty="0"/>
              <a:t>，相當於「處長」）。</a:t>
            </a: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86405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切諫：殷切勸諫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念念以黎民百姓的福祉為念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just"/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382472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唐太宗曾經指著一棵樹，覺得這棵樹很好，長得很不錯。旁邊的宇文士及聽到了，然後就跟著稱讚這棵樹，停都停不下來。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95000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08992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ja-JP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 </a:t>
            </a:r>
            <a:r>
              <a:rPr lang="ja-JP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與</a:t>
            </a:r>
            <a:r>
              <a:rPr lang="ja-JP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資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：給予財務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373264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20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馬垂韁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sz="2000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jiāng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）：前秦苻堅戰敗逃亡途中，失足掉在山洞裡，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所乘駿馬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將韁繩垂下，讓苻堅得以脫離大難。</a:t>
            </a:r>
            <a:r>
              <a:rPr lang="zh-TW" altLang="en-US" sz="1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US" altLang="zh-TW" sz="1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《</a:t>
            </a:r>
            <a:r>
              <a:rPr lang="zh-TW" altLang="en-US" sz="1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異苑</a:t>
            </a:r>
            <a:r>
              <a:rPr lang="en-US" altLang="zh-TW" sz="1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》</a:t>
            </a:r>
            <a:r>
              <a:rPr lang="zh-TW" altLang="en-US" sz="1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TW" sz="14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犬展草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：廣陵有個姓楊的人，特別愛他養的狗。在一個寒冷的冬天，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楊生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酒臥於荒草中，遇火起風烈， 愛犬狂吠而主人不醒，便幾次跳入冰冷的水中，以水濡濕四周乾草，使主人得以脫臉。</a:t>
            </a:r>
            <a:r>
              <a:rPr kumimoji="0" lang="zh-TW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（</a:t>
            </a:r>
            <a:r>
              <a:rPr kumimoji="0" lang="en-US" altLang="zh-TW" sz="14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《</a:t>
            </a:r>
            <a:r>
              <a:rPr kumimoji="0" lang="zh-TW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續搜神記</a:t>
            </a:r>
            <a:r>
              <a:rPr kumimoji="0" lang="en-US" altLang="zh-TW" sz="14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》</a:t>
            </a:r>
            <a:r>
              <a:rPr kumimoji="0" lang="zh-TW" alt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kumimoji="0" lang="en-GB" altLang="zh-TW" sz="1400" b="0" i="0" u="none" strike="noStrike" kern="1200" cap="none" spc="0" normalizeH="0" baseline="0" noProof="0" dirty="0">
              <a:ln>
                <a:noFill/>
              </a:ln>
              <a:solidFill>
                <a:srgbClr val="543E34"/>
              </a:solidFill>
              <a:effectLst/>
              <a:uLnTx/>
              <a:uFillTx/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kumimoji="0" lang="en-GB" altLang="ja-JP" sz="1400" b="0" i="0" u="none" strike="noStrike" kern="1200" cap="none" spc="0" normalizeH="0" baseline="0" noProof="0" dirty="0">
              <a:ln>
                <a:noFill/>
              </a:ln>
              <a:solidFill>
                <a:srgbClr val="543E34"/>
              </a:solidFill>
              <a:effectLst/>
              <a:uLnTx/>
              <a:uFillTx/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507437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1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1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0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蛇致珠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：漢隋侯見一蛇困在熱沙灘上打滾，頭部流血，便以藥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敷治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，放回水中。後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隋侯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又路過此地，見蛇口銜寶珠贈隋侯，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以報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救命之恩，但隋侯不敢接受。當晚，夢見腳踏一蛇，驚醒一看床頭有一對明月寶珠，夜裡發光。世稱為隋侯寶珠。</a:t>
            </a:r>
            <a:endParaRPr lang="en-GB" altLang="zh-TW" sz="14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US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0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雀銜環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2000" dirty="0"/>
              <a:t>楊寶九歲時，見黃雀被大鳥</a:t>
            </a:r>
            <a:r>
              <a:rPr lang="zh-TW" altLang="en-GB" sz="2000" dirty="0"/>
              <a:t>撲擊</a:t>
            </a:r>
            <a:r>
              <a:rPr lang="zh-TW" altLang="en-US" sz="2000" dirty="0"/>
              <a:t>受傷，把它救起來照顧它，直到到黃雀康復。</a:t>
            </a:r>
            <a:r>
              <a:rPr lang="zh-TW" altLang="en-GB" sz="2000" dirty="0"/>
              <a:t>一晚</a:t>
            </a:r>
            <a:r>
              <a:rPr lang="zh-TW" altLang="en-US" sz="2000" dirty="0"/>
              <a:t>，黃雀來拜謝，說其是西王母的使者。為感謝救命之恩，送了四個玉佩給楊寶，讓子孫做官都能做到三公的高位，操守跟玉環一樣潔白。後楊寶生楊震，楊震生楊秉，楊秉生楊賜，楊賜生楊彪，全都</a:t>
            </a:r>
            <a:r>
              <a:rPr lang="zh-TW" altLang="en-GB" sz="2000" dirty="0"/>
              <a:t>位居三公</a:t>
            </a:r>
            <a:r>
              <a:rPr lang="zh-TW" altLang="en-US" sz="2000" dirty="0"/>
              <a:t>操守非常清白。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11536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78110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-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 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一步九頓：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當場跪下猛叩頭，很恭敬的樣子。</a:t>
            </a: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就是縱使他救人家一命，也沒有顯得他自己很崇高，就是我們前面說到的，沒有德色。人能做到不只不念怨，還能盡棄前嫌，就是很真誠，精誠所至，就把本來惡緣轉成善緣了，把人家的良知喚醒。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4538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上天愛護人民無所不至，在國家中樹立君王將相，及各種官員職司，無非都為百姓設想。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上天生豪傑之士、聖賢之材，成就仙佛之果位，成就神明之英明，也無非都為人民。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在世上布滿五行相生相剋的作用，以生長萬物，奠基山川居所，定下吉凶劫數命運，開啟治亂先機，審核福禍報應，也無非都是為了人民生活。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所以在</a:t>
            </a:r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《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周禮</a:t>
            </a:r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‧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春官</a:t>
            </a:r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‧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天府</a:t>
            </a:r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》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篇中，敘述有關單位將人口數字呈獻國王時，國王必定誠敬禮拜接受。孔子對手持國家圖籍的領導人，在車上必定俯而憑軾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（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指靠在車前的橫木上，表示敬意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）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以表敬意，由此可見，百姓豈可隨便輕視？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02841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阽</a:t>
            </a:r>
            <a:r>
              <a:rPr lang="zh-CN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sz="2000" dirty="0" err="1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diàn</a:t>
            </a:r>
            <a:r>
              <a:rPr lang="zh-CN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危</a:t>
            </a:r>
            <a:r>
              <a:rPr lang="zh-CN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：險境</a:t>
            </a:r>
            <a:endParaRPr lang="en-GB" altLang="zh-CN" sz="20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溥</a:t>
            </a:r>
            <a:r>
              <a:rPr lang="zh-CN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sz="2000" dirty="0" err="1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pǔ</a:t>
            </a:r>
            <a:r>
              <a:rPr lang="zh-CN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）：廣大</a:t>
            </a:r>
            <a:endParaRPr lang="en-GB" altLang="zh-CN" sz="20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CN" altLang="en-US" sz="1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1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人者國之本。德者身之本</a:t>
            </a:r>
            <a:r>
              <a:rPr lang="zh-CN" altLang="en-US" sz="1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他也詮釋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尚書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那一句話，「民惟邦本，本固邦寧」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184806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altLang="zh-TW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奏聞：</a:t>
            </a:r>
            <a:r>
              <a:rPr lang="zh-TW" altLang="en-US" sz="3200" b="0" i="0" u="none" strike="noStrike" dirty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rPr>
              <a:t>臣下將情事向帝王報告。</a:t>
            </a:r>
            <a:endParaRPr lang="en-GB" altLang="zh-TW" sz="3200" b="0" i="0" u="none" strike="noStrike" dirty="0">
              <a:solidFill>
                <a:srgbClr val="333333"/>
              </a:solidFill>
              <a:effectLst/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3200" b="0" i="0" u="none" strike="noStrike" dirty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  <a:cs typeface="+mn-lt"/>
              </a:rPr>
              <a:t>-</a:t>
            </a:r>
            <a:r>
              <a:rPr lang="zh-TW" altLang="en-US" sz="3200" b="0" i="0" u="none" strike="noStrike" dirty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  <a:cs typeface="+mn-lt"/>
              </a:rPr>
              <a:t> </a:t>
            </a:r>
            <a:r>
              <a:rPr lang="zh-TW" altLang="en-US" sz="32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坐貶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3200" b="0" i="0" u="none" strike="noStrike" dirty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  <a:cs typeface="+mn-lt"/>
              </a:rPr>
              <a:t>治罪流放他處。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901301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334701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報罷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：退回</a:t>
            </a:r>
            <a:endParaRPr lang="en-GB" altLang="zh-CN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倖一時之進：僥倖地受到進用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891548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/>
              <a:t>用獎賞的方法，是為了要崇尚道德、酬報功勞，是國家激勵勸導人心的重要制度。不該賞而賞，就叫做非義。</a:t>
            </a:r>
            <a:endParaRPr lang="en-GB" altLang="zh-TW" sz="2000" dirty="0"/>
          </a:p>
          <a:p>
            <a:pPr>
              <a:lnSpc>
                <a:spcPct val="100000"/>
              </a:lnSpc>
            </a:pPr>
            <a:endParaRPr lang="en-GB" altLang="zh-TW" sz="2000" dirty="0"/>
          </a:p>
          <a:p>
            <a:pPr>
              <a:lnSpc>
                <a:spcPct val="100000"/>
              </a:lnSpc>
            </a:pPr>
            <a:r>
              <a:rPr lang="zh-TW" altLang="en-US" sz="2000" dirty="0"/>
              <a:t>顛倒是非、廢弛法紀 、助長惡念、偏袒徇私、起用奸邪、罷黜正直 ，這些作為最易干犯天怒，所以負責進爵獎賞的人，能不謹慎嗎？</a:t>
            </a:r>
            <a:endParaRPr lang="en-GB" altLang="zh-TW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92288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有賤臣從亡者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2000" dirty="0"/>
              <a:t>有位曾跟隨他流亡的侍臣向他說</a:t>
            </a:r>
            <a:endParaRPr lang="en-GB" altLang="zh-TW" sz="2000" dirty="0"/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稍忽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”：</a:t>
            </a:r>
            <a:r>
              <a:rPr lang="zh-TW" altLang="en-US" sz="2000" dirty="0"/>
              <a:t>稍微疏忽濫賞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上位的人有這個態度，那自然會敗事、會攀附權貴的人，他就沒有空子可以鑽了。而在位的人知道都是論功行賞，而不是靠這些諂媚巴結、送錢、走關係，都不是靠這個，他就是很用心的把自己的本分工作做好，自然就得到應有的肯定。這樣整個風氣就會互相規勸，然後都是互相勉勵要為國做出貢獻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472535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ja-JP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不惟失聽斷明允之公。亦有乖上帝好生之意</a:t>
            </a:r>
            <a:r>
              <a:rPr lang="en-GB" altLang="ja-JP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ja-JP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一失公平</a:t>
            </a:r>
            <a:r>
              <a:rPr lang="ja-JP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就失人心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，一失人心社會、團體甚至是家族就不安定。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威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信在哪裡建立？其中也是建立在賞罰都要公平才行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公才能平，平才能安，安才能樂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不只是失了公平，而且還違背了上帝好生之德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118179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毫家：</a:t>
            </a:r>
            <a:r>
              <a:rPr lang="zh-TW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有錢人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家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忍人：殘忍的人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「货悖而入者，亦悖而出」：明理很重要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0713334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CN" altLang="en-US" sz="2000" dirty="0"/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貴君試把心頭摸</a:t>
            </a:r>
            <a:r>
              <a:rPr lang="zh-CN" altLang="en-US" sz="2000" dirty="0"/>
              <a:t>”：</a:t>
            </a:r>
            <a:r>
              <a:rPr lang="zh-TW" altLang="en-US" sz="2000" dirty="0"/>
              <a:t>請你好好摸摸良心想想看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278505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A2F3F-4002-48F2-6301-C5F1D666B5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6612CC-5874-FD9D-45B4-FFE5FE2616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91502E-78BC-D42D-D230-51F9C88C8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所以他假如明白，該是他的還是他的，他就不會這一生過二十年苦日子，之後還要到地獄、餓鬼、畜生報到。所以「陰司尚未算帳，其苦當奈何！」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7F6BA5-8AE6-4F8E-BFC7-C96E0D9EAD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7178882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曹彬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帥師征討。未嘗妄殺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保護婦女；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焚香誓眾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毋妄殺一人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；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自誣而救全斌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緩決新婚之吏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不傷已蟄之蟲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altLang="ja-JP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r>
              <a:rPr lang="zh-TW" altLang="en-US" sz="20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趙普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2000" dirty="0"/>
              <a:t>北宋開國功臣與宰相，歷仕太祖、太宗二朝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。他策劃「陳橋兵變」協助宋太祖建立北宋，並提出「稍奪其權，制其錢穀，收其精兵」的策略以加強中央集權。以「半部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治天下」的名言聞名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（用所學之半部論語，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輔佐太祖趙匡胤平定天下，再輔佐太宗致太平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，其剛毅果斷，晚年受封魏國公，諡號「忠獻」。 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所以我們也要效法趙普，在好人被人家陷害的時候，也要能幫他講公道話，這樣也盡了我們的道義，更重要的是對於國家、團體才免除了一場劫難。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1957476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學習</a:t>
            </a:r>
            <a:r>
              <a:rPr lang="ja-JP" altLang="en-GB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聖人</a:t>
            </a:r>
            <a:r>
              <a:rPr lang="ja-JP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的存心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altLang="zh-TW" sz="2000" dirty="0"/>
              <a:t>“</a:t>
            </a:r>
            <a:r>
              <a:rPr lang="zh-TW" altLang="en-US" sz="20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憐憫撫諭</a:t>
            </a:r>
            <a:r>
              <a:rPr lang="en-GB" altLang="zh-TW" sz="2000" dirty="0"/>
              <a:t>”</a:t>
            </a:r>
            <a:r>
              <a:rPr lang="zh-CN" altLang="en-US" sz="2000" dirty="0"/>
              <a:t>：</a:t>
            </a:r>
            <a:r>
              <a:rPr lang="zh-TW" altLang="en-US" sz="2000" dirty="0"/>
              <a:t>憐憫撫恤勸 諭，使他們得到安心</a:t>
            </a:r>
            <a:endParaRPr lang="en-GB" altLang="ja-JP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903332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猿臂：臂長如猿，行動敏捷</a:t>
            </a: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zh-TW" sz="2000" u="sng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數奇</a:t>
            </a: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：命運不佳（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古人認為</a:t>
            </a:r>
            <a:r>
              <a:rPr lang="zh-CN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雙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數</a:t>
            </a:r>
            <a:r>
              <a:rPr lang="zh-CN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（偶數）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吉利，單數</a:t>
            </a:r>
            <a:r>
              <a:rPr lang="zh-CN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（奇數）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不吉利，故將命運不佳，凡事無法偶合者稱為「</a:t>
            </a:r>
            <a:r>
              <a:rPr lang="zh-TW" altLang="en-US" sz="3200" b="0" i="0" u="none" strike="noStrike" dirty="0">
                <a:solidFill>
                  <a:srgbClr val="FF897E"/>
                </a:solidFill>
                <a:effectLst/>
                <a:latin typeface="Helvetica Neue" panose="02000503000000020004" pitchFamily="2" charset="0"/>
              </a:rPr>
              <a:t>數奇</a:t>
            </a:r>
            <a:r>
              <a:rPr lang="zh-TW" altLang="en-US" sz="3200" b="0" i="0" u="none" strike="noStrike" dirty="0">
                <a:solidFill>
                  <a:srgbClr val="BFBFBF"/>
                </a:solidFill>
                <a:effectLst/>
                <a:latin typeface="Helvetica Neue" panose="02000503000000020004" pitchFamily="2" charset="0"/>
              </a:rPr>
              <a:t>」</a:t>
            </a: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zh-TW" sz="20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朔</a:t>
            </a: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en-US" altLang="zh-TW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shuo4</a:t>
            </a:r>
          </a:p>
          <a:p>
            <a:pPr>
              <a:lnSpc>
                <a:spcPct val="100000"/>
              </a:lnSpc>
            </a:pPr>
            <a:endParaRPr lang="en-US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dirty="0"/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與匈奴戰。未嘗不先登。漢兵擊匈奴。廣無不從</a:t>
            </a:r>
            <a:r>
              <a:rPr lang="zh-CN" altLang="en-US" sz="2000" dirty="0"/>
              <a:t>”：</a:t>
            </a:r>
            <a:r>
              <a:rPr lang="zh-TW" altLang="en-US" sz="2000" dirty="0"/>
              <a:t>和匈奴作戰 無不奮勇在前，漢兵攻擊匈奴的戰役，我每次 都參與</a:t>
            </a:r>
            <a:r>
              <a:rPr lang="zh-CN" altLang="en-US" sz="2000" dirty="0"/>
              <a:t>。</a:t>
            </a:r>
            <a:endParaRPr lang="en-GB" altLang="zh-CN" sz="2000" dirty="0"/>
          </a:p>
          <a:p>
            <a:pPr>
              <a:lnSpc>
                <a:spcPct val="100000"/>
              </a:lnSpc>
            </a:pP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將軍得微有遺恨乎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”：有沒有遺憾、悔恨的事情</a:t>
            </a: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降胡</a:t>
            </a:r>
            <a:r>
              <a:rPr lang="zh-CN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：投降的胡人</a:t>
            </a:r>
            <a:endParaRPr lang="en-US" altLang="zh-CN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US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altLang="zh-CN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所以殺人最後死有餘責，殃及子孫，不可不慎。</a:t>
            </a:r>
            <a:r>
              <a:rPr lang="en-US" altLang="zh-CN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endParaRPr lang="en-US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US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805960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驅逐正直的人，排拒賢德的人。我們要知道，人才是政治能不能辦成的關鍵，所謂人存政舉，為政在人。「進賢受上賞」，你推薦一個賢才，得到最大的賞賜，就像鮑叔牙推薦管仲，他的後代十幾世都很有福報；「蔽賢蒙顯戮」，你有賢才不推薦，甚至還陷害他，會很快很明顯的災禍就會降臨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endParaRPr lang="en-GB" altLang="ja-JP" sz="1200" b="0" i="0" u="non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>
              <a:lnSpc>
                <a:spcPct val="100000"/>
              </a:lnSpc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德行又有氣量的，就可以讓他作宰相；識大體的人，便可以做諫官，他都會為大局考慮（其實一個國是這樣，一個團體也是這樣，適才適任）；有方略，方法謀略的，可以讓他帶兵；能鎮守撫恤一方的，可以寄方面，可以讓他負責一方，它安定；「有風力者」，風力是氣概、魄力，「便可作監司」，就是監察官員的；「廉於財者，便可主錢穀」，讓他可以負責錢糧；「知愛民者，皆可作守令」，懂得體恤愛護人民的，可以做太守、縣令。</a:t>
            </a:r>
            <a:endParaRPr lang="en-GB" altLang="ja-JP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7717485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「我見」：很相信自己的看法，「他一定就是這樣」</a:t>
            </a: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「相見易得好，久住難為人」：久了很難不見人過</a:t>
            </a: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師長教導，白頭偕老一句箴言：「</a:t>
            </a:r>
            <a:r>
              <a:rPr lang="zh-TW" altLang="en-GB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只</a:t>
            </a: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看對方的優點，不看對方的缺點」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人同此心，心同此理，不只用在夫婦，人與人相處能做到這一點，都能相處得好。但是這個就是考驗，不把對方的缺點過失放在心上，只要有放在心上，它就會起變化。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CN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altLang="zh-TW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故容遠賢易。容近賢難。容賤易。容貴難。容暫易。容久難</a:t>
            </a:r>
            <a:r>
              <a:rPr lang="en-GB" altLang="zh-TW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「容遠賢易，容近賢難」，他跟你常常一起共事，你要包容他就難；「容賤易」，包容位子比你低的人容易，包容比你上位的人難；暫時包容容易，久了要包容就難。</a:t>
            </a: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GB" altLang="ja-JP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氣勢相碰觸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（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因為一起共事，有時候意見不同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）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才能相抵制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（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我們的好勝心還沒有完全去掉，不知不覺有一點較量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）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名氣相傾陷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，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勢力相排擠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。</a:t>
            </a:r>
            <a:endParaRPr lang="zh-TW" altLang="en-US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901443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往昔慕德。已認爲錯敬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人能念恩，念他的優點，忘了怨，包容缺點，這個確實是涵養。但是真能做到這樣，不知不覺就把人家的慚愧心給喚醒了。假如不能這樣，盯著對方的錯誤看，我們批評他，招感來是他也批評我們，那就各相責，天翻地覆了；各自責，才能天清地寧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u="non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今朝嫉賢。已覺爲平心矣</a:t>
            </a:r>
            <a:r>
              <a:rPr lang="en-GB" altLang="zh-TW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”</a:t>
            </a:r>
            <a:r>
              <a:rPr lang="zh-CN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因為自己已經覺得我以前錯看他了，那就會覺得現在這個態度才對，他確實是有問題，那就變成見他過也不覺得自己有錯了。</a:t>
            </a: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</a:t>
            </a:r>
            <a:r>
              <a:rPr lang="zh-TW" altLang="en-US" sz="20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卒悖戾者。弊正坐此</a:t>
            </a:r>
            <a:r>
              <a:rPr lang="zh-TW" altLang="en-US" sz="2000" u="none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」：最後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反目成仇，毛病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就出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在這裡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無名無相</a:t>
            </a:r>
            <a:r>
              <a:rPr lang="zh-CN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沒有名聞利養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沒有自己的感受、舒不舒服，沒有自私自利</a:t>
            </a:r>
            <a:endParaRPr lang="en-GB" altLang="ja-JP" sz="2000" u="none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491074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文正：</a:t>
            </a:r>
            <a:r>
              <a:rPr lang="zh-CN" altLang="en-US" sz="3200" dirty="0"/>
              <a:t>范仲淹。</a:t>
            </a:r>
            <a:r>
              <a:rPr lang="zh-TW" altLang="en-US" sz="3200" dirty="0"/>
              <a:t>他幼年喪父、家境貧寒，苦讀及第。其一生秉公直言，推行「慶曆新政」改革，並在西北邊防防禦西夏，具「先天下之憂而憂，後天下之樂而樂」的遠大抱負與清廉風骨，對宋代學術發展與政治風氣影響深遠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直言敢諫：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范仲淹為人正直，多次直言諫諍，為此屢遭貶官，但其品格深受世人敬仰。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王旦：宋朝大名人，真宗時知樞密院，又任宰相，進封太保，受朝廷重用，居相位最久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（</a:t>
            </a:r>
            <a:r>
              <a:rPr lang="en-GB" altLang="zh-CN" sz="3200" dirty="0">
                <a:solidFill>
                  <a:srgbClr val="141413"/>
                </a:solidFill>
                <a:effectLst/>
                <a:latin typeface="Helvetica" pitchFamily="2" charset="0"/>
              </a:rPr>
              <a:t>12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年）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；但他凡事不固執己見，受人毀謗不與計較，常為國家薦引賢才，卻不讓其人知道。卒封魏國公，謚號文正。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941234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國家領導：假如政治跟利益掛鉤，可憐的人不理睬，貧富差距越來越大。中國習主席脫貧，從人類歷史上看時最快的。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一國</a:t>
            </a:r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 &gt; 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團隊</a:t>
            </a:r>
            <a:r>
              <a:rPr lang="en-US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 &gt; 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一個班：有程度比較差的。若</a:t>
            </a:r>
            <a:r>
              <a:rPr lang="zh-TW" altLang="en-GB" sz="3200" dirty="0">
                <a:solidFill>
                  <a:srgbClr val="141413"/>
                </a:solidFill>
                <a:effectLst/>
                <a:latin typeface="Helvetica" pitchFamily="2" charset="0"/>
              </a:rPr>
              <a:t>諂富驕貧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，歧視程度差的，班級的風氣就會偏頗，學生也學到錯誤的處世之道。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要從根本上</a:t>
            </a:r>
            <a:r>
              <a:rPr lang="zh-TW" altLang="en-GB" sz="3200" dirty="0">
                <a:solidFill>
                  <a:srgbClr val="141413"/>
                </a:solidFill>
                <a:effectLst/>
                <a:latin typeface="Helvetica" pitchFamily="2" charset="0"/>
              </a:rPr>
              <a:t>斬除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諂富驕貧，甚至於是怕麻煩、自私。要於諸眾生，視若自己。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我們真正做出犧牲奉獻，才能表好學傳統文化的法。就像佛陀對於貧人也是倍加關懷，都是做榜樣給我們看。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683280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74293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訪則必已先治具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3200" dirty="0"/>
              <a:t>已準備好招待事宜</a:t>
            </a:r>
            <a:endParaRPr lang="en-GB" altLang="zh-TW" sz="3200" dirty="0"/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諭僧問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CN" altLang="en-US" sz="3200" dirty="0"/>
              <a:t>請僧人問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GB" sz="3200" dirty="0">
                <a:solidFill>
                  <a:srgbClr val="141413"/>
                </a:solidFill>
                <a:effectLst/>
                <a:latin typeface="Helvetica" pitchFamily="2" charset="0"/>
              </a:rPr>
              <a:t>公務員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要能透過自己把國家的形象建立好，要有這種責任感，才有道義，私利就不容易進來。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9621062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詔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zhào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告訴、告誡、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教導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304640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“</a:t>
            </a:r>
            <a:r>
              <a:rPr lang="zh-TW" altLang="en-US" sz="3200" u="sng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受賂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賄賂，有私心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“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徇情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“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這是愛緣慈悲，跟誰比較好，偏袒他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不以人情做佛事，否則是欠十方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“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率意鹵莽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心浮氣躁，沒有冷靜盡責來斷案，沒有充分了解情況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居高位要重視自己的涵養、修為，不要在福報中</a:t>
            </a:r>
            <a:r>
              <a:rPr lang="zh-TW" altLang="en-GB" sz="3200" dirty="0">
                <a:solidFill>
                  <a:srgbClr val="141413"/>
                </a:solidFill>
                <a:effectLst/>
                <a:latin typeface="Helvetica" pitchFamily="2" charset="0"/>
              </a:rPr>
              <a:t>造業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，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這也是太冤枉、太辜負自己了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。處高位好積功累德，「公門好修行」，利益範圍大，可以利益廣大眾生的</a:t>
            </a:r>
            <a:r>
              <a:rPr lang="zh-TW" altLang="en-GB" sz="3200" dirty="0">
                <a:solidFill>
                  <a:srgbClr val="141413"/>
                </a:solidFill>
                <a:effectLst/>
                <a:latin typeface="Helvetica" pitchFamily="2" charset="0"/>
              </a:rPr>
              <a:t>法緣</a:t>
            </a:r>
            <a:r>
              <a:rPr lang="zh-TW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199428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8A096-F0C3-3A45-9DD1-5EFBCD2FC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0774B7-C481-3837-4067-B8F2AE110E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38750C-8BFE-8A90-0039-F59FC4354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/>
              <a:t>“罪疑惟輕（對犯罪事實 懷疑時，就應輕判）。”又說：“寧失出，勿 失入（判罪寧願判輕而失誤，不可因判重而失 誤）。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0EAF1-ACE3-1F3F-35D9-EB8CDB9D40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98471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617E3-19DD-2B81-A650-0EE881D5F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828EF8-E637-7B51-B1C3-B3328B01F9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E151EB-7F8B-653A-03E2-F29FBA4033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z="3200" dirty="0"/>
              <a:t>《</a:t>
            </a:r>
            <a:r>
              <a:rPr lang="zh-CN" altLang="en-US" sz="3200" dirty="0"/>
              <a:t>論語</a:t>
            </a:r>
            <a:r>
              <a:rPr lang="en-US" altLang="zh-CN" sz="3200" dirty="0"/>
              <a:t>‧</a:t>
            </a:r>
            <a:r>
              <a:rPr lang="zh-CN" altLang="en-US" sz="3200" dirty="0"/>
              <a:t>子張篇</a:t>
            </a:r>
            <a:r>
              <a:rPr lang="en-US" altLang="zh-CN" sz="3200" dirty="0"/>
              <a:t>》</a:t>
            </a:r>
            <a:r>
              <a:rPr lang="zh-CN" altLang="en-US" sz="3200" dirty="0"/>
              <a:t>：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</a:t>
            </a:r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如得其情。則哀矜而勿喜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“：</a:t>
            </a:r>
            <a:r>
              <a:rPr lang="zh-TW" altLang="en-US" sz="3200" dirty="0"/>
              <a:t>如果查知事情真相 ，就應憐憫他而不可心生歡喜</a:t>
            </a:r>
            <a:endParaRPr lang="en-GB" altLang="zh-TW" sz="3200" dirty="0"/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BEB0E-057C-5743-09B7-262F3DF044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8869061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906DF-460F-145F-734E-B1F3594AC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6D2C90-3E48-6F10-4F70-34EC515DC0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C55680-2A43-68AD-D7B8-7A01FC0F3A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外彰寬宥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</a:t>
            </a:r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實置之死地</a:t>
            </a:r>
            <a:r>
              <a:rPr lang="zh-CN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3200" dirty="0"/>
              <a:t>對外可彰顯 您的寬宏大量，實際上是要置他于死地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BDDF37-5CA5-1FEF-8B4F-72FDC03A8F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2076440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A2477-E9DA-9F40-7EFE-91D46964B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0B05E3-CDDE-6C9A-B68B-0FB614A863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5FB93F-2550-BACC-F63E-CD3E1C20B4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6DFECD-9229-E0EF-93F8-480ACF403B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5921272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F8D43-D6B3-1BFA-9C45-7700C93AE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AC6379-FF50-ADA4-C322-714A6A2D98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7D6B80-88B6-B80C-09D3-D424BED6E6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A5BEE3-FCD3-7CE1-9797-AF48BF3F1E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3982261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83EA1-3B8A-A2BC-D9CC-41FED9FC1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E7800-3467-823C-75AB-9795CB6A34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7D5537-4E70-323A-944E-1D387D004D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E9C819-5328-0EE1-23EC-677076691B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577189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7FC3B-A2DD-24A7-B336-A15476C97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BB3DBD-6D21-237D-2FD0-4A1AC5C1DD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0CCB4E-A509-A1F1-BB1C-32371B1A41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059CF-11EE-DD0B-D26C-0E59EF0797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357987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F8D86-0581-0EFF-A9AB-70C728466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57A3CA-D63F-3211-26A1-A01ED336B7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0AA008-E834-9D6A-2128-878B46BD4D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3200" dirty="0"/>
              <a:t>楊雄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（前</a:t>
            </a: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53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年－</a:t>
            </a: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18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年）</a:t>
            </a:r>
            <a:r>
              <a:rPr lang="zh-CN" altLang="en-US" sz="3200" dirty="0"/>
              <a:t>：</a:t>
            </a:r>
            <a:r>
              <a:rPr lang="zh-TW" altLang="en-US" sz="3200" dirty="0"/>
              <a:t>評價多集中於其清高淡泊、不慕名利的高潔品格，以及在學術上繼承儒家並創立獨特哲學的貢獻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有為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很可能就太刻意、太強求，甚至變得強勢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7BE55-40F2-AA46-371E-245C9DE03C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8383111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B5B85-6763-9D48-64E4-7F6E40A13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E2D533-4327-F2C5-2777-B938CF5163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98C562-756B-1505-04D2-03E64AEEE7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 sz="3200" dirty="0">
                <a:solidFill>
                  <a:srgbClr val="141413"/>
                </a:solidFill>
                <a:effectLst/>
                <a:latin typeface="Helvetica" pitchFamily="2" charset="0"/>
              </a:rPr>
              <a:t>1. 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身口</a:t>
            </a:r>
            <a:r>
              <a:rPr lang="zh-CN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當老法師跟著李炳老一天吃一餐，結果吃了幾個月告訴老師，李炳南老師桌子一拍：「好！就這樣下去，一生不求人。」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</a:t>
            </a:r>
            <a:r>
              <a:rPr lang="zh-TW" altLang="en-US" sz="1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眷屬</a:t>
            </a:r>
            <a:r>
              <a:rPr lang="zh-CN" altLang="en-US" sz="1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endParaRPr lang="en-GB" altLang="zh-CN" sz="3200" dirty="0">
              <a:solidFill>
                <a:srgbClr val="141413"/>
              </a:solidFill>
              <a:effectLst/>
              <a:latin typeface="Helvetica" pitchFamily="2" charset="0"/>
            </a:endParaRPr>
          </a:p>
          <a:p>
            <a:r>
              <a:rPr lang="en-US" altLang="zh-CN" sz="3200" dirty="0">
                <a:solidFill>
                  <a:srgbClr val="141413"/>
                </a:solidFill>
                <a:effectLst/>
                <a:latin typeface="Helvetica" pitchFamily="2" charset="0"/>
              </a:rPr>
              <a:t>《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增廣賢文</a:t>
            </a:r>
            <a:r>
              <a:rPr lang="en-US" altLang="zh-CN" sz="3200" dirty="0">
                <a:solidFill>
                  <a:srgbClr val="141413"/>
                </a:solidFill>
                <a:effectLst/>
                <a:latin typeface="Helvetica" pitchFamily="2" charset="0"/>
              </a:rPr>
              <a:t>》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：“人生不满百，常怀千岁忧”。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22703D-D024-84EF-C6D7-C845AFB0EA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8109570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2BCF0-55A8-2D23-726E-B8EFC4C50C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AB2AE3-2E2C-7222-57EF-B161F1245D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3E5B44-B767-E306-F126-77FBEAA9EB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8A5697-59EC-2242-D474-50886E876F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038924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25B03-99E7-EEE1-1A7C-7720EB9B3E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3A198-E8F3-2CEA-88D1-02F83B7250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16F132-E485-87DA-6E2A-F66DFAC006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/>
              <a:t>由此看來，昨天晚上還是個健壯好漢，今 天早起就變成了一堆骨灰，不知他的識神又向 何處去了？這樣急速的變化，一點也由不得你 ！既然是你的身體，照理應當由你管；既然不 是由你管，怎能妄認是你身體？只是徒然被它 牽累，使得道心退轉而已</a:t>
            </a:r>
            <a:endParaRPr lang="en-GB" altLang="zh-TW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596C2C-A55D-1391-FD92-8C5CF79EF1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799293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3B938-B2C2-0464-9240-E938A0F77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44D45D-36E8-4356-AC04-841B984FEA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E9C725-C04E-70B7-C80E-65329DB1BF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/>
              <a:t>你的眷屬也一樣，彼此都是拖着這個臭皮 囊，都是不得自由，互相也管不着；只要死神 一到，彼此都無法替代。平時在我們眼前，互 相被一種恩情束縛，這就叫做眷屬，等到眼睛 一閉，生死兩途不相干，彼此都不認識了，怎 么妄認他是你的眷屬？被其連累，導致退卻道 心！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BECB7B-FA47-9000-8BB5-7EDBB0FA67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64777435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526A0-063E-4D58-6AA8-8A8966F4E5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835B3E-5A39-7F8C-5B89-224DD78FA1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19A7D2-DE06-9E44-FED2-E94735B1E5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3200" dirty="0"/>
              <a:t>你的家計也一樣，在你眼明腳健身體硬朗 時，還會用心計較經營，貪婪吝嗇守護財產， 以為可留供自己百千萬年使用；哪知一口氣不 來，一點東西也帶不走，怎能妄認那是你的家 計？受其牽累，導致退卻道心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8BE72-D705-05A8-DE1F-ABB49FC159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74313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9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9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06CA98-9F71-5238-7D1B-D3722C0AD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292E3-5C78-147B-BE01-483B0B391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kumimoji="0" lang="en-US" altLang="zh-TW" sz="48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j-cs"/>
              </a:rPr>
              <a:t>08《</a:t>
            </a:r>
            <a:r>
              <a:rPr kumimoji="0" lang="zh-TW" altLang="en-US" sz="48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j-cs"/>
              </a:rPr>
              <a:t>太上感應篇</a:t>
            </a:r>
            <a:r>
              <a:rPr kumimoji="0" lang="en-US" altLang="zh-TW" sz="4800" b="1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  <a:cs typeface="+mj-cs"/>
              </a:rPr>
              <a:t>》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ja-JP" altLang="en-US"/>
              <a:t>甲四、惡報</a:t>
            </a:r>
            <a:r>
              <a:rPr lang="zh-TW" altLang="en-US" dirty="0"/>
              <a:t>；</a:t>
            </a:r>
            <a:r>
              <a:rPr lang="ja-JP" altLang="en-US"/>
              <a:t>乙三、</a:t>
            </a:r>
            <a:r>
              <a:rPr lang="ja-JP" altLang="en-GB"/>
              <a:t>位</a:t>
            </a:r>
            <a:r>
              <a:rPr lang="ja-JP" altLang="en-US"/>
              <a:t>高者惡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是非不當，向背乖宜</a:t>
            </a:r>
            <a: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……</a:t>
            </a:r>
            <a:b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入輕為重，見殺加怒。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874551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是非不當。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58114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00000"/>
              </a:lnSpc>
            </a:pP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對於是非的判斷不妥當。</a:t>
            </a:r>
            <a:endParaRPr lang="en-US" altLang="zh-TW" sz="2800" b="1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宋尹師魯。處己教人。是是非非。無所隱避。不爲茍止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(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苟且行事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。不爲茍隨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zh-TW" altLang="en-GB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隨便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附和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惟務窮盡道理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。臨終以手書別范文正公 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zh-TW" altLang="en-GB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范仲淹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。文正馳至。公已沐浴冠帶。端坐逝矣。文正慟哭。公復睜目曰</a:t>
            </a:r>
            <a:r>
              <a:rPr lang="zh-CN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672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31209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是非不當。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58114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已與公別。何用復來。死生恆理。希文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范仲淹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之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字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何不曉乎。言訖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qì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復揖而逝。尹公爲時學之。茍非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窮至精微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則死生之際。起而擾我者多矣。入道知行并用。而知尤爲首。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此之謂也。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靜中十分，</a:t>
            </a:r>
            <a:r>
              <a:rPr lang="zh-TW" altLang="en-GB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動中</a:t>
            </a:r>
            <a:r>
              <a:rPr lang="zh-TW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一分；動中十分，病中一分；病中十分，臨終一分。</a:t>
            </a:r>
            <a:endParaRPr lang="en-GB" altLang="zh-TW" sz="24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894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是非不當。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57396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altLang="zh-TW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宋蔡京爲相。籍</a:t>
            </a:r>
            <a:r>
              <a:rPr lang="en-US" altLang="zh-TW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(</a:t>
            </a:r>
            <a:r>
              <a:rPr lang="en-US" altLang="zh-TW" sz="2400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jí</a:t>
            </a:r>
            <a:r>
              <a:rPr lang="en-US" altLang="zh-TW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 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元祐及元符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末。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宰執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司馬光等。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侍臣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蘇軾等。文臣程頤等。武臣王獻可等。百二十人。爲姦黨。請帝書之。刻石於端禮門。倂各州縣。民皆不平。未幾碑爲震雷擊碎。京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坐事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竄</a:t>
            </a:r>
            <a:r>
              <a:rPr lang="en-US" altLang="zh-TW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sz="2400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cuàn</a:t>
            </a:r>
            <a:r>
              <a:rPr lang="zh-TW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，放逐</a:t>
            </a:r>
            <a:r>
              <a:rPr lang="en-US" altLang="zh-TW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死。 </a:t>
            </a:r>
            <a:endParaRPr lang="en-GB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元祐及元符：宋哲宗元祐年及元符年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「宰執」：宰相等執掌國政的重臣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「侍臣」：侍奉帝王的朝內大官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「坐事」：因事獲罪</a:t>
            </a:r>
            <a:endParaRPr lang="en-GB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149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向背乖宜。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57396"/>
            <a:ext cx="10466122" cy="43224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zh-TW" altLang="en-GB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對</a:t>
            </a: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於該親近或遠離的處置不適宜。</a:t>
            </a:r>
            <a:endParaRPr lang="en-GB" altLang="zh-TW" sz="2800" b="1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向。是當趨向的。所謂好人好事也。背。是當違背的。所謂邪人邪事也。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向邪背正。謂之乖宜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889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04315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向背乖宜。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09150" y="1685954"/>
            <a:ext cx="10773699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宋劉忠肅贄。嘗論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助役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十害。王安石責其向背乖宜。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下司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農寺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掌理錢穀的官署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。詔令分析。公曰。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臣所向者忠直。所背者邪佞。所向者義。所背者利。所向者君父。所背者權姦。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如此獲罪。固已自分。然助役終爲天下害。願陛下勿忘臣言</a:t>
            </a:r>
            <a:r>
              <a:rPr lang="zh-CN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人皆爲公咋</a:t>
            </a:r>
            <a:r>
              <a:rPr kumimoji="0" lang="zh-CN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kumimoji="0" lang="en-GB" altLang="zh-TW" b="0" i="0" u="none" strike="noStrike" kern="1200" cap="none" spc="0" normalizeH="0" baseline="0" noProof="0" dirty="0" err="1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zé</a:t>
            </a:r>
            <a:r>
              <a:rPr kumimoji="0" lang="zh-CN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，害怕的樣子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舌。公獨不顧。後位宰相。</a:t>
            </a:r>
            <a:endParaRPr lang="en-GB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-</a:t>
            </a:r>
            <a:r>
              <a:rPr lang="zh-TW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「助役」：王安石變法之一，使原來享受免役特權的豪紳、官吏、僧道等出錢助役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509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932" y="879925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向背乖宜。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61564"/>
            <a:ext cx="10466122" cy="423931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魯氏曰。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向所當向。向不爲私。背所當背。背亦爲公。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初非計及禍福也。而禍福因之。亦以警夫不爲劉公而甘爲王璠者。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228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虐下取功。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57396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00000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虐待下民以</a:t>
            </a:r>
            <a:r>
              <a:rPr lang="zh-TW" altLang="en-GB" sz="32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貪取</a:t>
            </a:r>
            <a:r>
              <a:rPr lang="zh-TW" altLang="en-US" sz="32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功勞。</a:t>
            </a:r>
            <a:endParaRPr lang="en-GB" altLang="zh-TW" sz="3200" b="1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唐玄宗時。用度日侈。且不欲於左右藏取給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jǐ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。戶部員外郎王鉷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dirty="0"/>
              <a:t> </a:t>
            </a:r>
            <a:r>
              <a:rPr lang="en-GB" dirty="0" err="1"/>
              <a:t>hóng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。知上意。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乃刻削下民。歲貢額外錢帛百億萬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。貯内庫供用。帝以爲能富國。擢 </a:t>
            </a:r>
            <a:r>
              <a:rPr kumimoji="0" lang="en-US" altLang="zh-TW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GB" dirty="0" err="1"/>
              <a:t>zhuó</a:t>
            </a:r>
            <a:r>
              <a:rPr lang="zh-CN" altLang="en-US" dirty="0"/>
              <a:t>，</a:t>
            </a:r>
            <a:r>
              <a:rPr kumimoji="0" lang="zh-TW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提拔</a:t>
            </a:r>
            <a:r>
              <a:rPr kumimoji="0" lang="en-US" altLang="zh-TW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kumimoji="0" lang="zh-TW" altLang="en-US" b="0" i="0" u="none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京畿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jī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採訪使。尋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不久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又擢爲戶部侍郎京兆尹。然中外嗟怨。未幾。爲弟鐸所累。賜死。</a:t>
            </a:r>
            <a:endParaRPr lang="en-US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498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諂上希旨。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57396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00000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諂媚上級以迎合旨意。</a:t>
            </a:r>
            <a:endParaRPr lang="en-GB" altLang="zh-TW" sz="3200" b="1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altLang="zh-TW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諂是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奉承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。希是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讃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dirty="0" err="1">
                <a:solidFill>
                  <a:srgbClr val="C00000"/>
                </a:solidFill>
              </a:rPr>
              <a:t>zàn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助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。上意未決。猶可挽回。惟至有人逢迎。則堅而不可轉矣。此不獨臣之於君。如屬官迎合上司。紳士迎合官府。吏役迎合本官。奴僕婢妾迎合家主皆是。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凡</a:t>
            </a:r>
            <a:r>
              <a:rPr lang="zh-TW" altLang="en-US" sz="3200" u="sng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居上者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。事事皆當循理。慎不可貪圖自私自利。使人有隙而投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3200" u="sng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在下者</a:t>
            </a:r>
            <a:r>
              <a:rPr lang="zh-TW" altLang="en-US" sz="32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。又何可邀非理之功名。倖不義之錢財。惟知阿意慫慂。奴顏婢膝。徒喪己心。結無窮之怨業哉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833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65679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諂上希旨。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7018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明宣德時。嘗遣太監王三寶。下西洋等番。求異寶。天順時。有上言再遣者。朝命兵部簡按往冊。時項忠爲兵部。命吏簡之。郎中劉大夏。先至庫匿之。吏無所獲。議遂寢。項責吏曰。案在庫。安得失</a:t>
            </a:r>
            <a:r>
              <a:rPr lang="zh-CN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劉公微哂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shěn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，微笑）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曰。前下洋時。費錢穀數十萬。軍民死者無算。縱得寶。與國無益。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521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諂上希旨。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55694"/>
            <a:ext cx="10466122" cy="41451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此弊事。大臣所當切諫。舊案若存。亦合燬之。以除其根。尚追問其有無耶。項公謝罪曰。淺識不及此。公此一言。陰德動天。此位當屬公矣。後果然。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332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諂上希旨。 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15352"/>
            <a:ext cx="10466122" cy="418553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唐太宗。嘗指一樹曰。此樹甚佳。宇文士及。從而譽之不止。帝正色曰。魏徵勸我遠佞人。我不知佞人爲誰。今乃知汝也。士及叩頭慚謝。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261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受恩不感。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57396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受人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恩惠不思感恩。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一飯之恩。古人必報。報即無力。心必銘感。念茲在茲。不可或忘。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智度論曰。受恩不感。甚於畜生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。旨言哉。然恩有大焉者。一天地。二父母。三國王。四師長。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或有人憒憒</a:t>
            </a:r>
            <a:r>
              <a:rPr lang="zh-CN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dirty="0" err="1">
                <a:solidFill>
                  <a:srgbClr val="C00000"/>
                </a:solidFill>
              </a:rPr>
              <a:t>kuì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kuì</a:t>
            </a:r>
            <a:r>
              <a:rPr lang="zh-CN" altLang="en-US" dirty="0">
                <a:solidFill>
                  <a:srgbClr val="C00000"/>
                </a:solidFill>
              </a:rPr>
              <a:t>，昏庸糊涂</a:t>
            </a:r>
            <a:r>
              <a:rPr lang="zh-CN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一生。四恩未報。而但沾沾於私恩小惠。是又棄本逐末。非報恩者矣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533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6" y="798305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受恩不感。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6" y="1679945"/>
            <a:ext cx="10390792" cy="36576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唐史無畏。與張從真爲友。無畏家貧。從真每周其衣食。與資令之貿易。數年致富。從真被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pī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火。家計一空。詣</a:t>
            </a:r>
            <a:r>
              <a:rPr lang="zh-CN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求助</a:t>
            </a:r>
            <a:r>
              <a:rPr lang="zh-CN" altLang="en-US" sz="24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無畏。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而無畏竟負前情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。從真但對天欷歔而已。忽黑雲驟起。雷震無畏。遂變爲牛。朱書其腹云。負心史無畏。旬日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十日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死。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51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5801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受恩不感。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6" y="1354196"/>
            <a:ext cx="10097393" cy="17597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GB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語曰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：畜知報恩。如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馬垂韁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。如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犬展草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。如蛇致珠。如雀銜環。物尚如此。人何背德。獨不畏變牛乎。 </a:t>
            </a:r>
            <a:endParaRPr lang="en-GB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 descr="A painting of a person holding a stick and a horse&#10;&#10;Description automatically generated">
            <a:extLst>
              <a:ext uri="{FF2B5EF4-FFF2-40B4-BE49-F238E27FC236}">
                <a16:creationId xmlns:a16="http://schemas.microsoft.com/office/drawing/2014/main" id="{9CB3D15B-5F06-D141-8B4A-BF7977516C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10" t="7319" b="15586"/>
          <a:stretch/>
        </p:blipFill>
        <p:spPr>
          <a:xfrm>
            <a:off x="2706337" y="2590222"/>
            <a:ext cx="2276926" cy="3109067"/>
          </a:xfrm>
          <a:prstGeom prst="rect">
            <a:avLst/>
          </a:prstGeom>
        </p:spPr>
      </p:pic>
      <p:pic>
        <p:nvPicPr>
          <p:cNvPr id="3" name="Picture 2" descr="A dog running through water&#10;&#10;Description automatically generated">
            <a:extLst>
              <a:ext uri="{FF2B5EF4-FFF2-40B4-BE49-F238E27FC236}">
                <a16:creationId xmlns:a16="http://schemas.microsoft.com/office/drawing/2014/main" id="{2202F8BE-2B73-275A-DB0C-AE3C12D4D71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893" b="66"/>
          <a:stretch/>
        </p:blipFill>
        <p:spPr>
          <a:xfrm>
            <a:off x="6656761" y="3045241"/>
            <a:ext cx="2568400" cy="24585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10CD66-809E-8093-4C88-7AFC104692E8}"/>
              </a:ext>
            </a:extLst>
          </p:cNvPr>
          <p:cNvSpPr txBox="1"/>
          <p:nvPr/>
        </p:nvSpPr>
        <p:spPr>
          <a:xfrm>
            <a:off x="3141979" y="5699289"/>
            <a:ext cx="1445740" cy="590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zh-TW" altLang="en-US" sz="3200" b="0" i="0" strike="noStrike" kern="1200" cap="none" spc="0" normalizeH="0" baseline="0" noProof="0" dirty="0">
                <a:ln>
                  <a:noFill/>
                </a:ln>
                <a:solidFill>
                  <a:srgbClr val="543E34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馬垂韁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3FAC63-1533-4DFF-90EB-72E09FA17F7A}"/>
              </a:ext>
            </a:extLst>
          </p:cNvPr>
          <p:cNvSpPr txBox="1"/>
          <p:nvPr/>
        </p:nvSpPr>
        <p:spPr>
          <a:xfrm>
            <a:off x="7240588" y="5605344"/>
            <a:ext cx="1445740" cy="590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犬展草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199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羊脂白玉鐲- Top 1000件羊脂白玉鐲- 2025年8月更新- Taobao">
            <a:extLst>
              <a:ext uri="{FF2B5EF4-FFF2-40B4-BE49-F238E27FC236}">
                <a16:creationId xmlns:a16="http://schemas.microsoft.com/office/drawing/2014/main" id="{2340B9E5-324C-CE66-570C-696A135EE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090" y="3199856"/>
            <a:ext cx="1722649" cy="175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580198"/>
            <a:ext cx="10390792" cy="881639"/>
          </a:xfrm>
        </p:spPr>
        <p:txBody>
          <a:bodyPr/>
          <a:lstStyle/>
          <a:p>
            <a:r>
              <a:rPr lang="zh-TW" altLang="en-US" sz="4400" b="1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受恩不感。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6" y="1354196"/>
            <a:ext cx="10589467" cy="12921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畜知報恩。如馬垂韁。如犬展草。如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蛇致珠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。如</a:t>
            </a:r>
            <a:r>
              <a:rPr lang="zh-TW" altLang="en-US" sz="32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雀銜環</a:t>
            </a: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。物尚如此。人何背德。獨不畏變牛乎。 </a:t>
            </a:r>
            <a:endParaRPr lang="en-GB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028" name="Picture 4" descr="undefined">
            <a:extLst>
              <a:ext uri="{FF2B5EF4-FFF2-40B4-BE49-F238E27FC236}">
                <a16:creationId xmlns:a16="http://schemas.microsoft.com/office/drawing/2014/main" id="{C95299A8-04AC-8773-2E11-05EFD8927F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86"/>
          <a:stretch>
            <a:fillRect/>
          </a:stretch>
        </p:blipFill>
        <p:spPr bwMode="auto">
          <a:xfrm>
            <a:off x="6002956" y="2840471"/>
            <a:ext cx="2883382" cy="213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E915EF-AD63-0830-73D1-1AF13F71ACA8}"/>
              </a:ext>
            </a:extLst>
          </p:cNvPr>
          <p:cNvSpPr txBox="1"/>
          <p:nvPr/>
        </p:nvSpPr>
        <p:spPr>
          <a:xfrm>
            <a:off x="7224500" y="5100861"/>
            <a:ext cx="1828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雀銜環</a:t>
            </a:r>
            <a:endParaRPr lang="en-US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AC6BAE3-DC76-2F0A-CA29-ABC7E512A27B}"/>
              </a:ext>
            </a:extLst>
          </p:cNvPr>
          <p:cNvGrpSpPr/>
          <p:nvPr/>
        </p:nvGrpSpPr>
        <p:grpSpPr>
          <a:xfrm>
            <a:off x="1563849" y="3068720"/>
            <a:ext cx="3800782" cy="1759708"/>
            <a:chOff x="907922" y="3810472"/>
            <a:chExt cx="3766991" cy="1608307"/>
          </a:xfrm>
        </p:grpSpPr>
        <p:pic>
          <p:nvPicPr>
            <p:cNvPr id="8" name="Picture 2" descr="snake cartoon character vector illustration&#10;">
              <a:extLst>
                <a:ext uri="{FF2B5EF4-FFF2-40B4-BE49-F238E27FC236}">
                  <a16:creationId xmlns:a16="http://schemas.microsoft.com/office/drawing/2014/main" id="{2005DB8A-5D28-109C-51AC-2E0B406B19F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3396" b="75134" l="9200" r="93800">
                          <a14:foregroundMark x1="91500" y1="45722" x2="91500" y2="45722"/>
                          <a14:foregroundMark x1="93800" y1="46925" x2="93800" y2="46925"/>
                          <a14:foregroundMark x1="12000" y1="34091" x2="12000" y2="34091"/>
                          <a14:foregroundMark x1="10600" y1="41176" x2="9200" y2="44251"/>
                          <a14:foregroundMark x1="12000" y1="40107" x2="9500" y2="461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10" t="16960" b="18230"/>
            <a:stretch/>
          </p:blipFill>
          <p:spPr bwMode="auto">
            <a:xfrm>
              <a:off x="1817165" y="3810472"/>
              <a:ext cx="2857748" cy="14931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Saltwater Golden South Sea Round Pearl 11.5mm ~ Half Drilled ~ PAIR">
              <a:extLst>
                <a:ext uri="{FF2B5EF4-FFF2-40B4-BE49-F238E27FC236}">
                  <a16:creationId xmlns:a16="http://schemas.microsoft.com/office/drawing/2014/main" id="{26ABA233-D9FE-EC1E-CBF8-C4EBA23AB00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1778" b="73778" l="19000" r="80667">
                          <a14:foregroundMark x1="30833" y1="37778" x2="30833" y2="37778"/>
                          <a14:foregroundMark x1="20072" y1="27943" x2="21000" y2="47333"/>
                          <a14:foregroundMark x1="21000" y1="47333" x2="35833" y2="52889"/>
                          <a14:foregroundMark x1="35833" y1="52889" x2="41333" y2="32667"/>
                          <a14:foregroundMark x1="41333" y1="32667" x2="28000" y2="21778"/>
                          <a14:foregroundMark x1="28000" y1="21778" x2="21457" y2="24812"/>
                          <a14:foregroundMark x1="77000" y1="46444" x2="77500" y2="64889"/>
                          <a14:foregroundMark x1="29667" y1="39333" x2="26000" y2="42667"/>
                          <a14:foregroundMark x1="59333" y1="73778" x2="71667" y2="71556"/>
                          <a14:foregroundMark x1="79833" y1="49778" x2="80667" y2="58889"/>
                          <a14:backgroundMark x1="18333" y1="26889" x2="21667" y2="24222"/>
                          <a14:backgroundMark x1="15000" y1="43778" x2="16167" y2="344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87" t="19500" r="13454" b="20479"/>
            <a:stretch/>
          </p:blipFill>
          <p:spPr bwMode="auto">
            <a:xfrm rot="857515">
              <a:off x="907922" y="4326697"/>
              <a:ext cx="1818487" cy="1092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C3510986-60AA-EF1A-E868-4F8C9654AF88}"/>
              </a:ext>
            </a:extLst>
          </p:cNvPr>
          <p:cNvSpPr txBox="1"/>
          <p:nvPr/>
        </p:nvSpPr>
        <p:spPr>
          <a:xfrm>
            <a:off x="2398710" y="5100861"/>
            <a:ext cx="1828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zh-TW" altLang="en-US" sz="32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蛇致珠</a:t>
            </a:r>
            <a:endParaRPr lang="en-US" altLang="zh-TW" sz="32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37695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98444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念怨不休。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99442"/>
            <a:ext cx="10466122" cy="40803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惦念仇怨不肯罷休。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君父之仇。骨肉之恨。君子自有以直報怨之道。至於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私仇小怨。可以理遣。可以情恕。便當冰釋。若念之不休。則怨怨相報。豈有已時。 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396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6" y="1855694"/>
            <a:ext cx="10390792" cy="420400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明金誠。任刑部主事。初未遇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未獲得賞識重用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時。曾爲麻張困辱。後張犯罪解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jiè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押送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京。望見誠。一步九頓。誠笑迎之。救其罪。張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謁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yè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，拜見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誠。誠執禮如平時。張感泣。以女妻其子。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27F2EEB-F412-8EBD-9CED-80ADE784CF55}"/>
              </a:ext>
            </a:extLst>
          </p:cNvPr>
          <p:cNvSpPr txBox="1">
            <a:spLocks/>
          </p:cNvSpPr>
          <p:nvPr/>
        </p:nvSpPr>
        <p:spPr>
          <a:xfrm>
            <a:off x="801266" y="1075765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zh-TW" altLang="en-US" sz="4400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念怨不休。</a:t>
            </a:r>
            <a:endParaRPr lang="en-US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4086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65679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輕蔑天民。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57396"/>
            <a:ext cx="10466122" cy="44434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輕視人民</a:t>
            </a: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帝天之命。主於民心。凡此蒼生。皆上帝之赤子。故曰天民。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天之愛民至矣。其立君立相。立百有司。無非爲此民也。其生豪傑。生聖賢。成仙佛。成神明。亦無非爲此民也。其布五行。長萬物。奠山川。定劫運。開治亂。審報應。亦無非爲此民也。故周禮獻民數於王。王必拜而受之。仲尼式負版者。然則天民固可輕蔑乎。 </a:t>
            </a:r>
            <a:endParaRPr lang="en-GB" altLang="zh-TW" sz="2800" b="1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284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1019467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輕蔑天民。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20465"/>
            <a:ext cx="10466122" cy="395933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帝堯曰。吾存心於天下。加志於窮民。痛萬姓之阽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diàn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危。憂群生之不遂。仁行而義立。德溥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pǔ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而化廣。故不賞而民勸。不罰而民治。唐太宗曰。人者國之本。德者身之本。德厚則人懷。民安則國固。故人主有仁厚之德。則民歸之如父母。而有土有財。自然之理也。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觀此則古今聖王。尚且不忍輕蔑天民若此。況代人君理民者。乃不體此意乎。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4230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5664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輕蔑天民。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56096"/>
            <a:ext cx="10466122" cy="4144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宋鄭清臣。性刻削。爲槐里令。虐民。及去任。民遮道唾罵。清臣以部民侮官長奏聞。真宗曰。爲政在得民心。民心如是。爾政可知。尚敢怨民瀆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dú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，輕慢）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奏耶。遂坐貶。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2919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74457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擾亂國政。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56096"/>
            <a:ext cx="10466122" cy="4144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擾亂國家的政事。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國家須養和平之福。不可恣意變更。即有建置更革。須要十分詳慎。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若只一人之私意變更。率情輕議。則有了一番施行。即有一番擾害。況祖宗成法。有司久已奉行。民亦安以爲便。何必紛更擾亂耶。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9671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74055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擾亂國政。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55694"/>
            <a:ext cx="10466122" cy="41451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宋李沆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hàng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爲相。馬亮曰。人以公爲無口匏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wú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kǒu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páo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</a:t>
            </a:r>
            <a:r>
              <a:rPr lang="zh-CN" altLang="en-US" sz="1800" dirty="0"/>
              <a:t> 比喻沉默寡言的人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。沆曰。吾於政事。無長才。但中外所陳利害。凡更張喜激昻者。一切報罷。聊以補國耳。今國家法制。纖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xiān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若凝脂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CN" altLang="en-US" dirty="0"/>
              <a:t>周密完整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。茍徇所陳。一一行之。則所傷實多。憸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xiān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，奸邪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人倖一時之進。肯念及擾亂斯民耶。</a:t>
            </a:r>
            <a:endParaRPr lang="en-GB" altLang="zh-TW" sz="24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9797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87502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賞及非義。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69141"/>
            <a:ext cx="10466122" cy="413174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對無功的人獎賞。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賞之爲道。崇德報功。朝廷激勸人心之大典也。不宜及而及之。曰非義。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乖是非。弛法紀。長惡阿私。舉枉錯直。最幹天怒。司爵賞者。能不慎之。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5837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17762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賞及非義。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62939" y="1707777"/>
            <a:ext cx="10466122" cy="402416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周晉文公。有賤臣從亡者。謂公曰。君行三賞。賞不及臣。敢請罪。公曰。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導我以仁義。勸我以德惠。此受上賞。輔我以行。卒受成立。此受中賞。矢石之難。汗馬之勞。此受次賞。若以力事我。而無補吾缺者。三賞之後而賞之。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今且及子矣。</a:t>
            </a:r>
            <a:r>
              <a:rPr lang="zh-TW" altLang="en-US" sz="2800" b="1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晉人悅。遂霸諸侯。文公可謂賞合乎義矣。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夫如是。則一官一爵。一絲一粒，豈有稍忽之弊乎。自然僨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fèn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(</a:t>
            </a:r>
            <a:r>
              <a:rPr lang="zh-TW" altLang="en-GB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敗事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夤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yín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緣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zh-TW" altLang="en-GB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攀附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權貴以升官</a:t>
            </a:r>
            <a:r>
              <a:rPr lang="en-GB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者。無自而至。任事者。皆相勸而黽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mǐn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勉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勉勵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立功矣。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3983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38785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刑及無辜。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20424"/>
            <a:ext cx="10466122" cy="409879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懲罰無罪的人。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刑以懲惡。聖人不得已而制之。本非吉祥善事。刑當其罪。尚且哀矜勿喜。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故古人慎刑。詳審明辯。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若濫及無辜。不惟失聽斷明允之公。亦有乖上帝好生之意。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7283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7992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殺人取財。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61565"/>
            <a:ext cx="10466122" cy="37786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殺害他人以取得財務。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殺人取財。不必盡是強盜。如貪吏取財。斃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bì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人於刑獄之中。毫家嗜財。迫人於顛沛之際。忍人圖財。害人於險難之地。庸醫爲財。致人於危急之時。皆是從財起見。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其殺人一也。然未有不爲厲鬼索命。隨亦死亡者。而所取之財。不亦終歸烏有乎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207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37080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殺人取財。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88458"/>
            <a:ext cx="10466122" cy="399377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揚子江。舟人龔僎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zhuàn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。乘大風。擠一巨商於水。取其資。成富室。居維揚。生一子。既長。視父如仇。僎忿怒。叩乩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(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jī</a:t>
            </a:r>
            <a:r>
              <a:rPr lang="en-US" altLang="zh-TW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)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仙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（扶乩時所請的神仙）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。仙判曰。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庚子八月西風惡。揚子江中波浪作。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二十年前一念差。貴君試把心頭摸。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36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F50B7-03CD-1AC6-8C4F-15BC3A2C6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57E4206-A177-B85A-3B04-386CA00A5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8103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殺人取財。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B778F2B-AA7A-033D-F89C-2F7C8E3DA15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2003612"/>
            <a:ext cx="10466122" cy="387619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僎大驚。棄家去。不得其死。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夫謀財不能自用。仍爲怨家所有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。所落下者。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二十年提心弔膽。及不得其死耳。且陰司尚未算帳。其苦當奈何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DA6EF8-009A-4015-EE18-6FE6390CD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523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046362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傾人取位。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28001"/>
            <a:ext cx="10466122" cy="407288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陷害人以取得職位。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宋彌德超。見樞密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權同宰相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曹彬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。勳望隆重。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因誣以不軌。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由是彬罷。而德超拜樞密矣。未幾。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趙普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力爲辯雪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（辯白）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。帝悟。遠竄德超。待彬如故。觀此。則傾人實以自傾。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5778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74055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誅降戮服。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55695"/>
            <a:ext cx="10466122" cy="41451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誅殺投降的人，屠戮順服的人。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兵凶戰危。聖人不得已而用之。故古者殺敵眾多。則以悲哀憐之。戰勝。則以喪禮處之。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至於歸降服順。更當憐憫撫諭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。若已降服而又誅戮之。忍心造業。禍莫大焉。 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1323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誅降戮服。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38037"/>
            <a:ext cx="10466122" cy="434176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漢李廣。猿臂善射。匈奴畏之。號曰飛將軍。然數奇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US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jī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，命運不佳）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。不得封侯。嘗謂望氣王朔曰。廣自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結髮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（少年束髮）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。與匈奴戰。未嘗不先登。漢兵擊匈奴。廣無不從。然後進者皆封侯。廣獨不能。何也。朔曰。將軍得微有遺恨乎。廣曰。曾有降胡八百。廣盡殺之。頗以爲恨。朔曰。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禍莫大於殺已降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。此君所以不得封侯也。後廣以出征失道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（迷路）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。自殺。其孫陵。又以降虜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lǔ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</a:t>
            </a:r>
            <a:r>
              <a:rPr lang="zh-CN" altLang="en-US" dirty="0"/>
              <a:t>被俘虏的敌人</a:t>
            </a:r>
            <a:r>
              <a:rPr lang="zh-CN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族誅。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117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貶正排賢。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38037"/>
            <a:ext cx="10466122" cy="44628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kumimoji="0" lang="zh-TW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貶抑正直的人，排擠賢良的人。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世有伯樂。然後有千里馬。千里馬恆有。伯樂不恆有。人才遭遇。亦復如是。使在位者。皆如伯樂。則有德量者。便可作宰相。識大體者。便可作諫官。有方略者。便可付兵權。能鎮撫者。便可寄方面。有風力者。便可作監司。廉於財者。便可主錢穀。知愛民者。皆可作守令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如此則大小之職。各得其人。野無遺才。而百事舉矣。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p. 493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3989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貶正排賢。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38037"/>
            <a:ext cx="10466122" cy="445935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為什麼人會從容賢變成排賢？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明顏茂猷曰。凡排貶之人。與容賢之人。原差不遠。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只是我見爲累耳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。有聞其名。雅相愛慕。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及到面前相處。便有一二事忍耐不過。積久愈成仇隙。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故容遠賢易。容近賢難。容賤易。容貴難。容暫易。容久難。</a:t>
            </a:r>
            <a:r>
              <a:rPr lang="zh-TW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US" altLang="zh-TW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1.</a:t>
            </a:r>
            <a:r>
              <a:rPr lang="zh-TW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將對方的過放在心上。）</a:t>
            </a:r>
            <a:endParaRPr lang="en-GB" altLang="zh-TW" sz="2800" dirty="0">
              <a:solidFill>
                <a:srgbClr val="0070C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何也。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氣相觸也。才相抵也。名相傾也。勢相軋</a:t>
            </a:r>
            <a:r>
              <a:rPr lang="zh-TW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yà</a:t>
            </a:r>
            <a:r>
              <a:rPr lang="zh-TW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，排擠）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也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8798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貶正排賢。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38037"/>
            <a:ext cx="10466122" cy="44628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3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而彼賢人。亦未能盡平心無我。交久以後。實見他有不是處。</a:t>
            </a:r>
            <a:r>
              <a:rPr lang="zh-TW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US" altLang="zh-TW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2.</a:t>
            </a:r>
            <a:r>
              <a:rPr lang="zh-TW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在意個人毀譽愛憎）</a:t>
            </a:r>
            <a:endParaRPr lang="en-GB" altLang="zh-TW" sz="2800" dirty="0">
              <a:solidFill>
                <a:srgbClr val="0070C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3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往昔慕德。已認爲錯敬。今朝嫉賢。已覺爲平心矣。夫是之謂實不能容。彼實實是消遣不下也。故有君子相遇。而卒悖戾者。弊正坐此。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須是平日克己忍辱。無名無相。實實挺身爲國。於一切燬譽愛憎。纖毫不掛。方能爲子孫黎民造福也。</a:t>
            </a:r>
            <a:r>
              <a:rPr lang="zh-TW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zh-CN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解決方法：</a:t>
            </a:r>
            <a:r>
              <a:rPr lang="zh-TW" altLang="en-US" sz="2800" dirty="0">
                <a:solidFill>
                  <a:srgbClr val="0070C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放下個人利益、自我感受，為大局想）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2320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貶正排賢。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872343"/>
            <a:ext cx="10466122" cy="412854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宋謝泌。最爲知人。不輕許可。平生所薦。不過數人。每發薦牘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dirty="0" err="1"/>
              <a:t>dú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必焚香望闕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quē</a:t>
            </a:r>
            <a:r>
              <a:rPr lang="zh-CN" altLang="en-US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，帝王居住的地方）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再拜曰。老臣又爲陛下求得一人矣。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文正王旦。皆其薦也。臨死之日。盥沐焚香。端坐而逝。頭不少欹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qī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，傾斜）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焉。非</a:t>
            </a:r>
            <a:r>
              <a:rPr lang="zh-TW" altLang="en-US" sz="2800" u="sng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尸解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jiě</a:t>
            </a:r>
            <a:r>
              <a:rPr lang="zh-CN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</a:t>
            </a:r>
            <a:r>
              <a:rPr lang="zh-TW" altLang="en-US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修仙者遺留其形骸而仙去）</a:t>
            </a:r>
            <a:r>
              <a:rPr lang="zh-TW" altLang="en-US" sz="2800" dirty="0">
                <a:solidFill>
                  <a:srgbClr val="543E34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乎。</a:t>
            </a:r>
            <a:endParaRPr lang="en-GB" altLang="zh-TW" sz="28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53273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凌孤逼寡。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38037"/>
            <a:ext cx="10466122" cy="44628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endParaRPr lang="en-US" altLang="zh-TW" sz="100" dirty="0">
              <a:solidFill>
                <a:srgbClr val="543E34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欺凌孤兒，逼迫寡婦。</a:t>
            </a:r>
            <a:endParaRPr lang="en-GB" altLang="zh-TW" sz="2800" b="1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此意於前矜孤恤寡。註中已及之。太上既勸矜恤於前。復戒凌逼於後。反覆叮嚀。意誠至切。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蓋孤寡。人生之不幸。天地之所重。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豈可幸其無依。乘機騙害。或侵產奪財。或詭派差役。恃勢恐嚇。使孤寡流離。無所控訴。毋論鬼神伺察。報應不貸。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且思孤亦人子也。寡亦人妻也。請將我子我妻。一反觀之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 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0741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45082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凌孤逼寡。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711569"/>
            <a:ext cx="10466122" cy="47618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方城鞏固。與富民周姓爲鄰。周忽男女俱亡。止遺老嫗幼孫。固治酒紿曰。爾孫單弱。挾產自活。非計也。曷盡鬻我。我當養老撫孤。嫗喜立券。價止少半。固纔得券。即逼他徙。固夢一人責曰。汝謀我基業。逐我妻孫。我已訴於上帝。明年爾闔家死。次年賊至。鞏果合家俱死。嫗孫以離業免難。歸復其產。業歸原主。禍及全家。彼凌逼孤寡者鑑此。亦可省改矣。至兄弟同族之凌逼者。滅絕天倫。慘報更鉅。茲何忍再言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574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656398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棄法受賂。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576819"/>
            <a:ext cx="10466122" cy="428931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GB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拋棄</a:t>
            </a: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法令，接受賄賂。</a:t>
            </a:r>
            <a:endParaRPr lang="en-GB" altLang="zh-TW" sz="11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侯鑑。爲江夏令。與一僧有舊。每暇必訪。訪則必已先治具。偶一日至。延待殊闕。鑑問之。僧曰。公每來。土地必先報。此番不報。是以失待。鑑驚。諭僧問土地不報之由。是夕僧夢曰。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侯鑑本合作宰相。近受胡氏銀六十兩。枉斷一事。天曹已削宰相位。但得作鑑司。與吾無統攝。故不報也</a:t>
            </a:r>
            <a:r>
              <a:rPr lang="zh-CN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p. 506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00899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990227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棄法受賂。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2017486"/>
            <a:ext cx="10466122" cy="398339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夫以六十賄金。易了宰相之位。智耶愚耶。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且神明不盡逐一詔人。則受贓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sz="2800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zāng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，賄賂）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減福。而不自知者眾矣。 （</a:t>
            </a: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p. 506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8559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以直爲曲。以曲爲直。 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GB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把</a:t>
            </a: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正直當作</a:t>
            </a:r>
            <a:r>
              <a:rPr lang="zh-TW" altLang="en-GB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邪曲</a:t>
            </a: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，把邪曲當作正直。</a:t>
            </a:r>
            <a:endParaRPr lang="en-GB" altLang="zh-TW" sz="11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兩訟在官。曲直未定。生死與奪。在吾一言。豈可輕忽。今乃曲直顛倒。非因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受賂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。即是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徇情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。否則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率意鹵莽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有一於此。豈宜居官爲民上乎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。（</a:t>
            </a: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p. 5</a:t>
            </a:r>
            <a:r>
              <a:rPr lang="en-US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12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1195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5EC45-DB55-5732-81A4-DAF47D5A2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919860-E69B-B06B-1294-CFCE0AA34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入輕爲重。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DCEF337-A376-D673-3888-4AAAAAD8FAE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本應判</a:t>
            </a:r>
            <a:r>
              <a:rPr lang="zh-TW" altLang="en-GB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輕刑</a:t>
            </a:r>
            <a:r>
              <a:rPr lang="zh-TW" altLang="en-US" sz="2800" b="1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，卻判了重刑。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書曰。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罪疑惟輕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。又曰。寧失出。毋失入。乃故意入輕爲重。聖人卹刑之意安在乎。人命關天。有司最宜留意。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0D201D-4EA4-4495-F0F4-3393EBC26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76240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B3B3B-927E-EFB5-8DCF-4826EEEA2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5BEFEDE-4A31-0BF3-6BDC-4DC6976B2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見殺加怒。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16A34E2-6E84-0898-0D36-46D7CC4D1E8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曾子曰。如得其情。則哀矜而勿喜。此言有罪之人。當其受刑之時。猶當原其犯事之情。不可率意加刑也。況死者不可復生。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雖彼罪由自取。然目擊心傷。方且掩面揮淚之不暇。加怒何爲。忍心極矣。</a:t>
            </a:r>
            <a:r>
              <a:rPr lang="zh-TW" altLang="en-US" sz="2800" u="sng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至於六畜禽魚。被人宰殺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。更當憐其無罪無辜。方便救護。若見而加怒。則殘虐嗜殺之惡人而已。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25F28A-5530-74E6-EB37-6F851A0717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39256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A6002-B7CB-950E-BC57-58A7890C8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BA15C84-5EBF-ADDD-0B6B-91320DCF6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見殺加怒。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3F37FF5-1F0A-FFC7-E20E-5D39FBCAA34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宋盧多遜。貶珠崖。諫議大夫。李符入見趙普。言朱崖雖海外。而水土無他惡。流竄者多獲全。春州雖内地。而去者必死。望追改前命。外彰寬宥。實置之死地。普頷之。月餘。符坐事。貶春州。至郡而卒。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CF9FD3-CF6F-AD40-D163-3148CDE5C9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9541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DB32CA-6D2C-B5BF-DAA3-1CFEACFD1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33E2221-3430-F4E6-9F91-AF763DF37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見殺加怒。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CDD07F0-259A-942C-29A3-6F3C638320E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明劉錫元。嘗夢一人拜曰。余宋將曹翰也。昔在唐爲小吏。因聽法師講經有感。設齋一供。自此感報。生生不失衣冠。漸積善因。至宋爲副將。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因屠城妄殺之故。生生爲豬。以償所殺。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曾於往歲。佃戶以我抵公之租。蒙公憐而活之。今又在此償報。特來求救耳。公曰。何法可救。曰。</a:t>
            </a:r>
            <a:r>
              <a:rPr lang="zh-TW" altLang="en-US" sz="2800" u="sng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每當屠割之時。苦不堪忍。唯聞念佛聲音。遂解其苦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5CD94D-FCDA-33A4-9BC0-7588BCF673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0370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AD52E-434E-98D1-494E-A8FC9046C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3C7A256-4334-62F4-D7AB-197A1474E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見殺加怒。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E2A3564-52B7-A41E-722B-D0064B568A4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望公凡見宰殺之際。或當烹煮之時。發大悲心。但念阿彌陀佛。或持大悲咒。準提咒。不獨解余之苦。且有超脱之益。言已。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悲謝而去。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又鄭鄰暴死。以悮追放還。閻王曰。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汝還陽間。勉力爲善。見人殺生。但念南無阿彌陀佛。與觀世音菩薩。彼既受生。汝亦得福。乃知念佛能薦亡者。現世能增福壽。身後必生西方矣。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9416BB-DDE3-A431-AFEC-415191ED30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71948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02BCE-CAE6-3E37-DDE7-EC087007E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9826C59-F02D-62DA-5FF6-8E2AA0CEB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見殺加怒。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7057FFF-C7F6-F92A-256D-5ECA480C341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或曰。但念佛名。何以自他俱利。曰。眾生迷昧本性。覺悟無期。一聞佛名。如昧斯醒。矧彼以殘忍殺生。而我以慈悲念佛。則舍惡從善之路。即在此矣。故見殺念佛。功德無量。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明憨山大師曰。余居常。每聞宰殺之聲。不覺心痛。即念佛。及往生呪。將謂自盡此心耳。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A63362-E012-90B5-76A3-39C2A89AC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95807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58F4D-6B2D-44F9-5012-8DCE2FFC5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56BE-14AC-23C3-4B5B-EA00B3815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乙三、</a:t>
            </a:r>
            <a:r>
              <a:rPr lang="zh-CN" altLang="en-US" dirty="0"/>
              <a:t>世俗之惡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708578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6C81E-6314-FD39-4676-DAA5944854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CB65398-9125-5C59-79B5-3D73BB81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BABB0D1-CEF6-A203-7F00-77DBC0D74A9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文殊菩薩白佛言。少年造孽。到老修行。得成佛否。佛言。苦海無邊。回頭是岸。圓悟禪師曰。人誰無過。過而能改。善莫大焉。唯君子能改過遷善。則其德日新。小人則蔽慝飾非。故其惡彌著。小人之過必也文。太上所以諄諄誡之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28E342-645D-E8A9-7A4E-669E3BC138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32906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E5508-DDB3-FB3C-73ED-91B427CDA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4954C40-A221-777A-23F5-8BA4EB9B690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宋曾子固。與王荊公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（王安石）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相善。神宗問安石於子固。曰。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安石文章行誼。不減揚雄。以吝故不及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。上曰。安石</a:t>
            </a:r>
            <a:r>
              <a:rPr lang="zh-TW" altLang="en-US" sz="2800" u="sng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輕富貴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。何謂吝。子固曰。臣所謂吝者。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以安石勇於有爲。吝於改過耳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。神宗頷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hàn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，微微點頭）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之。安石以王佐之才。竟以怙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hù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，堅持）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非。至禍流宗社。萬世詬罵。況乎今人之剛愎無才者。日在過中。而不知改哉。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CB4A26-C8BD-2039-BD59-16AC47D2F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37F054D-6208-1247-983C-37DFEC218362}"/>
              </a:ext>
            </a:extLst>
          </p:cNvPr>
          <p:cNvSpPr txBox="1">
            <a:spLocks/>
          </p:cNvSpPr>
          <p:nvPr/>
        </p:nvSpPr>
        <p:spPr>
          <a:xfrm>
            <a:off x="801267" y="857116"/>
            <a:ext cx="10390792" cy="8816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i="0" kern="1200">
                <a:solidFill>
                  <a:schemeClr val="tx1"/>
                </a:solidFill>
                <a:latin typeface="Microsoft JhengHei" panose="020B0604030504040204" pitchFamily="34" charset="-120"/>
                <a:ea typeface="+mj-ea"/>
                <a:cs typeface="+mj-cs"/>
              </a:defRPr>
            </a:lvl1pPr>
          </a:lstStyle>
          <a:p>
            <a:r>
              <a:rPr lang="zh-TW" altLang="en-US" sz="440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0442135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9DED7-AE52-655E-98FB-C6FB6299F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792FA5B-D76F-3EFD-F4E8-7199F408B4D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退道心之因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元天如則禪師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：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學道如初。作佛有餘。始終不變。真大丈夫。如今能有幾人。始終不變。往往十個五雙。都是退道心底。考其退道心底因緣。蓋亦各有所累而然也。所累者何。有三種累。第一無問僧俗男女。各各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爲身口所累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。其次。有眷屬者。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爲眷屬所累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。有家計者。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爲家計所累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。這三種累。累殺天下人。</a:t>
            </a:r>
            <a:endParaRPr lang="en-GB" altLang="zh-TW" sz="2800" dirty="0">
              <a:solidFill>
                <a:srgbClr val="C00000"/>
              </a:solidFill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A953F8-8338-51E8-4A89-DE505074AB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FFABB52-034B-FBDD-07A8-2A1841E03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8016544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5FAA3-689E-5C9F-91E3-23A22FBB3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B14D9BA-49D5-9CA6-1032-AF7B641EB7B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盡天下人。遭這三種累。忙了一世。鬧了一世。苦了一世。乾弄了一世。空過了一世。何況又因這三種累。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起了無量貪瞋癡。造了無量大小惡業。由此業報。墮落三途八難苦海之中。生死輪迴。受了無量苦惱。不得解脱。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雖遭無量苦惱。只是始終不醒。其不醒者。因其不悟故也。不悟者何。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不悟其身體眷屬家計。皆不是你底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773C04-DACE-D302-4280-3F36E4E1D7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0E34849-6E58-ACF6-DBEE-D25D3DEE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0863808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39644-134D-D4D7-7562-FCA34BB3B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06FEBEF-0EB0-3282-B1C5-6B3EB780112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……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以此觀之。昨日晚間。猶是一個健漢。今日早起。便做一撮骨灰。知他一個識神。又向何處去了。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如此急變。并不由你。既是你身體。合當由你管。既不由你管。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如何妄認他是你身。徒爾遭他所累。退卻道心。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F9C9E4-1159-017E-75B2-DE51B8605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E6A10E4-0460-757D-E5F5-FF6595002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7061292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A4B75-FC39-FF74-7C5C-D717C8595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75135AB-FC26-C69F-DC12-C9D2F2F5E5F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你之</a:t>
            </a:r>
            <a:r>
              <a:rPr lang="zh-TW" altLang="en-US" sz="2800" u="sng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眷屬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亦然。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彼此拖個臭皮袋。彼此不自由。彼此管不下。無常到來。彼此替代不得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。平生眼前。彼此被一種恩情纏繞。喚作眷屬。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眼光一閉之後。彼此不相識了。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如何妄認他爲眷屬。遭他所累。退卻道心。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1F52D6-B1C6-AEE8-62C3-CD71F318B5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67E558E-215A-AA30-67C9-252DD1727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2944750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D93027-30BD-EF5B-DEB4-766E08473E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BF04728-BC31-9DEC-7A6C-2EC37CC8111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40314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你之</a:t>
            </a:r>
            <a:r>
              <a:rPr lang="zh-TW" altLang="en-US" sz="2800" u="sng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家計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亦然。眼開脚健之時。計較經營。慳吝守護。將謂百千萬年。得他受用。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誰知一氣不來。一毫也將不去。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如何妄認是你家計。遭他所累。退卻道心。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9F3EAC-B7F1-6D4C-278E-BAF080144C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97046BF8-6512-ECFA-5EDF-8571C5864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知過不改。知善不爲。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8750655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10421</Words>
  <Application>Microsoft Office PowerPoint</Application>
  <PresentationFormat>Widescreen</PresentationFormat>
  <Paragraphs>431</Paragraphs>
  <Slides>56</Slides>
  <Notes>53</Notes>
  <HiddenSlides>4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56</vt:i4>
      </vt:variant>
    </vt:vector>
  </HeadingPairs>
  <TitlesOfParts>
    <vt:vector size="69" baseType="lpstr">
      <vt:lpstr>DengXian</vt:lpstr>
      <vt:lpstr>Google Sans</vt:lpstr>
      <vt:lpstr>Helvetica Neue</vt:lpstr>
      <vt:lpstr>Microsoft JhengHei</vt:lpstr>
      <vt:lpstr>Microsoft Yahei</vt:lpstr>
      <vt:lpstr>Aptos</vt:lpstr>
      <vt:lpstr>Aptos Display</vt:lpstr>
      <vt:lpstr>Arial</vt:lpstr>
      <vt:lpstr>Calibri</vt:lpstr>
      <vt:lpstr>Courier New</vt:lpstr>
      <vt:lpstr>Helvetica</vt:lpstr>
      <vt:lpstr>Office Theme</vt:lpstr>
      <vt:lpstr>Custom</vt:lpstr>
      <vt:lpstr>08《太上感應篇》 甲四、惡報；乙三、位高者惡  是非不當，向背乖宜…… 入輕為重，見殺加怒。</vt:lpstr>
      <vt:lpstr>是非不當。  </vt:lpstr>
      <vt:lpstr>是非不當。  </vt:lpstr>
      <vt:lpstr>是非不當。  </vt:lpstr>
      <vt:lpstr>向背乖宜。  </vt:lpstr>
      <vt:lpstr>向背乖宜。  </vt:lpstr>
      <vt:lpstr>向背乖宜。  </vt:lpstr>
      <vt:lpstr>虐下取功。  </vt:lpstr>
      <vt:lpstr>諂上希旨。  </vt:lpstr>
      <vt:lpstr>諂上希旨。  </vt:lpstr>
      <vt:lpstr>諂上希旨。  </vt:lpstr>
      <vt:lpstr>諂上希旨。  </vt:lpstr>
      <vt:lpstr>受恩不感。</vt:lpstr>
      <vt:lpstr>受恩不感。</vt:lpstr>
      <vt:lpstr>受恩不感。</vt:lpstr>
      <vt:lpstr>受恩不感。</vt:lpstr>
      <vt:lpstr>念怨不休。</vt:lpstr>
      <vt:lpstr>PowerPoint Presentation</vt:lpstr>
      <vt:lpstr>輕蔑天民。</vt:lpstr>
      <vt:lpstr>輕蔑天民。</vt:lpstr>
      <vt:lpstr>輕蔑天民。</vt:lpstr>
      <vt:lpstr>擾亂國政。 </vt:lpstr>
      <vt:lpstr>擾亂國政。 </vt:lpstr>
      <vt:lpstr>賞及非義。 </vt:lpstr>
      <vt:lpstr>賞及非義。 </vt:lpstr>
      <vt:lpstr>刑及無辜。 </vt:lpstr>
      <vt:lpstr>殺人取財。 </vt:lpstr>
      <vt:lpstr>殺人取財。 </vt:lpstr>
      <vt:lpstr>殺人取財。 </vt:lpstr>
      <vt:lpstr>傾人取位。 </vt:lpstr>
      <vt:lpstr>誅降戮服。 </vt:lpstr>
      <vt:lpstr>誅降戮服。 </vt:lpstr>
      <vt:lpstr>貶正排賢。 </vt:lpstr>
      <vt:lpstr>貶正排賢。 </vt:lpstr>
      <vt:lpstr>貶正排賢。 </vt:lpstr>
      <vt:lpstr>貶正排賢。 </vt:lpstr>
      <vt:lpstr>凌孤逼寡。 </vt:lpstr>
      <vt:lpstr>凌孤逼寡。 </vt:lpstr>
      <vt:lpstr>棄法受賂。 </vt:lpstr>
      <vt:lpstr>棄法受賂。 </vt:lpstr>
      <vt:lpstr>以直爲曲。以曲爲直。 </vt:lpstr>
      <vt:lpstr>入輕爲重。</vt:lpstr>
      <vt:lpstr>見殺加怒。</vt:lpstr>
      <vt:lpstr>見殺加怒。</vt:lpstr>
      <vt:lpstr>見殺加怒。</vt:lpstr>
      <vt:lpstr>見殺加怒。</vt:lpstr>
      <vt:lpstr>見殺加怒。</vt:lpstr>
      <vt:lpstr>甲四、惡報；乙三、世俗之惡  </vt:lpstr>
      <vt:lpstr>知過不改。知善不爲。</vt:lpstr>
      <vt:lpstr>PowerPoint Presentation</vt:lpstr>
      <vt:lpstr>知過不改。知善不爲。</vt:lpstr>
      <vt:lpstr>知過不改。知善不爲。</vt:lpstr>
      <vt:lpstr>知過不改。知善不爲。</vt:lpstr>
      <vt:lpstr>知過不改。知善不爲。</vt:lpstr>
      <vt:lpstr>知過不改。知善不爲。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1774</cp:revision>
  <dcterms:created xsi:type="dcterms:W3CDTF">2026-01-04T02:28:04Z</dcterms:created>
  <dcterms:modified xsi:type="dcterms:W3CDTF">2026-02-22T16:42:19Z</dcterms:modified>
</cp:coreProperties>
</file>