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334" r:id="rId3"/>
    <p:sldId id="410" r:id="rId4"/>
    <p:sldId id="411" r:id="rId5"/>
    <p:sldId id="412" r:id="rId6"/>
    <p:sldId id="320" r:id="rId7"/>
    <p:sldId id="330" r:id="rId8"/>
    <p:sldId id="319" r:id="rId9"/>
    <p:sldId id="383" r:id="rId10"/>
    <p:sldId id="413" r:id="rId11"/>
    <p:sldId id="359" r:id="rId12"/>
    <p:sldId id="386" r:id="rId13"/>
    <p:sldId id="387" r:id="rId14"/>
    <p:sldId id="388" r:id="rId15"/>
    <p:sldId id="400" r:id="rId16"/>
    <p:sldId id="403" r:id="rId17"/>
    <p:sldId id="404" r:id="rId18"/>
    <p:sldId id="390" r:id="rId19"/>
    <p:sldId id="395" r:id="rId20"/>
    <p:sldId id="397" r:id="rId21"/>
    <p:sldId id="391" r:id="rId22"/>
    <p:sldId id="407" r:id="rId23"/>
    <p:sldId id="408" r:id="rId24"/>
    <p:sldId id="369" r:id="rId25"/>
    <p:sldId id="392" r:id="rId26"/>
    <p:sldId id="393" r:id="rId27"/>
    <p:sldId id="394" r:id="rId28"/>
    <p:sldId id="409" r:id="rId29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662" autoAdjust="0"/>
    <p:restoredTop sz="82509" autoAdjust="0"/>
  </p:normalViewPr>
  <p:slideViewPr>
    <p:cSldViewPr>
      <p:cViewPr varScale="1">
        <p:scale>
          <a:sx n="127" d="100"/>
          <a:sy n="127" d="100"/>
        </p:scale>
        <p:origin x="786" y="10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3028D6-EBCA-4155-A1B9-A13EE2636B78}" type="datetimeFigureOut">
              <a:rPr lang="en-GB" smtClean="0"/>
              <a:pPr/>
              <a:t>09/04/2019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85EFD6-EE4E-44D1-A056-F43781E9D6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829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2rJlkXW3zg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youtube.com/watch?v=HpJes4rdWcI" TargetMode="External"/><Relationship Id="rId5" Type="http://schemas.openxmlformats.org/officeDocument/2006/relationships/hyperlink" Target="https://www.youtube.com/watch?v=UnGBEjBx_Mo" TargetMode="External"/><Relationship Id="rId4" Type="http://schemas.openxmlformats.org/officeDocument/2006/relationships/hyperlink" Target="https://www.youtube.com/watch?v=ptgf3tyzGOU" TargetMode="Externa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Brief introduction to topic</a:t>
            </a:r>
          </a:p>
          <a:p>
            <a:endParaRPr lang="en-GB" b="1" dirty="0" smtClean="0"/>
          </a:p>
          <a:p>
            <a:r>
              <a:rPr lang="en-GB" b="1" dirty="0" smtClean="0"/>
              <a:t>Duration: 15 mins</a:t>
            </a:r>
          </a:p>
          <a:p>
            <a:endParaRPr lang="en-GB" b="1" dirty="0" smtClean="0"/>
          </a:p>
          <a:p>
            <a:r>
              <a:rPr lang="en-GB" b="1" dirty="0" smtClean="0"/>
              <a:t>Notes will be made available on Moodle for all students following the session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6614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buFont typeface="Wingdings" pitchFamily="2" charset="2"/>
              <a:buNone/>
              <a:defRPr/>
            </a:pPr>
            <a:r>
              <a:rPr lang="en-GB" altLang="en-US" sz="1875" b="1" dirty="0" smtClean="0">
                <a:latin typeface="Arial" charset="0"/>
              </a:rPr>
              <a:t>ELEMENTS: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Conceptual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 Functional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 Artistic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 Others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226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buFont typeface="Wingdings" pitchFamily="2" charset="2"/>
              <a:buNone/>
              <a:defRPr/>
            </a:pPr>
            <a:r>
              <a:rPr lang="en-GB" altLang="en-US" sz="1875" b="1" dirty="0" smtClean="0">
                <a:latin typeface="Arial" charset="0"/>
              </a:rPr>
              <a:t>ELEMENTS: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Conceptual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 Functional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 Artistic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 Others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226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buFont typeface="Wingdings" pitchFamily="2" charset="2"/>
              <a:buNone/>
              <a:defRPr/>
            </a:pPr>
            <a:r>
              <a:rPr lang="en-GB" altLang="en-US" sz="1875" b="1" dirty="0" smtClean="0">
                <a:latin typeface="Arial" charset="0"/>
              </a:rPr>
              <a:t>ELEMENTS: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Conceptual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 Functional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 Artistic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 Others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2269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buFont typeface="Wingdings" pitchFamily="2" charset="2"/>
              <a:buNone/>
              <a:defRPr/>
            </a:pPr>
            <a:r>
              <a:rPr lang="en-GB" altLang="en-US" sz="1875" b="1" dirty="0" smtClean="0">
                <a:latin typeface="Arial" charset="0"/>
              </a:rPr>
              <a:t>ELEMENTS: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Conceptual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 Functional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 Artistic</a:t>
            </a:r>
          </a:p>
          <a:p>
            <a:pPr lvl="1">
              <a:buFont typeface="Wingdings" pitchFamily="2" charset="2"/>
              <a:buChar char="§"/>
              <a:defRPr/>
            </a:pPr>
            <a:r>
              <a:rPr lang="en-GB" altLang="en-US" sz="1875" b="1" dirty="0" smtClean="0">
                <a:latin typeface="Arial" charset="0"/>
              </a:rPr>
              <a:t> Others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2269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Yes, this means any game, any platform – old, new, good, bad – even Barbie’s Horse Adventures.</a:t>
            </a:r>
          </a:p>
          <a:p>
            <a:endParaRPr lang="en-GB" b="1" dirty="0" smtClean="0"/>
          </a:p>
          <a:p>
            <a:r>
              <a:rPr lang="en-GB" b="1" dirty="0" smtClean="0"/>
              <a:t>You will learn a lot by looking at examples of both GOOD</a:t>
            </a:r>
            <a:r>
              <a:rPr lang="en-GB" b="1" baseline="0" dirty="0" smtClean="0"/>
              <a:t> and BAD games – you can learn so much from a frustrating experience!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9493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1302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Terry </a:t>
            </a:r>
            <a:r>
              <a:rPr lang="en-GB" b="1" dirty="0" err="1" smtClean="0"/>
              <a:t>Cavanagh</a:t>
            </a:r>
            <a:r>
              <a:rPr lang="en-GB" b="1" dirty="0" smtClean="0"/>
              <a:t> designed VVVVV around it’s main </a:t>
            </a:r>
            <a:r>
              <a:rPr lang="en-GB" b="1" dirty="0" err="1" smtClean="0"/>
              <a:t>gameplay</a:t>
            </a:r>
            <a:r>
              <a:rPr lang="en-GB" b="1" baseline="0" dirty="0" smtClean="0"/>
              <a:t> mechanic – changing gravitational forces between ceiling and floor. The </a:t>
            </a:r>
            <a:r>
              <a:rPr lang="en-GB" b="1" baseline="0" dirty="0" err="1" smtClean="0"/>
              <a:t>enire</a:t>
            </a:r>
            <a:r>
              <a:rPr lang="en-GB" b="1" baseline="0" dirty="0" smtClean="0"/>
              <a:t> game’s puzzles are based around this core </a:t>
            </a:r>
            <a:r>
              <a:rPr lang="en-GB" b="1" baseline="0" dirty="0" err="1" smtClean="0"/>
              <a:t>gameplay</a:t>
            </a:r>
            <a:r>
              <a:rPr lang="en-GB" b="1" baseline="0" dirty="0" smtClean="0"/>
              <a:t> mechanic.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9580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/>
            <a:r>
              <a:rPr lang="en-GB" altLang="en-US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People also enjoy executing the actions a game has to offer. </a:t>
            </a:r>
          </a:p>
          <a:p>
            <a:pPr algn="just" eaLnBrk="1" hangingPunct="1"/>
            <a:endParaRPr lang="en-GB" altLang="en-US" sz="1200" b="1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just" eaLnBrk="1" hangingPunct="1"/>
            <a:endParaRPr lang="en-GB" altLang="en-US" sz="1200" b="1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just" eaLnBrk="1" hangingPunct="1"/>
            <a:r>
              <a:rPr lang="en-GB" altLang="en-US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Some things are fun to do even if they don’t affect the outcome of the game.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b="1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b="1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It </a:t>
            </a:r>
            <a:r>
              <a:rPr lang="en-GB" altLang="en-US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is fun to fly planes, build castles, race in expensive cars, and do many other things that may be impossible in real life.</a:t>
            </a:r>
          </a:p>
          <a:p>
            <a:endParaRPr lang="en-GB" b="1" dirty="0" smtClean="0"/>
          </a:p>
          <a:p>
            <a:r>
              <a:rPr lang="en-GB" b="1" dirty="0" smtClean="0"/>
              <a:t>As we just saw in Wizard’s Waltz</a:t>
            </a:r>
            <a:r>
              <a:rPr lang="en-GB" b="1" baseline="0" dirty="0" smtClean="0"/>
              <a:t> (VR)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6732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8963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 smtClean="0">
                <a:latin typeface="Arial" charset="0"/>
              </a:rPr>
              <a:t>However, many videogames can mix </a:t>
            </a:r>
            <a:r>
              <a:rPr lang="en-GB" sz="1200" b="1" dirty="0" err="1" smtClean="0">
                <a:latin typeface="Arial" charset="0"/>
              </a:rPr>
              <a:t>storylike</a:t>
            </a:r>
            <a:r>
              <a:rPr lang="en-GB" sz="1200" b="1" dirty="0" smtClean="0">
                <a:latin typeface="Arial" charset="0"/>
              </a:rPr>
              <a:t> and </a:t>
            </a:r>
            <a:r>
              <a:rPr lang="en-GB" sz="1200" b="1" dirty="0" err="1" smtClean="0">
                <a:latin typeface="Arial" charset="0"/>
              </a:rPr>
              <a:t>gamelike</a:t>
            </a:r>
            <a:r>
              <a:rPr lang="en-GB" sz="1200" b="1" dirty="0" smtClean="0">
                <a:latin typeface="Arial" charset="0"/>
              </a:rPr>
              <a:t> entertainment almost seamlessly.</a:t>
            </a:r>
          </a:p>
          <a:p>
            <a:endParaRPr lang="en-GB" sz="1200" b="1" dirty="0" smtClean="0">
              <a:latin typeface="Arial" charset="0"/>
            </a:endParaRPr>
          </a:p>
          <a:p>
            <a:r>
              <a:rPr lang="en-GB" sz="1200" b="1" dirty="0" smtClean="0">
                <a:latin typeface="Arial" charset="0"/>
              </a:rPr>
              <a:t>The Walking Dead (</a:t>
            </a:r>
            <a:r>
              <a:rPr lang="en-GB" sz="1200" b="1" dirty="0" err="1" smtClean="0">
                <a:latin typeface="Arial" charset="0"/>
              </a:rPr>
              <a:t>TellTale</a:t>
            </a:r>
            <a:r>
              <a:rPr lang="en-GB" sz="1200" b="1" dirty="0" smtClean="0">
                <a:latin typeface="Arial" charset="0"/>
              </a:rPr>
              <a:t> Games, 2012)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FDE794-02F9-467D-98E4-8DE663C3EB76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447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 smtClean="0">
                <a:latin typeface="Arial" charset="0"/>
              </a:rPr>
              <a:t>However, many videogames can mix </a:t>
            </a:r>
            <a:r>
              <a:rPr lang="en-GB" sz="1200" b="1" dirty="0" err="1" smtClean="0">
                <a:latin typeface="Arial" charset="0"/>
              </a:rPr>
              <a:t>storylike</a:t>
            </a:r>
            <a:r>
              <a:rPr lang="en-GB" sz="1200" b="1" dirty="0" smtClean="0">
                <a:latin typeface="Arial" charset="0"/>
              </a:rPr>
              <a:t> and </a:t>
            </a:r>
            <a:r>
              <a:rPr lang="en-GB" sz="1200" b="1" dirty="0" err="1" smtClean="0">
                <a:latin typeface="Arial" charset="0"/>
              </a:rPr>
              <a:t>gamelike</a:t>
            </a:r>
            <a:r>
              <a:rPr lang="en-GB" sz="1200" b="1" dirty="0" smtClean="0">
                <a:latin typeface="Arial" charset="0"/>
              </a:rPr>
              <a:t> entertainment almost seamlessly.</a:t>
            </a:r>
          </a:p>
          <a:p>
            <a:endParaRPr lang="en-GB" sz="1200" b="1" dirty="0" smtClean="0">
              <a:latin typeface="Arial" charset="0"/>
            </a:endParaRPr>
          </a:p>
          <a:p>
            <a:r>
              <a:rPr lang="en-GB" sz="1200" b="1" dirty="0" smtClean="0">
                <a:latin typeface="Arial" charset="0"/>
              </a:rPr>
              <a:t>The Walking Dead (</a:t>
            </a:r>
            <a:r>
              <a:rPr lang="en-GB" sz="1200" b="1" dirty="0" err="1" smtClean="0">
                <a:latin typeface="Arial" charset="0"/>
              </a:rPr>
              <a:t>TellTale</a:t>
            </a:r>
            <a:r>
              <a:rPr lang="en-GB" sz="1200" b="1" dirty="0" smtClean="0">
                <a:latin typeface="Arial" charset="0"/>
              </a:rPr>
              <a:t> Games, 2012)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FDE794-02F9-467D-98E4-8DE663C3EB76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447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 smtClean="0">
                <a:latin typeface="Arial" charset="0"/>
              </a:rPr>
              <a:t>However, many videogames can mix </a:t>
            </a:r>
            <a:r>
              <a:rPr lang="en-GB" sz="1200" b="1" dirty="0" err="1" smtClean="0">
                <a:latin typeface="Arial" charset="0"/>
              </a:rPr>
              <a:t>storylike</a:t>
            </a:r>
            <a:r>
              <a:rPr lang="en-GB" sz="1200" b="1" dirty="0" smtClean="0">
                <a:latin typeface="Arial" charset="0"/>
              </a:rPr>
              <a:t> and </a:t>
            </a:r>
            <a:r>
              <a:rPr lang="en-GB" sz="1200" b="1" dirty="0" err="1" smtClean="0">
                <a:latin typeface="Arial" charset="0"/>
              </a:rPr>
              <a:t>gamelike</a:t>
            </a:r>
            <a:r>
              <a:rPr lang="en-GB" sz="1200" b="1" dirty="0" smtClean="0">
                <a:latin typeface="Arial" charset="0"/>
              </a:rPr>
              <a:t> entertainment almost seamlessly.</a:t>
            </a:r>
          </a:p>
          <a:p>
            <a:endParaRPr lang="en-GB" sz="1200" b="1" dirty="0" smtClean="0">
              <a:latin typeface="Arial" charset="0"/>
            </a:endParaRPr>
          </a:p>
          <a:p>
            <a:r>
              <a:rPr lang="en-GB" sz="1200" b="1" dirty="0" smtClean="0">
                <a:latin typeface="Arial" charset="0"/>
              </a:rPr>
              <a:t>The Walking Dead (</a:t>
            </a:r>
            <a:r>
              <a:rPr lang="en-GB" sz="1200" b="1" dirty="0" err="1" smtClean="0">
                <a:latin typeface="Arial" charset="0"/>
              </a:rPr>
              <a:t>TellTale</a:t>
            </a:r>
            <a:r>
              <a:rPr lang="en-GB" sz="1200" b="1" dirty="0" smtClean="0">
                <a:latin typeface="Arial" charset="0"/>
              </a:rPr>
              <a:t> Games, 2012)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FDE794-02F9-467D-98E4-8DE663C3EB76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8666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 smtClean="0">
                <a:latin typeface="Arial" charset="0"/>
              </a:rPr>
              <a:t>However, many videogames can mix </a:t>
            </a:r>
            <a:r>
              <a:rPr lang="en-GB" sz="1200" b="1" dirty="0" err="1" smtClean="0">
                <a:latin typeface="Arial" charset="0"/>
              </a:rPr>
              <a:t>storylike</a:t>
            </a:r>
            <a:r>
              <a:rPr lang="en-GB" sz="1200" b="1" dirty="0" smtClean="0">
                <a:latin typeface="Arial" charset="0"/>
              </a:rPr>
              <a:t> and </a:t>
            </a:r>
            <a:r>
              <a:rPr lang="en-GB" sz="1200" b="1" dirty="0" err="1" smtClean="0">
                <a:latin typeface="Arial" charset="0"/>
              </a:rPr>
              <a:t>gamelike</a:t>
            </a:r>
            <a:r>
              <a:rPr lang="en-GB" sz="1200" b="1" dirty="0" smtClean="0">
                <a:latin typeface="Arial" charset="0"/>
              </a:rPr>
              <a:t> entertainment almost seamlessly.</a:t>
            </a:r>
          </a:p>
          <a:p>
            <a:endParaRPr lang="en-GB" sz="1200" b="1" dirty="0" smtClean="0">
              <a:latin typeface="Arial" charset="0"/>
            </a:endParaRPr>
          </a:p>
          <a:p>
            <a:r>
              <a:rPr lang="en-GB" sz="1200" b="1" dirty="0" smtClean="0">
                <a:latin typeface="Arial" charset="0"/>
              </a:rPr>
              <a:t>The Walking Dead (</a:t>
            </a:r>
            <a:r>
              <a:rPr lang="en-GB" sz="1200" b="1" dirty="0" err="1" smtClean="0">
                <a:latin typeface="Arial" charset="0"/>
              </a:rPr>
              <a:t>TellTale</a:t>
            </a:r>
            <a:r>
              <a:rPr lang="en-GB" sz="1200" b="1" dirty="0" smtClean="0">
                <a:latin typeface="Arial" charset="0"/>
              </a:rPr>
              <a:t> Games, 2012)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FDE794-02F9-467D-98E4-8DE663C3EB76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8666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2981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altLang="en-US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 game should </a:t>
            </a:r>
            <a:r>
              <a:rPr lang="en-GB" altLang="en-US" sz="1200" b="1" kern="1200" dirty="0" smtClean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always reward achievement</a:t>
            </a:r>
            <a:r>
              <a:rPr lang="en-GB" altLang="en-US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whether it is risky or not.</a:t>
            </a:r>
          </a:p>
          <a:p>
            <a:pPr algn="just"/>
            <a:endParaRPr lang="en-GB" altLang="en-US" sz="1200" b="1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just"/>
            <a:endParaRPr lang="en-GB" altLang="en-US" sz="1200" b="1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just"/>
            <a:r>
              <a:rPr lang="en-GB" altLang="en-US" sz="1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more difficult the achievement, the bigger the reward should be.</a:t>
            </a:r>
          </a:p>
          <a:p>
            <a:endParaRPr lang="en-GB" sz="1200" b="1" dirty="0" smtClean="0">
              <a:latin typeface="Arial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FDE794-02F9-467D-98E4-8DE663C3EB76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7604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4661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3544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 smtClean="0">
                <a:latin typeface="Arial" charset="0"/>
              </a:rPr>
              <a:t>Early video games were extremely repetitive and developed an unfortunate reputation for being monotonous.</a:t>
            </a:r>
          </a:p>
          <a:p>
            <a:endParaRPr lang="en-GB" sz="1200" b="1" dirty="0" smtClean="0">
              <a:latin typeface="Arial" charset="0"/>
            </a:endParaRPr>
          </a:p>
          <a:p>
            <a:r>
              <a:rPr lang="en-GB" sz="1200" b="1" dirty="0" err="1" smtClean="0">
                <a:latin typeface="Arial" charset="0"/>
              </a:rPr>
              <a:t>Warioware</a:t>
            </a:r>
            <a:r>
              <a:rPr lang="en-GB" sz="1200" b="1" dirty="0" smtClean="0">
                <a:latin typeface="Arial" charset="0"/>
              </a:rPr>
              <a:t> contains fast paced </a:t>
            </a:r>
            <a:r>
              <a:rPr lang="en-GB" sz="1200" b="1" dirty="0" err="1" smtClean="0">
                <a:latin typeface="Arial" charset="0"/>
              </a:rPr>
              <a:t>microgames</a:t>
            </a:r>
            <a:r>
              <a:rPr lang="en-GB" sz="1200" b="1" dirty="0" smtClean="0">
                <a:latin typeface="Arial" charset="0"/>
              </a:rPr>
              <a:t>, each of which only lasts a few seconds.</a:t>
            </a:r>
          </a:p>
          <a:p>
            <a:endParaRPr lang="en-GB" sz="1200" b="1" dirty="0" smtClean="0">
              <a:latin typeface="Arial" charset="0"/>
            </a:endParaRPr>
          </a:p>
          <a:p>
            <a:r>
              <a:rPr lang="en-GB" sz="1200" b="1" dirty="0" err="1" smtClean="0">
                <a:latin typeface="Arial" charset="0"/>
              </a:rPr>
              <a:t>Warioware</a:t>
            </a:r>
            <a:r>
              <a:rPr lang="en-GB" sz="1200" b="1" dirty="0" smtClean="0">
                <a:latin typeface="Arial" charset="0"/>
              </a:rPr>
              <a:t> can be quite challenging, and also disorientating!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FDE794-02F9-467D-98E4-8DE663C3EB76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00861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/>
            <a:r>
              <a:rPr lang="en-GB" altLang="en-US" sz="1200" b="1" dirty="0" smtClean="0">
                <a:latin typeface="Arial" charset="0"/>
              </a:rPr>
              <a:t>Mario odyssey</a:t>
            </a:r>
          </a:p>
          <a:p>
            <a:pPr algn="just" eaLnBrk="1" hangingPunct="1"/>
            <a:r>
              <a:rPr lang="en-GB" altLang="en-US" sz="1200" b="1" dirty="0" smtClean="0">
                <a:solidFill>
                  <a:schemeClr val="bg1">
                    <a:lumMod val="85000"/>
                  </a:schemeClr>
                </a:solidFill>
                <a:latin typeface="Arial" charset="0"/>
                <a:hlinkClick r:id="rId3"/>
              </a:rPr>
              <a:t>https://www.youtube.com/watch?v=p2rJlkXW3zg</a:t>
            </a:r>
            <a:endParaRPr lang="en-GB" altLang="en-US" sz="1200" b="1" dirty="0" smtClean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 algn="just" eaLnBrk="1" hangingPunct="1"/>
            <a:r>
              <a:rPr lang="en-GB" altLang="en-US" sz="1200" b="1" dirty="0" smtClean="0">
                <a:solidFill>
                  <a:schemeClr val="bg1">
                    <a:lumMod val="85000"/>
                  </a:schemeClr>
                </a:solidFill>
                <a:latin typeface="Arial" charset="0"/>
                <a:hlinkClick r:id="rId4"/>
              </a:rPr>
              <a:t>https://www.youtube.com/watch?v=ptgf3tyzGOU</a:t>
            </a:r>
            <a:endParaRPr lang="en-GB" altLang="en-US" sz="1200" b="1" dirty="0" smtClean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 algn="just" eaLnBrk="1" hangingPunct="1"/>
            <a:endParaRPr lang="en-GB" altLang="en-US" sz="1200" b="1" dirty="0" smtClean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 algn="just" eaLnBrk="1" hangingPunct="1"/>
            <a:r>
              <a:rPr lang="en-GB" altLang="en-US" sz="1200" b="1" dirty="0" smtClean="0">
                <a:latin typeface="Arial" charset="0"/>
              </a:rPr>
              <a:t>Tiny </a:t>
            </a:r>
            <a:r>
              <a:rPr lang="en-GB" altLang="en-US" sz="1200" b="1" dirty="0" err="1" smtClean="0">
                <a:latin typeface="Arial" charset="0"/>
              </a:rPr>
              <a:t>toons</a:t>
            </a:r>
            <a:endParaRPr lang="en-GB" altLang="en-US" sz="1200" b="1" dirty="0" smtClean="0">
              <a:latin typeface="Arial" charset="0"/>
            </a:endParaRPr>
          </a:p>
          <a:p>
            <a:pPr algn="just" eaLnBrk="1" hangingPunct="1"/>
            <a:r>
              <a:rPr lang="en-GB" altLang="en-US" sz="1200" b="1" dirty="0" smtClean="0">
                <a:solidFill>
                  <a:schemeClr val="bg1">
                    <a:lumMod val="85000"/>
                  </a:schemeClr>
                </a:solidFill>
                <a:latin typeface="Arial" charset="0"/>
                <a:hlinkClick r:id="rId5"/>
              </a:rPr>
              <a:t>https://www.youtube.com/watch?v=UnGBEjBx_Mo</a:t>
            </a:r>
            <a:endParaRPr lang="en-GB" altLang="en-US" sz="1200" b="1" dirty="0" smtClean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 algn="just" eaLnBrk="1" hangingPunct="1"/>
            <a:endParaRPr lang="en-GB" altLang="en-US" sz="1200" b="1" dirty="0" smtClean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 algn="just" eaLnBrk="1" hangingPunct="1"/>
            <a:r>
              <a:rPr lang="en-GB" altLang="en-US" sz="1200" b="1" dirty="0" err="1" smtClean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toca</a:t>
            </a:r>
            <a:endParaRPr lang="en-GB" altLang="en-US" sz="1200" b="1" dirty="0" smtClean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 algn="just" eaLnBrk="1" hangingPunct="1"/>
            <a:r>
              <a:rPr lang="en-GB" altLang="en-US" sz="1200" b="1" dirty="0" smtClean="0">
                <a:solidFill>
                  <a:schemeClr val="bg1">
                    <a:lumMod val="85000"/>
                  </a:schemeClr>
                </a:solidFill>
                <a:latin typeface="Arial" charset="0"/>
                <a:hlinkClick r:id="rId6"/>
              </a:rPr>
              <a:t>https://www.youtube.com/watch?v=HpJes4rdWcI</a:t>
            </a:r>
            <a:endParaRPr lang="en-GB" altLang="en-US" sz="1200" b="1" dirty="0" smtClean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 algn="just" eaLnBrk="1" hangingPunct="1"/>
            <a:endParaRPr lang="en-GB" altLang="en-US" sz="1200" b="1" dirty="0" smtClean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FDE794-02F9-467D-98E4-8DE663C3EB76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28367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 smtClean="0">
                <a:latin typeface="Arial" charset="0"/>
              </a:rPr>
              <a:t>Early video games were extremely repetitive and developed an unfortunate reputation for being monotonous.</a:t>
            </a:r>
          </a:p>
          <a:p>
            <a:endParaRPr lang="en-GB" sz="1200" b="1" dirty="0" smtClean="0">
              <a:latin typeface="Arial" charset="0"/>
            </a:endParaRPr>
          </a:p>
          <a:p>
            <a:r>
              <a:rPr lang="en-GB" sz="1200" b="1" dirty="0" err="1" smtClean="0">
                <a:latin typeface="Arial" charset="0"/>
              </a:rPr>
              <a:t>Warioware</a:t>
            </a:r>
            <a:r>
              <a:rPr lang="en-GB" sz="1200" b="1" dirty="0" smtClean="0">
                <a:latin typeface="Arial" charset="0"/>
              </a:rPr>
              <a:t> contains fast paced </a:t>
            </a:r>
            <a:r>
              <a:rPr lang="en-GB" sz="1200" b="1" dirty="0" err="1" smtClean="0">
                <a:latin typeface="Arial" charset="0"/>
              </a:rPr>
              <a:t>microgames</a:t>
            </a:r>
            <a:r>
              <a:rPr lang="en-GB" sz="1200" b="1" dirty="0" smtClean="0">
                <a:latin typeface="Arial" charset="0"/>
              </a:rPr>
              <a:t>, each of which only lasts a few seconds.</a:t>
            </a:r>
          </a:p>
          <a:p>
            <a:endParaRPr lang="en-GB" sz="1200" b="1" dirty="0" smtClean="0">
              <a:latin typeface="Arial" charset="0"/>
            </a:endParaRPr>
          </a:p>
          <a:p>
            <a:r>
              <a:rPr lang="en-GB" sz="1200" b="1" dirty="0" err="1" smtClean="0">
                <a:latin typeface="Arial" charset="0"/>
              </a:rPr>
              <a:t>Warioware</a:t>
            </a:r>
            <a:r>
              <a:rPr lang="en-GB" sz="1200" b="1" dirty="0" smtClean="0">
                <a:latin typeface="Arial" charset="0"/>
              </a:rPr>
              <a:t> can be quite challenging, and also disorientating!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FDE794-02F9-467D-98E4-8DE663C3EB76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77601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98870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7576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ARE IN THE BUSINESS OF DESIGNING WORLDS. You NEED to</a:t>
            </a:r>
            <a:r>
              <a:rPr lang="en-GB" baseline="0" dirty="0" smtClean="0"/>
              <a:t> be passionate, and want to strive to do as much as you can, even when there are limitations.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We have the power</a:t>
            </a:r>
            <a:r>
              <a:rPr lang="en-GB" baseline="0" dirty="0" smtClean="0"/>
              <a:t> to potentially shape entire universes to our whims and desires, to control not just how things look but how they behave. What other professions offer that freedom?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Most importantly of all: How can you possibly succeed if</a:t>
            </a:r>
            <a:r>
              <a:rPr lang="en-GB" baseline="0" dirty="0" smtClean="0"/>
              <a:t> you don’t care?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8805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Brief introduction to topic</a:t>
            </a:r>
          </a:p>
          <a:p>
            <a:endParaRPr lang="en-GB" b="1" dirty="0" smtClean="0"/>
          </a:p>
          <a:p>
            <a:r>
              <a:rPr lang="en-GB" b="1" dirty="0" smtClean="0"/>
              <a:t>Duration: 15 mins</a:t>
            </a:r>
          </a:p>
          <a:p>
            <a:endParaRPr lang="en-GB" b="1" dirty="0" smtClean="0"/>
          </a:p>
          <a:p>
            <a:r>
              <a:rPr lang="en-GB" b="1" dirty="0" smtClean="0"/>
              <a:t>Notes will be made available on Moodle for all students following the session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85EFD6-EE4E-44D1-A056-F43781E9D611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661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4/9/2019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812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4/9/2019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024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4/9/2019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972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4/9/2019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752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4/9/2019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452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4/9/2019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299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4/9/2019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217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4/9/2019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3320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4/9/2019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677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4/9/2019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8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42BA-34E7-4C23-95A1-D9034E87CA01}" type="datetimeFigureOut">
              <a:rPr lang="en-US" smtClean="0"/>
              <a:pPr/>
              <a:t>4/9/2019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061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5742BA-34E7-4C23-95A1-D9034E87CA01}" type="datetimeFigureOut">
              <a:rPr lang="en-US" smtClean="0"/>
              <a:pPr/>
              <a:t>4/9/2019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1A85F-9F9A-4E8A-A8D0-6E53F50752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190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3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video" Target="file:///G:\Taster%20Day%20v2\VVVVVV_gameplay.mp4" TargetMode="External"/><Relationship Id="rId1" Type="http://schemas.microsoft.com/office/2007/relationships/media" Target="file:///G:\Taster%20Day%20v2\VVVVVV_gameplay.mp4" TargetMode="External"/><Relationship Id="rId6" Type="http://schemas.openxmlformats.org/officeDocument/2006/relationships/hyperlink" Target="https://youtu.be/zJvwxb7KuGk?t=4m52s" TargetMode="External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file:///G:\Taster%20Day%20v2\Waltz_Of_Wizard.mp4" TargetMode="External"/><Relationship Id="rId1" Type="http://schemas.microsoft.com/office/2007/relationships/media" Target="file:///G:\Taster%20Day%20v2\Waltz_Of_Wizard.mp4" TargetMode="External"/><Relationship Id="rId6" Type="http://schemas.openxmlformats.org/officeDocument/2006/relationships/image" Target="../media/image11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e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jpe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jpeg"/><Relationship Id="rId5" Type="http://schemas.openxmlformats.org/officeDocument/2006/relationships/image" Target="../media/image20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2.png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6" Type="http://schemas.openxmlformats.org/officeDocument/2006/relationships/image" Target="../media/image3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4.xml"/><Relationship Id="rId13" Type="http://schemas.openxmlformats.org/officeDocument/2006/relationships/image" Target="../media/image27.png"/><Relationship Id="rId3" Type="http://schemas.microsoft.com/office/2007/relationships/media" Target="../media/media3.mp4"/><Relationship Id="rId7" Type="http://schemas.openxmlformats.org/officeDocument/2006/relationships/slideLayout" Target="../slideLayouts/slideLayout1.xml"/><Relationship Id="rId12" Type="http://schemas.openxmlformats.org/officeDocument/2006/relationships/image" Target="../media/image26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video" Target="../media/media4.mp4"/><Relationship Id="rId11" Type="http://schemas.openxmlformats.org/officeDocument/2006/relationships/image" Target="../media/image25.png"/><Relationship Id="rId5" Type="http://schemas.microsoft.com/office/2007/relationships/media" Target="../media/media4.mp4"/><Relationship Id="rId10" Type="http://schemas.openxmlformats.org/officeDocument/2006/relationships/image" Target="../media/image3.png"/><Relationship Id="rId4" Type="http://schemas.openxmlformats.org/officeDocument/2006/relationships/video" Target="../media/media3.mp4"/><Relationship Id="rId9" Type="http://schemas.openxmlformats.org/officeDocument/2006/relationships/image" Target="../media/image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28600" y="1995686"/>
            <a:ext cx="8686800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 smtClean="0">
                <a:latin typeface="+mj-lt"/>
              </a:rPr>
              <a:t>Games Design: An Introduction </a:t>
            </a:r>
          </a:p>
          <a:p>
            <a:pPr algn="ctr"/>
            <a:endParaRPr lang="en-GB" sz="3000" b="1" dirty="0" smtClean="0">
              <a:latin typeface="+mj-lt"/>
            </a:endParaRPr>
          </a:p>
          <a:p>
            <a:pPr algn="ctr"/>
            <a:r>
              <a:rPr lang="en-GB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Rich Morgan</a:t>
            </a:r>
          </a:p>
          <a:p>
            <a:pPr algn="ctr"/>
            <a:endParaRPr lang="en-GB" sz="15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algn="ctr"/>
            <a:endParaRPr lang="en-GB" sz="1500" b="1" dirty="0" smtClean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algn="ctr"/>
            <a:endParaRPr lang="en-GB" sz="1500" b="1" dirty="0">
              <a:solidFill>
                <a:schemeClr val="accent5">
                  <a:lumMod val="75000"/>
                </a:schemeClr>
              </a:solidFill>
              <a:latin typeface="Helvetica" panose="020B0500000000000000" pitchFamily="34" charset="0"/>
            </a:endParaRPr>
          </a:p>
          <a:p>
            <a:pPr algn="ctr"/>
            <a:r>
              <a:rPr lang="en-GB" sz="2000" b="1" dirty="0" smtClean="0">
                <a:solidFill>
                  <a:schemeClr val="accent5">
                    <a:lumMod val="75000"/>
                  </a:schemeClr>
                </a:solidFill>
                <a:latin typeface="Helvetica" panose="020B0500000000000000" pitchFamily="34" charset="0"/>
              </a:rPr>
              <a:t> </a:t>
            </a:r>
          </a:p>
        </p:txBody>
      </p:sp>
      <p:pic>
        <p:nvPicPr>
          <p:cNvPr id="1030" name="Picture 6" descr="C:\Users\fad-rm1\RICH ACADEMIC DOCS 2015\General UTWSD Documents\Logo\UWTSD SCA Combo Logo RICH SMALL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6200"/>
            <a:ext cx="4831727" cy="811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1483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95536" y="146412"/>
            <a:ext cx="8352928" cy="39549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Game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Design </a:t>
            </a:r>
            <a:r>
              <a:rPr lang="en-GB" altLang="en-US" sz="2000" b="1" dirty="0">
                <a:latin typeface="+mj-lt"/>
              </a:rPr>
              <a:t>is the process of:</a:t>
            </a:r>
          </a:p>
          <a:p>
            <a:pPr>
              <a:defRPr/>
            </a:pPr>
            <a:endParaRPr lang="en-GB" altLang="en-US" sz="2000" b="1" dirty="0" smtClean="0">
              <a:latin typeface="+mj-lt"/>
            </a:endParaRPr>
          </a:p>
          <a:p>
            <a:pPr>
              <a:defRPr/>
            </a:pPr>
            <a:endParaRPr lang="en-GB" altLang="en-US" sz="2000" b="1" dirty="0">
              <a:latin typeface="+mj-lt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latin typeface="+mj-lt"/>
              </a:rPr>
              <a:t>Imagining </a:t>
            </a:r>
            <a:r>
              <a:rPr lang="en-GB" altLang="en-US" sz="2000" b="1" dirty="0">
                <a:latin typeface="+mj-lt"/>
              </a:rPr>
              <a:t>a game</a:t>
            </a:r>
          </a:p>
          <a:p>
            <a:pPr>
              <a:defRPr/>
            </a:pPr>
            <a:r>
              <a:rPr lang="en-GB" altLang="en-US" sz="2000" b="1" dirty="0" smtClean="0">
                <a:latin typeface="+mj-lt"/>
              </a:rPr>
              <a:t> </a:t>
            </a:r>
          </a:p>
          <a:p>
            <a:pPr>
              <a:defRPr/>
            </a:pPr>
            <a:endParaRPr lang="en-GB" altLang="en-US" sz="2000" b="1" dirty="0" smtClean="0">
              <a:latin typeface="+mj-lt"/>
            </a:endParaRPr>
          </a:p>
          <a:p>
            <a:pPr>
              <a:defRPr/>
            </a:pPr>
            <a:endParaRPr lang="en-GB" altLang="en-US" sz="2000" b="1" dirty="0" smtClean="0">
              <a:latin typeface="+mj-lt"/>
            </a:endParaRPr>
          </a:p>
          <a:p>
            <a:pPr>
              <a:defRPr/>
            </a:pPr>
            <a:endParaRPr lang="en-GB" altLang="en-US" sz="2000" b="1" dirty="0" smtClean="0">
              <a:latin typeface="+mj-lt"/>
            </a:endParaRPr>
          </a:p>
          <a:p>
            <a:pPr>
              <a:defRPr/>
            </a:pPr>
            <a:endParaRPr lang="en-GB" altLang="en-US" sz="2000" b="1" dirty="0" smtClean="0">
              <a:latin typeface="+mj-lt"/>
            </a:endParaRPr>
          </a:p>
          <a:p>
            <a:pPr>
              <a:defRPr/>
            </a:pPr>
            <a:endParaRPr lang="en-GB" altLang="en-US" sz="2000" b="1" dirty="0" smtClean="0">
              <a:latin typeface="+mj-lt"/>
            </a:endParaRPr>
          </a:p>
          <a:p>
            <a:pPr>
              <a:defRPr/>
            </a:pPr>
            <a:endParaRPr lang="en-GB" altLang="en-US" sz="1875" b="1" dirty="0" smtClean="0">
              <a:latin typeface="+mj-lt"/>
            </a:endParaRPr>
          </a:p>
          <a:p>
            <a:pPr>
              <a:buFont typeface="Wingdings" pitchFamily="2" charset="2"/>
              <a:buChar char="§"/>
              <a:defRPr/>
            </a:pPr>
            <a:endParaRPr lang="en-GB" altLang="en-US" sz="1875" b="1" dirty="0">
              <a:latin typeface="+mj-lt"/>
            </a:endParaRPr>
          </a:p>
          <a:p>
            <a:pPr algn="r">
              <a:defRPr/>
            </a:pPr>
            <a:r>
              <a:rPr lang="en-GB" altLang="en-US" sz="1350" b="1" dirty="0">
                <a:latin typeface="+mj-lt"/>
              </a:rPr>
              <a:t>       </a:t>
            </a:r>
            <a:r>
              <a:rPr lang="en-GB" altLang="en-US" sz="1350" b="1" dirty="0" smtClean="0">
                <a:latin typeface="+mj-lt"/>
              </a:rPr>
              <a:t> (</a:t>
            </a:r>
            <a:r>
              <a:rPr lang="en-GB" altLang="en-US" sz="1350" b="1" dirty="0">
                <a:latin typeface="+mj-lt"/>
              </a:rPr>
              <a:t>Adams &amp; </a:t>
            </a:r>
            <a:r>
              <a:rPr lang="en-GB" altLang="en-US" sz="1350" b="1" dirty="0" err="1">
                <a:latin typeface="+mj-lt"/>
              </a:rPr>
              <a:t>Rollings</a:t>
            </a:r>
            <a:r>
              <a:rPr lang="en-GB" altLang="en-US" sz="1350" b="1" dirty="0">
                <a:latin typeface="+mj-lt"/>
              </a:rPr>
              <a:t>, </a:t>
            </a:r>
            <a:r>
              <a:rPr lang="en-GB" altLang="en-US" sz="1350" b="1" dirty="0" smtClean="0">
                <a:latin typeface="+mj-lt"/>
              </a:rPr>
              <a:t>2013)</a:t>
            </a:r>
            <a:endParaRPr lang="en-GB" altLang="en-US" sz="1875" b="1" dirty="0">
              <a:latin typeface="+mj-lt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71517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95536" y="146412"/>
            <a:ext cx="8352928" cy="39549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Game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Design </a:t>
            </a:r>
            <a:r>
              <a:rPr lang="en-GB" altLang="en-US" sz="2000" b="1" dirty="0">
                <a:latin typeface="+mj-lt"/>
              </a:rPr>
              <a:t>is the process of:</a:t>
            </a:r>
          </a:p>
          <a:p>
            <a:pPr>
              <a:defRPr/>
            </a:pPr>
            <a:endParaRPr lang="en-GB" altLang="en-US" sz="2000" b="1" dirty="0" smtClean="0">
              <a:latin typeface="+mj-lt"/>
            </a:endParaRPr>
          </a:p>
          <a:p>
            <a:pPr>
              <a:defRPr/>
            </a:pPr>
            <a:endParaRPr lang="en-GB" altLang="en-US" sz="2000" b="1" dirty="0">
              <a:latin typeface="+mj-lt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latin typeface="+mj-lt"/>
              </a:rPr>
              <a:t>Imagining </a:t>
            </a:r>
            <a:r>
              <a:rPr lang="en-GB" altLang="en-US" sz="2000" b="1" dirty="0">
                <a:latin typeface="+mj-lt"/>
              </a:rPr>
              <a:t>a game</a:t>
            </a:r>
          </a:p>
          <a:p>
            <a:pPr>
              <a:defRPr/>
            </a:pPr>
            <a:endParaRPr lang="en-GB" altLang="en-US" sz="2000" b="1" dirty="0">
              <a:latin typeface="+mj-lt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latin typeface="+mj-lt"/>
              </a:rPr>
              <a:t>Defining </a:t>
            </a:r>
            <a:r>
              <a:rPr lang="en-GB" altLang="en-US" sz="2000" b="1" dirty="0">
                <a:latin typeface="+mj-lt"/>
              </a:rPr>
              <a:t>the way it </a:t>
            </a:r>
            <a:r>
              <a:rPr lang="en-GB" altLang="en-US" sz="2000" b="1" dirty="0" smtClean="0">
                <a:latin typeface="+mj-lt"/>
              </a:rPr>
              <a:t>works</a:t>
            </a:r>
          </a:p>
          <a:p>
            <a:pPr>
              <a:defRPr/>
            </a:pPr>
            <a:endParaRPr lang="en-GB" altLang="en-US" sz="2000" b="1" dirty="0" smtClean="0">
              <a:latin typeface="+mj-lt"/>
            </a:endParaRPr>
          </a:p>
          <a:p>
            <a:pPr>
              <a:defRPr/>
            </a:pP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</a:p>
          <a:p>
            <a:pPr>
              <a:defRPr/>
            </a:pPr>
            <a:endParaRPr lang="en-GB" altLang="en-US" sz="2000" b="1" dirty="0" smtClean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>
              <a:defRPr/>
            </a:pPr>
            <a:endParaRPr lang="en-GB" altLang="en-US" sz="2000" b="1" dirty="0" smtClean="0">
              <a:latin typeface="+mj-lt"/>
            </a:endParaRPr>
          </a:p>
          <a:p>
            <a:pPr>
              <a:defRPr/>
            </a:pPr>
            <a:endParaRPr lang="en-GB" altLang="en-US" sz="1875" b="1" dirty="0" smtClean="0">
              <a:latin typeface="+mj-lt"/>
            </a:endParaRPr>
          </a:p>
          <a:p>
            <a:pPr>
              <a:buFont typeface="Wingdings" pitchFamily="2" charset="2"/>
              <a:buChar char="§"/>
              <a:defRPr/>
            </a:pPr>
            <a:endParaRPr lang="en-GB" altLang="en-US" sz="1875" b="1" dirty="0" smtClean="0">
              <a:latin typeface="+mj-lt"/>
            </a:endParaRPr>
          </a:p>
          <a:p>
            <a:pPr algn="r">
              <a:defRPr/>
            </a:pPr>
            <a:r>
              <a:rPr lang="en-GB" altLang="en-US" sz="1350" b="1" dirty="0" smtClean="0">
                <a:latin typeface="+mj-lt"/>
              </a:rPr>
              <a:t>        (Adams &amp; </a:t>
            </a:r>
            <a:r>
              <a:rPr lang="en-GB" altLang="en-US" sz="1350" b="1" dirty="0" err="1" smtClean="0">
                <a:latin typeface="+mj-lt"/>
              </a:rPr>
              <a:t>Rollings</a:t>
            </a:r>
            <a:r>
              <a:rPr lang="en-GB" altLang="en-US" sz="1350" b="1" dirty="0" smtClean="0">
                <a:latin typeface="+mj-lt"/>
              </a:rPr>
              <a:t>, 2013)</a:t>
            </a:r>
            <a:endParaRPr lang="en-GB" altLang="en-US" sz="1875" b="1" dirty="0">
              <a:latin typeface="+mj-lt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71517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95536" y="146412"/>
            <a:ext cx="8352928" cy="39356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Game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Design </a:t>
            </a:r>
            <a:r>
              <a:rPr lang="en-GB" altLang="en-US" sz="2000" b="1" dirty="0">
                <a:latin typeface="+mj-lt"/>
              </a:rPr>
              <a:t>is the process of:</a:t>
            </a:r>
          </a:p>
          <a:p>
            <a:pPr>
              <a:defRPr/>
            </a:pPr>
            <a:endParaRPr lang="en-GB" altLang="en-US" sz="2000" b="1" dirty="0" smtClean="0">
              <a:latin typeface="+mj-lt"/>
            </a:endParaRPr>
          </a:p>
          <a:p>
            <a:pPr>
              <a:defRPr/>
            </a:pPr>
            <a:endParaRPr lang="en-GB" altLang="en-US" sz="2000" b="1" dirty="0">
              <a:latin typeface="+mj-lt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latin typeface="+mj-lt"/>
              </a:rPr>
              <a:t>Imagining </a:t>
            </a:r>
            <a:r>
              <a:rPr lang="en-GB" altLang="en-US" sz="2000" b="1" dirty="0">
                <a:latin typeface="+mj-lt"/>
              </a:rPr>
              <a:t>a game</a:t>
            </a:r>
          </a:p>
          <a:p>
            <a:pPr>
              <a:defRPr/>
            </a:pPr>
            <a:endParaRPr lang="en-GB" altLang="en-US" sz="2000" b="1" dirty="0">
              <a:latin typeface="+mj-lt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latin typeface="+mj-lt"/>
              </a:rPr>
              <a:t>Defining </a:t>
            </a:r>
            <a:r>
              <a:rPr lang="en-GB" altLang="en-US" sz="2000" b="1" dirty="0">
                <a:latin typeface="+mj-lt"/>
              </a:rPr>
              <a:t>the way it works</a:t>
            </a:r>
          </a:p>
          <a:p>
            <a:pPr>
              <a:defRPr/>
            </a:pPr>
            <a:endParaRPr lang="en-GB" altLang="en-US" sz="2000" b="1" dirty="0">
              <a:latin typeface="+mj-lt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latin typeface="+mj-lt"/>
              </a:rPr>
              <a:t>Describing </a:t>
            </a:r>
            <a:r>
              <a:rPr lang="en-GB" altLang="en-US" sz="2000" b="1" dirty="0">
                <a:latin typeface="+mj-lt"/>
              </a:rPr>
              <a:t>the elements that make up the </a:t>
            </a:r>
            <a:r>
              <a:rPr lang="en-GB" altLang="en-US" sz="2000" b="1" dirty="0" smtClean="0">
                <a:latin typeface="+mj-lt"/>
              </a:rPr>
              <a:t>game</a:t>
            </a:r>
          </a:p>
          <a:p>
            <a:pPr>
              <a:defRPr/>
            </a:pPr>
            <a:endParaRPr lang="en-GB" altLang="en-US" sz="2000" b="1" dirty="0">
              <a:latin typeface="+mj-lt"/>
            </a:endParaRPr>
          </a:p>
          <a:p>
            <a:pPr>
              <a:defRPr/>
            </a:pPr>
            <a:endParaRPr lang="en-GB" altLang="en-US" sz="1875" b="1" dirty="0" smtClean="0">
              <a:latin typeface="+mj-lt"/>
            </a:endParaRPr>
          </a:p>
          <a:p>
            <a:pPr>
              <a:defRPr/>
            </a:pPr>
            <a:endParaRPr lang="en-GB" altLang="en-US" sz="1875" b="1" dirty="0" smtClean="0">
              <a:latin typeface="+mj-lt"/>
            </a:endParaRPr>
          </a:p>
          <a:p>
            <a:pPr>
              <a:buFont typeface="Wingdings" pitchFamily="2" charset="2"/>
              <a:buChar char="§"/>
              <a:defRPr/>
            </a:pPr>
            <a:endParaRPr lang="en-GB" altLang="en-US" sz="1875" b="1" dirty="0">
              <a:latin typeface="+mj-lt"/>
            </a:endParaRPr>
          </a:p>
          <a:p>
            <a:pPr algn="r">
              <a:defRPr/>
            </a:pPr>
            <a:r>
              <a:rPr lang="en-GB" altLang="en-US" sz="1350" b="1" dirty="0">
                <a:latin typeface="+mj-lt"/>
              </a:rPr>
              <a:t>       </a:t>
            </a:r>
            <a:r>
              <a:rPr lang="en-GB" altLang="en-US" sz="1350" b="1" dirty="0" smtClean="0">
                <a:latin typeface="+mj-lt"/>
              </a:rPr>
              <a:t> (</a:t>
            </a:r>
            <a:r>
              <a:rPr lang="en-GB" altLang="en-US" sz="1350" b="1" dirty="0">
                <a:latin typeface="+mj-lt"/>
              </a:rPr>
              <a:t>Adams &amp; </a:t>
            </a:r>
            <a:r>
              <a:rPr lang="en-GB" altLang="en-US" sz="1350" b="1" dirty="0" err="1">
                <a:latin typeface="+mj-lt"/>
              </a:rPr>
              <a:t>Rollings</a:t>
            </a:r>
            <a:r>
              <a:rPr lang="en-GB" altLang="en-US" sz="1350" b="1" dirty="0">
                <a:latin typeface="+mj-lt"/>
              </a:rPr>
              <a:t>, </a:t>
            </a:r>
            <a:r>
              <a:rPr lang="en-GB" altLang="en-US" sz="1350" b="1" dirty="0" smtClean="0">
                <a:latin typeface="+mj-lt"/>
              </a:rPr>
              <a:t>2013)</a:t>
            </a:r>
            <a:endParaRPr lang="en-GB" altLang="en-US" sz="1875" b="1" dirty="0">
              <a:latin typeface="+mj-lt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71517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26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95536" y="146412"/>
            <a:ext cx="8352928" cy="39549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Game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Design </a:t>
            </a:r>
            <a:r>
              <a:rPr lang="en-GB" altLang="en-US" sz="2000" b="1" dirty="0">
                <a:latin typeface="+mj-lt"/>
              </a:rPr>
              <a:t>is the process of:</a:t>
            </a:r>
          </a:p>
          <a:p>
            <a:pPr>
              <a:defRPr/>
            </a:pPr>
            <a:endParaRPr lang="en-GB" altLang="en-US" sz="2000" b="1" dirty="0" smtClean="0">
              <a:latin typeface="+mj-lt"/>
            </a:endParaRPr>
          </a:p>
          <a:p>
            <a:pPr>
              <a:defRPr/>
            </a:pPr>
            <a:endParaRPr lang="en-GB" altLang="en-US" sz="2000" b="1" dirty="0">
              <a:latin typeface="+mj-lt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latin typeface="+mj-lt"/>
              </a:rPr>
              <a:t>Imagining </a:t>
            </a:r>
            <a:r>
              <a:rPr lang="en-GB" altLang="en-US" sz="2000" b="1" dirty="0">
                <a:latin typeface="+mj-lt"/>
              </a:rPr>
              <a:t>a game</a:t>
            </a:r>
          </a:p>
          <a:p>
            <a:pPr>
              <a:defRPr/>
            </a:pPr>
            <a:endParaRPr lang="en-GB" altLang="en-US" sz="2000" b="1" dirty="0">
              <a:latin typeface="+mj-lt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latin typeface="+mj-lt"/>
              </a:rPr>
              <a:t>Defining </a:t>
            </a:r>
            <a:r>
              <a:rPr lang="en-GB" altLang="en-US" sz="2000" b="1" dirty="0">
                <a:latin typeface="+mj-lt"/>
              </a:rPr>
              <a:t>the way it works</a:t>
            </a:r>
          </a:p>
          <a:p>
            <a:pPr>
              <a:defRPr/>
            </a:pPr>
            <a:endParaRPr lang="en-GB" altLang="en-US" sz="2000" b="1" dirty="0">
              <a:latin typeface="+mj-lt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latin typeface="+mj-lt"/>
              </a:rPr>
              <a:t>Describing </a:t>
            </a:r>
            <a:r>
              <a:rPr lang="en-GB" altLang="en-US" sz="2000" b="1" dirty="0">
                <a:latin typeface="+mj-lt"/>
              </a:rPr>
              <a:t>the elements that make up the </a:t>
            </a:r>
            <a:r>
              <a:rPr lang="en-GB" altLang="en-US" sz="2000" b="1" dirty="0" smtClean="0">
                <a:latin typeface="+mj-lt"/>
              </a:rPr>
              <a:t>game</a:t>
            </a:r>
          </a:p>
          <a:p>
            <a:pPr>
              <a:defRPr/>
            </a:pPr>
            <a:endParaRPr lang="en-GB" altLang="en-US" sz="2000" b="1" dirty="0">
              <a:latin typeface="+mj-lt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latin typeface="+mj-lt"/>
              </a:rPr>
              <a:t>Transmitting </a:t>
            </a:r>
            <a:r>
              <a:rPr lang="en-GB" altLang="en-US" sz="2000" b="1" dirty="0">
                <a:latin typeface="+mj-lt"/>
              </a:rPr>
              <a:t>that information to the team that will </a:t>
            </a:r>
            <a:r>
              <a:rPr lang="en-GB" altLang="en-US" sz="2000" b="1" dirty="0" smtClean="0">
                <a:latin typeface="+mj-lt"/>
              </a:rPr>
              <a:t>build </a:t>
            </a:r>
            <a:r>
              <a:rPr lang="en-GB" altLang="en-US" sz="2000" b="1" dirty="0">
                <a:latin typeface="+mj-lt"/>
              </a:rPr>
              <a:t>the </a:t>
            </a:r>
            <a:r>
              <a:rPr lang="en-GB" altLang="en-US" sz="2000" b="1" dirty="0" smtClean="0">
                <a:latin typeface="+mj-lt"/>
              </a:rPr>
              <a:t>game</a:t>
            </a:r>
          </a:p>
          <a:p>
            <a:pPr>
              <a:defRPr/>
            </a:pPr>
            <a:endParaRPr lang="en-GB" altLang="en-US" sz="1875" b="1" dirty="0" smtClean="0">
              <a:latin typeface="+mj-lt"/>
            </a:endParaRPr>
          </a:p>
          <a:p>
            <a:pPr>
              <a:buFont typeface="Wingdings" pitchFamily="2" charset="2"/>
              <a:buChar char="§"/>
              <a:defRPr/>
            </a:pPr>
            <a:endParaRPr lang="en-GB" altLang="en-US" sz="1875" b="1" dirty="0">
              <a:latin typeface="+mj-lt"/>
            </a:endParaRPr>
          </a:p>
          <a:p>
            <a:pPr algn="r">
              <a:defRPr/>
            </a:pPr>
            <a:r>
              <a:rPr lang="en-GB" altLang="en-US" sz="1350" b="1" dirty="0">
                <a:latin typeface="+mj-lt"/>
              </a:rPr>
              <a:t>       </a:t>
            </a:r>
            <a:r>
              <a:rPr lang="en-GB" altLang="en-US" sz="1350" b="1" dirty="0" smtClean="0">
                <a:latin typeface="+mj-lt"/>
              </a:rPr>
              <a:t> (</a:t>
            </a:r>
            <a:r>
              <a:rPr lang="en-GB" altLang="en-US" sz="1350" b="1" dirty="0">
                <a:latin typeface="+mj-lt"/>
              </a:rPr>
              <a:t>Adams &amp; </a:t>
            </a:r>
            <a:r>
              <a:rPr lang="en-GB" altLang="en-US" sz="1350" b="1" dirty="0" err="1">
                <a:latin typeface="+mj-lt"/>
              </a:rPr>
              <a:t>Rollings</a:t>
            </a:r>
            <a:r>
              <a:rPr lang="en-GB" altLang="en-US" sz="1350" b="1" dirty="0">
                <a:latin typeface="+mj-lt"/>
              </a:rPr>
              <a:t>, </a:t>
            </a:r>
            <a:r>
              <a:rPr lang="en-GB" altLang="en-US" sz="1350" b="1" dirty="0" smtClean="0">
                <a:latin typeface="+mj-lt"/>
              </a:rPr>
              <a:t>2013)</a:t>
            </a:r>
            <a:endParaRPr lang="en-GB" altLang="en-US" sz="1875" b="1" dirty="0">
              <a:latin typeface="+mj-lt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71517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95536" y="146412"/>
            <a:ext cx="79208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Bef>
                <a:spcPct val="0"/>
              </a:spcBef>
            </a:pPr>
            <a:r>
              <a:rPr lang="en-GB" altLang="en-US" sz="2000" b="1" i="1" dirty="0" smtClean="0">
                <a:latin typeface="+mj-lt"/>
              </a:rPr>
              <a:t>“If </a:t>
            </a:r>
            <a:r>
              <a:rPr lang="en-GB" altLang="en-US" sz="2000" b="1" i="1" dirty="0">
                <a:latin typeface="+mj-lt"/>
              </a:rPr>
              <a:t>you want to write novels, you’ve got to read lots of novels. If you want to make movies, you’ve got to watch lots of movies. </a:t>
            </a:r>
          </a:p>
          <a:p>
            <a:pPr algn="just">
              <a:spcBef>
                <a:spcPct val="0"/>
              </a:spcBef>
            </a:pPr>
            <a:endParaRPr lang="en-GB" altLang="en-US" sz="2000" b="1" i="1" dirty="0">
              <a:latin typeface="+mj-lt"/>
            </a:endParaRPr>
          </a:p>
          <a:p>
            <a:pPr algn="just">
              <a:spcBef>
                <a:spcPct val="0"/>
              </a:spcBef>
            </a:pPr>
            <a:r>
              <a:rPr lang="en-GB" altLang="en-US" sz="2000" b="1" i="1" dirty="0">
                <a:latin typeface="+mj-lt"/>
              </a:rPr>
              <a:t>And if you want to design games, you’ve got to play lots of games. Every game designer must try out an exotic array of games.”</a:t>
            </a:r>
          </a:p>
          <a:p>
            <a:r>
              <a:rPr lang="en-GB" altLang="en-US" sz="1400" b="1" dirty="0">
                <a:solidFill>
                  <a:srgbClr val="FF0000"/>
                </a:solidFill>
                <a:latin typeface="+mj-lt"/>
              </a:rPr>
              <a:t>	          </a:t>
            </a:r>
          </a:p>
          <a:p>
            <a:pPr algn="r"/>
            <a:r>
              <a:rPr lang="en-GB" altLang="en-US" sz="1400" b="1" dirty="0" smtClean="0">
                <a:latin typeface="+mj-lt"/>
              </a:rPr>
              <a:t>(Crawford, 2003)        </a:t>
            </a:r>
            <a:endParaRPr lang="en-GB" altLang="en-US" sz="1400" b="1" dirty="0">
              <a:latin typeface="+mj-lt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96706">
            <a:off x="576321" y="2154376"/>
            <a:ext cx="1166130" cy="1584176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46233">
            <a:off x="2906269" y="2694174"/>
            <a:ext cx="1166130" cy="1584176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8046">
            <a:off x="4040711" y="2240833"/>
            <a:ext cx="1166130" cy="1584176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64970">
            <a:off x="5092470" y="2678627"/>
            <a:ext cx="1166130" cy="1584176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127">
            <a:off x="1720273" y="2401458"/>
            <a:ext cx="1166130" cy="1584176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7596">
            <a:off x="6250503" y="2248579"/>
            <a:ext cx="1166130" cy="1584176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41231">
            <a:off x="7407805" y="2742120"/>
            <a:ext cx="1166130" cy="1584176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833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11560" y="146412"/>
            <a:ext cx="792088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endParaRPr lang="en-GB" altLang="en-US" sz="2000" b="1" dirty="0">
              <a:latin typeface="Arial" charset="0"/>
            </a:endParaRPr>
          </a:p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endParaRPr lang="en-GB" altLang="en-US" sz="2000" b="1" dirty="0">
              <a:latin typeface="Arial" charset="0"/>
            </a:endParaRPr>
          </a:p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Games Design: An Introduction</a:t>
            </a:r>
            <a:b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</a:br>
            <a:r>
              <a:rPr lang="en-GB" altLang="en-US" sz="3000" b="1" dirty="0" smtClean="0">
                <a:latin typeface="+mj-lt"/>
              </a:rPr>
              <a:t>Gameplay and Graphics</a:t>
            </a:r>
            <a:endParaRPr lang="en-GB" altLang="en-US" sz="3000" b="1" dirty="0">
              <a:latin typeface="+mj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729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95536" y="146412"/>
            <a:ext cx="835292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000" b="1" i="1" dirty="0" smtClean="0"/>
              <a:t>“</a:t>
            </a:r>
            <a:r>
              <a:rPr lang="en-GB" altLang="en-US" sz="2000" b="1" i="1" dirty="0" err="1" smtClean="0"/>
              <a:t>Gameplay</a:t>
            </a:r>
            <a:r>
              <a:rPr lang="en-GB" altLang="en-US" sz="2000" b="1" i="1" dirty="0" smtClean="0"/>
              <a:t> is the primary source of entertainment in all video games. </a:t>
            </a:r>
          </a:p>
          <a:p>
            <a:r>
              <a:rPr lang="en-GB" altLang="en-US" sz="2000" b="1" i="1" dirty="0" smtClean="0"/>
              <a:t>When designing a game, it is the first thing to consider.” </a:t>
            </a:r>
          </a:p>
          <a:p>
            <a:endParaRPr lang="en-GB" altLang="en-US" sz="2000" b="1" i="1" dirty="0" smtClean="0">
              <a:solidFill>
                <a:srgbClr val="FF0000"/>
              </a:solidFill>
              <a:latin typeface="Arial" charset="0"/>
            </a:endParaRPr>
          </a:p>
          <a:p>
            <a:endParaRPr lang="en-GB" altLang="en-US" sz="2000" b="1" i="1" dirty="0">
              <a:solidFill>
                <a:srgbClr val="FF0000"/>
              </a:solidFill>
              <a:latin typeface="Arial" charset="0"/>
            </a:endParaRPr>
          </a:p>
          <a:p>
            <a:endParaRPr lang="en-GB" altLang="en-US" sz="2000" b="1" i="1" dirty="0">
              <a:solidFill>
                <a:srgbClr val="FF0000"/>
              </a:solidFill>
              <a:latin typeface="Arial" charset="0"/>
            </a:endParaRPr>
          </a:p>
          <a:p>
            <a:endParaRPr lang="en-GB" altLang="en-US" sz="2000" b="1" i="1" dirty="0" smtClean="0">
              <a:solidFill>
                <a:srgbClr val="FF0000"/>
              </a:solidFill>
              <a:latin typeface="Arial" charset="0"/>
            </a:endParaRPr>
          </a:p>
          <a:p>
            <a:endParaRPr lang="en-GB" altLang="en-US" sz="2000" b="1" i="1" dirty="0" smtClean="0">
              <a:solidFill>
                <a:srgbClr val="FF0000"/>
              </a:solidFill>
              <a:latin typeface="Arial" charset="0"/>
            </a:endParaRPr>
          </a:p>
          <a:p>
            <a:pPr algn="ctr"/>
            <a:r>
              <a:rPr lang="en-GB" altLang="en-US" sz="1400" b="1" dirty="0" smtClean="0">
                <a:latin typeface="+mj-lt"/>
                <a:hlinkClick r:id="rId6"/>
              </a:rPr>
              <a:t>https</a:t>
            </a:r>
            <a:r>
              <a:rPr lang="en-GB" altLang="en-US" sz="1400" b="1" dirty="0">
                <a:latin typeface="+mj-lt"/>
                <a:hlinkClick r:id="rId6"/>
              </a:rPr>
              <a:t>://youtu.be/zJvwxb7KuGk?t=4m52s</a:t>
            </a:r>
            <a:r>
              <a:rPr lang="en-GB" altLang="en-US" sz="1400" b="1" dirty="0">
                <a:latin typeface="+mj-lt"/>
              </a:rPr>
              <a:t> </a:t>
            </a:r>
            <a:endParaRPr lang="en-GB" altLang="en-US" sz="1400" b="1" dirty="0" smtClean="0">
              <a:latin typeface="+mj-lt"/>
            </a:endParaRPr>
          </a:p>
          <a:p>
            <a:pPr algn="ctr"/>
            <a:r>
              <a:rPr lang="en-GB" altLang="en-US" sz="2000" b="1" dirty="0" smtClean="0">
                <a:solidFill>
                  <a:srgbClr val="FF0000"/>
                </a:solidFill>
                <a:latin typeface="+mj-lt"/>
              </a:rPr>
              <a:t>VVVVV </a:t>
            </a:r>
            <a:r>
              <a:rPr lang="en-GB" altLang="en-US" sz="2000" b="1" dirty="0">
                <a:solidFill>
                  <a:srgbClr val="FF0000"/>
                </a:solidFill>
                <a:latin typeface="+mj-lt"/>
              </a:rPr>
              <a:t>(2010)</a:t>
            </a:r>
          </a:p>
          <a:p>
            <a:endParaRPr lang="en-GB" altLang="en-US" sz="2000" b="1" i="1" dirty="0" smtClean="0">
              <a:solidFill>
                <a:srgbClr val="FF0000"/>
              </a:solidFill>
              <a:latin typeface="+mj-lt"/>
            </a:endParaRPr>
          </a:p>
          <a:p>
            <a:endParaRPr lang="en-GB" altLang="en-US" sz="2000" b="1" i="1" dirty="0" smtClean="0">
              <a:solidFill>
                <a:srgbClr val="FF0000"/>
              </a:solidFill>
              <a:latin typeface="+mj-lt"/>
            </a:endParaRPr>
          </a:p>
          <a:p>
            <a:endParaRPr lang="en-GB" altLang="en-US" sz="2000" b="1" i="1" dirty="0" smtClean="0">
              <a:solidFill>
                <a:srgbClr val="FF0000"/>
              </a:solidFill>
              <a:latin typeface="+mj-lt"/>
            </a:endParaRPr>
          </a:p>
          <a:p>
            <a:endParaRPr lang="en-GB" altLang="en-US" sz="1000" b="1" i="1" dirty="0">
              <a:solidFill>
                <a:srgbClr val="FF0000"/>
              </a:solidFill>
              <a:latin typeface="+mj-lt"/>
            </a:endParaRPr>
          </a:p>
          <a:p>
            <a:endParaRPr lang="en-GB" altLang="en-US" sz="1400" b="1" i="1" dirty="0">
              <a:solidFill>
                <a:srgbClr val="FF0000"/>
              </a:solidFill>
              <a:latin typeface="+mj-lt"/>
            </a:endParaRPr>
          </a:p>
          <a:p>
            <a:pPr algn="r"/>
            <a:r>
              <a:rPr lang="en-GB" altLang="en-US" sz="1400" b="1" dirty="0">
                <a:solidFill>
                  <a:srgbClr val="FF0000"/>
                </a:solidFill>
                <a:latin typeface="+mj-lt"/>
              </a:rPr>
              <a:t>		</a:t>
            </a:r>
            <a:r>
              <a:rPr lang="en-GB" altLang="en-US" sz="1400" b="1" dirty="0">
                <a:latin typeface="+mj-lt"/>
              </a:rPr>
              <a:t>    (</a:t>
            </a:r>
            <a:r>
              <a:rPr lang="en-GB" altLang="en-US" sz="1400" b="1" dirty="0" smtClean="0">
                <a:latin typeface="+mj-lt"/>
              </a:rPr>
              <a:t>Adams &amp; </a:t>
            </a:r>
            <a:r>
              <a:rPr lang="en-GB" altLang="en-US" sz="1400" b="1" dirty="0" err="1" smtClean="0">
                <a:latin typeface="+mj-lt"/>
              </a:rPr>
              <a:t>Rollings</a:t>
            </a:r>
            <a:r>
              <a:rPr lang="en-GB" altLang="en-US" sz="1400" b="1" dirty="0" smtClean="0">
                <a:latin typeface="+mj-lt"/>
              </a:rPr>
              <a:t>, 2013)</a:t>
            </a:r>
          </a:p>
          <a:p>
            <a:endParaRPr lang="en-GB" altLang="en-US" sz="1400" b="1" dirty="0">
              <a:latin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pic>
        <p:nvPicPr>
          <p:cNvPr id="8" name="VVVVVV_gameplay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2447764" y="987574"/>
            <a:ext cx="4248472" cy="318635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43468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5" name="TextBox 3"/>
          <p:cNvSpPr txBox="1">
            <a:spLocks noChangeArrowheads="1"/>
          </p:cNvSpPr>
          <p:nvPr/>
        </p:nvSpPr>
        <p:spPr bwMode="auto">
          <a:xfrm>
            <a:off x="395536" y="411510"/>
            <a:ext cx="7848872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Graphics and Gameplay</a:t>
            </a: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eaLnBrk="1" hangingPunct="1"/>
            <a:endParaRPr lang="en-GB" altLang="en-US" sz="2000" b="1" dirty="0">
              <a:latin typeface="+mj-lt"/>
            </a:endParaRPr>
          </a:p>
          <a:p>
            <a:pPr algn="just" eaLnBrk="1" hangingPunct="1"/>
            <a:r>
              <a:rPr lang="en-GB" altLang="en-US" sz="2000" b="1" dirty="0">
                <a:latin typeface="+mj-lt"/>
              </a:rPr>
              <a:t>Games provide challenges and actions that entertain.</a:t>
            </a:r>
          </a:p>
          <a:p>
            <a:pPr algn="just"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endParaRPr lang="en-GB" altLang="en-US" sz="2000" b="1" dirty="0">
              <a:latin typeface="+mj-lt"/>
            </a:endParaRPr>
          </a:p>
          <a:p>
            <a:pPr algn="ctr" eaLnBrk="1" hangingPunct="1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algn="just"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endParaRPr lang="en-GB" altLang="en-US" sz="2000" b="1" dirty="0">
              <a:latin typeface="+mj-lt"/>
            </a:endParaRPr>
          </a:p>
          <a:p>
            <a:pPr algn="just" eaLnBrk="1" hangingPunct="1"/>
            <a:r>
              <a:rPr lang="en-GB" altLang="en-US" sz="2000" b="1" dirty="0">
                <a:latin typeface="+mj-lt"/>
              </a:rPr>
              <a:t>People enjoy these challenges if they have a reasonable expectation of being able to accomplish them.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2289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5" name="TextBox 3"/>
          <p:cNvSpPr txBox="1">
            <a:spLocks noChangeArrowheads="1"/>
          </p:cNvSpPr>
          <p:nvPr/>
        </p:nvSpPr>
        <p:spPr bwMode="auto">
          <a:xfrm>
            <a:off x="395536" y="411510"/>
            <a:ext cx="7848872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Graphics and Gameplay</a:t>
            </a: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eaLnBrk="1" hangingPunct="1"/>
            <a:endParaRPr lang="en-GB" altLang="en-US" sz="2000" b="1" dirty="0">
              <a:latin typeface="+mj-lt"/>
            </a:endParaRPr>
          </a:p>
          <a:p>
            <a:pPr algn="just" eaLnBrk="1" hangingPunct="1"/>
            <a:r>
              <a:rPr lang="en-GB" altLang="en-US" sz="2000" b="1" dirty="0">
                <a:latin typeface="+mj-lt"/>
              </a:rPr>
              <a:t>Games provide challenges and actions that entertain.</a:t>
            </a:r>
          </a:p>
          <a:p>
            <a:pPr algn="just"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endParaRPr lang="en-GB" altLang="en-US" sz="2000" b="1" dirty="0">
              <a:latin typeface="+mj-lt"/>
            </a:endParaRPr>
          </a:p>
          <a:p>
            <a:pPr algn="ctr" eaLnBrk="1" hangingPunct="1"/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These challenges and actions are the Gameplay.</a:t>
            </a:r>
          </a:p>
          <a:p>
            <a:pPr algn="just"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endParaRPr lang="en-GB" altLang="en-US" sz="2000" b="1" dirty="0">
              <a:latin typeface="+mj-lt"/>
            </a:endParaRPr>
          </a:p>
          <a:p>
            <a:pPr algn="just" eaLnBrk="1" hangingPunct="1"/>
            <a:r>
              <a:rPr lang="en-GB" altLang="en-US" sz="2000" b="1" dirty="0">
                <a:latin typeface="+mj-lt"/>
              </a:rPr>
              <a:t>People enjoy these challenges if they have a reasonable expectation of being able to accomplish them.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2289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6" name="TextBox 3"/>
          <p:cNvSpPr txBox="1">
            <a:spLocks noChangeArrowheads="1"/>
          </p:cNvSpPr>
          <p:nvPr/>
        </p:nvSpPr>
        <p:spPr bwMode="auto">
          <a:xfrm>
            <a:off x="395536" y="411510"/>
            <a:ext cx="4536504" cy="4401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Graphics and Gameplay</a:t>
            </a: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eaLnBrk="1" hangingPunct="1"/>
            <a:endParaRPr lang="en-GB" altLang="en-US" sz="2000" b="1" dirty="0">
              <a:latin typeface="+mj-lt"/>
            </a:endParaRPr>
          </a:p>
          <a:p>
            <a:pPr algn="just" eaLnBrk="1" hangingPunct="1"/>
            <a:r>
              <a:rPr lang="en-GB" altLang="en-US" sz="2000" b="1" dirty="0">
                <a:latin typeface="+mj-lt"/>
              </a:rPr>
              <a:t>Graphics create the setting, which </a:t>
            </a: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sells the game </a:t>
            </a:r>
            <a:r>
              <a:rPr lang="en-GB" altLang="en-US" sz="2000" b="1" dirty="0">
                <a:latin typeface="+mj-lt"/>
              </a:rPr>
              <a:t>and involves the player in the game’s fantasy. </a:t>
            </a:r>
          </a:p>
          <a:p>
            <a:pPr algn="just" eaLnBrk="1" hangingPunct="1"/>
            <a:endParaRPr lang="en-GB" altLang="en-US" sz="2000" b="1" dirty="0">
              <a:latin typeface="+mj-lt"/>
            </a:endParaRPr>
          </a:p>
          <a:p>
            <a:pPr algn="just" eaLnBrk="1" hangingPunct="1"/>
            <a:endParaRPr lang="en-GB" altLang="en-US" sz="2000" b="1" dirty="0">
              <a:latin typeface="+mj-lt"/>
            </a:endParaRPr>
          </a:p>
          <a:p>
            <a:pPr algn="just" eaLnBrk="1" hangingPunct="1"/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Gameplay</a:t>
            </a:r>
            <a:r>
              <a:rPr lang="en-GB" altLang="en-US" sz="2000" b="1" dirty="0">
                <a:latin typeface="+mj-lt"/>
              </a:rPr>
              <a:t> provides the </a:t>
            </a: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challenge and actions </a:t>
            </a:r>
            <a:r>
              <a:rPr lang="en-GB" altLang="en-US" sz="2000" b="1" dirty="0">
                <a:latin typeface="+mj-lt"/>
              </a:rPr>
              <a:t>for the player to perform.</a:t>
            </a:r>
          </a:p>
          <a:p>
            <a:pPr algn="just" eaLnBrk="1" hangingPunct="1"/>
            <a:endParaRPr lang="en-GB" altLang="en-US" sz="2000" b="1" dirty="0">
              <a:latin typeface="+mj-lt"/>
            </a:endParaRPr>
          </a:p>
          <a:p>
            <a:pPr algn="just" eaLnBrk="1" hangingPunct="1"/>
            <a:endParaRPr lang="en-GB" altLang="en-US" sz="2000" b="1" dirty="0">
              <a:latin typeface="+mj-lt"/>
            </a:endParaRPr>
          </a:p>
          <a:p>
            <a:pPr algn="just" eaLnBrk="1" hangingPunct="1"/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Both</a:t>
            </a:r>
            <a:r>
              <a:rPr lang="en-GB" altLang="en-US" sz="2000" b="1" dirty="0">
                <a:latin typeface="+mj-lt"/>
              </a:rPr>
              <a:t> are essential to a player’s enjoyment of the game.</a:t>
            </a:r>
          </a:p>
          <a:p>
            <a:pPr algn="just" eaLnBrk="1" hangingPunct="1"/>
            <a:endParaRPr lang="en-GB" altLang="en-US" sz="2000" b="1" dirty="0">
              <a:latin typeface="+mj-lt"/>
            </a:endParaRPr>
          </a:p>
        </p:txBody>
      </p:sp>
      <p:pic>
        <p:nvPicPr>
          <p:cNvPr id="4099" name="Picture 3" descr="C:\Users\Rich\Desktop\Taster Day v2\forza_horiz_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183230">
            <a:off x="5075006" y="288884"/>
            <a:ext cx="3706126" cy="206634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4098" name="Picture 2" descr="C:\Users\Rich\Desktop\Taster Day v2\wii_u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6092">
            <a:off x="5216158" y="2347812"/>
            <a:ext cx="3706126" cy="206634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6531513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5" name="TextBox 3"/>
          <p:cNvSpPr txBox="1">
            <a:spLocks noChangeArrowheads="1"/>
          </p:cNvSpPr>
          <p:nvPr/>
        </p:nvSpPr>
        <p:spPr bwMode="auto">
          <a:xfrm>
            <a:off x="395536" y="411510"/>
            <a:ext cx="432048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Graphics and Gameplay</a:t>
            </a:r>
            <a:endParaRPr lang="en-GB" altLang="en-US" sz="20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eaLnBrk="1" hangingPunct="1"/>
            <a:endParaRPr lang="en-GB" altLang="en-US" sz="2000" b="1" dirty="0" smtClean="0">
              <a:latin typeface="+mj-lt"/>
            </a:endParaRPr>
          </a:p>
          <a:p>
            <a:pPr eaLnBrk="1" hangingPunct="1"/>
            <a:endParaRPr lang="en-GB" altLang="en-US" sz="2000" b="1" dirty="0">
              <a:latin typeface="+mj-lt"/>
            </a:endParaRPr>
          </a:p>
        </p:txBody>
      </p:sp>
      <p:pic>
        <p:nvPicPr>
          <p:cNvPr id="5" name="Waltz_Of_Wizard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1830989" y="867047"/>
            <a:ext cx="5482023" cy="4111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20676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11560" y="146412"/>
            <a:ext cx="792088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endParaRPr lang="en-GB" altLang="en-US" sz="2000" b="1" dirty="0">
              <a:latin typeface="Arial" charset="0"/>
            </a:endParaRPr>
          </a:p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endParaRPr lang="en-GB" altLang="en-US" sz="2000" b="1" dirty="0">
              <a:latin typeface="Arial" charset="0"/>
            </a:endParaRPr>
          </a:p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Games Design: An Introduction</a:t>
            </a:r>
            <a:b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</a:br>
            <a:r>
              <a:rPr lang="en-GB" altLang="en-US" sz="3000" b="1" dirty="0" smtClean="0">
                <a:latin typeface="+mj-lt"/>
              </a:rPr>
              <a:t>Storytelling</a:t>
            </a:r>
            <a:endParaRPr lang="en-GB" altLang="en-US" sz="3000" b="1" dirty="0">
              <a:latin typeface="+mj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867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pic>
        <p:nvPicPr>
          <p:cNvPr id="15366" name="Picture 6" descr="The-walking-dead-game-scene-1a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9342">
            <a:off x="6181674" y="233111"/>
            <a:ext cx="2706344" cy="4247559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3"/>
          <p:cNvSpPr txBox="1">
            <a:spLocks noChangeArrowheads="1"/>
          </p:cNvSpPr>
          <p:nvPr/>
        </p:nvSpPr>
        <p:spPr bwMode="auto">
          <a:xfrm>
            <a:off x="395536" y="411510"/>
            <a:ext cx="5616624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Storytelling</a:t>
            </a:r>
          </a:p>
          <a:p>
            <a:pPr eaLnBrk="1" hangingPunct="1"/>
            <a:endParaRPr lang="en-GB" altLang="en-US" sz="2000" b="1" dirty="0" smtClean="0">
              <a:latin typeface="+mj-lt"/>
            </a:endParaRPr>
          </a:p>
          <a:p>
            <a:pPr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r>
              <a:rPr lang="en-GB" altLang="en-US" sz="2000" b="1" dirty="0" smtClean="0">
                <a:latin typeface="+mj-lt"/>
              </a:rPr>
              <a:t>Many games incorporate some form of story as part of the entertainment they present.</a:t>
            </a:r>
          </a:p>
          <a:p>
            <a:pPr algn="just"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r>
              <a:rPr lang="en-GB" altLang="en-US" sz="2000" b="1" dirty="0" smtClean="0">
                <a:latin typeface="+mj-lt"/>
              </a:rPr>
              <a:t>Sometimes a story is a core element that drives the player’s goals and experiences.</a:t>
            </a:r>
          </a:p>
        </p:txBody>
      </p:sp>
    </p:spTree>
    <p:extLst>
      <p:ext uri="{BB962C8B-B14F-4D97-AF65-F5344CB8AC3E}">
        <p14:creationId xmlns:p14="http://schemas.microsoft.com/office/powerpoint/2010/main" val="169932503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9" name="TextBox 3"/>
          <p:cNvSpPr txBox="1">
            <a:spLocks noChangeArrowheads="1"/>
          </p:cNvSpPr>
          <p:nvPr/>
        </p:nvSpPr>
        <p:spPr bwMode="auto">
          <a:xfrm>
            <a:off x="395536" y="411510"/>
            <a:ext cx="7992888" cy="4093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Storytelling</a:t>
            </a:r>
          </a:p>
          <a:p>
            <a:pPr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endParaRPr lang="en-GB" altLang="en-US" sz="2000" b="1" dirty="0" smtClean="0">
              <a:latin typeface="+mj-lt"/>
            </a:endParaRPr>
          </a:p>
          <a:p>
            <a:pPr algn="just" eaLnBrk="1" hangingPunct="1"/>
            <a:r>
              <a:rPr lang="en-GB" altLang="en-US" sz="2000" b="1" dirty="0" smtClean="0">
                <a:latin typeface="+mj-lt"/>
              </a:rPr>
              <a:t>Other times, players are able to do what they like without a narrative or strict goals, and invent their own story and experiences as they play in a game world. </a:t>
            </a:r>
            <a:endParaRPr lang="en-GB" altLang="en-US" sz="2000" b="1" dirty="0">
              <a:latin typeface="+mj-lt"/>
            </a:endParaRPr>
          </a:p>
        </p:txBody>
      </p:sp>
      <p:pic>
        <p:nvPicPr>
          <p:cNvPr id="2050" name="Picture 2" descr="C:\Users\Rich\Desktop\Taster Day v2\roblox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443111">
            <a:off x="972340" y="756399"/>
            <a:ext cx="7143889" cy="2480517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9932503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10" name="TextBox 3"/>
          <p:cNvSpPr txBox="1">
            <a:spLocks noChangeArrowheads="1"/>
          </p:cNvSpPr>
          <p:nvPr/>
        </p:nvSpPr>
        <p:spPr bwMode="auto">
          <a:xfrm>
            <a:off x="395536" y="411510"/>
            <a:ext cx="561662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Examples of story based games</a:t>
            </a:r>
          </a:p>
        </p:txBody>
      </p:sp>
      <p:pic>
        <p:nvPicPr>
          <p:cNvPr id="5127" name="Picture 7" descr="C:\Users\Rich\Desktop\Taster Day v2\life_is_strange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364159">
            <a:off x="179512" y="1516461"/>
            <a:ext cx="5023205" cy="2825553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5124" name="Picture 4" descr="C:\Users\Rich\Desktop\Taster Day v2\rdr2_0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375651">
            <a:off x="3946208" y="560840"/>
            <a:ext cx="5023205" cy="2825553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3"/>
          <p:cNvSpPr txBox="1">
            <a:spLocks noChangeArrowheads="1"/>
          </p:cNvSpPr>
          <p:nvPr/>
        </p:nvSpPr>
        <p:spPr bwMode="auto">
          <a:xfrm>
            <a:off x="611560" y="915566"/>
            <a:ext cx="561662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i="1" dirty="0" smtClean="0">
                <a:latin typeface="+mj-lt"/>
              </a:rPr>
              <a:t>Red Dead Redemption 2 (2018)</a:t>
            </a:r>
          </a:p>
        </p:txBody>
      </p:sp>
      <p:sp>
        <p:nvSpPr>
          <p:cNvPr id="8" name="TextBox 3"/>
          <p:cNvSpPr txBox="1">
            <a:spLocks noChangeArrowheads="1"/>
          </p:cNvSpPr>
          <p:nvPr/>
        </p:nvSpPr>
        <p:spPr bwMode="auto">
          <a:xfrm>
            <a:off x="5292080" y="3795886"/>
            <a:ext cx="561662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i="1" dirty="0" smtClean="0">
                <a:latin typeface="+mj-lt"/>
              </a:rPr>
              <a:t>Life Is Strange (2015)</a:t>
            </a:r>
          </a:p>
        </p:txBody>
      </p:sp>
    </p:spTree>
    <p:extLst>
      <p:ext uri="{BB962C8B-B14F-4D97-AF65-F5344CB8AC3E}">
        <p14:creationId xmlns:p14="http://schemas.microsoft.com/office/powerpoint/2010/main" val="310042649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10" name="TextBox 3"/>
          <p:cNvSpPr txBox="1">
            <a:spLocks noChangeArrowheads="1"/>
          </p:cNvSpPr>
          <p:nvPr/>
        </p:nvSpPr>
        <p:spPr bwMode="auto">
          <a:xfrm>
            <a:off x="395536" y="411510"/>
            <a:ext cx="561662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just" eaLnBrk="1" hangingPunct="1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Examples of emergent narrative/</a:t>
            </a:r>
            <a:r>
              <a:rPr lang="en-GB" altLang="en-US" sz="2000" b="1" dirty="0" err="1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gameplay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games</a:t>
            </a:r>
          </a:p>
        </p:txBody>
      </p:sp>
      <p:pic>
        <p:nvPicPr>
          <p:cNvPr id="7" name="Picture 5" descr="C:\Users\Rich\Desktop\Taster Day v2\sims_4_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199001">
            <a:off x="193529" y="1558310"/>
            <a:ext cx="5023205" cy="2825553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6" descr="C:\Users\Rich\Desktop\Taster Day v2\fortnite_0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87236">
            <a:off x="3961064" y="1053684"/>
            <a:ext cx="5023205" cy="2825553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1" name="TextBox 3"/>
          <p:cNvSpPr txBox="1">
            <a:spLocks noChangeArrowheads="1"/>
          </p:cNvSpPr>
          <p:nvPr/>
        </p:nvSpPr>
        <p:spPr bwMode="auto">
          <a:xfrm>
            <a:off x="5364088" y="3971840"/>
            <a:ext cx="561662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i="1" dirty="0" smtClean="0">
                <a:latin typeface="+mj-lt"/>
              </a:rPr>
              <a:t>The Sims 4 (2014)</a:t>
            </a:r>
          </a:p>
        </p:txBody>
      </p:sp>
      <p:sp>
        <p:nvSpPr>
          <p:cNvPr id="12" name="TextBox 3"/>
          <p:cNvSpPr txBox="1">
            <a:spLocks noChangeArrowheads="1"/>
          </p:cNvSpPr>
          <p:nvPr/>
        </p:nvSpPr>
        <p:spPr bwMode="auto">
          <a:xfrm>
            <a:off x="2339752" y="843558"/>
            <a:ext cx="561662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i="1" dirty="0" err="1" smtClean="0">
                <a:latin typeface="+mj-lt"/>
              </a:rPr>
              <a:t>Fortnite</a:t>
            </a:r>
            <a:r>
              <a:rPr lang="en-GB" altLang="en-US" sz="2000" b="1" i="1" dirty="0" smtClean="0">
                <a:latin typeface="+mj-lt"/>
              </a:rPr>
              <a:t> (2017)</a:t>
            </a:r>
          </a:p>
        </p:txBody>
      </p:sp>
    </p:spTree>
    <p:extLst>
      <p:ext uri="{BB962C8B-B14F-4D97-AF65-F5344CB8AC3E}">
        <p14:creationId xmlns:p14="http://schemas.microsoft.com/office/powerpoint/2010/main" val="310042649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11560" y="146412"/>
            <a:ext cx="792088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endParaRPr lang="en-GB" altLang="en-US" sz="2000" b="1" dirty="0">
              <a:latin typeface="Arial" charset="0"/>
            </a:endParaRPr>
          </a:p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endParaRPr lang="en-GB" altLang="en-US" sz="2000" b="1" dirty="0">
              <a:latin typeface="Arial" charset="0"/>
            </a:endParaRPr>
          </a:p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Games Design: An Introduction</a:t>
            </a:r>
            <a:b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</a:br>
            <a:r>
              <a:rPr lang="en-GB" altLang="en-US" sz="3000" b="1" dirty="0" smtClean="0">
                <a:latin typeface="+mj-lt"/>
              </a:rPr>
              <a:t>Risk and Reward</a:t>
            </a:r>
            <a:endParaRPr lang="en-GB" altLang="en-US" sz="3000" b="1" dirty="0">
              <a:latin typeface="+mj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658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95536" y="123478"/>
            <a:ext cx="410445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Risks and Rewards</a:t>
            </a:r>
          </a:p>
          <a:p>
            <a:pPr algn="just"/>
            <a:endParaRPr lang="en-GB" altLang="en-US" sz="2000" b="1" dirty="0" smtClean="0">
              <a:latin typeface="+mj-lt"/>
            </a:endParaRPr>
          </a:p>
          <a:p>
            <a:pPr algn="just"/>
            <a:endParaRPr lang="en-GB" altLang="en-US" sz="2000" b="1" dirty="0" smtClean="0">
              <a:latin typeface="+mj-lt"/>
            </a:endParaRPr>
          </a:p>
          <a:p>
            <a:pPr algn="just"/>
            <a:r>
              <a:rPr lang="en-GB" altLang="en-US" sz="2000" b="1" dirty="0" smtClean="0">
                <a:latin typeface="+mj-lt"/>
              </a:rPr>
              <a:t>Risk and reward are key parts of any kind of competitive </a:t>
            </a:r>
            <a:r>
              <a:rPr lang="en-GB" altLang="en-US" sz="2000" b="1" dirty="0" err="1" smtClean="0">
                <a:latin typeface="+mj-lt"/>
              </a:rPr>
              <a:t>gameplay</a:t>
            </a:r>
            <a:r>
              <a:rPr lang="en-GB" altLang="en-US" sz="2000" b="1" dirty="0" smtClean="0">
                <a:latin typeface="+mj-lt"/>
              </a:rPr>
              <a:t>.</a:t>
            </a:r>
          </a:p>
          <a:p>
            <a:pPr algn="just"/>
            <a:endParaRPr lang="en-GB" altLang="en-US" sz="2000" b="1" dirty="0" smtClean="0">
              <a:latin typeface="+mj-lt"/>
            </a:endParaRPr>
          </a:p>
          <a:p>
            <a:pPr algn="just"/>
            <a:endParaRPr lang="en-GB" altLang="en-US" sz="2000" b="1" dirty="0" smtClean="0">
              <a:latin typeface="+mj-lt"/>
            </a:endParaRPr>
          </a:p>
          <a:p>
            <a:pPr algn="just"/>
            <a:r>
              <a:rPr lang="en-GB" altLang="en-US" sz="2000" b="1" dirty="0" smtClean="0">
                <a:latin typeface="+mj-lt"/>
              </a:rPr>
              <a:t>Whenever you play a competitive game, you risk losing in the hope you will get the reward of winning.</a:t>
            </a:r>
            <a:endParaRPr lang="en-GB" altLang="en-US" sz="2000" b="1" dirty="0">
              <a:latin typeface="+mj-lt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pic>
        <p:nvPicPr>
          <p:cNvPr id="6146" name="Picture 2" descr="C:\Users\Rich\Desktop\Taster Day v2\fifa_18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400396">
            <a:off x="5277305" y="157337"/>
            <a:ext cx="3709271" cy="2086467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6147" name="Picture 3" descr="C:\Users\Rich\Desktop\Taster Day v2\street_fighter_v0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29593">
            <a:off x="4928973" y="2263627"/>
            <a:ext cx="3904882" cy="2196496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617015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17411" name="TextBox 3"/>
          <p:cNvSpPr txBox="1">
            <a:spLocks noChangeArrowheads="1"/>
          </p:cNvSpPr>
          <p:nvPr/>
        </p:nvSpPr>
        <p:spPr bwMode="auto">
          <a:xfrm>
            <a:off x="107504" y="27633"/>
            <a:ext cx="6343650" cy="68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i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Sonic </a:t>
            </a:r>
            <a:r>
              <a:rPr lang="en-GB" altLang="en-US" sz="2000" b="1" i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The Hedgehog </a:t>
            </a:r>
            <a:r>
              <a:rPr lang="en-GB" altLang="en-US" sz="20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2 (Sega, 1992)</a:t>
            </a:r>
          </a:p>
          <a:p>
            <a:pPr eaLnBrk="1" hangingPunct="1"/>
            <a:endParaRPr lang="en-GB" altLang="en-US" sz="1875" b="1" dirty="0">
              <a:solidFill>
                <a:srgbClr val="FF0000"/>
              </a:solidFill>
              <a:latin typeface="Arial" charset="0"/>
            </a:endParaRPr>
          </a:p>
        </p:txBody>
      </p:sp>
      <p:pic>
        <p:nvPicPr>
          <p:cNvPr id="2" name="Sonic2_risk_reward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 cstate="print"/>
          <a:stretch>
            <a:fillRect/>
          </a:stretch>
        </p:blipFill>
        <p:spPr>
          <a:xfrm rot="161813">
            <a:off x="1831107" y="623884"/>
            <a:ext cx="5481786" cy="3837250"/>
          </a:xfrm>
          <a:prstGeom prst="rect">
            <a:avLst/>
          </a:prstGeom>
          <a:ln w="38100"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8252756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11560" y="146412"/>
            <a:ext cx="792088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endParaRPr lang="en-GB" altLang="en-US" sz="2000" b="1" dirty="0">
              <a:latin typeface="Arial" charset="0"/>
            </a:endParaRPr>
          </a:p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endParaRPr lang="en-GB" altLang="en-US" sz="2000" b="1" dirty="0">
              <a:latin typeface="Arial" charset="0"/>
            </a:endParaRPr>
          </a:p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Games Design: An Introduction</a:t>
            </a:r>
            <a:b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</a:br>
            <a:r>
              <a:rPr lang="en-GB" altLang="en-US" sz="3000" b="1" dirty="0" smtClean="0">
                <a:latin typeface="+mj-lt"/>
              </a:rPr>
              <a:t>Novelty</a:t>
            </a:r>
            <a:endParaRPr lang="en-GB" altLang="en-US" sz="3000" b="1" dirty="0">
              <a:latin typeface="+mj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78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95536" y="123478"/>
            <a:ext cx="792088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Novelty</a:t>
            </a:r>
          </a:p>
          <a:p>
            <a:endParaRPr lang="en-GB" altLang="en-US" sz="2000" b="1" u="sng" dirty="0" smtClean="0">
              <a:latin typeface="+mj-lt"/>
            </a:endParaRPr>
          </a:p>
          <a:p>
            <a:endParaRPr lang="en-GB" altLang="en-US" sz="2000" b="1" u="sng" dirty="0" smtClean="0">
              <a:latin typeface="+mj-lt"/>
            </a:endParaRPr>
          </a:p>
          <a:p>
            <a:pPr algn="just"/>
            <a:r>
              <a:rPr lang="en-GB" altLang="en-US" sz="2000" b="1" dirty="0" smtClean="0">
                <a:latin typeface="+mj-lt"/>
              </a:rPr>
              <a:t>Video games give players new worlds to play in but can also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change the </a:t>
            </a:r>
            <a:r>
              <a:rPr lang="en-GB" altLang="en-US" sz="2000" b="1" dirty="0" err="1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gameplay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2000" b="1" dirty="0" smtClean="0">
                <a:latin typeface="+mj-lt"/>
              </a:rPr>
              <a:t>as the game progresses.</a:t>
            </a:r>
          </a:p>
          <a:p>
            <a:pPr algn="just"/>
            <a:endParaRPr lang="en-GB" altLang="en-US" sz="2000" b="1" dirty="0" smtClean="0">
              <a:latin typeface="+mj-lt"/>
            </a:endParaRPr>
          </a:p>
          <a:p>
            <a:pPr algn="just"/>
            <a:endParaRPr lang="en-GB" altLang="en-US" sz="2000" b="1" dirty="0" smtClean="0">
              <a:latin typeface="+mj-lt"/>
            </a:endParaRPr>
          </a:p>
          <a:p>
            <a:pPr algn="just"/>
            <a:r>
              <a:rPr lang="en-GB" altLang="en-US" sz="2000" b="1" dirty="0" smtClean="0">
                <a:latin typeface="+mj-lt"/>
              </a:rPr>
              <a:t>Most games rely on theme-and-variation approaches, introducing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new elements </a:t>
            </a:r>
            <a:r>
              <a:rPr lang="en-GB" altLang="en-US" sz="2000" b="1" dirty="0" smtClean="0">
                <a:latin typeface="+mj-lt"/>
              </a:rPr>
              <a:t>and giving the player a chance to explore it for a while before introducing the next one.</a:t>
            </a:r>
            <a:endParaRPr lang="en-GB" altLang="en-US" sz="20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3659963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95536" y="123478"/>
            <a:ext cx="42484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Novelty</a:t>
            </a:r>
          </a:p>
          <a:p>
            <a:endParaRPr lang="en-GB" altLang="en-US" sz="2000" b="1" u="sng" dirty="0" smtClean="0">
              <a:latin typeface="+mj-lt"/>
            </a:endParaRPr>
          </a:p>
          <a:p>
            <a:endParaRPr lang="en-GB" altLang="en-US" sz="2000" b="1" u="sng" dirty="0" smtClean="0">
              <a:latin typeface="+mj-lt"/>
            </a:endParaRPr>
          </a:p>
          <a:p>
            <a:pPr algn="just"/>
            <a:r>
              <a:rPr lang="en-GB" altLang="en-US" sz="2000" b="1" dirty="0" smtClean="0">
                <a:latin typeface="+mj-lt"/>
              </a:rPr>
              <a:t>Example: Fire and ice game levels </a:t>
            </a:r>
          </a:p>
          <a:p>
            <a:pPr algn="just"/>
            <a:endParaRPr lang="en-GB" altLang="en-US" sz="2000" b="1" dirty="0" smtClean="0">
              <a:latin typeface="+mj-lt"/>
            </a:endParaRPr>
          </a:p>
          <a:p>
            <a:pPr algn="just"/>
            <a:endParaRPr lang="en-GB" altLang="en-US" sz="2000" b="1" dirty="0" smtClean="0">
              <a:latin typeface="+mj-lt"/>
            </a:endParaRPr>
          </a:p>
          <a:p>
            <a:pPr algn="just"/>
            <a:r>
              <a:rPr lang="en-GB" altLang="en-US" sz="2000" b="1" dirty="0" smtClean="0">
                <a:latin typeface="+mj-lt"/>
              </a:rPr>
              <a:t>These are classic examples of game design which are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visually distinctive </a:t>
            </a:r>
            <a:r>
              <a:rPr lang="en-GB" altLang="en-US" sz="2000" b="1" dirty="0" smtClean="0">
                <a:latin typeface="+mj-lt"/>
              </a:rPr>
              <a:t>or different, offer new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challenges/risks</a:t>
            </a:r>
            <a:r>
              <a:rPr lang="en-GB" altLang="en-US" sz="2000" b="1" dirty="0" smtClean="0">
                <a:latin typeface="+mj-lt"/>
              </a:rPr>
              <a:t> and incorporate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novelty</a:t>
            </a:r>
            <a:r>
              <a:rPr lang="en-GB" altLang="en-US" sz="2000" b="1" dirty="0" smtClean="0">
                <a:latin typeface="+mj-lt"/>
              </a:rPr>
              <a:t>.</a:t>
            </a:r>
            <a:endParaRPr lang="en-GB" altLang="en-US" sz="2000" b="1" dirty="0">
              <a:latin typeface="+mj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pic>
        <p:nvPicPr>
          <p:cNvPr id="3074" name="Picture 2" descr="C:\Users\Rich\Desktop\Taster Day v2\mario_odyssey_fir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366944">
            <a:off x="4733579" y="189734"/>
            <a:ext cx="3948064" cy="2106696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3075" name="Picture 3" descr="C:\Users\Rich\Desktop\Taster Day v2\mario_odyssey_ice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342867">
            <a:off x="4955105" y="2331022"/>
            <a:ext cx="3948064" cy="2106696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947292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sp>
        <p:nvSpPr>
          <p:cNvPr id="19461" name="TextBox 5"/>
          <p:cNvSpPr txBox="1">
            <a:spLocks noChangeArrowheads="1"/>
          </p:cNvSpPr>
          <p:nvPr/>
        </p:nvSpPr>
        <p:spPr bwMode="auto">
          <a:xfrm>
            <a:off x="7772400" y="4800600"/>
            <a:ext cx="514350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1350" b="1" dirty="0">
                <a:solidFill>
                  <a:schemeClr val="bg1"/>
                </a:solidFill>
                <a:latin typeface="Arial" charset="0"/>
              </a:rPr>
              <a:t>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95536" y="123478"/>
            <a:ext cx="79208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Novelty</a:t>
            </a:r>
          </a:p>
          <a:p>
            <a:endParaRPr lang="en-GB" altLang="en-US" sz="2000" b="1" u="sng" dirty="0" smtClean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algn="just"/>
            <a:r>
              <a:rPr lang="en-GB" altLang="en-US" sz="2000" b="1" dirty="0" smtClean="0">
                <a:latin typeface="+mj-lt"/>
              </a:rPr>
              <a:t>People enjoy novelty –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new things to see, hear and do. </a:t>
            </a:r>
            <a:r>
              <a:rPr lang="en-GB" altLang="en-US" sz="2000" b="1" dirty="0" smtClean="0">
                <a:latin typeface="+mj-lt"/>
              </a:rPr>
              <a:t>However,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novelty alone is not enough</a:t>
            </a:r>
            <a:r>
              <a:rPr lang="en-GB" altLang="en-US" sz="2000" b="1" dirty="0" smtClean="0">
                <a:latin typeface="+mj-lt"/>
              </a:rPr>
              <a:t> to sustain player interest. </a:t>
            </a:r>
          </a:p>
          <a:p>
            <a:pPr algn="just"/>
            <a:endParaRPr lang="en-GB" altLang="en-US" sz="2000" b="1" dirty="0" smtClean="0">
              <a:latin typeface="+mj-lt"/>
            </a:endParaRPr>
          </a:p>
          <a:p>
            <a:pPr algn="just"/>
            <a:endParaRPr lang="en-GB" altLang="en-US" sz="2000" b="1" dirty="0" smtClean="0">
              <a:latin typeface="+mj-lt"/>
            </a:endParaRPr>
          </a:p>
          <a:p>
            <a:pPr algn="just"/>
            <a:r>
              <a:rPr lang="en-GB" altLang="en-US" sz="2000" b="1" dirty="0" smtClean="0">
                <a:latin typeface="+mj-lt"/>
              </a:rPr>
              <a:t>Novelty can be used alongside </a:t>
            </a:r>
            <a:r>
              <a:rPr lang="en-GB" altLang="en-US" sz="2000" b="1" dirty="0" err="1" smtClean="0">
                <a:latin typeface="+mj-lt"/>
              </a:rPr>
              <a:t>gameplay</a:t>
            </a:r>
            <a:r>
              <a:rPr lang="en-GB" altLang="en-US" sz="2000" b="1" dirty="0" smtClean="0">
                <a:latin typeface="+mj-lt"/>
              </a:rPr>
              <a:t>, graphics, storytelling and risk and reward to create a more engaging and entertaining experience.</a:t>
            </a:r>
          </a:p>
          <a:p>
            <a:pPr algn="just"/>
            <a:endParaRPr lang="en-GB" altLang="en-US" sz="2000" b="1" dirty="0" smtClean="0">
              <a:solidFill>
                <a:schemeClr val="bg1">
                  <a:lumMod val="85000"/>
                </a:schemeClr>
              </a:solidFill>
              <a:latin typeface="+mj-lt"/>
            </a:endParaRPr>
          </a:p>
          <a:p>
            <a:pPr algn="just"/>
            <a:endParaRPr lang="en-GB" altLang="en-US" sz="2000" b="1" dirty="0" smtClean="0">
              <a:solidFill>
                <a:schemeClr val="bg1">
                  <a:lumMod val="85000"/>
                </a:schemeClr>
              </a:solidFill>
              <a:latin typeface="+mj-lt"/>
            </a:endParaRPr>
          </a:p>
          <a:p>
            <a:pPr algn="just"/>
            <a:r>
              <a:rPr lang="en-GB" altLang="en-US" sz="2000" b="1" dirty="0" smtClean="0">
                <a:latin typeface="+mj-lt"/>
              </a:rPr>
              <a:t>Remember: To make games for entertainment, you must learn to be an </a:t>
            </a: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entertainer</a:t>
            </a:r>
            <a:r>
              <a:rPr lang="en-GB" altLang="en-US" sz="2000" b="1" dirty="0" smtClean="0">
                <a:latin typeface="+mj-lt"/>
              </a:rPr>
              <a:t>!</a:t>
            </a:r>
            <a:endParaRPr lang="en-GB" altLang="en-US" sz="20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0850547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11560" y="146412"/>
            <a:ext cx="792088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endParaRPr lang="en-GB" altLang="en-US" sz="2000" b="1" dirty="0">
              <a:latin typeface="Arial" charset="0"/>
            </a:endParaRPr>
          </a:p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endParaRPr lang="en-GB" altLang="en-US" sz="2000" b="1" dirty="0">
              <a:latin typeface="Arial" charset="0"/>
            </a:endParaRPr>
          </a:p>
          <a:p>
            <a:pPr algn="ctr"/>
            <a:endParaRPr lang="en-GB" altLang="en-US" sz="2000" b="1" dirty="0" smtClean="0">
              <a:latin typeface="Arial" charset="0"/>
            </a:endParaRPr>
          </a:p>
          <a:p>
            <a:pPr algn="ctr"/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Games Design: An Introduction</a:t>
            </a:r>
            <a:b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</a:br>
            <a:r>
              <a:rPr lang="en-GB" altLang="en-US" sz="3000" b="1" dirty="0" smtClean="0">
                <a:latin typeface="+mj-lt"/>
              </a:rPr>
              <a:t>Passion</a:t>
            </a:r>
            <a:endParaRPr lang="en-GB" altLang="en-US" sz="3000" b="1" dirty="0">
              <a:latin typeface="+mj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048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95536" y="123478"/>
            <a:ext cx="7920880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Bef>
                <a:spcPct val="0"/>
              </a:spcBef>
            </a:pPr>
            <a:r>
              <a:rPr lang="en-GB" altLang="en-US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Passion</a:t>
            </a:r>
          </a:p>
          <a:p>
            <a:pPr algn="just">
              <a:spcBef>
                <a:spcPct val="0"/>
              </a:spcBef>
            </a:pPr>
            <a:endParaRPr lang="en-GB" altLang="en-US" sz="2000" b="1" dirty="0" smtClean="0">
              <a:solidFill>
                <a:srgbClr val="FF0000"/>
              </a:solidFill>
              <a:latin typeface="+mj-lt"/>
            </a:endParaRPr>
          </a:p>
          <a:p>
            <a:pPr algn="just">
              <a:spcBef>
                <a:spcPct val="0"/>
              </a:spcBef>
            </a:pPr>
            <a:endParaRPr lang="en-GB" altLang="en-US" sz="2000" b="1" dirty="0">
              <a:latin typeface="+mj-lt"/>
            </a:endParaRPr>
          </a:p>
          <a:p>
            <a:pPr algn="just">
              <a:spcBef>
                <a:spcPct val="0"/>
              </a:spcBef>
            </a:pPr>
            <a:r>
              <a:rPr lang="en-GB" altLang="en-US" sz="2000" b="1" i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“I </a:t>
            </a:r>
            <a:r>
              <a:rPr lang="en-GB" altLang="en-US" sz="2000" b="1" i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believe that most gamers don’t know what they want until it is shown to them. </a:t>
            </a:r>
          </a:p>
          <a:p>
            <a:pPr algn="just">
              <a:spcBef>
                <a:spcPct val="0"/>
              </a:spcBef>
            </a:pPr>
            <a:endParaRPr lang="en-GB" altLang="en-US" sz="2000" b="1" i="1" dirty="0" smtClean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algn="just">
              <a:spcBef>
                <a:spcPct val="0"/>
              </a:spcBef>
            </a:pPr>
            <a:endParaRPr lang="en-GB" altLang="en-US" sz="2000" b="1" i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algn="just">
              <a:spcBef>
                <a:spcPct val="0"/>
              </a:spcBef>
            </a:pPr>
            <a:r>
              <a:rPr lang="en-GB" altLang="en-US" sz="2000" b="1" i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That is why it is important for game designers to have ideas born from passion. To have a vision of what their game is supposed to be.”</a:t>
            </a:r>
          </a:p>
          <a:p>
            <a:pPr algn="just">
              <a:spcBef>
                <a:spcPct val="0"/>
              </a:spcBef>
            </a:pPr>
            <a:endParaRPr lang="en-GB" altLang="en-US" sz="2000" b="1" dirty="0">
              <a:latin typeface="+mj-lt"/>
            </a:endParaRPr>
          </a:p>
          <a:p>
            <a:pPr algn="r">
              <a:spcBef>
                <a:spcPct val="0"/>
              </a:spcBef>
            </a:pPr>
            <a:r>
              <a:rPr lang="en-GB" altLang="en-US" sz="1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(</a:t>
            </a:r>
            <a:r>
              <a:rPr lang="en-GB" altLang="en-US" sz="14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Rogers, 2010</a:t>
            </a:r>
            <a:r>
              <a:rPr lang="en-GB" altLang="en-US" sz="1400" b="1" dirty="0">
                <a:solidFill>
                  <a:schemeClr val="accent5">
                    <a:lumMod val="75000"/>
                  </a:schemeClr>
                </a:solidFill>
                <a:latin typeface="+mj-lt"/>
              </a:rPr>
              <a:t>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358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264" y="4569044"/>
            <a:ext cx="2687216" cy="450978"/>
          </a:xfrm>
          <a:prstGeom prst="rect">
            <a:avLst/>
          </a:prstGeom>
        </p:spPr>
      </p:pic>
      <p:pic>
        <p:nvPicPr>
          <p:cNvPr id="2" name="cyberpunk2077_footage_edi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 cstate="print"/>
          <a:stretch>
            <a:fillRect/>
          </a:stretch>
        </p:blipFill>
        <p:spPr>
          <a:xfrm rot="21372184">
            <a:off x="115081" y="167252"/>
            <a:ext cx="4573708" cy="2555264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</p:pic>
      <p:pic>
        <p:nvPicPr>
          <p:cNvPr id="9" name="forza6_footage_edit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 cstate="print"/>
          <a:stretch>
            <a:fillRect/>
          </a:stretch>
        </p:blipFill>
        <p:spPr>
          <a:xfrm rot="420209">
            <a:off x="3998403" y="464650"/>
            <a:ext cx="4959868" cy="277100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5" name="Splatoon_footage_edit">
            <a:hlinkClick r:id="" action="ppaction://media"/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 cstate="print"/>
          <a:stretch>
            <a:fillRect/>
          </a:stretch>
        </p:blipFill>
        <p:spPr>
          <a:xfrm rot="150474">
            <a:off x="848735" y="2461625"/>
            <a:ext cx="4507794" cy="2518439"/>
          </a:xfrm>
          <a:prstGeom prst="rect">
            <a:avLst/>
          </a:prstGeom>
          <a:effectLst>
            <a:outerShdw blurRad="50800" dist="50800" dir="5400000" algn="ctr" rotWithShape="0">
              <a:schemeClr val="tx1"/>
            </a:outerShdw>
          </a:effectLst>
        </p:spPr>
      </p:pic>
    </p:spTree>
    <p:extLst>
      <p:ext uri="{BB962C8B-B14F-4D97-AF65-F5344CB8AC3E}">
        <p14:creationId xmlns:p14="http://schemas.microsoft.com/office/powerpoint/2010/main" val="791634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51533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3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ad-rm1\RICH PG RESEARCH DOCS 2015\MPhil PRES - Oct 2015\1080_bg_slide 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539"/>
            <a:ext cx="9144000" cy="516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28600" y="1995686"/>
            <a:ext cx="8686800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 smtClean="0">
                <a:latin typeface="+mj-lt"/>
              </a:rPr>
              <a:t>Games Design: An Introduction </a:t>
            </a:r>
          </a:p>
          <a:p>
            <a:pPr algn="ctr"/>
            <a:endParaRPr lang="en-GB" sz="3000" b="1" dirty="0" smtClean="0">
              <a:latin typeface="+mj-lt"/>
            </a:endParaRPr>
          </a:p>
          <a:p>
            <a:pPr algn="ctr"/>
            <a:r>
              <a:rPr lang="en-GB" sz="2000" b="1" dirty="0" smtClean="0">
                <a:solidFill>
                  <a:schemeClr val="accent5">
                    <a:lumMod val="75000"/>
                  </a:schemeClr>
                </a:solidFill>
                <a:latin typeface="+mj-lt"/>
              </a:rPr>
              <a:t>Rich Morgan</a:t>
            </a:r>
          </a:p>
          <a:p>
            <a:pPr algn="ctr"/>
            <a:endParaRPr lang="en-GB" sz="1500" b="1" dirty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algn="ctr"/>
            <a:endParaRPr lang="en-GB" sz="1500" b="1" dirty="0" smtClean="0">
              <a:solidFill>
                <a:schemeClr val="accent5">
                  <a:lumMod val="75000"/>
                </a:schemeClr>
              </a:solidFill>
              <a:latin typeface="+mj-lt"/>
            </a:endParaRPr>
          </a:p>
          <a:p>
            <a:pPr algn="ctr"/>
            <a:endParaRPr lang="en-GB" sz="1500" b="1" dirty="0">
              <a:solidFill>
                <a:schemeClr val="accent5">
                  <a:lumMod val="75000"/>
                </a:schemeClr>
              </a:solidFill>
              <a:latin typeface="Helvetica" panose="020B0500000000000000" pitchFamily="34" charset="0"/>
            </a:endParaRPr>
          </a:p>
          <a:p>
            <a:pPr algn="ctr"/>
            <a:r>
              <a:rPr lang="en-GB" sz="2000" b="1" dirty="0" smtClean="0">
                <a:solidFill>
                  <a:schemeClr val="accent5">
                    <a:lumMod val="75000"/>
                  </a:schemeClr>
                </a:solidFill>
                <a:latin typeface="Helvetica" panose="020B0500000000000000" pitchFamily="34" charset="0"/>
              </a:rPr>
              <a:t> </a:t>
            </a:r>
          </a:p>
        </p:txBody>
      </p:sp>
      <p:pic>
        <p:nvPicPr>
          <p:cNvPr id="1030" name="Picture 6" descr="C:\Users\fad-rm1\RICH ACADEMIC DOCS 2015\General UTWSD Documents\Logo\UWTSD SCA Combo Logo RICH SMALL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6200"/>
            <a:ext cx="4831727" cy="811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1483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2633</TotalTime>
  <Words>1255</Words>
  <Application>Microsoft Office PowerPoint</Application>
  <PresentationFormat>On-screen Show (16:9)</PresentationFormat>
  <Paragraphs>317</Paragraphs>
  <Slides>28</Slides>
  <Notes>25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Helvetica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Morgan, Richard William</dc:creator>
  <cp:lastModifiedBy>Richard William Morgan (Applied Computing)</cp:lastModifiedBy>
  <cp:revision>369</cp:revision>
  <dcterms:created xsi:type="dcterms:W3CDTF">2015-10-09T09:26:07Z</dcterms:created>
  <dcterms:modified xsi:type="dcterms:W3CDTF">2019-04-09T09:54:09Z</dcterms:modified>
</cp:coreProperties>
</file>