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66" r:id="rId4"/>
    <p:sldId id="258" r:id="rId5"/>
    <p:sldId id="264" r:id="rId6"/>
    <p:sldId id="265" r:id="rId7"/>
    <p:sldId id="269" r:id="rId8"/>
    <p:sldId id="270" r:id="rId9"/>
    <p:sldId id="271" r:id="rId10"/>
    <p:sldId id="263" r:id="rId11"/>
    <p:sldId id="272" r:id="rId12"/>
    <p:sldId id="273" r:id="rId13"/>
    <p:sldId id="27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589"/>
    <p:restoredTop sz="94595"/>
  </p:normalViewPr>
  <p:slideViewPr>
    <p:cSldViewPr snapToGrid="0">
      <p:cViewPr varScale="1">
        <p:scale>
          <a:sx n="102" d="100"/>
          <a:sy n="102" d="100"/>
        </p:scale>
        <p:origin x="107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A044D3-BA70-484A-BEBF-72248A245135}" type="datetimeFigureOut">
              <a:rPr lang="en-US" smtClean="0"/>
              <a:t>10/8/23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60B33B-19C7-8C49-A5BB-63650A20A464}" type="slidenum">
              <a:rPr lang="en-US" smtClean="0"/>
              <a:t>‹#›</a:t>
            </a:fld>
            <a:endParaRPr lang="en-US"/>
          </a:p>
        </p:txBody>
      </p:sp>
    </p:spTree>
    <p:extLst>
      <p:ext uri="{BB962C8B-B14F-4D97-AF65-F5344CB8AC3E}">
        <p14:creationId xmlns:p14="http://schemas.microsoft.com/office/powerpoint/2010/main" val="12335432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60B33B-19C7-8C49-A5BB-63650A20A464}" type="slidenum">
              <a:rPr lang="en-US" smtClean="0"/>
              <a:t>10</a:t>
            </a:fld>
            <a:endParaRPr lang="en-US"/>
          </a:p>
        </p:txBody>
      </p:sp>
    </p:spTree>
    <p:extLst>
      <p:ext uri="{BB962C8B-B14F-4D97-AF65-F5344CB8AC3E}">
        <p14:creationId xmlns:p14="http://schemas.microsoft.com/office/powerpoint/2010/main" val="374212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60B33B-19C7-8C49-A5BB-63650A20A464}" type="slidenum">
              <a:rPr lang="en-US" smtClean="0"/>
              <a:t>11</a:t>
            </a:fld>
            <a:endParaRPr lang="en-US"/>
          </a:p>
        </p:txBody>
      </p:sp>
    </p:spTree>
    <p:extLst>
      <p:ext uri="{BB962C8B-B14F-4D97-AF65-F5344CB8AC3E}">
        <p14:creationId xmlns:p14="http://schemas.microsoft.com/office/powerpoint/2010/main" val="16417269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682AB-423A-7EDB-9E51-F9FA359D5AB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CAC3A40-3D0A-3DB7-5F5A-0CDB112B0F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FBA6703-18CD-5351-EBA2-7706928A8D5C}"/>
              </a:ext>
            </a:extLst>
          </p:cNvPr>
          <p:cNvSpPr>
            <a:spLocks noGrp="1"/>
          </p:cNvSpPr>
          <p:nvPr>
            <p:ph type="dt" sz="half" idx="10"/>
          </p:nvPr>
        </p:nvSpPr>
        <p:spPr/>
        <p:txBody>
          <a:bodyPr/>
          <a:lstStyle/>
          <a:p>
            <a:fld id="{3869E89A-1644-464E-96B4-F9F809658CAB}" type="datetimeFigureOut">
              <a:rPr lang="en-US" smtClean="0"/>
              <a:t>10/8/23</a:t>
            </a:fld>
            <a:endParaRPr lang="en-US"/>
          </a:p>
        </p:txBody>
      </p:sp>
      <p:sp>
        <p:nvSpPr>
          <p:cNvPr id="5" name="Footer Placeholder 4">
            <a:extLst>
              <a:ext uri="{FF2B5EF4-FFF2-40B4-BE49-F238E27FC236}">
                <a16:creationId xmlns:a16="http://schemas.microsoft.com/office/drawing/2014/main" id="{FEA2F8F5-E6BE-0E99-85D4-4E58BE8350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B979A41-D4A2-BE2C-FB0C-77E9335D656F}"/>
              </a:ext>
            </a:extLst>
          </p:cNvPr>
          <p:cNvSpPr>
            <a:spLocks noGrp="1"/>
          </p:cNvSpPr>
          <p:nvPr>
            <p:ph type="sldNum" sz="quarter" idx="12"/>
          </p:nvPr>
        </p:nvSpPr>
        <p:spPr/>
        <p:txBody>
          <a:bodyPr/>
          <a:lstStyle/>
          <a:p>
            <a:fld id="{64D8BEAE-ACF6-C649-A1A1-233CE860152B}" type="slidenum">
              <a:rPr lang="en-US" smtClean="0"/>
              <a:t>‹#›</a:t>
            </a:fld>
            <a:endParaRPr lang="en-US"/>
          </a:p>
        </p:txBody>
      </p:sp>
    </p:spTree>
    <p:extLst>
      <p:ext uri="{BB962C8B-B14F-4D97-AF65-F5344CB8AC3E}">
        <p14:creationId xmlns:p14="http://schemas.microsoft.com/office/powerpoint/2010/main" val="583596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4BDD1-7E42-6399-4863-0BBCCFFA017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204B21F-6D31-9C9C-EFF3-B996C1B82BA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7C941A8-570A-2D58-39EC-097158C38E6A}"/>
              </a:ext>
            </a:extLst>
          </p:cNvPr>
          <p:cNvSpPr>
            <a:spLocks noGrp="1"/>
          </p:cNvSpPr>
          <p:nvPr>
            <p:ph type="dt" sz="half" idx="10"/>
          </p:nvPr>
        </p:nvSpPr>
        <p:spPr/>
        <p:txBody>
          <a:bodyPr/>
          <a:lstStyle/>
          <a:p>
            <a:fld id="{3869E89A-1644-464E-96B4-F9F809658CAB}" type="datetimeFigureOut">
              <a:rPr lang="en-US" smtClean="0"/>
              <a:t>10/8/23</a:t>
            </a:fld>
            <a:endParaRPr lang="en-US"/>
          </a:p>
        </p:txBody>
      </p:sp>
      <p:sp>
        <p:nvSpPr>
          <p:cNvPr id="5" name="Footer Placeholder 4">
            <a:extLst>
              <a:ext uri="{FF2B5EF4-FFF2-40B4-BE49-F238E27FC236}">
                <a16:creationId xmlns:a16="http://schemas.microsoft.com/office/drawing/2014/main" id="{D1D9F383-711B-C23C-1BA7-240804B557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0C73F6-5653-9678-AFC3-DE989E256648}"/>
              </a:ext>
            </a:extLst>
          </p:cNvPr>
          <p:cNvSpPr>
            <a:spLocks noGrp="1"/>
          </p:cNvSpPr>
          <p:nvPr>
            <p:ph type="sldNum" sz="quarter" idx="12"/>
          </p:nvPr>
        </p:nvSpPr>
        <p:spPr/>
        <p:txBody>
          <a:bodyPr/>
          <a:lstStyle/>
          <a:p>
            <a:fld id="{64D8BEAE-ACF6-C649-A1A1-233CE860152B}" type="slidenum">
              <a:rPr lang="en-US" smtClean="0"/>
              <a:t>‹#›</a:t>
            </a:fld>
            <a:endParaRPr lang="en-US"/>
          </a:p>
        </p:txBody>
      </p:sp>
    </p:spTree>
    <p:extLst>
      <p:ext uri="{BB962C8B-B14F-4D97-AF65-F5344CB8AC3E}">
        <p14:creationId xmlns:p14="http://schemas.microsoft.com/office/powerpoint/2010/main" val="30846025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1A496-7FC0-F8BD-A93B-58619D8D50A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7A1ABF0-3C4D-8DE1-FFC4-04767F69E5F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3A26DE8-F2A9-ED48-1AFD-E2854B71B0E3}"/>
              </a:ext>
            </a:extLst>
          </p:cNvPr>
          <p:cNvSpPr>
            <a:spLocks noGrp="1"/>
          </p:cNvSpPr>
          <p:nvPr>
            <p:ph type="dt" sz="half" idx="10"/>
          </p:nvPr>
        </p:nvSpPr>
        <p:spPr/>
        <p:txBody>
          <a:bodyPr/>
          <a:lstStyle/>
          <a:p>
            <a:fld id="{3869E89A-1644-464E-96B4-F9F809658CAB}" type="datetimeFigureOut">
              <a:rPr lang="en-US" smtClean="0"/>
              <a:t>10/8/23</a:t>
            </a:fld>
            <a:endParaRPr lang="en-US"/>
          </a:p>
        </p:txBody>
      </p:sp>
      <p:sp>
        <p:nvSpPr>
          <p:cNvPr id="5" name="Footer Placeholder 4">
            <a:extLst>
              <a:ext uri="{FF2B5EF4-FFF2-40B4-BE49-F238E27FC236}">
                <a16:creationId xmlns:a16="http://schemas.microsoft.com/office/drawing/2014/main" id="{859C0C87-AC49-7AF9-23B7-AA25A764C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40EA96-40FB-74A0-3798-4E68280A91EB}"/>
              </a:ext>
            </a:extLst>
          </p:cNvPr>
          <p:cNvSpPr>
            <a:spLocks noGrp="1"/>
          </p:cNvSpPr>
          <p:nvPr>
            <p:ph type="sldNum" sz="quarter" idx="12"/>
          </p:nvPr>
        </p:nvSpPr>
        <p:spPr/>
        <p:txBody>
          <a:bodyPr/>
          <a:lstStyle/>
          <a:p>
            <a:fld id="{64D8BEAE-ACF6-C649-A1A1-233CE860152B}" type="slidenum">
              <a:rPr lang="en-US" smtClean="0"/>
              <a:t>‹#›</a:t>
            </a:fld>
            <a:endParaRPr lang="en-US"/>
          </a:p>
        </p:txBody>
      </p:sp>
    </p:spTree>
    <p:extLst>
      <p:ext uri="{BB962C8B-B14F-4D97-AF65-F5344CB8AC3E}">
        <p14:creationId xmlns:p14="http://schemas.microsoft.com/office/powerpoint/2010/main" val="776982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0C55A-05EA-942B-D052-8C515C060B0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3321346-DBC1-D232-0006-4DDDB2BE118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3C853FC-8919-F981-AF6B-5718C469234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5AA044D-709F-1160-5B47-F6AFC56F36E2}"/>
              </a:ext>
            </a:extLst>
          </p:cNvPr>
          <p:cNvSpPr>
            <a:spLocks noGrp="1"/>
          </p:cNvSpPr>
          <p:nvPr>
            <p:ph type="dt" sz="half" idx="10"/>
          </p:nvPr>
        </p:nvSpPr>
        <p:spPr/>
        <p:txBody>
          <a:bodyPr/>
          <a:lstStyle/>
          <a:p>
            <a:fld id="{3869E89A-1644-464E-96B4-F9F809658CAB}" type="datetimeFigureOut">
              <a:rPr lang="en-US" smtClean="0"/>
              <a:t>10/8/23</a:t>
            </a:fld>
            <a:endParaRPr lang="en-US"/>
          </a:p>
        </p:txBody>
      </p:sp>
      <p:sp>
        <p:nvSpPr>
          <p:cNvPr id="6" name="Footer Placeholder 5">
            <a:extLst>
              <a:ext uri="{FF2B5EF4-FFF2-40B4-BE49-F238E27FC236}">
                <a16:creationId xmlns:a16="http://schemas.microsoft.com/office/drawing/2014/main" id="{1CACB280-FF92-2A66-D9B5-A8CAA4CCE51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05F189-F1C6-20F0-6501-5E98424DF2E7}"/>
              </a:ext>
            </a:extLst>
          </p:cNvPr>
          <p:cNvSpPr>
            <a:spLocks noGrp="1"/>
          </p:cNvSpPr>
          <p:nvPr>
            <p:ph type="sldNum" sz="quarter" idx="12"/>
          </p:nvPr>
        </p:nvSpPr>
        <p:spPr/>
        <p:txBody>
          <a:bodyPr/>
          <a:lstStyle/>
          <a:p>
            <a:fld id="{64D8BEAE-ACF6-C649-A1A1-233CE860152B}" type="slidenum">
              <a:rPr lang="en-US" smtClean="0"/>
              <a:t>‹#›</a:t>
            </a:fld>
            <a:endParaRPr lang="en-US"/>
          </a:p>
        </p:txBody>
      </p:sp>
    </p:spTree>
    <p:extLst>
      <p:ext uri="{BB962C8B-B14F-4D97-AF65-F5344CB8AC3E}">
        <p14:creationId xmlns:p14="http://schemas.microsoft.com/office/powerpoint/2010/main" val="2556598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A099B-83E3-169D-0338-4012407D51B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1B930FF-97FB-5190-A476-B00EE7FBCC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F1869C1-AF43-BF8C-48F5-D4D0DAE7835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514F9EE-9BA6-1EA6-3E8E-489950C2D0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A0CE2CF-4E68-5F2A-876A-72254F922D1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19FD786-1DCD-30D1-0CAC-03EA35225E7C}"/>
              </a:ext>
            </a:extLst>
          </p:cNvPr>
          <p:cNvSpPr>
            <a:spLocks noGrp="1"/>
          </p:cNvSpPr>
          <p:nvPr>
            <p:ph type="dt" sz="half" idx="10"/>
          </p:nvPr>
        </p:nvSpPr>
        <p:spPr/>
        <p:txBody>
          <a:bodyPr/>
          <a:lstStyle/>
          <a:p>
            <a:fld id="{3869E89A-1644-464E-96B4-F9F809658CAB}" type="datetimeFigureOut">
              <a:rPr lang="en-US" smtClean="0"/>
              <a:t>10/8/23</a:t>
            </a:fld>
            <a:endParaRPr lang="en-US"/>
          </a:p>
        </p:txBody>
      </p:sp>
      <p:sp>
        <p:nvSpPr>
          <p:cNvPr id="8" name="Footer Placeholder 7">
            <a:extLst>
              <a:ext uri="{FF2B5EF4-FFF2-40B4-BE49-F238E27FC236}">
                <a16:creationId xmlns:a16="http://schemas.microsoft.com/office/drawing/2014/main" id="{4E0F5F28-B33F-7FAD-BE26-DDF090282C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0E8FB8B-60F8-0ECD-0DA9-FC360F332251}"/>
              </a:ext>
            </a:extLst>
          </p:cNvPr>
          <p:cNvSpPr>
            <a:spLocks noGrp="1"/>
          </p:cNvSpPr>
          <p:nvPr>
            <p:ph type="sldNum" sz="quarter" idx="12"/>
          </p:nvPr>
        </p:nvSpPr>
        <p:spPr/>
        <p:txBody>
          <a:bodyPr/>
          <a:lstStyle/>
          <a:p>
            <a:fld id="{64D8BEAE-ACF6-C649-A1A1-233CE860152B}" type="slidenum">
              <a:rPr lang="en-US" smtClean="0"/>
              <a:t>‹#›</a:t>
            </a:fld>
            <a:endParaRPr lang="en-US"/>
          </a:p>
        </p:txBody>
      </p:sp>
    </p:spTree>
    <p:extLst>
      <p:ext uri="{BB962C8B-B14F-4D97-AF65-F5344CB8AC3E}">
        <p14:creationId xmlns:p14="http://schemas.microsoft.com/office/powerpoint/2010/main" val="298519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0A0C0-49B4-99F1-DF76-DEA2332167E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3B87B91-4877-F367-291B-2D91BAFF0BCE}"/>
              </a:ext>
            </a:extLst>
          </p:cNvPr>
          <p:cNvSpPr>
            <a:spLocks noGrp="1"/>
          </p:cNvSpPr>
          <p:nvPr>
            <p:ph type="dt" sz="half" idx="10"/>
          </p:nvPr>
        </p:nvSpPr>
        <p:spPr/>
        <p:txBody>
          <a:bodyPr/>
          <a:lstStyle/>
          <a:p>
            <a:fld id="{3869E89A-1644-464E-96B4-F9F809658CAB}" type="datetimeFigureOut">
              <a:rPr lang="en-US" smtClean="0"/>
              <a:t>10/8/23</a:t>
            </a:fld>
            <a:endParaRPr lang="en-US"/>
          </a:p>
        </p:txBody>
      </p:sp>
      <p:sp>
        <p:nvSpPr>
          <p:cNvPr id="4" name="Footer Placeholder 3">
            <a:extLst>
              <a:ext uri="{FF2B5EF4-FFF2-40B4-BE49-F238E27FC236}">
                <a16:creationId xmlns:a16="http://schemas.microsoft.com/office/drawing/2014/main" id="{E80DF879-DC6C-09B1-92C3-0F2CC1781EA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979C45D-E756-0AF2-6BFB-F5685207C96F}"/>
              </a:ext>
            </a:extLst>
          </p:cNvPr>
          <p:cNvSpPr>
            <a:spLocks noGrp="1"/>
          </p:cNvSpPr>
          <p:nvPr>
            <p:ph type="sldNum" sz="quarter" idx="12"/>
          </p:nvPr>
        </p:nvSpPr>
        <p:spPr/>
        <p:txBody>
          <a:bodyPr/>
          <a:lstStyle/>
          <a:p>
            <a:fld id="{64D8BEAE-ACF6-C649-A1A1-233CE860152B}" type="slidenum">
              <a:rPr lang="en-US" smtClean="0"/>
              <a:t>‹#›</a:t>
            </a:fld>
            <a:endParaRPr lang="en-US"/>
          </a:p>
        </p:txBody>
      </p:sp>
    </p:spTree>
    <p:extLst>
      <p:ext uri="{BB962C8B-B14F-4D97-AF65-F5344CB8AC3E}">
        <p14:creationId xmlns:p14="http://schemas.microsoft.com/office/powerpoint/2010/main" val="25709824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29B128-B280-6766-D54C-1F0F830BDB9D}"/>
              </a:ext>
            </a:extLst>
          </p:cNvPr>
          <p:cNvSpPr>
            <a:spLocks noGrp="1"/>
          </p:cNvSpPr>
          <p:nvPr>
            <p:ph type="dt" sz="half" idx="10"/>
          </p:nvPr>
        </p:nvSpPr>
        <p:spPr/>
        <p:txBody>
          <a:bodyPr/>
          <a:lstStyle/>
          <a:p>
            <a:fld id="{3869E89A-1644-464E-96B4-F9F809658CAB}" type="datetimeFigureOut">
              <a:rPr lang="en-US" smtClean="0"/>
              <a:t>10/8/23</a:t>
            </a:fld>
            <a:endParaRPr lang="en-US"/>
          </a:p>
        </p:txBody>
      </p:sp>
      <p:sp>
        <p:nvSpPr>
          <p:cNvPr id="3" name="Footer Placeholder 2">
            <a:extLst>
              <a:ext uri="{FF2B5EF4-FFF2-40B4-BE49-F238E27FC236}">
                <a16:creationId xmlns:a16="http://schemas.microsoft.com/office/drawing/2014/main" id="{E9C6ACDA-08D0-FA96-021C-60D737EECF7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5EE7808-3933-A071-4705-DF245F81BF29}"/>
              </a:ext>
            </a:extLst>
          </p:cNvPr>
          <p:cNvSpPr>
            <a:spLocks noGrp="1"/>
          </p:cNvSpPr>
          <p:nvPr>
            <p:ph type="sldNum" sz="quarter" idx="12"/>
          </p:nvPr>
        </p:nvSpPr>
        <p:spPr/>
        <p:txBody>
          <a:bodyPr/>
          <a:lstStyle/>
          <a:p>
            <a:fld id="{64D8BEAE-ACF6-C649-A1A1-233CE860152B}" type="slidenum">
              <a:rPr lang="en-US" smtClean="0"/>
              <a:t>‹#›</a:t>
            </a:fld>
            <a:endParaRPr lang="en-US"/>
          </a:p>
        </p:txBody>
      </p:sp>
    </p:spTree>
    <p:extLst>
      <p:ext uri="{BB962C8B-B14F-4D97-AF65-F5344CB8AC3E}">
        <p14:creationId xmlns:p14="http://schemas.microsoft.com/office/powerpoint/2010/main" val="27943362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1440-36A3-D0A7-6464-42560AE0946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768C72D-8339-9156-3A79-7008105B803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CC961B0-32A9-E281-B09C-F53E1E6A30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1E61251-2F9D-B3A7-5EDA-4B2FD2BE8BBA}"/>
              </a:ext>
            </a:extLst>
          </p:cNvPr>
          <p:cNvSpPr>
            <a:spLocks noGrp="1"/>
          </p:cNvSpPr>
          <p:nvPr>
            <p:ph type="dt" sz="half" idx="10"/>
          </p:nvPr>
        </p:nvSpPr>
        <p:spPr/>
        <p:txBody>
          <a:bodyPr/>
          <a:lstStyle/>
          <a:p>
            <a:fld id="{3869E89A-1644-464E-96B4-F9F809658CAB}" type="datetimeFigureOut">
              <a:rPr lang="en-US" smtClean="0"/>
              <a:t>10/8/23</a:t>
            </a:fld>
            <a:endParaRPr lang="en-US"/>
          </a:p>
        </p:txBody>
      </p:sp>
      <p:sp>
        <p:nvSpPr>
          <p:cNvPr id="6" name="Footer Placeholder 5">
            <a:extLst>
              <a:ext uri="{FF2B5EF4-FFF2-40B4-BE49-F238E27FC236}">
                <a16:creationId xmlns:a16="http://schemas.microsoft.com/office/drawing/2014/main" id="{1D876AE6-2B86-0C02-29DB-820AC736117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9406ED-40CC-C717-F132-B763260E31E5}"/>
              </a:ext>
            </a:extLst>
          </p:cNvPr>
          <p:cNvSpPr>
            <a:spLocks noGrp="1"/>
          </p:cNvSpPr>
          <p:nvPr>
            <p:ph type="sldNum" sz="quarter" idx="12"/>
          </p:nvPr>
        </p:nvSpPr>
        <p:spPr/>
        <p:txBody>
          <a:bodyPr/>
          <a:lstStyle/>
          <a:p>
            <a:fld id="{64D8BEAE-ACF6-C649-A1A1-233CE860152B}" type="slidenum">
              <a:rPr lang="en-US" smtClean="0"/>
              <a:t>‹#›</a:t>
            </a:fld>
            <a:endParaRPr lang="en-US"/>
          </a:p>
        </p:txBody>
      </p:sp>
    </p:spTree>
    <p:extLst>
      <p:ext uri="{BB962C8B-B14F-4D97-AF65-F5344CB8AC3E}">
        <p14:creationId xmlns:p14="http://schemas.microsoft.com/office/powerpoint/2010/main" val="13818887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12540-A66E-9710-C380-0ADE60E3260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52A3827-EB2C-507A-92F8-1277E4EB41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1C9DCF5-FC7B-9A9B-7DFD-264CEDCC80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BB732E4-F217-3E0F-D96E-DEF26D921A66}"/>
              </a:ext>
            </a:extLst>
          </p:cNvPr>
          <p:cNvSpPr>
            <a:spLocks noGrp="1"/>
          </p:cNvSpPr>
          <p:nvPr>
            <p:ph type="dt" sz="half" idx="10"/>
          </p:nvPr>
        </p:nvSpPr>
        <p:spPr/>
        <p:txBody>
          <a:bodyPr/>
          <a:lstStyle/>
          <a:p>
            <a:fld id="{3869E89A-1644-464E-96B4-F9F809658CAB}" type="datetimeFigureOut">
              <a:rPr lang="en-US" smtClean="0"/>
              <a:t>10/8/23</a:t>
            </a:fld>
            <a:endParaRPr lang="en-US"/>
          </a:p>
        </p:txBody>
      </p:sp>
      <p:sp>
        <p:nvSpPr>
          <p:cNvPr id="6" name="Footer Placeholder 5">
            <a:extLst>
              <a:ext uri="{FF2B5EF4-FFF2-40B4-BE49-F238E27FC236}">
                <a16:creationId xmlns:a16="http://schemas.microsoft.com/office/drawing/2014/main" id="{D6477030-00CC-82A8-C9AB-3F23AC5F1E0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853FE1-7153-E50A-85F9-DF9092DF2C4F}"/>
              </a:ext>
            </a:extLst>
          </p:cNvPr>
          <p:cNvSpPr>
            <a:spLocks noGrp="1"/>
          </p:cNvSpPr>
          <p:nvPr>
            <p:ph type="sldNum" sz="quarter" idx="12"/>
          </p:nvPr>
        </p:nvSpPr>
        <p:spPr/>
        <p:txBody>
          <a:bodyPr/>
          <a:lstStyle/>
          <a:p>
            <a:fld id="{64D8BEAE-ACF6-C649-A1A1-233CE860152B}" type="slidenum">
              <a:rPr lang="en-US" smtClean="0"/>
              <a:t>‹#›</a:t>
            </a:fld>
            <a:endParaRPr lang="en-US"/>
          </a:p>
        </p:txBody>
      </p:sp>
    </p:spTree>
    <p:extLst>
      <p:ext uri="{BB962C8B-B14F-4D97-AF65-F5344CB8AC3E}">
        <p14:creationId xmlns:p14="http://schemas.microsoft.com/office/powerpoint/2010/main" val="16275473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C3D3B-F480-7247-8A3D-0F19B89D451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2990594-65D4-1FF8-AF9D-3DC5C584644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D324D40-8B97-4F78-7AFB-DA5C45465218}"/>
              </a:ext>
            </a:extLst>
          </p:cNvPr>
          <p:cNvSpPr>
            <a:spLocks noGrp="1"/>
          </p:cNvSpPr>
          <p:nvPr>
            <p:ph type="dt" sz="half" idx="10"/>
          </p:nvPr>
        </p:nvSpPr>
        <p:spPr/>
        <p:txBody>
          <a:bodyPr/>
          <a:lstStyle/>
          <a:p>
            <a:fld id="{3869E89A-1644-464E-96B4-F9F809658CAB}" type="datetimeFigureOut">
              <a:rPr lang="en-US" smtClean="0"/>
              <a:t>10/8/23</a:t>
            </a:fld>
            <a:endParaRPr lang="en-US"/>
          </a:p>
        </p:txBody>
      </p:sp>
      <p:sp>
        <p:nvSpPr>
          <p:cNvPr id="5" name="Footer Placeholder 4">
            <a:extLst>
              <a:ext uri="{FF2B5EF4-FFF2-40B4-BE49-F238E27FC236}">
                <a16:creationId xmlns:a16="http://schemas.microsoft.com/office/drawing/2014/main" id="{DEE93413-2DBD-053A-B322-722EA858A6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578584-DA45-DFB9-6DD2-9907A047FFEB}"/>
              </a:ext>
            </a:extLst>
          </p:cNvPr>
          <p:cNvSpPr>
            <a:spLocks noGrp="1"/>
          </p:cNvSpPr>
          <p:nvPr>
            <p:ph type="sldNum" sz="quarter" idx="12"/>
          </p:nvPr>
        </p:nvSpPr>
        <p:spPr/>
        <p:txBody>
          <a:bodyPr/>
          <a:lstStyle/>
          <a:p>
            <a:fld id="{64D8BEAE-ACF6-C649-A1A1-233CE860152B}" type="slidenum">
              <a:rPr lang="en-US" smtClean="0"/>
              <a:t>‹#›</a:t>
            </a:fld>
            <a:endParaRPr lang="en-US"/>
          </a:p>
        </p:txBody>
      </p:sp>
    </p:spTree>
    <p:extLst>
      <p:ext uri="{BB962C8B-B14F-4D97-AF65-F5344CB8AC3E}">
        <p14:creationId xmlns:p14="http://schemas.microsoft.com/office/powerpoint/2010/main" val="1130156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DB9D57-3B92-BEF5-613F-207CF0CE91F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65100AC-FA55-6E44-E10A-3B7C6838594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53A2361-8764-AE59-9FD0-D9FC80396DD3}"/>
              </a:ext>
            </a:extLst>
          </p:cNvPr>
          <p:cNvSpPr>
            <a:spLocks noGrp="1"/>
          </p:cNvSpPr>
          <p:nvPr>
            <p:ph type="dt" sz="half" idx="10"/>
          </p:nvPr>
        </p:nvSpPr>
        <p:spPr/>
        <p:txBody>
          <a:bodyPr/>
          <a:lstStyle/>
          <a:p>
            <a:fld id="{3869E89A-1644-464E-96B4-F9F809658CAB}" type="datetimeFigureOut">
              <a:rPr lang="en-US" smtClean="0"/>
              <a:t>10/8/23</a:t>
            </a:fld>
            <a:endParaRPr lang="en-US"/>
          </a:p>
        </p:txBody>
      </p:sp>
      <p:sp>
        <p:nvSpPr>
          <p:cNvPr id="5" name="Footer Placeholder 4">
            <a:extLst>
              <a:ext uri="{FF2B5EF4-FFF2-40B4-BE49-F238E27FC236}">
                <a16:creationId xmlns:a16="http://schemas.microsoft.com/office/drawing/2014/main" id="{ADBA616E-DB25-F0DA-2F82-4365CB2A94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1B1354-BFF6-267C-75D3-4B1254D6FB04}"/>
              </a:ext>
            </a:extLst>
          </p:cNvPr>
          <p:cNvSpPr>
            <a:spLocks noGrp="1"/>
          </p:cNvSpPr>
          <p:nvPr>
            <p:ph type="sldNum" sz="quarter" idx="12"/>
          </p:nvPr>
        </p:nvSpPr>
        <p:spPr/>
        <p:txBody>
          <a:bodyPr/>
          <a:lstStyle/>
          <a:p>
            <a:fld id="{64D8BEAE-ACF6-C649-A1A1-233CE860152B}" type="slidenum">
              <a:rPr lang="en-US" smtClean="0"/>
              <a:t>‹#›</a:t>
            </a:fld>
            <a:endParaRPr lang="en-US"/>
          </a:p>
        </p:txBody>
      </p:sp>
    </p:spTree>
    <p:extLst>
      <p:ext uri="{BB962C8B-B14F-4D97-AF65-F5344CB8AC3E}">
        <p14:creationId xmlns:p14="http://schemas.microsoft.com/office/powerpoint/2010/main" val="3058246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C8BD22-7182-D58E-63F8-F1E2358ACA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9E1399E-A73D-EF6F-5755-81804B3931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99F4F33-8961-FE5D-2302-1B2F7EDB31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69E89A-1644-464E-96B4-F9F809658CAB}" type="datetimeFigureOut">
              <a:rPr lang="en-US" smtClean="0"/>
              <a:t>10/8/23</a:t>
            </a:fld>
            <a:endParaRPr lang="en-US"/>
          </a:p>
        </p:txBody>
      </p:sp>
      <p:sp>
        <p:nvSpPr>
          <p:cNvPr id="5" name="Footer Placeholder 4">
            <a:extLst>
              <a:ext uri="{FF2B5EF4-FFF2-40B4-BE49-F238E27FC236}">
                <a16:creationId xmlns:a16="http://schemas.microsoft.com/office/drawing/2014/main" id="{5EAB2695-D0D4-C32A-4A97-F7053D0D37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AEF6F63-199B-CD13-094B-76D233AC8E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D8BEAE-ACF6-C649-A1A1-233CE860152B}" type="slidenum">
              <a:rPr lang="en-US" smtClean="0"/>
              <a:t>‹#›</a:t>
            </a:fld>
            <a:endParaRPr lang="en-US"/>
          </a:p>
        </p:txBody>
      </p:sp>
    </p:spTree>
    <p:extLst>
      <p:ext uri="{BB962C8B-B14F-4D97-AF65-F5344CB8AC3E}">
        <p14:creationId xmlns:p14="http://schemas.microsoft.com/office/powerpoint/2010/main" val="25011292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creativecommons.org/licenses/by-nc/3.0/" TargetMode="External"/><Relationship Id="rId4" Type="http://schemas.openxmlformats.org/officeDocument/2006/relationships/hyperlink" Target="https://freepngimg.com/png/32304-vintage-clock"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7.jpeg"/><Relationship Id="rId2"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hyperlink" Target="mailto:https://ns4business.com.br/tuckmans-stages-of-group-development/" TargetMode="External"/><Relationship Id="rId2"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image" Target="../media/image9.jpeg"/><Relationship Id="rId5" Type="http://schemas.openxmlformats.org/officeDocument/2006/relationships/image" Target="../media/image8.pn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11.jpe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13.jpeg"/><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15.jpeg"/><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18" Type="http://schemas.openxmlformats.org/officeDocument/2006/relationships/image" Target="../media/image31.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17" Type="http://schemas.openxmlformats.org/officeDocument/2006/relationships/image" Target="../media/image30.jpeg"/><Relationship Id="rId2" Type="http://schemas.openxmlformats.org/officeDocument/2006/relationships/notesSlide" Target="../notesSlides/notesSlide2.xml"/><Relationship Id="rId16" Type="http://schemas.openxmlformats.org/officeDocument/2006/relationships/image" Target="../media/image29.svg"/><Relationship Id="rId1" Type="http://schemas.openxmlformats.org/officeDocument/2006/relationships/slideLayout" Target="../slideLayouts/slideLayout1.xml"/><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5" Type="http://schemas.openxmlformats.org/officeDocument/2006/relationships/image" Target="../media/image28.png"/><Relationship Id="rId10" Type="http://schemas.openxmlformats.org/officeDocument/2006/relationships/image" Target="../media/image23.svg"/><Relationship Id="rId19" Type="http://schemas.openxmlformats.org/officeDocument/2006/relationships/image" Target="../media/image32.jpeg"/><Relationship Id="rId4" Type="http://schemas.openxmlformats.org/officeDocument/2006/relationships/image" Target="../media/image17.svg"/><Relationship Id="rId9" Type="http://schemas.openxmlformats.org/officeDocument/2006/relationships/image" Target="../media/image22.png"/><Relationship Id="rId14" Type="http://schemas.openxmlformats.org/officeDocument/2006/relationships/image" Target="../media/image27.sv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peoplematters.in/article/others/the-maddening-hurry-to-understand-others-19115" TargetMode="External"/><Relationship Id="rId2" Type="http://schemas.openxmlformats.org/officeDocument/2006/relationships/hyperlink" Target="https://stock.adobe.com/uk/search?k=critical+thinking+creativit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5EC9C39-1C92-3634-CF05-6FEFF39D163E}"/>
              </a:ext>
            </a:extLst>
          </p:cNvPr>
          <p:cNvPicPr>
            <a:picLocks noChangeAspect="1"/>
          </p:cNvPicPr>
          <p:nvPr/>
        </p:nvPicPr>
        <p:blipFill>
          <a:blip r:embed="rId2"/>
          <a:stretch>
            <a:fillRect/>
          </a:stretch>
        </p:blipFill>
        <p:spPr>
          <a:xfrm>
            <a:off x="6096000" y="0"/>
            <a:ext cx="6096000" cy="6858000"/>
          </a:xfrm>
          <a:prstGeom prst="rect">
            <a:avLst/>
          </a:prstGeom>
        </p:spPr>
      </p:pic>
      <p:sp>
        <p:nvSpPr>
          <p:cNvPr id="29" name="TextBox 28">
            <a:extLst>
              <a:ext uri="{FF2B5EF4-FFF2-40B4-BE49-F238E27FC236}">
                <a16:creationId xmlns:a16="http://schemas.microsoft.com/office/drawing/2014/main" id="{29DCE005-CE1C-D370-B945-D62724D74D2E}"/>
              </a:ext>
            </a:extLst>
          </p:cNvPr>
          <p:cNvSpPr txBox="1"/>
          <p:nvPr/>
        </p:nvSpPr>
        <p:spPr>
          <a:xfrm>
            <a:off x="7225964" y="165717"/>
            <a:ext cx="3929062" cy="1323439"/>
          </a:xfrm>
          <a:prstGeom prst="rect">
            <a:avLst/>
          </a:prstGeom>
          <a:noFill/>
        </p:spPr>
        <p:txBody>
          <a:bodyPr wrap="square" rtlCol="0">
            <a:spAutoFit/>
          </a:bodyPr>
          <a:lstStyle/>
          <a:p>
            <a:pPr algn="ctr"/>
            <a:r>
              <a:rPr lang="en-US" sz="4000" dirty="0">
                <a:latin typeface="Apple Chancery" panose="03020702040506060504" pitchFamily="66" charset="-79"/>
                <a:cs typeface="Apple Chancery" panose="03020702040506060504" pitchFamily="66" charset="-79"/>
              </a:rPr>
              <a:t>A beginners guide to</a:t>
            </a:r>
          </a:p>
        </p:txBody>
      </p:sp>
      <p:grpSp>
        <p:nvGrpSpPr>
          <p:cNvPr id="2" name="Group 1">
            <a:extLst>
              <a:ext uri="{FF2B5EF4-FFF2-40B4-BE49-F238E27FC236}">
                <a16:creationId xmlns:a16="http://schemas.microsoft.com/office/drawing/2014/main" id="{82DBFA3E-8A4B-AC30-BAAF-9D31E07D8DFE}"/>
              </a:ext>
            </a:extLst>
          </p:cNvPr>
          <p:cNvGrpSpPr/>
          <p:nvPr/>
        </p:nvGrpSpPr>
        <p:grpSpPr>
          <a:xfrm>
            <a:off x="5608049" y="882511"/>
            <a:ext cx="6634835" cy="5918583"/>
            <a:chOff x="5608049" y="882511"/>
            <a:chExt cx="6634835" cy="5918583"/>
          </a:xfrm>
        </p:grpSpPr>
        <p:sp>
          <p:nvSpPr>
            <p:cNvPr id="8" name="Oval 7">
              <a:extLst>
                <a:ext uri="{FF2B5EF4-FFF2-40B4-BE49-F238E27FC236}">
                  <a16:creationId xmlns:a16="http://schemas.microsoft.com/office/drawing/2014/main" id="{57693E90-A3BF-7CAD-FB75-56164066818C}"/>
                </a:ext>
              </a:extLst>
            </p:cNvPr>
            <p:cNvSpPr/>
            <p:nvPr/>
          </p:nvSpPr>
          <p:spPr>
            <a:xfrm>
              <a:off x="6438589" y="1111938"/>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Block Arc 8">
              <a:extLst>
                <a:ext uri="{FF2B5EF4-FFF2-40B4-BE49-F238E27FC236}">
                  <a16:creationId xmlns:a16="http://schemas.microsoft.com/office/drawing/2014/main" id="{1F945D79-8FE7-B819-4296-D93346B3301E}"/>
                </a:ext>
              </a:extLst>
            </p:cNvPr>
            <p:cNvSpPr/>
            <p:nvPr/>
          </p:nvSpPr>
          <p:spPr>
            <a:xfrm>
              <a:off x="5608049" y="882511"/>
              <a:ext cx="1039780" cy="490330"/>
            </a:xfrm>
            <a:prstGeom prst="blockArc">
              <a:avLst>
                <a:gd name="adj1" fmla="val 5138846"/>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Block Arc 9">
              <a:extLst>
                <a:ext uri="{FF2B5EF4-FFF2-40B4-BE49-F238E27FC236}">
                  <a16:creationId xmlns:a16="http://schemas.microsoft.com/office/drawing/2014/main" id="{FEFF6EB5-5EE1-9849-8C52-A2F78F71C30F}"/>
                </a:ext>
              </a:extLst>
            </p:cNvPr>
            <p:cNvSpPr/>
            <p:nvPr/>
          </p:nvSpPr>
          <p:spPr>
            <a:xfrm>
              <a:off x="5618506" y="1994449"/>
              <a:ext cx="1039780" cy="490330"/>
            </a:xfrm>
            <a:prstGeom prst="blockArc">
              <a:avLst>
                <a:gd name="adj1" fmla="val 5429291"/>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Oval 11">
              <a:extLst>
                <a:ext uri="{FF2B5EF4-FFF2-40B4-BE49-F238E27FC236}">
                  <a16:creationId xmlns:a16="http://schemas.microsoft.com/office/drawing/2014/main" id="{694E1C3A-194D-73EA-1513-1B1009EE7E6C}"/>
                </a:ext>
              </a:extLst>
            </p:cNvPr>
            <p:cNvSpPr/>
            <p:nvPr/>
          </p:nvSpPr>
          <p:spPr>
            <a:xfrm>
              <a:off x="6438589" y="21990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3" name="Block Arc 12">
              <a:extLst>
                <a:ext uri="{FF2B5EF4-FFF2-40B4-BE49-F238E27FC236}">
                  <a16:creationId xmlns:a16="http://schemas.microsoft.com/office/drawing/2014/main" id="{AB81B1DC-B7B1-B4BE-7131-C0D4B57D49F0}"/>
                </a:ext>
              </a:extLst>
            </p:cNvPr>
            <p:cNvSpPr/>
            <p:nvPr/>
          </p:nvSpPr>
          <p:spPr>
            <a:xfrm>
              <a:off x="5626995" y="3107629"/>
              <a:ext cx="1039780" cy="490330"/>
            </a:xfrm>
            <a:prstGeom prst="blockArc">
              <a:avLst>
                <a:gd name="adj1" fmla="val 558832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Oval 14">
              <a:extLst>
                <a:ext uri="{FF2B5EF4-FFF2-40B4-BE49-F238E27FC236}">
                  <a16:creationId xmlns:a16="http://schemas.microsoft.com/office/drawing/2014/main" id="{F5AF0467-9C56-FAEE-5D10-B18D1311401B}"/>
                </a:ext>
              </a:extLst>
            </p:cNvPr>
            <p:cNvSpPr/>
            <p:nvPr/>
          </p:nvSpPr>
          <p:spPr>
            <a:xfrm>
              <a:off x="6438589" y="330557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6" name="Block Arc 15">
              <a:extLst>
                <a:ext uri="{FF2B5EF4-FFF2-40B4-BE49-F238E27FC236}">
                  <a16:creationId xmlns:a16="http://schemas.microsoft.com/office/drawing/2014/main" id="{316ED3E6-7553-567D-5528-41E23D5C648E}"/>
                </a:ext>
              </a:extLst>
            </p:cNvPr>
            <p:cNvSpPr/>
            <p:nvPr/>
          </p:nvSpPr>
          <p:spPr>
            <a:xfrm>
              <a:off x="5626995" y="4220809"/>
              <a:ext cx="1039780" cy="490330"/>
            </a:xfrm>
            <a:prstGeom prst="blockArc">
              <a:avLst>
                <a:gd name="adj1" fmla="val 5439899"/>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Oval 17">
              <a:extLst>
                <a:ext uri="{FF2B5EF4-FFF2-40B4-BE49-F238E27FC236}">
                  <a16:creationId xmlns:a16="http://schemas.microsoft.com/office/drawing/2014/main" id="{993192E7-0706-8E67-74C9-1F5497117249}"/>
                </a:ext>
              </a:extLst>
            </p:cNvPr>
            <p:cNvSpPr/>
            <p:nvPr/>
          </p:nvSpPr>
          <p:spPr>
            <a:xfrm>
              <a:off x="6439236" y="44121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9" name="Block Arc 18">
              <a:extLst>
                <a:ext uri="{FF2B5EF4-FFF2-40B4-BE49-F238E27FC236}">
                  <a16:creationId xmlns:a16="http://schemas.microsoft.com/office/drawing/2014/main" id="{58FCF425-8EED-44C1-FDD3-F80F7AE630F2}"/>
                </a:ext>
              </a:extLst>
            </p:cNvPr>
            <p:cNvSpPr/>
            <p:nvPr/>
          </p:nvSpPr>
          <p:spPr>
            <a:xfrm>
              <a:off x="5608049" y="5333980"/>
              <a:ext cx="1039780" cy="490330"/>
            </a:xfrm>
            <a:prstGeom prst="blockArc">
              <a:avLst>
                <a:gd name="adj1" fmla="val 494450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Oval 20">
              <a:extLst>
                <a:ext uri="{FF2B5EF4-FFF2-40B4-BE49-F238E27FC236}">
                  <a16:creationId xmlns:a16="http://schemas.microsoft.com/office/drawing/2014/main" id="{332495F7-669F-AD45-4863-C235D7DCFAB3}"/>
                </a:ext>
              </a:extLst>
            </p:cNvPr>
            <p:cNvSpPr/>
            <p:nvPr/>
          </p:nvSpPr>
          <p:spPr>
            <a:xfrm>
              <a:off x="6435119" y="551204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30" name="TextBox 29">
              <a:extLst>
                <a:ext uri="{FF2B5EF4-FFF2-40B4-BE49-F238E27FC236}">
                  <a16:creationId xmlns:a16="http://schemas.microsoft.com/office/drawing/2014/main" id="{91CF29EA-276F-F6D8-F7A8-2DF411BC615A}"/>
                </a:ext>
              </a:extLst>
            </p:cNvPr>
            <p:cNvSpPr txBox="1"/>
            <p:nvPr/>
          </p:nvSpPr>
          <p:spPr>
            <a:xfrm>
              <a:off x="6146885" y="6093208"/>
              <a:ext cx="6095999" cy="707886"/>
            </a:xfrm>
            <a:prstGeom prst="rect">
              <a:avLst/>
            </a:prstGeom>
            <a:noFill/>
          </p:spPr>
          <p:txBody>
            <a:bodyPr wrap="square" rtlCol="0">
              <a:spAutoFit/>
            </a:bodyPr>
            <a:lstStyle/>
            <a:p>
              <a:pPr algn="ctr"/>
              <a:r>
                <a:rPr lang="en-US" sz="4000" dirty="0">
                  <a:latin typeface="Apple Chancery" panose="03020702040506060504" pitchFamily="66" charset="-79"/>
                  <a:cs typeface="Apple Chancery" panose="03020702040506060504" pitchFamily="66" charset="-79"/>
                </a:rPr>
                <a:t>effective time management</a:t>
              </a:r>
            </a:p>
          </p:txBody>
        </p:sp>
      </p:grpSp>
      <p:pic>
        <p:nvPicPr>
          <p:cNvPr id="5" name="Picture 4" descr="A clock with roman numerals&#10;&#10;Description automatically generated">
            <a:extLst>
              <a:ext uri="{FF2B5EF4-FFF2-40B4-BE49-F238E27FC236}">
                <a16:creationId xmlns:a16="http://schemas.microsoft.com/office/drawing/2014/main" id="{B5FAB1A3-66B3-8430-B5A7-CBBF7A153D6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986948" y="1504016"/>
            <a:ext cx="4719907" cy="4122052"/>
          </a:xfrm>
          <a:prstGeom prst="rect">
            <a:avLst/>
          </a:prstGeom>
        </p:spPr>
      </p:pic>
      <p:sp>
        <p:nvSpPr>
          <p:cNvPr id="7" name="TextBox 6">
            <a:extLst>
              <a:ext uri="{FF2B5EF4-FFF2-40B4-BE49-F238E27FC236}">
                <a16:creationId xmlns:a16="http://schemas.microsoft.com/office/drawing/2014/main" id="{A5DD2D9C-500C-7483-BCF6-ED3164350D61}"/>
              </a:ext>
            </a:extLst>
          </p:cNvPr>
          <p:cNvSpPr txBox="1"/>
          <p:nvPr/>
        </p:nvSpPr>
        <p:spPr>
          <a:xfrm>
            <a:off x="6735156" y="5704837"/>
            <a:ext cx="4719907" cy="230832"/>
          </a:xfrm>
          <a:prstGeom prst="rect">
            <a:avLst/>
          </a:prstGeom>
          <a:noFill/>
        </p:spPr>
        <p:txBody>
          <a:bodyPr wrap="square" rtlCol="0">
            <a:spAutoFit/>
          </a:bodyPr>
          <a:lstStyle/>
          <a:p>
            <a:r>
              <a:rPr lang="en-US" sz="900">
                <a:hlinkClick r:id="rId4" tooltip="https://freepngimg.com/png/32304-vintage-clock"/>
              </a:rPr>
              <a:t>This Photo</a:t>
            </a:r>
            <a:r>
              <a:rPr lang="en-US" sz="900"/>
              <a:t> by Unknown Author is licensed under </a:t>
            </a:r>
            <a:r>
              <a:rPr lang="en-US" sz="900">
                <a:hlinkClick r:id="rId5" tooltip="https://creativecommons.org/licenses/by-nc/3.0/"/>
              </a:rPr>
              <a:t>CC BY-NC</a:t>
            </a:r>
            <a:endParaRPr lang="en-US" sz="900"/>
          </a:p>
        </p:txBody>
      </p:sp>
      <p:sp>
        <p:nvSpPr>
          <p:cNvPr id="11" name="TextBox 10">
            <a:extLst>
              <a:ext uri="{FF2B5EF4-FFF2-40B4-BE49-F238E27FC236}">
                <a16:creationId xmlns:a16="http://schemas.microsoft.com/office/drawing/2014/main" id="{E237F08C-9DB6-77F7-4196-C28CF94DB8F3}"/>
              </a:ext>
            </a:extLst>
          </p:cNvPr>
          <p:cNvSpPr txBox="1"/>
          <p:nvPr/>
        </p:nvSpPr>
        <p:spPr>
          <a:xfrm>
            <a:off x="489098" y="701749"/>
            <a:ext cx="4742121" cy="5570756"/>
          </a:xfrm>
          <a:prstGeom prst="rect">
            <a:avLst/>
          </a:prstGeom>
          <a:noFill/>
        </p:spPr>
        <p:txBody>
          <a:bodyPr wrap="square" rtlCol="0">
            <a:spAutoFit/>
          </a:bodyPr>
          <a:lstStyle/>
          <a:p>
            <a:pPr algn="ctr"/>
            <a:r>
              <a:rPr lang="en-US" sz="2000" u="sng" dirty="0"/>
              <a:t>ECIE4009 – Learning in the digital Era</a:t>
            </a:r>
          </a:p>
          <a:p>
            <a:pPr algn="ctr"/>
            <a:r>
              <a:rPr lang="en-US" sz="2000" u="sng" dirty="0"/>
              <a:t>By Sarah </a:t>
            </a:r>
            <a:r>
              <a:rPr lang="en-US" sz="2000" u="sng" dirty="0" err="1"/>
              <a:t>Havard</a:t>
            </a:r>
            <a:endParaRPr lang="en-US" sz="2000" u="sng" dirty="0"/>
          </a:p>
          <a:p>
            <a:endParaRPr lang="en-US" dirty="0"/>
          </a:p>
          <a:p>
            <a:r>
              <a:rPr lang="en-US" dirty="0"/>
              <a:t>Element 1 – Blog</a:t>
            </a:r>
          </a:p>
          <a:p>
            <a:r>
              <a:rPr lang="en-US" dirty="0"/>
              <a:t>Element 2 – Academic poster</a:t>
            </a:r>
          </a:p>
          <a:p>
            <a:endParaRPr lang="en-US" dirty="0"/>
          </a:p>
          <a:p>
            <a:pPr algn="ctr"/>
            <a:endParaRPr lang="en-US" u="sng" dirty="0"/>
          </a:p>
          <a:p>
            <a:pPr algn="ctr"/>
            <a:endParaRPr lang="en-US" u="sng" dirty="0"/>
          </a:p>
          <a:p>
            <a:pPr algn="ctr"/>
            <a:r>
              <a:rPr lang="en-US" sz="2400" u="sng" dirty="0"/>
              <a:t>Contents page </a:t>
            </a:r>
          </a:p>
          <a:p>
            <a:endParaRPr lang="en-US" sz="2400" dirty="0"/>
          </a:p>
          <a:p>
            <a:r>
              <a:rPr lang="en-US" sz="2000" dirty="0"/>
              <a:t>- Element 1 -  A beginners guide to effective time management blog - Pg 1 -  10</a:t>
            </a:r>
          </a:p>
          <a:p>
            <a:endParaRPr lang="en-US" sz="2000" dirty="0"/>
          </a:p>
          <a:p>
            <a:r>
              <a:rPr lang="en-US" sz="2000" dirty="0"/>
              <a:t>- Element 1 - references - Pg 9</a:t>
            </a:r>
          </a:p>
          <a:p>
            <a:endParaRPr lang="en-US" sz="2000" dirty="0"/>
          </a:p>
          <a:p>
            <a:r>
              <a:rPr lang="en-US" sz="2000" dirty="0"/>
              <a:t>- Element 2 - critical thinking poster - Pg 11</a:t>
            </a:r>
          </a:p>
          <a:p>
            <a:endParaRPr lang="en-US" sz="2000" dirty="0"/>
          </a:p>
          <a:p>
            <a:r>
              <a:rPr lang="en-US" sz="2000" dirty="0"/>
              <a:t>- Element 2 -  references - Pg 12</a:t>
            </a:r>
          </a:p>
        </p:txBody>
      </p:sp>
    </p:spTree>
    <p:extLst>
      <p:ext uri="{BB962C8B-B14F-4D97-AF65-F5344CB8AC3E}">
        <p14:creationId xmlns:p14="http://schemas.microsoft.com/office/powerpoint/2010/main" val="5340660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D834C63-2906-62B3-C9CF-45FC665A9BD0}"/>
              </a:ext>
            </a:extLst>
          </p:cNvPr>
          <p:cNvPicPr>
            <a:picLocks noChangeAspect="1"/>
          </p:cNvPicPr>
          <p:nvPr/>
        </p:nvPicPr>
        <p:blipFill>
          <a:blip r:embed="rId2"/>
          <a:stretch>
            <a:fillRect/>
          </a:stretch>
        </p:blipFill>
        <p:spPr>
          <a:xfrm>
            <a:off x="6065019" y="-1"/>
            <a:ext cx="6126981" cy="6858001"/>
          </a:xfrm>
          <a:prstGeom prst="rect">
            <a:avLst/>
          </a:prstGeom>
        </p:spPr>
      </p:pic>
      <p:pic>
        <p:nvPicPr>
          <p:cNvPr id="6" name="Picture 5">
            <a:extLst>
              <a:ext uri="{FF2B5EF4-FFF2-40B4-BE49-F238E27FC236}">
                <a16:creationId xmlns:a16="http://schemas.microsoft.com/office/drawing/2014/main" id="{45EC9C39-1C92-3634-CF05-6FEFF39D163E}"/>
              </a:ext>
            </a:extLst>
          </p:cNvPr>
          <p:cNvPicPr>
            <a:picLocks noChangeAspect="1"/>
          </p:cNvPicPr>
          <p:nvPr/>
        </p:nvPicPr>
        <p:blipFill>
          <a:blip r:embed="rId3"/>
          <a:stretch>
            <a:fillRect/>
          </a:stretch>
        </p:blipFill>
        <p:spPr>
          <a:xfrm>
            <a:off x="0" y="-1"/>
            <a:ext cx="6096000" cy="6858000"/>
          </a:xfrm>
          <a:prstGeom prst="rect">
            <a:avLst/>
          </a:prstGeom>
        </p:spPr>
      </p:pic>
      <p:sp>
        <p:nvSpPr>
          <p:cNvPr id="7" name="Oval 6">
            <a:extLst>
              <a:ext uri="{FF2B5EF4-FFF2-40B4-BE49-F238E27FC236}">
                <a16:creationId xmlns:a16="http://schemas.microsoft.com/office/drawing/2014/main" id="{F5299675-77C6-7941-7A75-CE91F6449B58}"/>
              </a:ext>
            </a:extLst>
          </p:cNvPr>
          <p:cNvSpPr/>
          <p:nvPr/>
        </p:nvSpPr>
        <p:spPr>
          <a:xfrm>
            <a:off x="5517252" y="1111938"/>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8" name="Oval 7">
            <a:extLst>
              <a:ext uri="{FF2B5EF4-FFF2-40B4-BE49-F238E27FC236}">
                <a16:creationId xmlns:a16="http://schemas.microsoft.com/office/drawing/2014/main" id="{57693E90-A3BF-7CAD-FB75-56164066818C}"/>
              </a:ext>
            </a:extLst>
          </p:cNvPr>
          <p:cNvSpPr/>
          <p:nvPr/>
        </p:nvSpPr>
        <p:spPr>
          <a:xfrm>
            <a:off x="6438589" y="1111938"/>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Block Arc 8">
            <a:extLst>
              <a:ext uri="{FF2B5EF4-FFF2-40B4-BE49-F238E27FC236}">
                <a16:creationId xmlns:a16="http://schemas.microsoft.com/office/drawing/2014/main" id="{1F945D79-8FE7-B819-4296-D93346B3301E}"/>
              </a:ext>
            </a:extLst>
          </p:cNvPr>
          <p:cNvSpPr/>
          <p:nvPr/>
        </p:nvSpPr>
        <p:spPr>
          <a:xfrm>
            <a:off x="5608049" y="882511"/>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Block Arc 9">
            <a:extLst>
              <a:ext uri="{FF2B5EF4-FFF2-40B4-BE49-F238E27FC236}">
                <a16:creationId xmlns:a16="http://schemas.microsoft.com/office/drawing/2014/main" id="{FEFF6EB5-5EE1-9849-8C52-A2F78F71C30F}"/>
              </a:ext>
            </a:extLst>
          </p:cNvPr>
          <p:cNvSpPr/>
          <p:nvPr/>
        </p:nvSpPr>
        <p:spPr>
          <a:xfrm>
            <a:off x="5618506" y="1994449"/>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Oval 10">
            <a:extLst>
              <a:ext uri="{FF2B5EF4-FFF2-40B4-BE49-F238E27FC236}">
                <a16:creationId xmlns:a16="http://schemas.microsoft.com/office/drawing/2014/main" id="{A8B4C22B-6D15-0DDC-D463-A9784AD808B0}"/>
              </a:ext>
            </a:extLst>
          </p:cNvPr>
          <p:cNvSpPr/>
          <p:nvPr/>
        </p:nvSpPr>
        <p:spPr>
          <a:xfrm>
            <a:off x="5517252" y="21990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2" name="Oval 11">
            <a:extLst>
              <a:ext uri="{FF2B5EF4-FFF2-40B4-BE49-F238E27FC236}">
                <a16:creationId xmlns:a16="http://schemas.microsoft.com/office/drawing/2014/main" id="{694E1C3A-194D-73EA-1513-1B1009EE7E6C}"/>
              </a:ext>
            </a:extLst>
          </p:cNvPr>
          <p:cNvSpPr/>
          <p:nvPr/>
        </p:nvSpPr>
        <p:spPr>
          <a:xfrm>
            <a:off x="6438589" y="21990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3" name="Block Arc 12">
            <a:extLst>
              <a:ext uri="{FF2B5EF4-FFF2-40B4-BE49-F238E27FC236}">
                <a16:creationId xmlns:a16="http://schemas.microsoft.com/office/drawing/2014/main" id="{AB81B1DC-B7B1-B4BE-7131-C0D4B57D49F0}"/>
              </a:ext>
            </a:extLst>
          </p:cNvPr>
          <p:cNvSpPr/>
          <p:nvPr/>
        </p:nvSpPr>
        <p:spPr>
          <a:xfrm>
            <a:off x="5626995" y="3107629"/>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Oval 13">
            <a:extLst>
              <a:ext uri="{FF2B5EF4-FFF2-40B4-BE49-F238E27FC236}">
                <a16:creationId xmlns:a16="http://schemas.microsoft.com/office/drawing/2014/main" id="{901FC34E-F772-1884-0163-C3DCECC0787A}"/>
              </a:ext>
            </a:extLst>
          </p:cNvPr>
          <p:cNvSpPr/>
          <p:nvPr/>
        </p:nvSpPr>
        <p:spPr>
          <a:xfrm>
            <a:off x="5514197" y="3302682"/>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5" name="Oval 14">
            <a:extLst>
              <a:ext uri="{FF2B5EF4-FFF2-40B4-BE49-F238E27FC236}">
                <a16:creationId xmlns:a16="http://schemas.microsoft.com/office/drawing/2014/main" id="{F5AF0467-9C56-FAEE-5D10-B18D1311401B}"/>
              </a:ext>
            </a:extLst>
          </p:cNvPr>
          <p:cNvSpPr/>
          <p:nvPr/>
        </p:nvSpPr>
        <p:spPr>
          <a:xfrm>
            <a:off x="6438589" y="330557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6" name="Block Arc 15">
            <a:extLst>
              <a:ext uri="{FF2B5EF4-FFF2-40B4-BE49-F238E27FC236}">
                <a16:creationId xmlns:a16="http://schemas.microsoft.com/office/drawing/2014/main" id="{316ED3E6-7553-567D-5528-41E23D5C648E}"/>
              </a:ext>
            </a:extLst>
          </p:cNvPr>
          <p:cNvSpPr/>
          <p:nvPr/>
        </p:nvSpPr>
        <p:spPr>
          <a:xfrm>
            <a:off x="5626995" y="4220809"/>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Oval 16">
            <a:extLst>
              <a:ext uri="{FF2B5EF4-FFF2-40B4-BE49-F238E27FC236}">
                <a16:creationId xmlns:a16="http://schemas.microsoft.com/office/drawing/2014/main" id="{E0D22F41-CFD0-E53C-C6C7-3B02C7F9AB63}"/>
              </a:ext>
            </a:extLst>
          </p:cNvPr>
          <p:cNvSpPr/>
          <p:nvPr/>
        </p:nvSpPr>
        <p:spPr>
          <a:xfrm>
            <a:off x="5521755" y="4421242"/>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8" name="Oval 17">
            <a:extLst>
              <a:ext uri="{FF2B5EF4-FFF2-40B4-BE49-F238E27FC236}">
                <a16:creationId xmlns:a16="http://schemas.microsoft.com/office/drawing/2014/main" id="{993192E7-0706-8E67-74C9-1F5497117249}"/>
              </a:ext>
            </a:extLst>
          </p:cNvPr>
          <p:cNvSpPr/>
          <p:nvPr/>
        </p:nvSpPr>
        <p:spPr>
          <a:xfrm>
            <a:off x="6439236" y="44121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9" name="Block Arc 18">
            <a:extLst>
              <a:ext uri="{FF2B5EF4-FFF2-40B4-BE49-F238E27FC236}">
                <a16:creationId xmlns:a16="http://schemas.microsoft.com/office/drawing/2014/main" id="{58FCF425-8EED-44C1-FDD3-F80F7AE630F2}"/>
              </a:ext>
            </a:extLst>
          </p:cNvPr>
          <p:cNvSpPr/>
          <p:nvPr/>
        </p:nvSpPr>
        <p:spPr>
          <a:xfrm>
            <a:off x="5608049" y="5333980"/>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Oval 19">
            <a:extLst>
              <a:ext uri="{FF2B5EF4-FFF2-40B4-BE49-F238E27FC236}">
                <a16:creationId xmlns:a16="http://schemas.microsoft.com/office/drawing/2014/main" id="{8764EBAB-41A8-482B-BB58-362EDAFE44B4}"/>
              </a:ext>
            </a:extLst>
          </p:cNvPr>
          <p:cNvSpPr/>
          <p:nvPr/>
        </p:nvSpPr>
        <p:spPr>
          <a:xfrm>
            <a:off x="5514197" y="5518253"/>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21" name="Oval 20">
            <a:extLst>
              <a:ext uri="{FF2B5EF4-FFF2-40B4-BE49-F238E27FC236}">
                <a16:creationId xmlns:a16="http://schemas.microsoft.com/office/drawing/2014/main" id="{332495F7-669F-AD45-4863-C235D7DCFAB3}"/>
              </a:ext>
            </a:extLst>
          </p:cNvPr>
          <p:cNvSpPr/>
          <p:nvPr/>
        </p:nvSpPr>
        <p:spPr>
          <a:xfrm>
            <a:off x="6435119" y="551204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4" name="TextBox 3">
            <a:extLst>
              <a:ext uri="{FF2B5EF4-FFF2-40B4-BE49-F238E27FC236}">
                <a16:creationId xmlns:a16="http://schemas.microsoft.com/office/drawing/2014/main" id="{E3665FB6-6F3F-BC1C-CA88-178DB7C73B38}"/>
              </a:ext>
            </a:extLst>
          </p:cNvPr>
          <p:cNvSpPr txBox="1"/>
          <p:nvPr/>
        </p:nvSpPr>
        <p:spPr>
          <a:xfrm>
            <a:off x="6914505" y="490902"/>
            <a:ext cx="4709787" cy="5478423"/>
          </a:xfrm>
          <a:prstGeom prst="rect">
            <a:avLst/>
          </a:prstGeom>
          <a:noFill/>
        </p:spPr>
        <p:txBody>
          <a:bodyPr wrap="square" rtlCol="0">
            <a:spAutoFit/>
          </a:bodyPr>
          <a:lstStyle/>
          <a:p>
            <a:endParaRPr lang="en-US" sz="1400" dirty="0">
              <a:latin typeface="Verdana" panose="020B0604030504040204" pitchFamily="34" charset="0"/>
              <a:ea typeface="Verdana" panose="020B0604030504040204" pitchFamily="34" charset="0"/>
              <a:cs typeface="Verdana" panose="020B0604030504040204" pitchFamily="34" charset="0"/>
            </a:endParaRPr>
          </a:p>
          <a:p>
            <a:endParaRPr lang="en-US" sz="1400" dirty="0">
              <a:latin typeface="Verdana" panose="020B0604030504040204" pitchFamily="34" charset="0"/>
              <a:ea typeface="Verdana" panose="020B0604030504040204" pitchFamily="34" charset="0"/>
              <a:cs typeface="Verdana" panose="020B0604030504040204" pitchFamily="34" charset="0"/>
            </a:endParaRPr>
          </a:p>
          <a:p>
            <a:endParaRPr lang="en-US" sz="1400" dirty="0">
              <a:latin typeface="Verdana" panose="020B0604030504040204" pitchFamily="34" charset="0"/>
              <a:ea typeface="Verdana" panose="020B0604030504040204" pitchFamily="34" charset="0"/>
              <a:cs typeface="Verdana" panose="020B0604030504040204" pitchFamily="34" charset="0"/>
            </a:endParaRPr>
          </a:p>
          <a:p>
            <a:r>
              <a:rPr lang="en-US" sz="1400" dirty="0">
                <a:latin typeface="Verdana" panose="020B0604030504040204" pitchFamily="34" charset="0"/>
                <a:ea typeface="Verdana" panose="020B0604030504040204" pitchFamily="34" charset="0"/>
                <a:cs typeface="Verdana" panose="020B0604030504040204" pitchFamily="34" charset="0"/>
              </a:rPr>
              <a:t>Time management has always been a bit of a downfall for me, procrastination was my middle name!</a:t>
            </a:r>
          </a:p>
          <a:p>
            <a:endParaRPr lang="en-US" sz="1400" dirty="0">
              <a:latin typeface="Verdana" panose="020B0604030504040204" pitchFamily="34" charset="0"/>
              <a:ea typeface="Verdana" panose="020B0604030504040204" pitchFamily="34" charset="0"/>
              <a:cs typeface="Verdana" panose="020B0604030504040204" pitchFamily="34" charset="0"/>
            </a:endParaRPr>
          </a:p>
          <a:p>
            <a:r>
              <a:rPr lang="en-US" sz="1400" dirty="0">
                <a:latin typeface="Verdana" panose="020B0604030504040204" pitchFamily="34" charset="0"/>
                <a:ea typeface="Verdana" panose="020B0604030504040204" pitchFamily="34" charset="0"/>
                <a:cs typeface="Verdana" panose="020B0604030504040204" pitchFamily="34" charset="0"/>
              </a:rPr>
              <a:t>I had a professional development meeting in work, we discussed further education to help build my confidence and qualifications.</a:t>
            </a:r>
          </a:p>
          <a:p>
            <a:endParaRPr lang="en-US" sz="1400" dirty="0">
              <a:latin typeface="Verdana" panose="020B0604030504040204" pitchFamily="34" charset="0"/>
              <a:ea typeface="Verdana" panose="020B0604030504040204" pitchFamily="34" charset="0"/>
              <a:cs typeface="Verdana" panose="020B0604030504040204" pitchFamily="34" charset="0"/>
            </a:endParaRPr>
          </a:p>
          <a:p>
            <a:r>
              <a:rPr lang="en-US" sz="1400" dirty="0">
                <a:latin typeface="Verdana" panose="020B0604030504040204" pitchFamily="34" charset="0"/>
                <a:ea typeface="Verdana" panose="020B0604030504040204" pitchFamily="34" charset="0"/>
                <a:cs typeface="Verdana" panose="020B0604030504040204" pitchFamily="34" charset="0"/>
              </a:rPr>
              <a:t>1 year, 2 qualifications… what was I thinking?</a:t>
            </a:r>
          </a:p>
          <a:p>
            <a:endParaRPr lang="en-US" sz="1400" dirty="0">
              <a:latin typeface="Verdana" panose="020B0604030504040204" pitchFamily="34" charset="0"/>
              <a:ea typeface="Verdana" panose="020B0604030504040204" pitchFamily="34" charset="0"/>
              <a:cs typeface="Verdana" panose="020B0604030504040204" pitchFamily="34" charset="0"/>
            </a:endParaRPr>
          </a:p>
          <a:p>
            <a:r>
              <a:rPr lang="en-US" sz="1400" dirty="0">
                <a:latin typeface="Verdana" panose="020B0604030504040204" pitchFamily="34" charset="0"/>
                <a:ea typeface="Verdana" panose="020B0604030504040204" pitchFamily="34" charset="0"/>
                <a:cs typeface="Verdana" panose="020B0604030504040204" pitchFamily="34" charset="0"/>
              </a:rPr>
              <a:t>I relished at the chance of this, but in order to succeed my time management skills would need improvement.</a:t>
            </a:r>
          </a:p>
          <a:p>
            <a:endParaRPr lang="en-US" sz="1400" dirty="0">
              <a:latin typeface="Verdana" panose="020B0604030504040204" pitchFamily="34" charset="0"/>
              <a:ea typeface="Verdana" panose="020B0604030504040204" pitchFamily="34" charset="0"/>
              <a:cs typeface="Verdana" panose="020B0604030504040204" pitchFamily="34" charset="0"/>
            </a:endParaRPr>
          </a:p>
          <a:p>
            <a:r>
              <a:rPr lang="en-US" sz="1400" dirty="0">
                <a:latin typeface="Verdana" panose="020B0604030504040204" pitchFamily="34" charset="0"/>
                <a:ea typeface="Verdana" panose="020B0604030504040204" pitchFamily="34" charset="0"/>
                <a:cs typeface="Verdana" panose="020B0604030504040204" pitchFamily="34" charset="0"/>
              </a:rPr>
              <a:t>My year of study was a success, and I gained confidence and improved my skills.</a:t>
            </a:r>
          </a:p>
          <a:p>
            <a:endParaRPr lang="en-US" sz="1400" dirty="0">
              <a:latin typeface="Verdana" panose="020B0604030504040204" pitchFamily="34" charset="0"/>
              <a:ea typeface="Verdana" panose="020B0604030504040204" pitchFamily="34" charset="0"/>
              <a:cs typeface="Verdana" panose="020B0604030504040204" pitchFamily="34" charset="0"/>
            </a:endParaRPr>
          </a:p>
          <a:p>
            <a:r>
              <a:rPr lang="en-US" sz="1400" dirty="0">
                <a:latin typeface="Verdana" panose="020B0604030504040204" pitchFamily="34" charset="0"/>
                <a:ea typeface="Verdana" panose="020B0604030504040204" pitchFamily="34" charset="0"/>
                <a:cs typeface="Verdana" panose="020B0604030504040204" pitchFamily="34" charset="0"/>
              </a:rPr>
              <a:t>This now brings me to my current situation, a foundation degree, my biggest challenge yet!</a:t>
            </a:r>
          </a:p>
          <a:p>
            <a:endParaRPr lang="en-US" sz="1400" dirty="0">
              <a:latin typeface="Verdana" panose="020B0604030504040204" pitchFamily="34" charset="0"/>
              <a:ea typeface="Verdana" panose="020B0604030504040204" pitchFamily="34" charset="0"/>
              <a:cs typeface="Verdana" panose="020B0604030504040204" pitchFamily="34" charset="0"/>
            </a:endParaRPr>
          </a:p>
          <a:p>
            <a:r>
              <a:rPr lang="en-US" sz="1400" dirty="0">
                <a:latin typeface="Verdana" panose="020B0604030504040204" pitchFamily="34" charset="0"/>
                <a:ea typeface="Verdana" panose="020B0604030504040204" pitchFamily="34" charset="0"/>
                <a:cs typeface="Verdana" panose="020B0604030504040204" pitchFamily="34" charset="0"/>
              </a:rPr>
              <a:t>So here it is, a handy guide with tips and tricks to help manage your time more effectively.</a:t>
            </a:r>
          </a:p>
        </p:txBody>
      </p:sp>
    </p:spTree>
    <p:extLst>
      <p:ext uri="{BB962C8B-B14F-4D97-AF65-F5344CB8AC3E}">
        <p14:creationId xmlns:p14="http://schemas.microsoft.com/office/powerpoint/2010/main" val="25905103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D834C63-2906-62B3-C9CF-45FC665A9BD0}"/>
              </a:ext>
            </a:extLst>
          </p:cNvPr>
          <p:cNvPicPr>
            <a:picLocks noChangeAspect="1"/>
          </p:cNvPicPr>
          <p:nvPr/>
        </p:nvPicPr>
        <p:blipFill>
          <a:blip r:embed="rId2"/>
          <a:stretch>
            <a:fillRect/>
          </a:stretch>
        </p:blipFill>
        <p:spPr>
          <a:xfrm>
            <a:off x="6065020" y="0"/>
            <a:ext cx="6126980" cy="6858000"/>
          </a:xfrm>
          <a:prstGeom prst="rect">
            <a:avLst/>
          </a:prstGeom>
        </p:spPr>
      </p:pic>
      <p:pic>
        <p:nvPicPr>
          <p:cNvPr id="6" name="Picture 5">
            <a:extLst>
              <a:ext uri="{FF2B5EF4-FFF2-40B4-BE49-F238E27FC236}">
                <a16:creationId xmlns:a16="http://schemas.microsoft.com/office/drawing/2014/main" id="{45EC9C39-1C92-3634-CF05-6FEFF39D163E}"/>
              </a:ext>
            </a:extLst>
          </p:cNvPr>
          <p:cNvPicPr>
            <a:picLocks noChangeAspect="1"/>
          </p:cNvPicPr>
          <p:nvPr/>
        </p:nvPicPr>
        <p:blipFill>
          <a:blip r:embed="rId3"/>
          <a:stretch>
            <a:fillRect/>
          </a:stretch>
        </p:blipFill>
        <p:spPr>
          <a:xfrm>
            <a:off x="0" y="0"/>
            <a:ext cx="6096000" cy="6858000"/>
          </a:xfrm>
          <a:prstGeom prst="rect">
            <a:avLst/>
          </a:prstGeom>
        </p:spPr>
      </p:pic>
      <p:sp>
        <p:nvSpPr>
          <p:cNvPr id="7" name="Oval 6">
            <a:extLst>
              <a:ext uri="{FF2B5EF4-FFF2-40B4-BE49-F238E27FC236}">
                <a16:creationId xmlns:a16="http://schemas.microsoft.com/office/drawing/2014/main" id="{F5299675-77C6-7941-7A75-CE91F6449B58}"/>
              </a:ext>
            </a:extLst>
          </p:cNvPr>
          <p:cNvSpPr/>
          <p:nvPr/>
        </p:nvSpPr>
        <p:spPr>
          <a:xfrm>
            <a:off x="5517252" y="1111938"/>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8" name="Oval 7">
            <a:extLst>
              <a:ext uri="{FF2B5EF4-FFF2-40B4-BE49-F238E27FC236}">
                <a16:creationId xmlns:a16="http://schemas.microsoft.com/office/drawing/2014/main" id="{57693E90-A3BF-7CAD-FB75-56164066818C}"/>
              </a:ext>
            </a:extLst>
          </p:cNvPr>
          <p:cNvSpPr/>
          <p:nvPr/>
        </p:nvSpPr>
        <p:spPr>
          <a:xfrm>
            <a:off x="6438589" y="1111938"/>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Block Arc 8">
            <a:extLst>
              <a:ext uri="{FF2B5EF4-FFF2-40B4-BE49-F238E27FC236}">
                <a16:creationId xmlns:a16="http://schemas.microsoft.com/office/drawing/2014/main" id="{1F945D79-8FE7-B819-4296-D93346B3301E}"/>
              </a:ext>
            </a:extLst>
          </p:cNvPr>
          <p:cNvSpPr/>
          <p:nvPr/>
        </p:nvSpPr>
        <p:spPr>
          <a:xfrm>
            <a:off x="5608049" y="882511"/>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Block Arc 9">
            <a:extLst>
              <a:ext uri="{FF2B5EF4-FFF2-40B4-BE49-F238E27FC236}">
                <a16:creationId xmlns:a16="http://schemas.microsoft.com/office/drawing/2014/main" id="{FEFF6EB5-5EE1-9849-8C52-A2F78F71C30F}"/>
              </a:ext>
            </a:extLst>
          </p:cNvPr>
          <p:cNvSpPr/>
          <p:nvPr/>
        </p:nvSpPr>
        <p:spPr>
          <a:xfrm>
            <a:off x="5618506" y="1994449"/>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Oval 10">
            <a:extLst>
              <a:ext uri="{FF2B5EF4-FFF2-40B4-BE49-F238E27FC236}">
                <a16:creationId xmlns:a16="http://schemas.microsoft.com/office/drawing/2014/main" id="{A8B4C22B-6D15-0DDC-D463-A9784AD808B0}"/>
              </a:ext>
            </a:extLst>
          </p:cNvPr>
          <p:cNvSpPr/>
          <p:nvPr/>
        </p:nvSpPr>
        <p:spPr>
          <a:xfrm>
            <a:off x="5517252" y="21990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2" name="Oval 11">
            <a:extLst>
              <a:ext uri="{FF2B5EF4-FFF2-40B4-BE49-F238E27FC236}">
                <a16:creationId xmlns:a16="http://schemas.microsoft.com/office/drawing/2014/main" id="{694E1C3A-194D-73EA-1513-1B1009EE7E6C}"/>
              </a:ext>
            </a:extLst>
          </p:cNvPr>
          <p:cNvSpPr/>
          <p:nvPr/>
        </p:nvSpPr>
        <p:spPr>
          <a:xfrm>
            <a:off x="6438589" y="21990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3" name="Block Arc 12">
            <a:extLst>
              <a:ext uri="{FF2B5EF4-FFF2-40B4-BE49-F238E27FC236}">
                <a16:creationId xmlns:a16="http://schemas.microsoft.com/office/drawing/2014/main" id="{AB81B1DC-B7B1-B4BE-7131-C0D4B57D49F0}"/>
              </a:ext>
            </a:extLst>
          </p:cNvPr>
          <p:cNvSpPr/>
          <p:nvPr/>
        </p:nvSpPr>
        <p:spPr>
          <a:xfrm>
            <a:off x="5626995" y="3107629"/>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Oval 13">
            <a:extLst>
              <a:ext uri="{FF2B5EF4-FFF2-40B4-BE49-F238E27FC236}">
                <a16:creationId xmlns:a16="http://schemas.microsoft.com/office/drawing/2014/main" id="{901FC34E-F772-1884-0163-C3DCECC0787A}"/>
              </a:ext>
            </a:extLst>
          </p:cNvPr>
          <p:cNvSpPr/>
          <p:nvPr/>
        </p:nvSpPr>
        <p:spPr>
          <a:xfrm>
            <a:off x="5514197" y="3302682"/>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5" name="Oval 14">
            <a:extLst>
              <a:ext uri="{FF2B5EF4-FFF2-40B4-BE49-F238E27FC236}">
                <a16:creationId xmlns:a16="http://schemas.microsoft.com/office/drawing/2014/main" id="{F5AF0467-9C56-FAEE-5D10-B18D1311401B}"/>
              </a:ext>
            </a:extLst>
          </p:cNvPr>
          <p:cNvSpPr/>
          <p:nvPr/>
        </p:nvSpPr>
        <p:spPr>
          <a:xfrm>
            <a:off x="6438589" y="330557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6" name="Block Arc 15">
            <a:extLst>
              <a:ext uri="{FF2B5EF4-FFF2-40B4-BE49-F238E27FC236}">
                <a16:creationId xmlns:a16="http://schemas.microsoft.com/office/drawing/2014/main" id="{316ED3E6-7553-567D-5528-41E23D5C648E}"/>
              </a:ext>
            </a:extLst>
          </p:cNvPr>
          <p:cNvSpPr/>
          <p:nvPr/>
        </p:nvSpPr>
        <p:spPr>
          <a:xfrm>
            <a:off x="5626995" y="4220809"/>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Oval 16">
            <a:extLst>
              <a:ext uri="{FF2B5EF4-FFF2-40B4-BE49-F238E27FC236}">
                <a16:creationId xmlns:a16="http://schemas.microsoft.com/office/drawing/2014/main" id="{E0D22F41-CFD0-E53C-C6C7-3B02C7F9AB63}"/>
              </a:ext>
            </a:extLst>
          </p:cNvPr>
          <p:cNvSpPr/>
          <p:nvPr/>
        </p:nvSpPr>
        <p:spPr>
          <a:xfrm>
            <a:off x="5521755" y="4421242"/>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8" name="Oval 17">
            <a:extLst>
              <a:ext uri="{FF2B5EF4-FFF2-40B4-BE49-F238E27FC236}">
                <a16:creationId xmlns:a16="http://schemas.microsoft.com/office/drawing/2014/main" id="{993192E7-0706-8E67-74C9-1F5497117249}"/>
              </a:ext>
            </a:extLst>
          </p:cNvPr>
          <p:cNvSpPr/>
          <p:nvPr/>
        </p:nvSpPr>
        <p:spPr>
          <a:xfrm>
            <a:off x="6439236" y="44121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9" name="Block Arc 18">
            <a:extLst>
              <a:ext uri="{FF2B5EF4-FFF2-40B4-BE49-F238E27FC236}">
                <a16:creationId xmlns:a16="http://schemas.microsoft.com/office/drawing/2014/main" id="{58FCF425-8EED-44C1-FDD3-F80F7AE630F2}"/>
              </a:ext>
            </a:extLst>
          </p:cNvPr>
          <p:cNvSpPr/>
          <p:nvPr/>
        </p:nvSpPr>
        <p:spPr>
          <a:xfrm>
            <a:off x="5608049" y="5333980"/>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Oval 19">
            <a:extLst>
              <a:ext uri="{FF2B5EF4-FFF2-40B4-BE49-F238E27FC236}">
                <a16:creationId xmlns:a16="http://schemas.microsoft.com/office/drawing/2014/main" id="{8764EBAB-41A8-482B-BB58-362EDAFE44B4}"/>
              </a:ext>
            </a:extLst>
          </p:cNvPr>
          <p:cNvSpPr/>
          <p:nvPr/>
        </p:nvSpPr>
        <p:spPr>
          <a:xfrm>
            <a:off x="5514197" y="5518253"/>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21" name="Oval 20">
            <a:extLst>
              <a:ext uri="{FF2B5EF4-FFF2-40B4-BE49-F238E27FC236}">
                <a16:creationId xmlns:a16="http://schemas.microsoft.com/office/drawing/2014/main" id="{332495F7-669F-AD45-4863-C235D7DCFAB3}"/>
              </a:ext>
            </a:extLst>
          </p:cNvPr>
          <p:cNvSpPr/>
          <p:nvPr/>
        </p:nvSpPr>
        <p:spPr>
          <a:xfrm>
            <a:off x="6435119" y="551204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4" name="TextBox 3">
            <a:extLst>
              <a:ext uri="{FF2B5EF4-FFF2-40B4-BE49-F238E27FC236}">
                <a16:creationId xmlns:a16="http://schemas.microsoft.com/office/drawing/2014/main" id="{E3665FB6-6F3F-BC1C-CA88-178DB7C73B38}"/>
              </a:ext>
            </a:extLst>
          </p:cNvPr>
          <p:cNvSpPr txBox="1"/>
          <p:nvPr/>
        </p:nvSpPr>
        <p:spPr>
          <a:xfrm>
            <a:off x="7123745" y="1720840"/>
            <a:ext cx="4709787" cy="3416320"/>
          </a:xfrm>
          <a:prstGeom prst="rect">
            <a:avLst/>
          </a:prstGeom>
          <a:noFill/>
        </p:spPr>
        <p:txBody>
          <a:bodyPr wrap="square" rtlCol="0">
            <a:spAutoFit/>
          </a:bodyPr>
          <a:lstStyle/>
          <a:p>
            <a:r>
              <a:rPr lang="en-US" dirty="0">
                <a:latin typeface="Verdana" panose="020B0604030504040204" pitchFamily="34" charset="0"/>
                <a:ea typeface="Verdana" panose="020B0604030504040204" pitchFamily="34" charset="0"/>
                <a:cs typeface="Verdana" panose="020B0604030504040204" pitchFamily="34" charset="0"/>
              </a:rPr>
              <a:t>Time management is all about </a:t>
            </a:r>
            <a:r>
              <a:rPr lang="en-US" dirty="0" err="1">
                <a:latin typeface="Verdana" panose="020B0604030504040204" pitchFamily="34" charset="0"/>
                <a:ea typeface="Verdana" panose="020B0604030504040204" pitchFamily="34" charset="0"/>
                <a:cs typeface="Verdana" panose="020B0604030504040204" pitchFamily="34" charset="0"/>
              </a:rPr>
              <a:t>utilising</a:t>
            </a:r>
            <a:r>
              <a:rPr lang="en-US" dirty="0">
                <a:latin typeface="Verdana" panose="020B0604030504040204" pitchFamily="34" charset="0"/>
                <a:ea typeface="Verdana" panose="020B0604030504040204" pitchFamily="34" charset="0"/>
                <a:cs typeface="Verdana" panose="020B0604030504040204" pitchFamily="34" charset="0"/>
              </a:rPr>
              <a:t> your time in an effective way. </a:t>
            </a:r>
          </a:p>
          <a:p>
            <a:endParaRPr lang="en-US"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There are always things you can do to improve your skills.</a:t>
            </a:r>
          </a:p>
          <a:p>
            <a:endParaRPr lang="en-US" dirty="0">
              <a:latin typeface="Verdana" panose="020B0604030504040204" pitchFamily="34" charset="0"/>
              <a:ea typeface="Verdana" panose="020B0604030504040204" pitchFamily="34" charset="0"/>
              <a:cs typeface="Verdana" panose="020B0604030504040204" pitchFamily="34" charset="0"/>
            </a:endParaRPr>
          </a:p>
          <a:p>
            <a:r>
              <a:rPr lang="en-US" dirty="0">
                <a:latin typeface="Verdana" panose="020B0604030504040204" pitchFamily="34" charset="0"/>
                <a:ea typeface="Verdana" panose="020B0604030504040204" pitchFamily="34" charset="0"/>
                <a:cs typeface="Verdana" panose="020B0604030504040204" pitchFamily="34" charset="0"/>
              </a:rPr>
              <a:t>According to Stella Cottrell (2013, Pg 18) Managing your own time can be challenging at first, especially as excuses for missed deadlines are rarely accepted.</a:t>
            </a:r>
          </a:p>
          <a:p>
            <a:endParaRPr lang="en-US" dirty="0">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34140545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D834C63-2906-62B3-C9CF-45FC665A9BD0}"/>
              </a:ext>
            </a:extLst>
          </p:cNvPr>
          <p:cNvPicPr>
            <a:picLocks noChangeAspect="1"/>
          </p:cNvPicPr>
          <p:nvPr/>
        </p:nvPicPr>
        <p:blipFill>
          <a:blip r:embed="rId2"/>
          <a:stretch>
            <a:fillRect/>
          </a:stretch>
        </p:blipFill>
        <p:spPr>
          <a:xfrm>
            <a:off x="6065018" y="-1"/>
            <a:ext cx="6126981" cy="6858001"/>
          </a:xfrm>
          <a:prstGeom prst="rect">
            <a:avLst/>
          </a:prstGeom>
        </p:spPr>
      </p:pic>
      <p:pic>
        <p:nvPicPr>
          <p:cNvPr id="6" name="Picture 5">
            <a:extLst>
              <a:ext uri="{FF2B5EF4-FFF2-40B4-BE49-F238E27FC236}">
                <a16:creationId xmlns:a16="http://schemas.microsoft.com/office/drawing/2014/main" id="{45EC9C39-1C92-3634-CF05-6FEFF39D163E}"/>
              </a:ext>
            </a:extLst>
          </p:cNvPr>
          <p:cNvPicPr>
            <a:picLocks noChangeAspect="1"/>
          </p:cNvPicPr>
          <p:nvPr/>
        </p:nvPicPr>
        <p:blipFill>
          <a:blip r:embed="rId3"/>
          <a:stretch>
            <a:fillRect/>
          </a:stretch>
        </p:blipFill>
        <p:spPr>
          <a:xfrm>
            <a:off x="0" y="0"/>
            <a:ext cx="6096000" cy="6858000"/>
          </a:xfrm>
          <a:prstGeom prst="rect">
            <a:avLst/>
          </a:prstGeom>
        </p:spPr>
      </p:pic>
      <p:sp>
        <p:nvSpPr>
          <p:cNvPr id="7" name="Oval 6">
            <a:extLst>
              <a:ext uri="{FF2B5EF4-FFF2-40B4-BE49-F238E27FC236}">
                <a16:creationId xmlns:a16="http://schemas.microsoft.com/office/drawing/2014/main" id="{F5299675-77C6-7941-7A75-CE91F6449B58}"/>
              </a:ext>
            </a:extLst>
          </p:cNvPr>
          <p:cNvSpPr/>
          <p:nvPr/>
        </p:nvSpPr>
        <p:spPr>
          <a:xfrm>
            <a:off x="5517252" y="1111938"/>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8" name="Oval 7">
            <a:extLst>
              <a:ext uri="{FF2B5EF4-FFF2-40B4-BE49-F238E27FC236}">
                <a16:creationId xmlns:a16="http://schemas.microsoft.com/office/drawing/2014/main" id="{57693E90-A3BF-7CAD-FB75-56164066818C}"/>
              </a:ext>
            </a:extLst>
          </p:cNvPr>
          <p:cNvSpPr/>
          <p:nvPr/>
        </p:nvSpPr>
        <p:spPr>
          <a:xfrm>
            <a:off x="6438589" y="1111938"/>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Block Arc 8">
            <a:extLst>
              <a:ext uri="{FF2B5EF4-FFF2-40B4-BE49-F238E27FC236}">
                <a16:creationId xmlns:a16="http://schemas.microsoft.com/office/drawing/2014/main" id="{1F945D79-8FE7-B819-4296-D93346B3301E}"/>
              </a:ext>
            </a:extLst>
          </p:cNvPr>
          <p:cNvSpPr/>
          <p:nvPr/>
        </p:nvSpPr>
        <p:spPr>
          <a:xfrm>
            <a:off x="5608049" y="882511"/>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Block Arc 9">
            <a:extLst>
              <a:ext uri="{FF2B5EF4-FFF2-40B4-BE49-F238E27FC236}">
                <a16:creationId xmlns:a16="http://schemas.microsoft.com/office/drawing/2014/main" id="{FEFF6EB5-5EE1-9849-8C52-A2F78F71C30F}"/>
              </a:ext>
            </a:extLst>
          </p:cNvPr>
          <p:cNvSpPr/>
          <p:nvPr/>
        </p:nvSpPr>
        <p:spPr>
          <a:xfrm>
            <a:off x="5618506" y="1994449"/>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Oval 10">
            <a:extLst>
              <a:ext uri="{FF2B5EF4-FFF2-40B4-BE49-F238E27FC236}">
                <a16:creationId xmlns:a16="http://schemas.microsoft.com/office/drawing/2014/main" id="{A8B4C22B-6D15-0DDC-D463-A9784AD808B0}"/>
              </a:ext>
            </a:extLst>
          </p:cNvPr>
          <p:cNvSpPr/>
          <p:nvPr/>
        </p:nvSpPr>
        <p:spPr>
          <a:xfrm>
            <a:off x="5517252" y="21990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2" name="Oval 11">
            <a:extLst>
              <a:ext uri="{FF2B5EF4-FFF2-40B4-BE49-F238E27FC236}">
                <a16:creationId xmlns:a16="http://schemas.microsoft.com/office/drawing/2014/main" id="{694E1C3A-194D-73EA-1513-1B1009EE7E6C}"/>
              </a:ext>
            </a:extLst>
          </p:cNvPr>
          <p:cNvSpPr/>
          <p:nvPr/>
        </p:nvSpPr>
        <p:spPr>
          <a:xfrm>
            <a:off x="6438589" y="21990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3" name="Block Arc 12">
            <a:extLst>
              <a:ext uri="{FF2B5EF4-FFF2-40B4-BE49-F238E27FC236}">
                <a16:creationId xmlns:a16="http://schemas.microsoft.com/office/drawing/2014/main" id="{AB81B1DC-B7B1-B4BE-7131-C0D4B57D49F0}"/>
              </a:ext>
            </a:extLst>
          </p:cNvPr>
          <p:cNvSpPr/>
          <p:nvPr/>
        </p:nvSpPr>
        <p:spPr>
          <a:xfrm>
            <a:off x="5626995" y="3107629"/>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Oval 13">
            <a:extLst>
              <a:ext uri="{FF2B5EF4-FFF2-40B4-BE49-F238E27FC236}">
                <a16:creationId xmlns:a16="http://schemas.microsoft.com/office/drawing/2014/main" id="{901FC34E-F772-1884-0163-C3DCECC0787A}"/>
              </a:ext>
            </a:extLst>
          </p:cNvPr>
          <p:cNvSpPr/>
          <p:nvPr/>
        </p:nvSpPr>
        <p:spPr>
          <a:xfrm>
            <a:off x="5514197" y="3302682"/>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5" name="Oval 14">
            <a:extLst>
              <a:ext uri="{FF2B5EF4-FFF2-40B4-BE49-F238E27FC236}">
                <a16:creationId xmlns:a16="http://schemas.microsoft.com/office/drawing/2014/main" id="{F5AF0467-9C56-FAEE-5D10-B18D1311401B}"/>
              </a:ext>
            </a:extLst>
          </p:cNvPr>
          <p:cNvSpPr/>
          <p:nvPr/>
        </p:nvSpPr>
        <p:spPr>
          <a:xfrm>
            <a:off x="6438589" y="330557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6" name="Block Arc 15">
            <a:extLst>
              <a:ext uri="{FF2B5EF4-FFF2-40B4-BE49-F238E27FC236}">
                <a16:creationId xmlns:a16="http://schemas.microsoft.com/office/drawing/2014/main" id="{316ED3E6-7553-567D-5528-41E23D5C648E}"/>
              </a:ext>
            </a:extLst>
          </p:cNvPr>
          <p:cNvSpPr/>
          <p:nvPr/>
        </p:nvSpPr>
        <p:spPr>
          <a:xfrm>
            <a:off x="5626995" y="4220809"/>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Oval 16">
            <a:extLst>
              <a:ext uri="{FF2B5EF4-FFF2-40B4-BE49-F238E27FC236}">
                <a16:creationId xmlns:a16="http://schemas.microsoft.com/office/drawing/2014/main" id="{E0D22F41-CFD0-E53C-C6C7-3B02C7F9AB63}"/>
              </a:ext>
            </a:extLst>
          </p:cNvPr>
          <p:cNvSpPr/>
          <p:nvPr/>
        </p:nvSpPr>
        <p:spPr>
          <a:xfrm>
            <a:off x="5521755" y="4421242"/>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8" name="Oval 17">
            <a:extLst>
              <a:ext uri="{FF2B5EF4-FFF2-40B4-BE49-F238E27FC236}">
                <a16:creationId xmlns:a16="http://schemas.microsoft.com/office/drawing/2014/main" id="{993192E7-0706-8E67-74C9-1F5497117249}"/>
              </a:ext>
            </a:extLst>
          </p:cNvPr>
          <p:cNvSpPr/>
          <p:nvPr/>
        </p:nvSpPr>
        <p:spPr>
          <a:xfrm>
            <a:off x="6439236" y="44121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9" name="Block Arc 18">
            <a:extLst>
              <a:ext uri="{FF2B5EF4-FFF2-40B4-BE49-F238E27FC236}">
                <a16:creationId xmlns:a16="http://schemas.microsoft.com/office/drawing/2014/main" id="{58FCF425-8EED-44C1-FDD3-F80F7AE630F2}"/>
              </a:ext>
            </a:extLst>
          </p:cNvPr>
          <p:cNvSpPr/>
          <p:nvPr/>
        </p:nvSpPr>
        <p:spPr>
          <a:xfrm>
            <a:off x="5608049" y="5333980"/>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Oval 19">
            <a:extLst>
              <a:ext uri="{FF2B5EF4-FFF2-40B4-BE49-F238E27FC236}">
                <a16:creationId xmlns:a16="http://schemas.microsoft.com/office/drawing/2014/main" id="{8764EBAB-41A8-482B-BB58-362EDAFE44B4}"/>
              </a:ext>
            </a:extLst>
          </p:cNvPr>
          <p:cNvSpPr/>
          <p:nvPr/>
        </p:nvSpPr>
        <p:spPr>
          <a:xfrm>
            <a:off x="5514197" y="5518253"/>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21" name="Oval 20">
            <a:extLst>
              <a:ext uri="{FF2B5EF4-FFF2-40B4-BE49-F238E27FC236}">
                <a16:creationId xmlns:a16="http://schemas.microsoft.com/office/drawing/2014/main" id="{332495F7-669F-AD45-4863-C235D7DCFAB3}"/>
              </a:ext>
            </a:extLst>
          </p:cNvPr>
          <p:cNvSpPr/>
          <p:nvPr/>
        </p:nvSpPr>
        <p:spPr>
          <a:xfrm>
            <a:off x="6435119" y="551204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3" name="TextBox 2">
            <a:extLst>
              <a:ext uri="{FF2B5EF4-FFF2-40B4-BE49-F238E27FC236}">
                <a16:creationId xmlns:a16="http://schemas.microsoft.com/office/drawing/2014/main" id="{0E7FF312-721F-9C17-245D-0AEC9CDBDDD0}"/>
              </a:ext>
            </a:extLst>
          </p:cNvPr>
          <p:cNvSpPr txBox="1"/>
          <p:nvPr/>
        </p:nvSpPr>
        <p:spPr>
          <a:xfrm>
            <a:off x="239193" y="1254813"/>
            <a:ext cx="5014202" cy="923330"/>
          </a:xfrm>
          <a:prstGeom prst="rect">
            <a:avLst/>
          </a:prstGeom>
          <a:noFill/>
          <a:ln w="28575">
            <a:noFill/>
          </a:ln>
        </p:spPr>
        <p:txBody>
          <a:bodyPr wrap="square" rtlCol="0">
            <a:spAutoFit/>
          </a:bodyPr>
          <a:lstStyle/>
          <a:p>
            <a:pPr algn="ctr"/>
            <a:r>
              <a:rPr lang="en-US" dirty="0">
                <a:latin typeface="Verdana" panose="020B0604030504040204" pitchFamily="34" charset="0"/>
                <a:ea typeface="Verdana" panose="020B0604030504040204" pitchFamily="34" charset="0"/>
                <a:cs typeface="Verdana" panose="020B0604030504040204" pitchFamily="34" charset="0"/>
              </a:rPr>
              <a:t>” Every day you are involved in situations that require you to plan” Stella Cottrell (2013, Pg 277).</a:t>
            </a:r>
          </a:p>
        </p:txBody>
      </p:sp>
      <p:sp>
        <p:nvSpPr>
          <p:cNvPr id="4" name="TextBox 3">
            <a:extLst>
              <a:ext uri="{FF2B5EF4-FFF2-40B4-BE49-F238E27FC236}">
                <a16:creationId xmlns:a16="http://schemas.microsoft.com/office/drawing/2014/main" id="{A420E6E2-043B-1047-BEA3-953DF3D67129}"/>
              </a:ext>
            </a:extLst>
          </p:cNvPr>
          <p:cNvSpPr txBox="1"/>
          <p:nvPr/>
        </p:nvSpPr>
        <p:spPr>
          <a:xfrm>
            <a:off x="6955050" y="296330"/>
            <a:ext cx="2902226" cy="1631216"/>
          </a:xfrm>
          <a:prstGeom prst="rect">
            <a:avLst/>
          </a:prstGeom>
          <a:noFill/>
        </p:spPr>
        <p:txBody>
          <a:bodyPr wrap="square" rtlCol="0">
            <a:spAutoFit/>
          </a:bodyPr>
          <a:lstStyle/>
          <a:p>
            <a:pPr algn="ctr"/>
            <a:r>
              <a:rPr lang="en-US" sz="2000" dirty="0"/>
              <a:t>To do lists and diaries are a fun and effective way to manage time and make sure no deadline is forgotten.</a:t>
            </a:r>
          </a:p>
        </p:txBody>
      </p:sp>
      <p:sp>
        <p:nvSpPr>
          <p:cNvPr id="22" name="TextBox 21">
            <a:extLst>
              <a:ext uri="{FF2B5EF4-FFF2-40B4-BE49-F238E27FC236}">
                <a16:creationId xmlns:a16="http://schemas.microsoft.com/office/drawing/2014/main" id="{00A76325-5353-67C7-4F76-2C56FFE9AEEE}"/>
              </a:ext>
            </a:extLst>
          </p:cNvPr>
          <p:cNvSpPr txBox="1"/>
          <p:nvPr/>
        </p:nvSpPr>
        <p:spPr>
          <a:xfrm>
            <a:off x="9128509" y="2438393"/>
            <a:ext cx="2902226" cy="1938992"/>
          </a:xfrm>
          <a:prstGeom prst="rect">
            <a:avLst/>
          </a:prstGeom>
          <a:noFill/>
        </p:spPr>
        <p:txBody>
          <a:bodyPr wrap="square" rtlCol="0">
            <a:spAutoFit/>
          </a:bodyPr>
          <a:lstStyle/>
          <a:p>
            <a:pPr algn="ctr"/>
            <a:r>
              <a:rPr lang="en-US" sz="2000" dirty="0"/>
              <a:t>Scheduling and </a:t>
            </a:r>
            <a:r>
              <a:rPr lang="en-US" sz="2000" dirty="0" err="1"/>
              <a:t>prioritising</a:t>
            </a:r>
            <a:r>
              <a:rPr lang="en-US" sz="2000" dirty="0"/>
              <a:t> can help maintain a light workload. This helps to balance out how much work you do daily and weekly.</a:t>
            </a:r>
          </a:p>
        </p:txBody>
      </p:sp>
      <p:sp>
        <p:nvSpPr>
          <p:cNvPr id="24" name="TextBox 23">
            <a:extLst>
              <a:ext uri="{FF2B5EF4-FFF2-40B4-BE49-F238E27FC236}">
                <a16:creationId xmlns:a16="http://schemas.microsoft.com/office/drawing/2014/main" id="{4A213412-E129-7474-66C6-244854A2432D}"/>
              </a:ext>
            </a:extLst>
          </p:cNvPr>
          <p:cNvSpPr txBox="1"/>
          <p:nvPr/>
        </p:nvSpPr>
        <p:spPr>
          <a:xfrm>
            <a:off x="6812968" y="4930455"/>
            <a:ext cx="2902226" cy="1323439"/>
          </a:xfrm>
          <a:prstGeom prst="rect">
            <a:avLst/>
          </a:prstGeom>
          <a:noFill/>
        </p:spPr>
        <p:txBody>
          <a:bodyPr wrap="square" rtlCol="0">
            <a:spAutoFit/>
          </a:bodyPr>
          <a:lstStyle/>
          <a:p>
            <a:pPr algn="ctr"/>
            <a:r>
              <a:rPr lang="en-US" sz="2000" dirty="0"/>
              <a:t>Research and notetaking can improve your </a:t>
            </a:r>
            <a:r>
              <a:rPr lang="en-US" sz="2000" dirty="0" err="1"/>
              <a:t>organisation</a:t>
            </a:r>
            <a:r>
              <a:rPr lang="en-US" sz="2000" dirty="0"/>
              <a:t> and your knowledge of a subject.</a:t>
            </a:r>
          </a:p>
        </p:txBody>
      </p:sp>
      <p:pic>
        <p:nvPicPr>
          <p:cNvPr id="28" name="Picture 27">
            <a:extLst>
              <a:ext uri="{FF2B5EF4-FFF2-40B4-BE49-F238E27FC236}">
                <a16:creationId xmlns:a16="http://schemas.microsoft.com/office/drawing/2014/main" id="{E7A0D9B4-F7BA-0680-C2B8-9840E17F3B56}"/>
              </a:ext>
            </a:extLst>
          </p:cNvPr>
          <p:cNvPicPr>
            <a:picLocks noChangeAspect="1"/>
          </p:cNvPicPr>
          <p:nvPr/>
        </p:nvPicPr>
        <p:blipFill>
          <a:blip r:embed="rId4"/>
          <a:stretch>
            <a:fillRect/>
          </a:stretch>
        </p:blipFill>
        <p:spPr>
          <a:xfrm>
            <a:off x="9811908" y="500358"/>
            <a:ext cx="2270701" cy="1621929"/>
          </a:xfrm>
          <a:prstGeom prst="rect">
            <a:avLst/>
          </a:prstGeom>
          <a:ln>
            <a:noFill/>
          </a:ln>
          <a:effectLst>
            <a:softEdge rad="112500"/>
          </a:effectLst>
        </p:spPr>
      </p:pic>
      <p:sp>
        <p:nvSpPr>
          <p:cNvPr id="29" name="TextBox 28">
            <a:extLst>
              <a:ext uri="{FF2B5EF4-FFF2-40B4-BE49-F238E27FC236}">
                <a16:creationId xmlns:a16="http://schemas.microsoft.com/office/drawing/2014/main" id="{F10B5012-1C71-D851-6F1E-977804446886}"/>
              </a:ext>
            </a:extLst>
          </p:cNvPr>
          <p:cNvSpPr txBox="1"/>
          <p:nvPr/>
        </p:nvSpPr>
        <p:spPr>
          <a:xfrm>
            <a:off x="9606998" y="69470"/>
            <a:ext cx="2331451" cy="430887"/>
          </a:xfrm>
          <a:prstGeom prst="rect">
            <a:avLst/>
          </a:prstGeom>
          <a:noFill/>
        </p:spPr>
        <p:txBody>
          <a:bodyPr wrap="square" rtlCol="0">
            <a:spAutoFit/>
          </a:bodyPr>
          <a:lstStyle/>
          <a:p>
            <a:pPr algn="ctr"/>
            <a:r>
              <a:rPr lang="en-US" sz="1050" dirty="0"/>
              <a:t>https://</a:t>
            </a:r>
            <a:r>
              <a:rPr lang="en-US" sz="1050" dirty="0" err="1"/>
              <a:t>diaryofajournalplanner.com</a:t>
            </a:r>
            <a:r>
              <a:rPr lang="en-US" sz="1050" dirty="0"/>
              <a:t>/bullet-journal-to-do-list/</a:t>
            </a:r>
          </a:p>
        </p:txBody>
      </p:sp>
      <p:pic>
        <p:nvPicPr>
          <p:cNvPr id="30" name="Picture 29">
            <a:extLst>
              <a:ext uri="{FF2B5EF4-FFF2-40B4-BE49-F238E27FC236}">
                <a16:creationId xmlns:a16="http://schemas.microsoft.com/office/drawing/2014/main" id="{D14E04AE-6CA8-6936-9B03-8E442A69571D}"/>
              </a:ext>
            </a:extLst>
          </p:cNvPr>
          <p:cNvPicPr>
            <a:picLocks noChangeAspect="1"/>
          </p:cNvPicPr>
          <p:nvPr/>
        </p:nvPicPr>
        <p:blipFill>
          <a:blip r:embed="rId5"/>
          <a:stretch>
            <a:fillRect/>
          </a:stretch>
        </p:blipFill>
        <p:spPr>
          <a:xfrm>
            <a:off x="6833427" y="2677345"/>
            <a:ext cx="2273973" cy="1409223"/>
          </a:xfrm>
          <a:prstGeom prst="rect">
            <a:avLst/>
          </a:prstGeom>
          <a:ln>
            <a:noFill/>
          </a:ln>
          <a:effectLst>
            <a:softEdge rad="112500"/>
          </a:effectLst>
        </p:spPr>
      </p:pic>
      <p:sp>
        <p:nvSpPr>
          <p:cNvPr id="31" name="TextBox 30">
            <a:extLst>
              <a:ext uri="{FF2B5EF4-FFF2-40B4-BE49-F238E27FC236}">
                <a16:creationId xmlns:a16="http://schemas.microsoft.com/office/drawing/2014/main" id="{20BCF06E-F7FA-88F2-07DC-6D400D044950}"/>
              </a:ext>
            </a:extLst>
          </p:cNvPr>
          <p:cNvSpPr txBox="1"/>
          <p:nvPr/>
        </p:nvSpPr>
        <p:spPr>
          <a:xfrm>
            <a:off x="6735156" y="4251793"/>
            <a:ext cx="2331451" cy="400110"/>
          </a:xfrm>
          <a:prstGeom prst="rect">
            <a:avLst/>
          </a:prstGeom>
          <a:noFill/>
        </p:spPr>
        <p:txBody>
          <a:bodyPr wrap="square" rtlCol="0">
            <a:spAutoFit/>
          </a:bodyPr>
          <a:lstStyle/>
          <a:p>
            <a:pPr algn="ctr"/>
            <a:r>
              <a:rPr lang="en-US" sz="1000" dirty="0"/>
              <a:t>https://</a:t>
            </a:r>
            <a:r>
              <a:rPr lang="en-US" sz="1000" dirty="0" err="1"/>
              <a:t>ortoday.com</a:t>
            </a:r>
            <a:r>
              <a:rPr lang="en-US" sz="1000" dirty="0"/>
              <a:t>/are-you-prioritizing-your-schedule-or-scheduling-priorities/</a:t>
            </a:r>
          </a:p>
        </p:txBody>
      </p:sp>
      <p:pic>
        <p:nvPicPr>
          <p:cNvPr id="32" name="Picture 31">
            <a:extLst>
              <a:ext uri="{FF2B5EF4-FFF2-40B4-BE49-F238E27FC236}">
                <a16:creationId xmlns:a16="http://schemas.microsoft.com/office/drawing/2014/main" id="{7B0C3E59-370E-3456-DD31-2DD450D7E820}"/>
              </a:ext>
            </a:extLst>
          </p:cNvPr>
          <p:cNvPicPr>
            <a:picLocks noChangeAspect="1"/>
          </p:cNvPicPr>
          <p:nvPr/>
        </p:nvPicPr>
        <p:blipFill>
          <a:blip r:embed="rId6"/>
          <a:stretch>
            <a:fillRect/>
          </a:stretch>
        </p:blipFill>
        <p:spPr>
          <a:xfrm>
            <a:off x="9542323" y="4634705"/>
            <a:ext cx="2523731" cy="1676347"/>
          </a:xfrm>
          <a:prstGeom prst="rect">
            <a:avLst/>
          </a:prstGeom>
          <a:ln>
            <a:noFill/>
          </a:ln>
          <a:effectLst>
            <a:softEdge rad="112500"/>
          </a:effectLst>
        </p:spPr>
      </p:pic>
      <p:sp>
        <p:nvSpPr>
          <p:cNvPr id="33" name="TextBox 32">
            <a:extLst>
              <a:ext uri="{FF2B5EF4-FFF2-40B4-BE49-F238E27FC236}">
                <a16:creationId xmlns:a16="http://schemas.microsoft.com/office/drawing/2014/main" id="{DD492DA7-DE69-BC13-D2BC-4777EF1E6936}"/>
              </a:ext>
            </a:extLst>
          </p:cNvPr>
          <p:cNvSpPr txBox="1"/>
          <p:nvPr/>
        </p:nvSpPr>
        <p:spPr>
          <a:xfrm>
            <a:off x="9699284" y="6368211"/>
            <a:ext cx="2331451" cy="400110"/>
          </a:xfrm>
          <a:prstGeom prst="rect">
            <a:avLst/>
          </a:prstGeom>
          <a:noFill/>
        </p:spPr>
        <p:txBody>
          <a:bodyPr wrap="square" rtlCol="0">
            <a:spAutoFit/>
          </a:bodyPr>
          <a:lstStyle/>
          <a:p>
            <a:pPr algn="ctr"/>
            <a:r>
              <a:rPr lang="en-US" sz="1000" dirty="0"/>
              <a:t>https://</a:t>
            </a:r>
            <a:r>
              <a:rPr lang="en-US" sz="1000" dirty="0" err="1"/>
              <a:t>www.scrintal.com</a:t>
            </a:r>
            <a:r>
              <a:rPr lang="en-US" sz="1000" dirty="0"/>
              <a:t>/guides/note-taking-defined-how-to-describe-it-exactly</a:t>
            </a:r>
          </a:p>
        </p:txBody>
      </p:sp>
      <p:pic>
        <p:nvPicPr>
          <p:cNvPr id="23" name="Picture 22">
            <a:extLst>
              <a:ext uri="{FF2B5EF4-FFF2-40B4-BE49-F238E27FC236}">
                <a16:creationId xmlns:a16="http://schemas.microsoft.com/office/drawing/2014/main" id="{B5B293F6-537C-8A67-50A1-2BDB8005C729}"/>
              </a:ext>
            </a:extLst>
          </p:cNvPr>
          <p:cNvPicPr>
            <a:picLocks noChangeAspect="1"/>
          </p:cNvPicPr>
          <p:nvPr/>
        </p:nvPicPr>
        <p:blipFill>
          <a:blip r:embed="rId7"/>
          <a:stretch>
            <a:fillRect/>
          </a:stretch>
        </p:blipFill>
        <p:spPr>
          <a:xfrm>
            <a:off x="782073" y="3003890"/>
            <a:ext cx="3938747" cy="2834704"/>
          </a:xfrm>
          <a:prstGeom prst="rect">
            <a:avLst/>
          </a:prstGeom>
        </p:spPr>
      </p:pic>
      <p:sp>
        <p:nvSpPr>
          <p:cNvPr id="27" name="TextBox 26">
            <a:extLst>
              <a:ext uri="{FF2B5EF4-FFF2-40B4-BE49-F238E27FC236}">
                <a16:creationId xmlns:a16="http://schemas.microsoft.com/office/drawing/2014/main" id="{FA9684B4-8ECE-165D-B5C7-DC3690EAC7DA}"/>
              </a:ext>
            </a:extLst>
          </p:cNvPr>
          <p:cNvSpPr txBox="1"/>
          <p:nvPr/>
        </p:nvSpPr>
        <p:spPr>
          <a:xfrm>
            <a:off x="1111262" y="5990640"/>
            <a:ext cx="6160168" cy="230832"/>
          </a:xfrm>
          <a:prstGeom prst="rect">
            <a:avLst/>
          </a:prstGeom>
          <a:noFill/>
        </p:spPr>
        <p:txBody>
          <a:bodyPr wrap="square">
            <a:spAutoFit/>
          </a:bodyPr>
          <a:lstStyle/>
          <a:p>
            <a:r>
              <a:rPr lang="en-US" sz="900" dirty="0"/>
              <a:t>https://</a:t>
            </a:r>
            <a:r>
              <a:rPr lang="en-US" sz="900" dirty="0" err="1"/>
              <a:t>www.clearpointstrategy.com</a:t>
            </a:r>
            <a:r>
              <a:rPr lang="en-US" sz="900" dirty="0"/>
              <a:t>/blog/action-plan-example</a:t>
            </a:r>
          </a:p>
        </p:txBody>
      </p:sp>
    </p:spTree>
    <p:extLst>
      <p:ext uri="{BB962C8B-B14F-4D97-AF65-F5344CB8AC3E}">
        <p14:creationId xmlns:p14="http://schemas.microsoft.com/office/powerpoint/2010/main" val="32290325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D834C63-2906-62B3-C9CF-45FC665A9BD0}"/>
              </a:ext>
            </a:extLst>
          </p:cNvPr>
          <p:cNvPicPr>
            <a:picLocks noChangeAspect="1"/>
          </p:cNvPicPr>
          <p:nvPr/>
        </p:nvPicPr>
        <p:blipFill>
          <a:blip r:embed="rId2"/>
          <a:stretch>
            <a:fillRect/>
          </a:stretch>
        </p:blipFill>
        <p:spPr>
          <a:xfrm>
            <a:off x="6065019" y="-1"/>
            <a:ext cx="6126981" cy="6858001"/>
          </a:xfrm>
          <a:prstGeom prst="rect">
            <a:avLst/>
          </a:prstGeom>
        </p:spPr>
      </p:pic>
      <p:pic>
        <p:nvPicPr>
          <p:cNvPr id="6" name="Picture 5">
            <a:hlinkClick r:id="rId3"/>
            <a:extLst>
              <a:ext uri="{FF2B5EF4-FFF2-40B4-BE49-F238E27FC236}">
                <a16:creationId xmlns:a16="http://schemas.microsoft.com/office/drawing/2014/main" id="{45EC9C39-1C92-3634-CF05-6FEFF39D163E}"/>
              </a:ext>
            </a:extLst>
          </p:cNvPr>
          <p:cNvPicPr>
            <a:picLocks noChangeAspect="1"/>
          </p:cNvPicPr>
          <p:nvPr/>
        </p:nvPicPr>
        <p:blipFill>
          <a:blip r:embed="rId4"/>
          <a:stretch>
            <a:fillRect/>
          </a:stretch>
        </p:blipFill>
        <p:spPr>
          <a:xfrm>
            <a:off x="0" y="0"/>
            <a:ext cx="6096000" cy="6858000"/>
          </a:xfrm>
          <a:prstGeom prst="rect">
            <a:avLst/>
          </a:prstGeom>
        </p:spPr>
      </p:pic>
      <p:sp>
        <p:nvSpPr>
          <p:cNvPr id="7" name="Oval 6">
            <a:extLst>
              <a:ext uri="{FF2B5EF4-FFF2-40B4-BE49-F238E27FC236}">
                <a16:creationId xmlns:a16="http://schemas.microsoft.com/office/drawing/2014/main" id="{F5299675-77C6-7941-7A75-CE91F6449B58}"/>
              </a:ext>
            </a:extLst>
          </p:cNvPr>
          <p:cNvSpPr/>
          <p:nvPr/>
        </p:nvSpPr>
        <p:spPr>
          <a:xfrm>
            <a:off x="5517252" y="1111938"/>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8" name="Oval 7">
            <a:extLst>
              <a:ext uri="{FF2B5EF4-FFF2-40B4-BE49-F238E27FC236}">
                <a16:creationId xmlns:a16="http://schemas.microsoft.com/office/drawing/2014/main" id="{57693E90-A3BF-7CAD-FB75-56164066818C}"/>
              </a:ext>
            </a:extLst>
          </p:cNvPr>
          <p:cNvSpPr/>
          <p:nvPr/>
        </p:nvSpPr>
        <p:spPr>
          <a:xfrm>
            <a:off x="6438589" y="1111938"/>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Block Arc 8">
            <a:extLst>
              <a:ext uri="{FF2B5EF4-FFF2-40B4-BE49-F238E27FC236}">
                <a16:creationId xmlns:a16="http://schemas.microsoft.com/office/drawing/2014/main" id="{1F945D79-8FE7-B819-4296-D93346B3301E}"/>
              </a:ext>
            </a:extLst>
          </p:cNvPr>
          <p:cNvSpPr/>
          <p:nvPr/>
        </p:nvSpPr>
        <p:spPr>
          <a:xfrm>
            <a:off x="5608049" y="882511"/>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Block Arc 9">
            <a:extLst>
              <a:ext uri="{FF2B5EF4-FFF2-40B4-BE49-F238E27FC236}">
                <a16:creationId xmlns:a16="http://schemas.microsoft.com/office/drawing/2014/main" id="{FEFF6EB5-5EE1-9849-8C52-A2F78F71C30F}"/>
              </a:ext>
            </a:extLst>
          </p:cNvPr>
          <p:cNvSpPr/>
          <p:nvPr/>
        </p:nvSpPr>
        <p:spPr>
          <a:xfrm>
            <a:off x="5618506" y="1994449"/>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Oval 10">
            <a:extLst>
              <a:ext uri="{FF2B5EF4-FFF2-40B4-BE49-F238E27FC236}">
                <a16:creationId xmlns:a16="http://schemas.microsoft.com/office/drawing/2014/main" id="{A8B4C22B-6D15-0DDC-D463-A9784AD808B0}"/>
              </a:ext>
            </a:extLst>
          </p:cNvPr>
          <p:cNvSpPr/>
          <p:nvPr/>
        </p:nvSpPr>
        <p:spPr>
          <a:xfrm>
            <a:off x="5517252" y="21990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2" name="Oval 11">
            <a:extLst>
              <a:ext uri="{FF2B5EF4-FFF2-40B4-BE49-F238E27FC236}">
                <a16:creationId xmlns:a16="http://schemas.microsoft.com/office/drawing/2014/main" id="{694E1C3A-194D-73EA-1513-1B1009EE7E6C}"/>
              </a:ext>
            </a:extLst>
          </p:cNvPr>
          <p:cNvSpPr/>
          <p:nvPr/>
        </p:nvSpPr>
        <p:spPr>
          <a:xfrm>
            <a:off x="6438589" y="21990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3" name="Block Arc 12">
            <a:extLst>
              <a:ext uri="{FF2B5EF4-FFF2-40B4-BE49-F238E27FC236}">
                <a16:creationId xmlns:a16="http://schemas.microsoft.com/office/drawing/2014/main" id="{AB81B1DC-B7B1-B4BE-7131-C0D4B57D49F0}"/>
              </a:ext>
            </a:extLst>
          </p:cNvPr>
          <p:cNvSpPr/>
          <p:nvPr/>
        </p:nvSpPr>
        <p:spPr>
          <a:xfrm>
            <a:off x="5626995" y="3107629"/>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Oval 13">
            <a:extLst>
              <a:ext uri="{FF2B5EF4-FFF2-40B4-BE49-F238E27FC236}">
                <a16:creationId xmlns:a16="http://schemas.microsoft.com/office/drawing/2014/main" id="{901FC34E-F772-1884-0163-C3DCECC0787A}"/>
              </a:ext>
            </a:extLst>
          </p:cNvPr>
          <p:cNvSpPr/>
          <p:nvPr/>
        </p:nvSpPr>
        <p:spPr>
          <a:xfrm>
            <a:off x="5514197" y="3302682"/>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5" name="Oval 14">
            <a:extLst>
              <a:ext uri="{FF2B5EF4-FFF2-40B4-BE49-F238E27FC236}">
                <a16:creationId xmlns:a16="http://schemas.microsoft.com/office/drawing/2014/main" id="{F5AF0467-9C56-FAEE-5D10-B18D1311401B}"/>
              </a:ext>
            </a:extLst>
          </p:cNvPr>
          <p:cNvSpPr/>
          <p:nvPr/>
        </p:nvSpPr>
        <p:spPr>
          <a:xfrm>
            <a:off x="6438589" y="330557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6" name="Block Arc 15">
            <a:extLst>
              <a:ext uri="{FF2B5EF4-FFF2-40B4-BE49-F238E27FC236}">
                <a16:creationId xmlns:a16="http://schemas.microsoft.com/office/drawing/2014/main" id="{316ED3E6-7553-567D-5528-41E23D5C648E}"/>
              </a:ext>
            </a:extLst>
          </p:cNvPr>
          <p:cNvSpPr/>
          <p:nvPr/>
        </p:nvSpPr>
        <p:spPr>
          <a:xfrm>
            <a:off x="5626995" y="4220809"/>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Oval 16">
            <a:extLst>
              <a:ext uri="{FF2B5EF4-FFF2-40B4-BE49-F238E27FC236}">
                <a16:creationId xmlns:a16="http://schemas.microsoft.com/office/drawing/2014/main" id="{E0D22F41-CFD0-E53C-C6C7-3B02C7F9AB63}"/>
              </a:ext>
            </a:extLst>
          </p:cNvPr>
          <p:cNvSpPr/>
          <p:nvPr/>
        </p:nvSpPr>
        <p:spPr>
          <a:xfrm>
            <a:off x="5521755" y="4421242"/>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8" name="Oval 17">
            <a:extLst>
              <a:ext uri="{FF2B5EF4-FFF2-40B4-BE49-F238E27FC236}">
                <a16:creationId xmlns:a16="http://schemas.microsoft.com/office/drawing/2014/main" id="{993192E7-0706-8E67-74C9-1F5497117249}"/>
              </a:ext>
            </a:extLst>
          </p:cNvPr>
          <p:cNvSpPr/>
          <p:nvPr/>
        </p:nvSpPr>
        <p:spPr>
          <a:xfrm>
            <a:off x="6439236" y="44121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9" name="Block Arc 18">
            <a:extLst>
              <a:ext uri="{FF2B5EF4-FFF2-40B4-BE49-F238E27FC236}">
                <a16:creationId xmlns:a16="http://schemas.microsoft.com/office/drawing/2014/main" id="{58FCF425-8EED-44C1-FDD3-F80F7AE630F2}"/>
              </a:ext>
            </a:extLst>
          </p:cNvPr>
          <p:cNvSpPr/>
          <p:nvPr/>
        </p:nvSpPr>
        <p:spPr>
          <a:xfrm>
            <a:off x="5608049" y="5333980"/>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Oval 19">
            <a:extLst>
              <a:ext uri="{FF2B5EF4-FFF2-40B4-BE49-F238E27FC236}">
                <a16:creationId xmlns:a16="http://schemas.microsoft.com/office/drawing/2014/main" id="{8764EBAB-41A8-482B-BB58-362EDAFE44B4}"/>
              </a:ext>
            </a:extLst>
          </p:cNvPr>
          <p:cNvSpPr/>
          <p:nvPr/>
        </p:nvSpPr>
        <p:spPr>
          <a:xfrm>
            <a:off x="5514197" y="5518253"/>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21" name="Oval 20">
            <a:extLst>
              <a:ext uri="{FF2B5EF4-FFF2-40B4-BE49-F238E27FC236}">
                <a16:creationId xmlns:a16="http://schemas.microsoft.com/office/drawing/2014/main" id="{332495F7-669F-AD45-4863-C235D7DCFAB3}"/>
              </a:ext>
            </a:extLst>
          </p:cNvPr>
          <p:cNvSpPr/>
          <p:nvPr/>
        </p:nvSpPr>
        <p:spPr>
          <a:xfrm>
            <a:off x="6435119" y="551204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pic>
        <p:nvPicPr>
          <p:cNvPr id="24" name="Picture 23">
            <a:extLst>
              <a:ext uri="{FF2B5EF4-FFF2-40B4-BE49-F238E27FC236}">
                <a16:creationId xmlns:a16="http://schemas.microsoft.com/office/drawing/2014/main" id="{6DD792A3-0DF9-56E6-A9D8-91C76973AE4E}"/>
              </a:ext>
            </a:extLst>
          </p:cNvPr>
          <p:cNvPicPr>
            <a:picLocks noChangeAspect="1"/>
          </p:cNvPicPr>
          <p:nvPr/>
        </p:nvPicPr>
        <p:blipFill>
          <a:blip r:embed="rId5"/>
          <a:stretch>
            <a:fillRect/>
          </a:stretch>
        </p:blipFill>
        <p:spPr>
          <a:xfrm>
            <a:off x="534754" y="945978"/>
            <a:ext cx="4617567" cy="265198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6" name="TextBox 25">
            <a:extLst>
              <a:ext uri="{FF2B5EF4-FFF2-40B4-BE49-F238E27FC236}">
                <a16:creationId xmlns:a16="http://schemas.microsoft.com/office/drawing/2014/main" id="{050D5BD2-85A4-82D2-C945-6CB9D1245A48}"/>
              </a:ext>
            </a:extLst>
          </p:cNvPr>
          <p:cNvSpPr txBox="1"/>
          <p:nvPr/>
        </p:nvSpPr>
        <p:spPr>
          <a:xfrm>
            <a:off x="877068" y="451624"/>
            <a:ext cx="4663440" cy="430887"/>
          </a:xfrm>
          <a:prstGeom prst="rect">
            <a:avLst/>
          </a:prstGeom>
          <a:noFill/>
        </p:spPr>
        <p:txBody>
          <a:bodyPr wrap="square" rtlCol="0">
            <a:spAutoFit/>
          </a:bodyPr>
          <a:lstStyle/>
          <a:p>
            <a:r>
              <a:rPr lang="en-US" sz="1050" dirty="0">
                <a:latin typeface="Verdana" panose="020B0604030504040204" pitchFamily="34" charset="0"/>
                <a:ea typeface="Verdana" panose="020B0604030504040204" pitchFamily="34" charset="0"/>
                <a:cs typeface="Verdana" panose="020B0604030504040204" pitchFamily="34" charset="0"/>
              </a:rPr>
              <a:t>https://ns4business.com.br/</a:t>
            </a:r>
            <a:r>
              <a:rPr lang="en-US" sz="1050" dirty="0" err="1">
                <a:latin typeface="Verdana" panose="020B0604030504040204" pitchFamily="34" charset="0"/>
                <a:ea typeface="Verdana" panose="020B0604030504040204" pitchFamily="34" charset="0"/>
                <a:cs typeface="Verdana" panose="020B0604030504040204" pitchFamily="34" charset="0"/>
              </a:rPr>
              <a:t>tuckmans</a:t>
            </a:r>
            <a:r>
              <a:rPr lang="en-US" sz="1050" dirty="0">
                <a:latin typeface="Verdana" panose="020B0604030504040204" pitchFamily="34" charset="0"/>
                <a:ea typeface="Verdana" panose="020B0604030504040204" pitchFamily="34" charset="0"/>
                <a:cs typeface="Verdana" panose="020B0604030504040204" pitchFamily="34" charset="0"/>
              </a:rPr>
              <a:t>-stages-of-group-development/</a:t>
            </a:r>
          </a:p>
        </p:txBody>
      </p:sp>
      <p:sp>
        <p:nvSpPr>
          <p:cNvPr id="27" name="TextBox 26">
            <a:extLst>
              <a:ext uri="{FF2B5EF4-FFF2-40B4-BE49-F238E27FC236}">
                <a16:creationId xmlns:a16="http://schemas.microsoft.com/office/drawing/2014/main" id="{AFA848B7-8828-51AA-EE8F-0E2E2D953D15}"/>
              </a:ext>
            </a:extLst>
          </p:cNvPr>
          <p:cNvSpPr txBox="1"/>
          <p:nvPr/>
        </p:nvSpPr>
        <p:spPr>
          <a:xfrm>
            <a:off x="742598" y="3955852"/>
            <a:ext cx="4267200" cy="369332"/>
          </a:xfrm>
          <a:prstGeom prst="rect">
            <a:avLst/>
          </a:prstGeom>
          <a:noFill/>
        </p:spPr>
        <p:txBody>
          <a:bodyPr wrap="square" rtlCol="0">
            <a:spAutoFit/>
          </a:bodyPr>
          <a:lstStyle/>
          <a:p>
            <a:pPr algn="ctr"/>
            <a:endParaRPr lang="en-US" b="1" dirty="0">
              <a:latin typeface="Verdana" panose="020B0604030504040204" pitchFamily="34" charset="0"/>
              <a:ea typeface="Verdana" panose="020B0604030504040204" pitchFamily="34" charset="0"/>
              <a:cs typeface="Verdana" panose="020B0604030504040204" pitchFamily="34" charset="0"/>
            </a:endParaRPr>
          </a:p>
        </p:txBody>
      </p:sp>
      <p:sp>
        <p:nvSpPr>
          <p:cNvPr id="4" name="TextBox 3">
            <a:extLst>
              <a:ext uri="{FF2B5EF4-FFF2-40B4-BE49-F238E27FC236}">
                <a16:creationId xmlns:a16="http://schemas.microsoft.com/office/drawing/2014/main" id="{89C4BB48-EF08-EEFB-7E06-7C179EB16BC5}"/>
              </a:ext>
            </a:extLst>
          </p:cNvPr>
          <p:cNvSpPr txBox="1"/>
          <p:nvPr/>
        </p:nvSpPr>
        <p:spPr>
          <a:xfrm>
            <a:off x="904838" y="3906056"/>
            <a:ext cx="3869159" cy="2585323"/>
          </a:xfrm>
          <a:prstGeom prst="rect">
            <a:avLst/>
          </a:prstGeom>
          <a:noFill/>
        </p:spPr>
        <p:txBody>
          <a:bodyPr wrap="square" rtlCol="0">
            <a:spAutoFit/>
          </a:bodyPr>
          <a:lstStyle/>
          <a:p>
            <a:pPr algn="ctr"/>
            <a:r>
              <a:rPr lang="en-GB" sz="1600" dirty="0">
                <a:latin typeface="Verdana" panose="020B0604030504040204" pitchFamily="34" charset="0"/>
                <a:ea typeface="Verdana" panose="020B0604030504040204" pitchFamily="34" charset="0"/>
                <a:cs typeface="Verdana" panose="020B0604030504040204" pitchFamily="34" charset="0"/>
              </a:rPr>
              <a:t>After reading about theories, I came across a theorist named Bruce Tuckman (1965), according to him groups can go through a four stage development process before they become a fully functioning team, a fifth stage was added later Bob Bates (2019, Pg 174).</a:t>
            </a:r>
          </a:p>
          <a:p>
            <a:endParaRPr lang="en-US" dirty="0"/>
          </a:p>
        </p:txBody>
      </p:sp>
      <p:sp>
        <p:nvSpPr>
          <p:cNvPr id="5" name="TextBox 4">
            <a:extLst>
              <a:ext uri="{FF2B5EF4-FFF2-40B4-BE49-F238E27FC236}">
                <a16:creationId xmlns:a16="http://schemas.microsoft.com/office/drawing/2014/main" id="{F5EC7EFB-282C-29B1-C3C6-49C2656B2DF5}"/>
              </a:ext>
            </a:extLst>
          </p:cNvPr>
          <p:cNvSpPr txBox="1"/>
          <p:nvPr/>
        </p:nvSpPr>
        <p:spPr>
          <a:xfrm>
            <a:off x="6898614" y="466638"/>
            <a:ext cx="2496362" cy="1169551"/>
          </a:xfrm>
          <a:prstGeom prst="rect">
            <a:avLst/>
          </a:prstGeom>
          <a:noFill/>
        </p:spPr>
        <p:txBody>
          <a:bodyPr wrap="square" rtlCol="0">
            <a:spAutoFit/>
          </a:bodyPr>
          <a:lstStyle/>
          <a:p>
            <a:pPr algn="ctr"/>
            <a:r>
              <a:rPr lang="en-GB" sz="1400" dirty="0">
                <a:latin typeface="Verdana" panose="020B0604030504040204" pitchFamily="34" charset="0"/>
                <a:ea typeface="Verdana" panose="020B0604030504040204" pitchFamily="34" charset="0"/>
                <a:cs typeface="Verdana" panose="020B0604030504040204" pitchFamily="34" charset="0"/>
              </a:rPr>
              <a:t>Clear instructions and delegation of tasks</a:t>
            </a:r>
          </a:p>
          <a:p>
            <a:pPr algn="ctr"/>
            <a:r>
              <a:rPr lang="en-GB" sz="1400" dirty="0">
                <a:latin typeface="Verdana" panose="020B0604030504040204" pitchFamily="34" charset="0"/>
                <a:ea typeface="Verdana" panose="020B0604030504040204" pitchFamily="34" charset="0"/>
                <a:cs typeface="Verdana" panose="020B0604030504040204" pitchFamily="34" charset="0"/>
              </a:rPr>
              <a:t>will mean you can manage time and stress effectively .</a:t>
            </a:r>
          </a:p>
        </p:txBody>
      </p:sp>
      <p:sp>
        <p:nvSpPr>
          <p:cNvPr id="22" name="TextBox 21">
            <a:extLst>
              <a:ext uri="{FF2B5EF4-FFF2-40B4-BE49-F238E27FC236}">
                <a16:creationId xmlns:a16="http://schemas.microsoft.com/office/drawing/2014/main" id="{48AE5227-8770-E2D0-9F72-5E1C28367816}"/>
              </a:ext>
            </a:extLst>
          </p:cNvPr>
          <p:cNvSpPr txBox="1"/>
          <p:nvPr/>
        </p:nvSpPr>
        <p:spPr>
          <a:xfrm>
            <a:off x="9543692" y="2842771"/>
            <a:ext cx="2496362" cy="1169551"/>
          </a:xfrm>
          <a:prstGeom prst="rect">
            <a:avLst/>
          </a:prstGeom>
          <a:noFill/>
        </p:spPr>
        <p:txBody>
          <a:bodyPr wrap="square" rtlCol="0">
            <a:spAutoFit/>
          </a:bodyPr>
          <a:lstStyle/>
          <a:p>
            <a:pPr algn="ctr"/>
            <a:r>
              <a:rPr lang="en-GB" sz="1400" dirty="0">
                <a:latin typeface="Verdana" panose="020B0604030504040204" pitchFamily="34" charset="0"/>
                <a:ea typeface="Verdana" panose="020B0604030504040204" pitchFamily="34" charset="0"/>
                <a:cs typeface="Verdana" panose="020B0604030504040204" pitchFamily="34" charset="0"/>
              </a:rPr>
              <a:t>Assigning tasks to the appropriate people will mean they succeed. It will boost their morale and confidence.</a:t>
            </a:r>
          </a:p>
        </p:txBody>
      </p:sp>
      <p:sp>
        <p:nvSpPr>
          <p:cNvPr id="23" name="TextBox 22">
            <a:extLst>
              <a:ext uri="{FF2B5EF4-FFF2-40B4-BE49-F238E27FC236}">
                <a16:creationId xmlns:a16="http://schemas.microsoft.com/office/drawing/2014/main" id="{E8BBE7C6-BA28-4FAC-CD44-31B02A5886FC}"/>
              </a:ext>
            </a:extLst>
          </p:cNvPr>
          <p:cNvSpPr txBox="1"/>
          <p:nvPr/>
        </p:nvSpPr>
        <p:spPr>
          <a:xfrm>
            <a:off x="6799420" y="5340480"/>
            <a:ext cx="2496362" cy="1169551"/>
          </a:xfrm>
          <a:prstGeom prst="rect">
            <a:avLst/>
          </a:prstGeom>
          <a:noFill/>
        </p:spPr>
        <p:txBody>
          <a:bodyPr wrap="square" rtlCol="0">
            <a:spAutoFit/>
          </a:bodyPr>
          <a:lstStyle/>
          <a:p>
            <a:pPr algn="ctr"/>
            <a:r>
              <a:rPr lang="en-GB" sz="1400" dirty="0">
                <a:latin typeface="Verdana" panose="020B0604030504040204" pitchFamily="34" charset="0"/>
                <a:ea typeface="Verdana" panose="020B0604030504040204" pitchFamily="34" charset="0"/>
                <a:cs typeface="Verdana" panose="020B0604030504040204" pitchFamily="34" charset="0"/>
              </a:rPr>
              <a:t>Study groups are beneficial to boost team morale and for individuals to seek advice on unfamiliar topics.</a:t>
            </a:r>
          </a:p>
        </p:txBody>
      </p:sp>
      <p:pic>
        <p:nvPicPr>
          <p:cNvPr id="25" name="Picture 24">
            <a:extLst>
              <a:ext uri="{FF2B5EF4-FFF2-40B4-BE49-F238E27FC236}">
                <a16:creationId xmlns:a16="http://schemas.microsoft.com/office/drawing/2014/main" id="{9E516DD8-45DE-54C4-8F6C-8A17C06EBB0C}"/>
              </a:ext>
            </a:extLst>
          </p:cNvPr>
          <p:cNvPicPr>
            <a:picLocks noChangeAspect="1"/>
          </p:cNvPicPr>
          <p:nvPr/>
        </p:nvPicPr>
        <p:blipFill>
          <a:blip r:embed="rId6"/>
          <a:stretch>
            <a:fillRect/>
          </a:stretch>
        </p:blipFill>
        <p:spPr>
          <a:xfrm>
            <a:off x="6930052" y="2122293"/>
            <a:ext cx="2331874" cy="2331874"/>
          </a:xfrm>
          <a:prstGeom prst="rect">
            <a:avLst/>
          </a:prstGeom>
          <a:ln>
            <a:noFill/>
          </a:ln>
          <a:effectLst>
            <a:softEdge rad="112500"/>
          </a:effectLst>
        </p:spPr>
      </p:pic>
      <p:sp>
        <p:nvSpPr>
          <p:cNvPr id="29" name="TextBox 28">
            <a:extLst>
              <a:ext uri="{FF2B5EF4-FFF2-40B4-BE49-F238E27FC236}">
                <a16:creationId xmlns:a16="http://schemas.microsoft.com/office/drawing/2014/main" id="{07745D4F-1090-0497-6A9E-2CE19EE85A95}"/>
              </a:ext>
            </a:extLst>
          </p:cNvPr>
          <p:cNvSpPr txBox="1"/>
          <p:nvPr/>
        </p:nvSpPr>
        <p:spPr>
          <a:xfrm>
            <a:off x="6713197" y="4491548"/>
            <a:ext cx="3027038" cy="430887"/>
          </a:xfrm>
          <a:prstGeom prst="rect">
            <a:avLst/>
          </a:prstGeom>
          <a:noFill/>
        </p:spPr>
        <p:txBody>
          <a:bodyPr wrap="square">
            <a:spAutoFit/>
          </a:bodyPr>
          <a:lstStyle/>
          <a:p>
            <a:pPr algn="ctr"/>
            <a:r>
              <a:rPr lang="en-US" sz="1050" dirty="0"/>
              <a:t>https://</a:t>
            </a:r>
            <a:r>
              <a:rPr lang="en-US" sz="1050" dirty="0" err="1"/>
              <a:t>www.collegefashion.net</a:t>
            </a:r>
            <a:r>
              <a:rPr lang="en-US" sz="1050" dirty="0"/>
              <a:t>/fashion-tips/how-to-start-a-study-group/</a:t>
            </a:r>
          </a:p>
        </p:txBody>
      </p:sp>
    </p:spTree>
    <p:extLst>
      <p:ext uri="{BB962C8B-B14F-4D97-AF65-F5344CB8AC3E}">
        <p14:creationId xmlns:p14="http://schemas.microsoft.com/office/powerpoint/2010/main" val="27298109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D834C63-2906-62B3-C9CF-45FC665A9BD0}"/>
              </a:ext>
            </a:extLst>
          </p:cNvPr>
          <p:cNvPicPr>
            <a:picLocks noChangeAspect="1"/>
          </p:cNvPicPr>
          <p:nvPr/>
        </p:nvPicPr>
        <p:blipFill>
          <a:blip r:embed="rId2"/>
          <a:stretch>
            <a:fillRect/>
          </a:stretch>
        </p:blipFill>
        <p:spPr>
          <a:xfrm>
            <a:off x="6071119" y="-1"/>
            <a:ext cx="6126981" cy="6858001"/>
          </a:xfrm>
          <a:prstGeom prst="rect">
            <a:avLst/>
          </a:prstGeom>
        </p:spPr>
      </p:pic>
      <p:pic>
        <p:nvPicPr>
          <p:cNvPr id="6" name="Picture 5">
            <a:extLst>
              <a:ext uri="{FF2B5EF4-FFF2-40B4-BE49-F238E27FC236}">
                <a16:creationId xmlns:a16="http://schemas.microsoft.com/office/drawing/2014/main" id="{45EC9C39-1C92-3634-CF05-6FEFF39D163E}"/>
              </a:ext>
            </a:extLst>
          </p:cNvPr>
          <p:cNvPicPr>
            <a:picLocks noChangeAspect="1"/>
          </p:cNvPicPr>
          <p:nvPr/>
        </p:nvPicPr>
        <p:blipFill>
          <a:blip r:embed="rId3"/>
          <a:stretch>
            <a:fillRect/>
          </a:stretch>
        </p:blipFill>
        <p:spPr>
          <a:xfrm>
            <a:off x="-1339" y="0"/>
            <a:ext cx="6096000" cy="6858000"/>
          </a:xfrm>
          <a:prstGeom prst="rect">
            <a:avLst/>
          </a:prstGeom>
        </p:spPr>
      </p:pic>
      <p:sp>
        <p:nvSpPr>
          <p:cNvPr id="7" name="Oval 6">
            <a:extLst>
              <a:ext uri="{FF2B5EF4-FFF2-40B4-BE49-F238E27FC236}">
                <a16:creationId xmlns:a16="http://schemas.microsoft.com/office/drawing/2014/main" id="{F5299675-77C6-7941-7A75-CE91F6449B58}"/>
              </a:ext>
            </a:extLst>
          </p:cNvPr>
          <p:cNvSpPr/>
          <p:nvPr/>
        </p:nvSpPr>
        <p:spPr>
          <a:xfrm>
            <a:off x="5517252" y="1111938"/>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8" name="Oval 7">
            <a:extLst>
              <a:ext uri="{FF2B5EF4-FFF2-40B4-BE49-F238E27FC236}">
                <a16:creationId xmlns:a16="http://schemas.microsoft.com/office/drawing/2014/main" id="{57693E90-A3BF-7CAD-FB75-56164066818C}"/>
              </a:ext>
            </a:extLst>
          </p:cNvPr>
          <p:cNvSpPr/>
          <p:nvPr/>
        </p:nvSpPr>
        <p:spPr>
          <a:xfrm>
            <a:off x="6438589" y="1111938"/>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Block Arc 8">
            <a:extLst>
              <a:ext uri="{FF2B5EF4-FFF2-40B4-BE49-F238E27FC236}">
                <a16:creationId xmlns:a16="http://schemas.microsoft.com/office/drawing/2014/main" id="{1F945D79-8FE7-B819-4296-D93346B3301E}"/>
              </a:ext>
            </a:extLst>
          </p:cNvPr>
          <p:cNvSpPr/>
          <p:nvPr/>
        </p:nvSpPr>
        <p:spPr>
          <a:xfrm>
            <a:off x="5608049" y="882511"/>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Block Arc 9">
            <a:extLst>
              <a:ext uri="{FF2B5EF4-FFF2-40B4-BE49-F238E27FC236}">
                <a16:creationId xmlns:a16="http://schemas.microsoft.com/office/drawing/2014/main" id="{FEFF6EB5-5EE1-9849-8C52-A2F78F71C30F}"/>
              </a:ext>
            </a:extLst>
          </p:cNvPr>
          <p:cNvSpPr/>
          <p:nvPr/>
        </p:nvSpPr>
        <p:spPr>
          <a:xfrm>
            <a:off x="5618506" y="1994449"/>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Oval 10">
            <a:extLst>
              <a:ext uri="{FF2B5EF4-FFF2-40B4-BE49-F238E27FC236}">
                <a16:creationId xmlns:a16="http://schemas.microsoft.com/office/drawing/2014/main" id="{A8B4C22B-6D15-0DDC-D463-A9784AD808B0}"/>
              </a:ext>
            </a:extLst>
          </p:cNvPr>
          <p:cNvSpPr/>
          <p:nvPr/>
        </p:nvSpPr>
        <p:spPr>
          <a:xfrm>
            <a:off x="5517252" y="21990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2" name="Oval 11">
            <a:extLst>
              <a:ext uri="{FF2B5EF4-FFF2-40B4-BE49-F238E27FC236}">
                <a16:creationId xmlns:a16="http://schemas.microsoft.com/office/drawing/2014/main" id="{694E1C3A-194D-73EA-1513-1B1009EE7E6C}"/>
              </a:ext>
            </a:extLst>
          </p:cNvPr>
          <p:cNvSpPr/>
          <p:nvPr/>
        </p:nvSpPr>
        <p:spPr>
          <a:xfrm>
            <a:off x="6438589" y="21990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3" name="Block Arc 12">
            <a:extLst>
              <a:ext uri="{FF2B5EF4-FFF2-40B4-BE49-F238E27FC236}">
                <a16:creationId xmlns:a16="http://schemas.microsoft.com/office/drawing/2014/main" id="{AB81B1DC-B7B1-B4BE-7131-C0D4B57D49F0}"/>
              </a:ext>
            </a:extLst>
          </p:cNvPr>
          <p:cNvSpPr/>
          <p:nvPr/>
        </p:nvSpPr>
        <p:spPr>
          <a:xfrm>
            <a:off x="5626995" y="3107629"/>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Oval 13">
            <a:extLst>
              <a:ext uri="{FF2B5EF4-FFF2-40B4-BE49-F238E27FC236}">
                <a16:creationId xmlns:a16="http://schemas.microsoft.com/office/drawing/2014/main" id="{901FC34E-F772-1884-0163-C3DCECC0787A}"/>
              </a:ext>
            </a:extLst>
          </p:cNvPr>
          <p:cNvSpPr/>
          <p:nvPr/>
        </p:nvSpPr>
        <p:spPr>
          <a:xfrm>
            <a:off x="5514197" y="3302682"/>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5" name="Oval 14">
            <a:extLst>
              <a:ext uri="{FF2B5EF4-FFF2-40B4-BE49-F238E27FC236}">
                <a16:creationId xmlns:a16="http://schemas.microsoft.com/office/drawing/2014/main" id="{F5AF0467-9C56-FAEE-5D10-B18D1311401B}"/>
              </a:ext>
            </a:extLst>
          </p:cNvPr>
          <p:cNvSpPr/>
          <p:nvPr/>
        </p:nvSpPr>
        <p:spPr>
          <a:xfrm>
            <a:off x="6438589" y="330557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6" name="Block Arc 15">
            <a:extLst>
              <a:ext uri="{FF2B5EF4-FFF2-40B4-BE49-F238E27FC236}">
                <a16:creationId xmlns:a16="http://schemas.microsoft.com/office/drawing/2014/main" id="{316ED3E6-7553-567D-5528-41E23D5C648E}"/>
              </a:ext>
            </a:extLst>
          </p:cNvPr>
          <p:cNvSpPr/>
          <p:nvPr/>
        </p:nvSpPr>
        <p:spPr>
          <a:xfrm>
            <a:off x="5626995" y="4220809"/>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Oval 16">
            <a:extLst>
              <a:ext uri="{FF2B5EF4-FFF2-40B4-BE49-F238E27FC236}">
                <a16:creationId xmlns:a16="http://schemas.microsoft.com/office/drawing/2014/main" id="{E0D22F41-CFD0-E53C-C6C7-3B02C7F9AB63}"/>
              </a:ext>
            </a:extLst>
          </p:cNvPr>
          <p:cNvSpPr/>
          <p:nvPr/>
        </p:nvSpPr>
        <p:spPr>
          <a:xfrm>
            <a:off x="5521755" y="4421242"/>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8" name="Oval 17">
            <a:extLst>
              <a:ext uri="{FF2B5EF4-FFF2-40B4-BE49-F238E27FC236}">
                <a16:creationId xmlns:a16="http://schemas.microsoft.com/office/drawing/2014/main" id="{993192E7-0706-8E67-74C9-1F5497117249}"/>
              </a:ext>
            </a:extLst>
          </p:cNvPr>
          <p:cNvSpPr/>
          <p:nvPr/>
        </p:nvSpPr>
        <p:spPr>
          <a:xfrm>
            <a:off x="6439236" y="44121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9" name="Block Arc 18">
            <a:extLst>
              <a:ext uri="{FF2B5EF4-FFF2-40B4-BE49-F238E27FC236}">
                <a16:creationId xmlns:a16="http://schemas.microsoft.com/office/drawing/2014/main" id="{58FCF425-8EED-44C1-FDD3-F80F7AE630F2}"/>
              </a:ext>
            </a:extLst>
          </p:cNvPr>
          <p:cNvSpPr/>
          <p:nvPr/>
        </p:nvSpPr>
        <p:spPr>
          <a:xfrm>
            <a:off x="5608049" y="5333980"/>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Oval 19">
            <a:extLst>
              <a:ext uri="{FF2B5EF4-FFF2-40B4-BE49-F238E27FC236}">
                <a16:creationId xmlns:a16="http://schemas.microsoft.com/office/drawing/2014/main" id="{8764EBAB-41A8-482B-BB58-362EDAFE44B4}"/>
              </a:ext>
            </a:extLst>
          </p:cNvPr>
          <p:cNvSpPr/>
          <p:nvPr/>
        </p:nvSpPr>
        <p:spPr>
          <a:xfrm>
            <a:off x="5514197" y="5518253"/>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21" name="Oval 20">
            <a:extLst>
              <a:ext uri="{FF2B5EF4-FFF2-40B4-BE49-F238E27FC236}">
                <a16:creationId xmlns:a16="http://schemas.microsoft.com/office/drawing/2014/main" id="{332495F7-669F-AD45-4863-C235D7DCFAB3}"/>
              </a:ext>
            </a:extLst>
          </p:cNvPr>
          <p:cNvSpPr/>
          <p:nvPr/>
        </p:nvSpPr>
        <p:spPr>
          <a:xfrm>
            <a:off x="6435119" y="551204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3" name="TextBox 2">
            <a:extLst>
              <a:ext uri="{FF2B5EF4-FFF2-40B4-BE49-F238E27FC236}">
                <a16:creationId xmlns:a16="http://schemas.microsoft.com/office/drawing/2014/main" id="{0E7FF312-721F-9C17-245D-0AEC9CDBDDD0}"/>
              </a:ext>
            </a:extLst>
          </p:cNvPr>
          <p:cNvSpPr txBox="1"/>
          <p:nvPr/>
        </p:nvSpPr>
        <p:spPr>
          <a:xfrm>
            <a:off x="7104799" y="197345"/>
            <a:ext cx="4784943" cy="646331"/>
          </a:xfrm>
          <a:prstGeom prst="rect">
            <a:avLst/>
          </a:prstGeom>
          <a:noFill/>
        </p:spPr>
        <p:txBody>
          <a:bodyPr wrap="square" rtlCol="0">
            <a:spAutoFit/>
          </a:bodyPr>
          <a:lstStyle/>
          <a:p>
            <a:pPr algn="ctr"/>
            <a:endParaRPr lang="en-GB" u="sng" dirty="0">
              <a:latin typeface="Verdana" panose="020B0604030504040204" pitchFamily="34" charset="0"/>
              <a:ea typeface="Verdana" panose="020B0604030504040204" pitchFamily="34" charset="0"/>
              <a:cs typeface="Verdana" panose="020B0604030504040204" pitchFamily="34" charset="0"/>
            </a:endParaRPr>
          </a:p>
          <a:p>
            <a:endParaRPr lang="en-GB" dirty="0">
              <a:latin typeface="Verdana" panose="020B0604030504040204" pitchFamily="34" charset="0"/>
              <a:ea typeface="Verdana" panose="020B0604030504040204" pitchFamily="34" charset="0"/>
              <a:cs typeface="Verdana" panose="020B0604030504040204" pitchFamily="34" charset="0"/>
            </a:endParaRPr>
          </a:p>
        </p:txBody>
      </p:sp>
      <p:pic>
        <p:nvPicPr>
          <p:cNvPr id="5" name="Picture 4" descr="A diagram of a company's employee&#10;&#10;Description automatically generated">
            <a:extLst>
              <a:ext uri="{FF2B5EF4-FFF2-40B4-BE49-F238E27FC236}">
                <a16:creationId xmlns:a16="http://schemas.microsoft.com/office/drawing/2014/main" id="{824C2983-085C-7B58-2FA9-DD53587EE551}"/>
              </a:ext>
            </a:extLst>
          </p:cNvPr>
          <p:cNvPicPr>
            <a:picLocks noChangeAspect="1"/>
          </p:cNvPicPr>
          <p:nvPr/>
        </p:nvPicPr>
        <p:blipFill>
          <a:blip r:embed="rId4"/>
          <a:stretch>
            <a:fillRect/>
          </a:stretch>
        </p:blipFill>
        <p:spPr>
          <a:xfrm>
            <a:off x="781878" y="2830202"/>
            <a:ext cx="3939717" cy="3182079"/>
          </a:xfrm>
          <a:prstGeom prst="rect">
            <a:avLst/>
          </a:prstGeom>
          <a:ln>
            <a:noFill/>
          </a:ln>
          <a:effectLst>
            <a:softEdge rad="112500"/>
          </a:effectLst>
        </p:spPr>
      </p:pic>
      <p:sp>
        <p:nvSpPr>
          <p:cNvPr id="22" name="TextBox 21">
            <a:extLst>
              <a:ext uri="{FF2B5EF4-FFF2-40B4-BE49-F238E27FC236}">
                <a16:creationId xmlns:a16="http://schemas.microsoft.com/office/drawing/2014/main" id="{29F6EBCD-E429-F807-530C-98338A8E993A}"/>
              </a:ext>
            </a:extLst>
          </p:cNvPr>
          <p:cNvSpPr txBox="1"/>
          <p:nvPr/>
        </p:nvSpPr>
        <p:spPr>
          <a:xfrm>
            <a:off x="232512" y="341789"/>
            <a:ext cx="5038447" cy="2062103"/>
          </a:xfrm>
          <a:prstGeom prst="rect">
            <a:avLst/>
          </a:prstGeom>
          <a:noFill/>
        </p:spPr>
        <p:txBody>
          <a:bodyPr wrap="square" rtlCol="0">
            <a:spAutoFit/>
          </a:bodyPr>
          <a:lstStyle/>
          <a:p>
            <a:pPr algn="ctr"/>
            <a:r>
              <a:rPr lang="en-US" sz="1600" dirty="0">
                <a:latin typeface="Verdana" panose="020B0604030504040204" pitchFamily="34" charset="0"/>
                <a:ea typeface="Verdana" panose="020B0604030504040204" pitchFamily="34" charset="0"/>
                <a:cs typeface="Verdana" panose="020B0604030504040204" pitchFamily="34" charset="0"/>
              </a:rPr>
              <a:t>Upon reading research by Mary Madhavi Reddy (2022) - </a:t>
            </a:r>
            <a:r>
              <a:rPr lang="en-GB" sz="1600" b="0" i="0" u="none" strike="noStrike" dirty="0">
                <a:solidFill>
                  <a:srgbClr val="272727"/>
                </a:solidFill>
                <a:effectLst/>
                <a:latin typeface="Verdana" panose="020B0604030504040204" pitchFamily="34" charset="0"/>
                <a:ea typeface="Verdana" panose="020B0604030504040204" pitchFamily="34" charset="0"/>
                <a:cs typeface="Verdana" panose="020B0604030504040204" pitchFamily="34" charset="0"/>
              </a:rPr>
              <a:t>At its core, effective communication in the workplace is about understanding and empathising with your audience. To make your communication strategy, solution, and synergy aligned with each other, make sure to focus on these pillars: listen, engage, connect, inspire and guide.</a:t>
            </a:r>
            <a:endParaRPr lang="en-US" sz="1600" dirty="0">
              <a:latin typeface="Verdana" panose="020B0604030504040204" pitchFamily="34" charset="0"/>
              <a:ea typeface="Verdana" panose="020B0604030504040204" pitchFamily="34" charset="0"/>
              <a:cs typeface="Verdana" panose="020B0604030504040204" pitchFamily="34" charset="0"/>
            </a:endParaRPr>
          </a:p>
        </p:txBody>
      </p:sp>
      <p:sp>
        <p:nvSpPr>
          <p:cNvPr id="23" name="TextBox 22">
            <a:extLst>
              <a:ext uri="{FF2B5EF4-FFF2-40B4-BE49-F238E27FC236}">
                <a16:creationId xmlns:a16="http://schemas.microsoft.com/office/drawing/2014/main" id="{4894F6BC-1711-ABFA-A598-F04D9CEA1CAC}"/>
              </a:ext>
            </a:extLst>
          </p:cNvPr>
          <p:cNvSpPr txBox="1"/>
          <p:nvPr/>
        </p:nvSpPr>
        <p:spPr>
          <a:xfrm>
            <a:off x="80571" y="6287521"/>
            <a:ext cx="5342350" cy="230832"/>
          </a:xfrm>
          <a:prstGeom prst="rect">
            <a:avLst/>
          </a:prstGeom>
          <a:noFill/>
        </p:spPr>
        <p:txBody>
          <a:bodyPr wrap="square" rtlCol="0">
            <a:spAutoFit/>
          </a:bodyPr>
          <a:lstStyle/>
          <a:p>
            <a:pPr algn="ctr"/>
            <a:r>
              <a:rPr lang="en-US" sz="900" dirty="0">
                <a:latin typeface="Verdana" panose="020B0604030504040204" pitchFamily="34" charset="0"/>
                <a:ea typeface="Verdana" panose="020B0604030504040204" pitchFamily="34" charset="0"/>
                <a:cs typeface="Verdana" panose="020B0604030504040204" pitchFamily="34" charset="0"/>
              </a:rPr>
              <a:t>https://</a:t>
            </a:r>
            <a:r>
              <a:rPr lang="en-US" sz="900" dirty="0" err="1">
                <a:latin typeface="Verdana" panose="020B0604030504040204" pitchFamily="34" charset="0"/>
                <a:ea typeface="Verdana" panose="020B0604030504040204" pitchFamily="34" charset="0"/>
                <a:cs typeface="Verdana" panose="020B0604030504040204" pitchFamily="34" charset="0"/>
              </a:rPr>
              <a:t>blog.empuls.io</a:t>
            </a:r>
            <a:r>
              <a:rPr lang="en-US" sz="900" dirty="0">
                <a:latin typeface="Verdana" panose="020B0604030504040204" pitchFamily="34" charset="0"/>
                <a:ea typeface="Verdana" panose="020B0604030504040204" pitchFamily="34" charset="0"/>
                <a:cs typeface="Verdana" panose="020B0604030504040204" pitchFamily="34" charset="0"/>
              </a:rPr>
              <a:t>/pillars-of-effective-communication-in-the-workplace/</a:t>
            </a:r>
          </a:p>
        </p:txBody>
      </p:sp>
      <p:sp>
        <p:nvSpPr>
          <p:cNvPr id="4" name="TextBox 3">
            <a:extLst>
              <a:ext uri="{FF2B5EF4-FFF2-40B4-BE49-F238E27FC236}">
                <a16:creationId xmlns:a16="http://schemas.microsoft.com/office/drawing/2014/main" id="{B91BAF66-5643-3BDA-A63C-7AC10CDA2C76}"/>
              </a:ext>
            </a:extLst>
          </p:cNvPr>
          <p:cNvSpPr txBox="1"/>
          <p:nvPr/>
        </p:nvSpPr>
        <p:spPr>
          <a:xfrm>
            <a:off x="7024459" y="875590"/>
            <a:ext cx="2853022" cy="1323439"/>
          </a:xfrm>
          <a:prstGeom prst="rect">
            <a:avLst/>
          </a:prstGeom>
          <a:noFill/>
        </p:spPr>
        <p:txBody>
          <a:bodyPr wrap="square" rtlCol="0">
            <a:spAutoFit/>
          </a:bodyPr>
          <a:lstStyle/>
          <a:p>
            <a:r>
              <a:rPr lang="en-US" sz="1600" dirty="0">
                <a:latin typeface="Verdana" panose="020B0604030504040204" pitchFamily="34" charset="0"/>
                <a:ea typeface="Verdana" panose="020B0604030504040204" pitchFamily="34" charset="0"/>
                <a:cs typeface="Verdana" panose="020B0604030504040204" pitchFamily="34" charset="0"/>
              </a:rPr>
              <a:t>Opinions are important, sharing ideas can improve knowledge and encourage critical thinking.</a:t>
            </a:r>
          </a:p>
        </p:txBody>
      </p:sp>
      <p:sp>
        <p:nvSpPr>
          <p:cNvPr id="24" name="TextBox 23">
            <a:extLst>
              <a:ext uri="{FF2B5EF4-FFF2-40B4-BE49-F238E27FC236}">
                <a16:creationId xmlns:a16="http://schemas.microsoft.com/office/drawing/2014/main" id="{3D996EE0-8C17-408D-6CCD-5EC40EA8150E}"/>
              </a:ext>
            </a:extLst>
          </p:cNvPr>
          <p:cNvSpPr txBox="1"/>
          <p:nvPr/>
        </p:nvSpPr>
        <p:spPr>
          <a:xfrm>
            <a:off x="9400376" y="2258712"/>
            <a:ext cx="2853022" cy="1323439"/>
          </a:xfrm>
          <a:prstGeom prst="rect">
            <a:avLst/>
          </a:prstGeom>
          <a:noFill/>
        </p:spPr>
        <p:txBody>
          <a:bodyPr wrap="square" rtlCol="0">
            <a:spAutoFit/>
          </a:bodyPr>
          <a:lstStyle/>
          <a:p>
            <a:r>
              <a:rPr lang="en-US" sz="1600" dirty="0">
                <a:latin typeface="Verdana" panose="020B0604030504040204" pitchFamily="34" charset="0"/>
                <a:ea typeface="Verdana" panose="020B0604030504040204" pitchFamily="34" charset="0"/>
                <a:cs typeface="Verdana" panose="020B0604030504040204" pitchFamily="34" charset="0"/>
              </a:rPr>
              <a:t>Having a way of communicating away from the course can be beneficial for sharing ideas.</a:t>
            </a:r>
          </a:p>
        </p:txBody>
      </p:sp>
      <p:sp>
        <p:nvSpPr>
          <p:cNvPr id="25" name="TextBox 24">
            <a:extLst>
              <a:ext uri="{FF2B5EF4-FFF2-40B4-BE49-F238E27FC236}">
                <a16:creationId xmlns:a16="http://schemas.microsoft.com/office/drawing/2014/main" id="{0E2D7DA2-8CB1-56F8-2BF3-570F0215C8B2}"/>
              </a:ext>
            </a:extLst>
          </p:cNvPr>
          <p:cNvSpPr txBox="1"/>
          <p:nvPr/>
        </p:nvSpPr>
        <p:spPr>
          <a:xfrm>
            <a:off x="9403994" y="4060978"/>
            <a:ext cx="2853022" cy="1077218"/>
          </a:xfrm>
          <a:prstGeom prst="rect">
            <a:avLst/>
          </a:prstGeom>
          <a:noFill/>
        </p:spPr>
        <p:txBody>
          <a:bodyPr wrap="square" rtlCol="0">
            <a:spAutoFit/>
          </a:bodyPr>
          <a:lstStyle/>
          <a:p>
            <a:r>
              <a:rPr lang="en-US" sz="1600" dirty="0">
                <a:latin typeface="Verdana" panose="020B0604030504040204" pitchFamily="34" charset="0"/>
                <a:ea typeface="Verdana" panose="020B0604030504040204" pitchFamily="34" charset="0"/>
                <a:cs typeface="Verdana" panose="020B0604030504040204" pitchFamily="34" charset="0"/>
              </a:rPr>
              <a:t>You can inspire others by talking about your experiences and knowledge.</a:t>
            </a:r>
          </a:p>
        </p:txBody>
      </p:sp>
      <p:sp>
        <p:nvSpPr>
          <p:cNvPr id="26" name="TextBox 25">
            <a:extLst>
              <a:ext uri="{FF2B5EF4-FFF2-40B4-BE49-F238E27FC236}">
                <a16:creationId xmlns:a16="http://schemas.microsoft.com/office/drawing/2014/main" id="{1AF0A011-CEAB-891D-1F81-F20B5EE01D5F}"/>
              </a:ext>
            </a:extLst>
          </p:cNvPr>
          <p:cNvSpPr txBox="1"/>
          <p:nvPr/>
        </p:nvSpPr>
        <p:spPr>
          <a:xfrm>
            <a:off x="7024459" y="5484267"/>
            <a:ext cx="2853022" cy="1077218"/>
          </a:xfrm>
          <a:prstGeom prst="rect">
            <a:avLst/>
          </a:prstGeom>
          <a:noFill/>
        </p:spPr>
        <p:txBody>
          <a:bodyPr wrap="square" rtlCol="0">
            <a:spAutoFit/>
          </a:bodyPr>
          <a:lstStyle/>
          <a:p>
            <a:r>
              <a:rPr lang="en-US" sz="1600" dirty="0">
                <a:latin typeface="Verdana" panose="020B0604030504040204" pitchFamily="34" charset="0"/>
                <a:ea typeface="Verdana" panose="020B0604030504040204" pitchFamily="34" charset="0"/>
                <a:cs typeface="Verdana" panose="020B0604030504040204" pitchFamily="34" charset="0"/>
              </a:rPr>
              <a:t>Acknowledge that everyone will have an area of expertise and </a:t>
            </a:r>
            <a:r>
              <a:rPr lang="en-US" sz="1600" dirty="0" err="1">
                <a:latin typeface="Verdana" panose="020B0604030504040204" pitchFamily="34" charset="0"/>
                <a:ea typeface="Verdana" panose="020B0604030504040204" pitchFamily="34" charset="0"/>
                <a:cs typeface="Verdana" panose="020B0604030504040204" pitchFamily="34" charset="0"/>
              </a:rPr>
              <a:t>utilise</a:t>
            </a:r>
            <a:r>
              <a:rPr lang="en-US" sz="1600" dirty="0">
                <a:latin typeface="Verdana" panose="020B0604030504040204" pitchFamily="34" charset="0"/>
                <a:ea typeface="Verdana" panose="020B0604030504040204" pitchFamily="34" charset="0"/>
                <a:cs typeface="Verdana" panose="020B0604030504040204" pitchFamily="34" charset="0"/>
              </a:rPr>
              <a:t> that.</a:t>
            </a:r>
          </a:p>
        </p:txBody>
      </p:sp>
      <p:pic>
        <p:nvPicPr>
          <p:cNvPr id="27" name="Picture 26">
            <a:extLst>
              <a:ext uri="{FF2B5EF4-FFF2-40B4-BE49-F238E27FC236}">
                <a16:creationId xmlns:a16="http://schemas.microsoft.com/office/drawing/2014/main" id="{8A5599C6-AC17-47C1-74FA-6D485B20A623}"/>
              </a:ext>
            </a:extLst>
          </p:cNvPr>
          <p:cNvPicPr>
            <a:picLocks noChangeAspect="1"/>
          </p:cNvPicPr>
          <p:nvPr/>
        </p:nvPicPr>
        <p:blipFill>
          <a:blip r:embed="rId5"/>
          <a:stretch>
            <a:fillRect/>
          </a:stretch>
        </p:blipFill>
        <p:spPr>
          <a:xfrm>
            <a:off x="6794571" y="2729131"/>
            <a:ext cx="2540542" cy="1718602"/>
          </a:xfrm>
          <a:prstGeom prst="rect">
            <a:avLst/>
          </a:prstGeom>
          <a:ln>
            <a:noFill/>
          </a:ln>
          <a:effectLst>
            <a:softEdge rad="112500"/>
          </a:effectLst>
        </p:spPr>
      </p:pic>
      <p:sp>
        <p:nvSpPr>
          <p:cNvPr id="29" name="TextBox 28">
            <a:extLst>
              <a:ext uri="{FF2B5EF4-FFF2-40B4-BE49-F238E27FC236}">
                <a16:creationId xmlns:a16="http://schemas.microsoft.com/office/drawing/2014/main" id="{22C8A96F-0CEE-40A0-020C-CA2C1A60AB0C}"/>
              </a:ext>
            </a:extLst>
          </p:cNvPr>
          <p:cNvSpPr txBox="1"/>
          <p:nvPr/>
        </p:nvSpPr>
        <p:spPr>
          <a:xfrm>
            <a:off x="6822965" y="4512607"/>
            <a:ext cx="2453542" cy="415498"/>
          </a:xfrm>
          <a:prstGeom prst="rect">
            <a:avLst/>
          </a:prstGeom>
          <a:noFill/>
        </p:spPr>
        <p:txBody>
          <a:bodyPr wrap="square">
            <a:spAutoFit/>
          </a:bodyPr>
          <a:lstStyle/>
          <a:p>
            <a:r>
              <a:rPr lang="en-US" sz="1000" dirty="0"/>
              <a:t>https://</a:t>
            </a:r>
            <a:r>
              <a:rPr lang="en-US" sz="1000" dirty="0" err="1"/>
              <a:t>thatgoodolfeelin.com</a:t>
            </a:r>
            <a:r>
              <a:rPr lang="en-US" sz="1000" dirty="0"/>
              <a:t>/thought-15-leave-your-mark-by-inspiring-others/</a:t>
            </a:r>
          </a:p>
        </p:txBody>
      </p:sp>
    </p:spTree>
    <p:extLst>
      <p:ext uri="{BB962C8B-B14F-4D97-AF65-F5344CB8AC3E}">
        <p14:creationId xmlns:p14="http://schemas.microsoft.com/office/powerpoint/2010/main" val="2305998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D834C63-2906-62B3-C9CF-45FC665A9BD0}"/>
              </a:ext>
            </a:extLst>
          </p:cNvPr>
          <p:cNvPicPr>
            <a:picLocks noChangeAspect="1"/>
          </p:cNvPicPr>
          <p:nvPr/>
        </p:nvPicPr>
        <p:blipFill>
          <a:blip r:embed="rId2"/>
          <a:stretch>
            <a:fillRect/>
          </a:stretch>
        </p:blipFill>
        <p:spPr>
          <a:xfrm>
            <a:off x="6065019" y="-1"/>
            <a:ext cx="6126981" cy="6858001"/>
          </a:xfrm>
          <a:prstGeom prst="rect">
            <a:avLst/>
          </a:prstGeom>
        </p:spPr>
      </p:pic>
      <p:pic>
        <p:nvPicPr>
          <p:cNvPr id="6" name="Picture 5">
            <a:extLst>
              <a:ext uri="{FF2B5EF4-FFF2-40B4-BE49-F238E27FC236}">
                <a16:creationId xmlns:a16="http://schemas.microsoft.com/office/drawing/2014/main" id="{45EC9C39-1C92-3634-CF05-6FEFF39D163E}"/>
              </a:ext>
            </a:extLst>
          </p:cNvPr>
          <p:cNvPicPr>
            <a:picLocks noChangeAspect="1"/>
          </p:cNvPicPr>
          <p:nvPr/>
        </p:nvPicPr>
        <p:blipFill>
          <a:blip r:embed="rId3"/>
          <a:stretch>
            <a:fillRect/>
          </a:stretch>
        </p:blipFill>
        <p:spPr>
          <a:xfrm>
            <a:off x="-30981" y="16557"/>
            <a:ext cx="6096000" cy="6858000"/>
          </a:xfrm>
          <a:prstGeom prst="rect">
            <a:avLst/>
          </a:prstGeom>
        </p:spPr>
      </p:pic>
      <p:sp>
        <p:nvSpPr>
          <p:cNvPr id="7" name="Oval 6">
            <a:extLst>
              <a:ext uri="{FF2B5EF4-FFF2-40B4-BE49-F238E27FC236}">
                <a16:creationId xmlns:a16="http://schemas.microsoft.com/office/drawing/2014/main" id="{F5299675-77C6-7941-7A75-CE91F6449B58}"/>
              </a:ext>
            </a:extLst>
          </p:cNvPr>
          <p:cNvSpPr/>
          <p:nvPr/>
        </p:nvSpPr>
        <p:spPr>
          <a:xfrm>
            <a:off x="5517252" y="1111938"/>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8" name="Oval 7">
            <a:extLst>
              <a:ext uri="{FF2B5EF4-FFF2-40B4-BE49-F238E27FC236}">
                <a16:creationId xmlns:a16="http://schemas.microsoft.com/office/drawing/2014/main" id="{57693E90-A3BF-7CAD-FB75-56164066818C}"/>
              </a:ext>
            </a:extLst>
          </p:cNvPr>
          <p:cNvSpPr/>
          <p:nvPr/>
        </p:nvSpPr>
        <p:spPr>
          <a:xfrm>
            <a:off x="6438589" y="1111938"/>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Block Arc 8">
            <a:extLst>
              <a:ext uri="{FF2B5EF4-FFF2-40B4-BE49-F238E27FC236}">
                <a16:creationId xmlns:a16="http://schemas.microsoft.com/office/drawing/2014/main" id="{1F945D79-8FE7-B819-4296-D93346B3301E}"/>
              </a:ext>
            </a:extLst>
          </p:cNvPr>
          <p:cNvSpPr/>
          <p:nvPr/>
        </p:nvSpPr>
        <p:spPr>
          <a:xfrm>
            <a:off x="5608049" y="882511"/>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Block Arc 9">
            <a:extLst>
              <a:ext uri="{FF2B5EF4-FFF2-40B4-BE49-F238E27FC236}">
                <a16:creationId xmlns:a16="http://schemas.microsoft.com/office/drawing/2014/main" id="{FEFF6EB5-5EE1-9849-8C52-A2F78F71C30F}"/>
              </a:ext>
            </a:extLst>
          </p:cNvPr>
          <p:cNvSpPr/>
          <p:nvPr/>
        </p:nvSpPr>
        <p:spPr>
          <a:xfrm>
            <a:off x="5618506" y="1994449"/>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Oval 10">
            <a:extLst>
              <a:ext uri="{FF2B5EF4-FFF2-40B4-BE49-F238E27FC236}">
                <a16:creationId xmlns:a16="http://schemas.microsoft.com/office/drawing/2014/main" id="{A8B4C22B-6D15-0DDC-D463-A9784AD808B0}"/>
              </a:ext>
            </a:extLst>
          </p:cNvPr>
          <p:cNvSpPr/>
          <p:nvPr/>
        </p:nvSpPr>
        <p:spPr>
          <a:xfrm>
            <a:off x="5517252" y="21990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2" name="Oval 11">
            <a:extLst>
              <a:ext uri="{FF2B5EF4-FFF2-40B4-BE49-F238E27FC236}">
                <a16:creationId xmlns:a16="http://schemas.microsoft.com/office/drawing/2014/main" id="{694E1C3A-194D-73EA-1513-1B1009EE7E6C}"/>
              </a:ext>
            </a:extLst>
          </p:cNvPr>
          <p:cNvSpPr/>
          <p:nvPr/>
        </p:nvSpPr>
        <p:spPr>
          <a:xfrm>
            <a:off x="6438589" y="21990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3" name="Block Arc 12">
            <a:extLst>
              <a:ext uri="{FF2B5EF4-FFF2-40B4-BE49-F238E27FC236}">
                <a16:creationId xmlns:a16="http://schemas.microsoft.com/office/drawing/2014/main" id="{AB81B1DC-B7B1-B4BE-7131-C0D4B57D49F0}"/>
              </a:ext>
            </a:extLst>
          </p:cNvPr>
          <p:cNvSpPr/>
          <p:nvPr/>
        </p:nvSpPr>
        <p:spPr>
          <a:xfrm>
            <a:off x="5626995" y="3107629"/>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Oval 13">
            <a:extLst>
              <a:ext uri="{FF2B5EF4-FFF2-40B4-BE49-F238E27FC236}">
                <a16:creationId xmlns:a16="http://schemas.microsoft.com/office/drawing/2014/main" id="{901FC34E-F772-1884-0163-C3DCECC0787A}"/>
              </a:ext>
            </a:extLst>
          </p:cNvPr>
          <p:cNvSpPr/>
          <p:nvPr/>
        </p:nvSpPr>
        <p:spPr>
          <a:xfrm>
            <a:off x="5514197" y="3302682"/>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5" name="Oval 14">
            <a:extLst>
              <a:ext uri="{FF2B5EF4-FFF2-40B4-BE49-F238E27FC236}">
                <a16:creationId xmlns:a16="http://schemas.microsoft.com/office/drawing/2014/main" id="{F5AF0467-9C56-FAEE-5D10-B18D1311401B}"/>
              </a:ext>
            </a:extLst>
          </p:cNvPr>
          <p:cNvSpPr/>
          <p:nvPr/>
        </p:nvSpPr>
        <p:spPr>
          <a:xfrm>
            <a:off x="6438589" y="330557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6" name="Block Arc 15">
            <a:extLst>
              <a:ext uri="{FF2B5EF4-FFF2-40B4-BE49-F238E27FC236}">
                <a16:creationId xmlns:a16="http://schemas.microsoft.com/office/drawing/2014/main" id="{316ED3E6-7553-567D-5528-41E23D5C648E}"/>
              </a:ext>
            </a:extLst>
          </p:cNvPr>
          <p:cNvSpPr/>
          <p:nvPr/>
        </p:nvSpPr>
        <p:spPr>
          <a:xfrm>
            <a:off x="5626995" y="4220809"/>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Oval 16">
            <a:extLst>
              <a:ext uri="{FF2B5EF4-FFF2-40B4-BE49-F238E27FC236}">
                <a16:creationId xmlns:a16="http://schemas.microsoft.com/office/drawing/2014/main" id="{E0D22F41-CFD0-E53C-C6C7-3B02C7F9AB63}"/>
              </a:ext>
            </a:extLst>
          </p:cNvPr>
          <p:cNvSpPr/>
          <p:nvPr/>
        </p:nvSpPr>
        <p:spPr>
          <a:xfrm>
            <a:off x="5521755" y="4421242"/>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8" name="Oval 17">
            <a:extLst>
              <a:ext uri="{FF2B5EF4-FFF2-40B4-BE49-F238E27FC236}">
                <a16:creationId xmlns:a16="http://schemas.microsoft.com/office/drawing/2014/main" id="{993192E7-0706-8E67-74C9-1F5497117249}"/>
              </a:ext>
            </a:extLst>
          </p:cNvPr>
          <p:cNvSpPr/>
          <p:nvPr/>
        </p:nvSpPr>
        <p:spPr>
          <a:xfrm>
            <a:off x="6439236" y="44121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9" name="Block Arc 18">
            <a:extLst>
              <a:ext uri="{FF2B5EF4-FFF2-40B4-BE49-F238E27FC236}">
                <a16:creationId xmlns:a16="http://schemas.microsoft.com/office/drawing/2014/main" id="{58FCF425-8EED-44C1-FDD3-F80F7AE630F2}"/>
              </a:ext>
            </a:extLst>
          </p:cNvPr>
          <p:cNvSpPr/>
          <p:nvPr/>
        </p:nvSpPr>
        <p:spPr>
          <a:xfrm>
            <a:off x="5608049" y="5333980"/>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Oval 19">
            <a:extLst>
              <a:ext uri="{FF2B5EF4-FFF2-40B4-BE49-F238E27FC236}">
                <a16:creationId xmlns:a16="http://schemas.microsoft.com/office/drawing/2014/main" id="{8764EBAB-41A8-482B-BB58-362EDAFE44B4}"/>
              </a:ext>
            </a:extLst>
          </p:cNvPr>
          <p:cNvSpPr/>
          <p:nvPr/>
        </p:nvSpPr>
        <p:spPr>
          <a:xfrm>
            <a:off x="5514197" y="5518253"/>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21" name="Oval 20">
            <a:extLst>
              <a:ext uri="{FF2B5EF4-FFF2-40B4-BE49-F238E27FC236}">
                <a16:creationId xmlns:a16="http://schemas.microsoft.com/office/drawing/2014/main" id="{332495F7-669F-AD45-4863-C235D7DCFAB3}"/>
              </a:ext>
            </a:extLst>
          </p:cNvPr>
          <p:cNvSpPr/>
          <p:nvPr/>
        </p:nvSpPr>
        <p:spPr>
          <a:xfrm>
            <a:off x="6435119" y="551204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27" name="TextBox 26">
            <a:extLst>
              <a:ext uri="{FF2B5EF4-FFF2-40B4-BE49-F238E27FC236}">
                <a16:creationId xmlns:a16="http://schemas.microsoft.com/office/drawing/2014/main" id="{A7121C75-31AE-9594-504B-65ADC64834AE}"/>
              </a:ext>
            </a:extLst>
          </p:cNvPr>
          <p:cNvSpPr txBox="1"/>
          <p:nvPr/>
        </p:nvSpPr>
        <p:spPr>
          <a:xfrm>
            <a:off x="150154" y="318756"/>
            <a:ext cx="4015543" cy="3170099"/>
          </a:xfrm>
          <a:prstGeom prst="rect">
            <a:avLst/>
          </a:prstGeom>
          <a:noFill/>
        </p:spPr>
        <p:txBody>
          <a:bodyPr wrap="square" rtlCol="0">
            <a:spAutoFit/>
          </a:bodyPr>
          <a:lstStyle/>
          <a:p>
            <a:pPr algn="ctr"/>
            <a:r>
              <a:rPr lang="en-US" sz="2000" dirty="0">
                <a:latin typeface="Verdana" panose="020B0604030504040204" pitchFamily="34" charset="0"/>
                <a:ea typeface="Verdana" panose="020B0604030504040204" pitchFamily="34" charset="0"/>
                <a:cs typeface="Verdana" panose="020B0604030504040204" pitchFamily="34" charset="0"/>
              </a:rPr>
              <a:t>”One of the most common times that we experience distraction is when we’re stressed, as it’s a quick way to escape these stressful feelings. Distraction can provide a numbing effect on reality, at least temporarily’ David Allen, Mike Williams, Mark Wallace (2018, Pg 28).</a:t>
            </a:r>
          </a:p>
        </p:txBody>
      </p:sp>
      <p:sp>
        <p:nvSpPr>
          <p:cNvPr id="4" name="TextBox 3">
            <a:extLst>
              <a:ext uri="{FF2B5EF4-FFF2-40B4-BE49-F238E27FC236}">
                <a16:creationId xmlns:a16="http://schemas.microsoft.com/office/drawing/2014/main" id="{BD4DC51C-1BF5-6164-4B30-D6E19B152203}"/>
              </a:ext>
            </a:extLst>
          </p:cNvPr>
          <p:cNvSpPr txBox="1"/>
          <p:nvPr/>
        </p:nvSpPr>
        <p:spPr>
          <a:xfrm>
            <a:off x="6797387" y="762286"/>
            <a:ext cx="2924301" cy="1477328"/>
          </a:xfrm>
          <a:prstGeom prst="rect">
            <a:avLst/>
          </a:prstGeom>
          <a:noFill/>
        </p:spPr>
        <p:txBody>
          <a:bodyPr wrap="square" rtlCol="0">
            <a:spAutoFit/>
          </a:bodyPr>
          <a:lstStyle/>
          <a:p>
            <a:pPr algn="ctr"/>
            <a:r>
              <a:rPr lang="en-GB" dirty="0">
                <a:latin typeface="Verdana" panose="020B0604030504040204" pitchFamily="34" charset="0"/>
                <a:ea typeface="Verdana" panose="020B0604030504040204" pitchFamily="34" charset="0"/>
                <a:cs typeface="Verdana" panose="020B0604030504040204" pitchFamily="34" charset="0"/>
              </a:rPr>
              <a:t>Having a set routine will ensure you stay on track and complete a task within a certain time frame</a:t>
            </a:r>
          </a:p>
        </p:txBody>
      </p:sp>
      <p:sp>
        <p:nvSpPr>
          <p:cNvPr id="22" name="TextBox 21">
            <a:extLst>
              <a:ext uri="{FF2B5EF4-FFF2-40B4-BE49-F238E27FC236}">
                <a16:creationId xmlns:a16="http://schemas.microsoft.com/office/drawing/2014/main" id="{DBAD2486-B72E-F7A6-6465-C12415CBB7A8}"/>
              </a:ext>
            </a:extLst>
          </p:cNvPr>
          <p:cNvSpPr txBox="1"/>
          <p:nvPr/>
        </p:nvSpPr>
        <p:spPr>
          <a:xfrm>
            <a:off x="9316230" y="2880749"/>
            <a:ext cx="2924301" cy="1200329"/>
          </a:xfrm>
          <a:prstGeom prst="rect">
            <a:avLst/>
          </a:prstGeom>
          <a:noFill/>
        </p:spPr>
        <p:txBody>
          <a:bodyPr wrap="square" rtlCol="0">
            <a:spAutoFit/>
          </a:bodyPr>
          <a:lstStyle/>
          <a:p>
            <a:pPr algn="ctr"/>
            <a:r>
              <a:rPr lang="en-GB" dirty="0">
                <a:latin typeface="Verdana" panose="020B0604030504040204" pitchFamily="34" charset="0"/>
                <a:ea typeface="Verdana" panose="020B0604030504040204" pitchFamily="34" charset="0"/>
                <a:cs typeface="Verdana" panose="020B0604030504040204" pitchFamily="34" charset="0"/>
              </a:rPr>
              <a:t>Work life balance is important to manage stress levels and increase productivity.</a:t>
            </a:r>
          </a:p>
        </p:txBody>
      </p:sp>
      <p:sp>
        <p:nvSpPr>
          <p:cNvPr id="24" name="TextBox 23">
            <a:extLst>
              <a:ext uri="{FF2B5EF4-FFF2-40B4-BE49-F238E27FC236}">
                <a16:creationId xmlns:a16="http://schemas.microsoft.com/office/drawing/2014/main" id="{C5493B9E-00B4-CEB2-2FFE-25D3A72C86A9}"/>
              </a:ext>
            </a:extLst>
          </p:cNvPr>
          <p:cNvSpPr txBox="1"/>
          <p:nvPr/>
        </p:nvSpPr>
        <p:spPr>
          <a:xfrm>
            <a:off x="6833757" y="5481284"/>
            <a:ext cx="2924301" cy="923330"/>
          </a:xfrm>
          <a:prstGeom prst="rect">
            <a:avLst/>
          </a:prstGeom>
          <a:noFill/>
        </p:spPr>
        <p:txBody>
          <a:bodyPr wrap="square" rtlCol="0">
            <a:spAutoFit/>
          </a:bodyPr>
          <a:lstStyle/>
          <a:p>
            <a:pPr algn="ctr"/>
            <a:r>
              <a:rPr lang="en-GB" dirty="0">
                <a:latin typeface="Verdana" panose="020B0604030504040204" pitchFamily="34" charset="0"/>
                <a:ea typeface="Verdana" panose="020B0604030504040204" pitchFamily="34" charset="0"/>
                <a:cs typeface="Verdana" panose="020B0604030504040204" pitchFamily="34" charset="0"/>
              </a:rPr>
              <a:t>Nutrition and energy levels play a vital role in productivity.</a:t>
            </a:r>
          </a:p>
        </p:txBody>
      </p:sp>
      <p:pic>
        <p:nvPicPr>
          <p:cNvPr id="25" name="Picture 24">
            <a:extLst>
              <a:ext uri="{FF2B5EF4-FFF2-40B4-BE49-F238E27FC236}">
                <a16:creationId xmlns:a16="http://schemas.microsoft.com/office/drawing/2014/main" id="{8EA48937-904B-0EAF-CDFE-F8D1DDF274C0}"/>
              </a:ext>
            </a:extLst>
          </p:cNvPr>
          <p:cNvPicPr>
            <a:picLocks noChangeAspect="1"/>
          </p:cNvPicPr>
          <p:nvPr/>
        </p:nvPicPr>
        <p:blipFill>
          <a:blip r:embed="rId4"/>
          <a:stretch>
            <a:fillRect/>
          </a:stretch>
        </p:blipFill>
        <p:spPr>
          <a:xfrm>
            <a:off x="6817824" y="2706893"/>
            <a:ext cx="2620498" cy="1477328"/>
          </a:xfrm>
          <a:prstGeom prst="rect">
            <a:avLst/>
          </a:prstGeom>
          <a:ln>
            <a:noFill/>
          </a:ln>
          <a:effectLst>
            <a:softEdge rad="112500"/>
          </a:effectLst>
        </p:spPr>
      </p:pic>
      <p:sp>
        <p:nvSpPr>
          <p:cNvPr id="28" name="TextBox 27">
            <a:extLst>
              <a:ext uri="{FF2B5EF4-FFF2-40B4-BE49-F238E27FC236}">
                <a16:creationId xmlns:a16="http://schemas.microsoft.com/office/drawing/2014/main" id="{5AC3383E-4A6D-9E48-28A9-3C1692EEDA9B}"/>
              </a:ext>
            </a:extLst>
          </p:cNvPr>
          <p:cNvSpPr txBox="1"/>
          <p:nvPr/>
        </p:nvSpPr>
        <p:spPr>
          <a:xfrm>
            <a:off x="6917560" y="4465974"/>
            <a:ext cx="2425348" cy="577081"/>
          </a:xfrm>
          <a:prstGeom prst="rect">
            <a:avLst/>
          </a:prstGeom>
          <a:noFill/>
        </p:spPr>
        <p:txBody>
          <a:bodyPr wrap="square">
            <a:spAutoFit/>
          </a:bodyPr>
          <a:lstStyle/>
          <a:p>
            <a:r>
              <a:rPr lang="en-US" sz="1050" dirty="0"/>
              <a:t>https://</a:t>
            </a:r>
            <a:r>
              <a:rPr lang="en-US" sz="1050" dirty="0" err="1"/>
              <a:t>www.psu.edu</a:t>
            </a:r>
            <a:r>
              <a:rPr lang="en-US" sz="1050" dirty="0"/>
              <a:t>/news/research/story/living-stress-free-life-may-have-benefits-also-downside/</a:t>
            </a:r>
          </a:p>
        </p:txBody>
      </p:sp>
      <p:pic>
        <p:nvPicPr>
          <p:cNvPr id="29" name="Picture 28">
            <a:extLst>
              <a:ext uri="{FF2B5EF4-FFF2-40B4-BE49-F238E27FC236}">
                <a16:creationId xmlns:a16="http://schemas.microsoft.com/office/drawing/2014/main" id="{4A33258C-40BB-2D2D-F253-D3B1E3750CAC}"/>
              </a:ext>
            </a:extLst>
          </p:cNvPr>
          <p:cNvPicPr>
            <a:picLocks noChangeAspect="1"/>
          </p:cNvPicPr>
          <p:nvPr/>
        </p:nvPicPr>
        <p:blipFill>
          <a:blip r:embed="rId5"/>
          <a:stretch>
            <a:fillRect/>
          </a:stretch>
        </p:blipFill>
        <p:spPr>
          <a:xfrm>
            <a:off x="2186378" y="3619356"/>
            <a:ext cx="3124700" cy="3124700"/>
          </a:xfrm>
          <a:prstGeom prst="rect">
            <a:avLst/>
          </a:prstGeom>
          <a:ln>
            <a:noFill/>
          </a:ln>
          <a:effectLst>
            <a:softEdge rad="112500"/>
          </a:effectLst>
        </p:spPr>
      </p:pic>
      <p:sp>
        <p:nvSpPr>
          <p:cNvPr id="31" name="TextBox 30">
            <a:extLst>
              <a:ext uri="{FF2B5EF4-FFF2-40B4-BE49-F238E27FC236}">
                <a16:creationId xmlns:a16="http://schemas.microsoft.com/office/drawing/2014/main" id="{24AE2F9E-0A32-81B2-BC7A-FC82F977F205}"/>
              </a:ext>
            </a:extLst>
          </p:cNvPr>
          <p:cNvSpPr txBox="1"/>
          <p:nvPr/>
        </p:nvSpPr>
        <p:spPr>
          <a:xfrm>
            <a:off x="36994" y="6152732"/>
            <a:ext cx="2188389" cy="600164"/>
          </a:xfrm>
          <a:prstGeom prst="rect">
            <a:avLst/>
          </a:prstGeom>
          <a:noFill/>
        </p:spPr>
        <p:txBody>
          <a:bodyPr wrap="square">
            <a:spAutoFit/>
          </a:bodyPr>
          <a:lstStyle/>
          <a:p>
            <a:r>
              <a:rPr lang="en-US" sz="1100" dirty="0"/>
              <a:t>https://</a:t>
            </a:r>
            <a:r>
              <a:rPr lang="en-US" sz="1100" dirty="0" err="1"/>
              <a:t>tafttribune.org</a:t>
            </a:r>
            <a:r>
              <a:rPr lang="en-US" sz="1100" dirty="0"/>
              <a:t>/6539/lifestyle/teens-struggle-with-social-media-distractions/</a:t>
            </a:r>
          </a:p>
        </p:txBody>
      </p:sp>
    </p:spTree>
    <p:extLst>
      <p:ext uri="{BB962C8B-B14F-4D97-AF65-F5344CB8AC3E}">
        <p14:creationId xmlns:p14="http://schemas.microsoft.com/office/powerpoint/2010/main" val="19092644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D834C63-2906-62B3-C9CF-45FC665A9BD0}"/>
              </a:ext>
            </a:extLst>
          </p:cNvPr>
          <p:cNvPicPr>
            <a:picLocks noChangeAspect="1"/>
          </p:cNvPicPr>
          <p:nvPr/>
        </p:nvPicPr>
        <p:blipFill>
          <a:blip r:embed="rId2"/>
          <a:stretch>
            <a:fillRect/>
          </a:stretch>
        </p:blipFill>
        <p:spPr>
          <a:xfrm>
            <a:off x="6065019" y="-1"/>
            <a:ext cx="6126981" cy="6858001"/>
          </a:xfrm>
          <a:prstGeom prst="rect">
            <a:avLst/>
          </a:prstGeom>
        </p:spPr>
      </p:pic>
      <p:pic>
        <p:nvPicPr>
          <p:cNvPr id="6" name="Picture 5">
            <a:extLst>
              <a:ext uri="{FF2B5EF4-FFF2-40B4-BE49-F238E27FC236}">
                <a16:creationId xmlns:a16="http://schemas.microsoft.com/office/drawing/2014/main" id="{45EC9C39-1C92-3634-CF05-6FEFF39D163E}"/>
              </a:ext>
            </a:extLst>
          </p:cNvPr>
          <p:cNvPicPr>
            <a:picLocks noChangeAspect="1"/>
          </p:cNvPicPr>
          <p:nvPr/>
        </p:nvPicPr>
        <p:blipFill>
          <a:blip r:embed="rId3"/>
          <a:stretch>
            <a:fillRect/>
          </a:stretch>
        </p:blipFill>
        <p:spPr>
          <a:xfrm>
            <a:off x="-15781" y="0"/>
            <a:ext cx="6096000" cy="6858000"/>
          </a:xfrm>
          <a:prstGeom prst="rect">
            <a:avLst/>
          </a:prstGeom>
        </p:spPr>
      </p:pic>
      <p:sp>
        <p:nvSpPr>
          <p:cNvPr id="7" name="Oval 6">
            <a:extLst>
              <a:ext uri="{FF2B5EF4-FFF2-40B4-BE49-F238E27FC236}">
                <a16:creationId xmlns:a16="http://schemas.microsoft.com/office/drawing/2014/main" id="{F5299675-77C6-7941-7A75-CE91F6449B58}"/>
              </a:ext>
            </a:extLst>
          </p:cNvPr>
          <p:cNvSpPr/>
          <p:nvPr/>
        </p:nvSpPr>
        <p:spPr>
          <a:xfrm>
            <a:off x="5517252" y="1111938"/>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8" name="Oval 7">
            <a:extLst>
              <a:ext uri="{FF2B5EF4-FFF2-40B4-BE49-F238E27FC236}">
                <a16:creationId xmlns:a16="http://schemas.microsoft.com/office/drawing/2014/main" id="{57693E90-A3BF-7CAD-FB75-56164066818C}"/>
              </a:ext>
            </a:extLst>
          </p:cNvPr>
          <p:cNvSpPr/>
          <p:nvPr/>
        </p:nvSpPr>
        <p:spPr>
          <a:xfrm>
            <a:off x="6438589" y="1111938"/>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Block Arc 8">
            <a:extLst>
              <a:ext uri="{FF2B5EF4-FFF2-40B4-BE49-F238E27FC236}">
                <a16:creationId xmlns:a16="http://schemas.microsoft.com/office/drawing/2014/main" id="{1F945D79-8FE7-B819-4296-D93346B3301E}"/>
              </a:ext>
            </a:extLst>
          </p:cNvPr>
          <p:cNvSpPr/>
          <p:nvPr/>
        </p:nvSpPr>
        <p:spPr>
          <a:xfrm>
            <a:off x="5608049" y="882511"/>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Block Arc 9">
            <a:extLst>
              <a:ext uri="{FF2B5EF4-FFF2-40B4-BE49-F238E27FC236}">
                <a16:creationId xmlns:a16="http://schemas.microsoft.com/office/drawing/2014/main" id="{FEFF6EB5-5EE1-9849-8C52-A2F78F71C30F}"/>
              </a:ext>
            </a:extLst>
          </p:cNvPr>
          <p:cNvSpPr/>
          <p:nvPr/>
        </p:nvSpPr>
        <p:spPr>
          <a:xfrm>
            <a:off x="5618506" y="1994449"/>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Oval 10">
            <a:extLst>
              <a:ext uri="{FF2B5EF4-FFF2-40B4-BE49-F238E27FC236}">
                <a16:creationId xmlns:a16="http://schemas.microsoft.com/office/drawing/2014/main" id="{A8B4C22B-6D15-0DDC-D463-A9784AD808B0}"/>
              </a:ext>
            </a:extLst>
          </p:cNvPr>
          <p:cNvSpPr/>
          <p:nvPr/>
        </p:nvSpPr>
        <p:spPr>
          <a:xfrm>
            <a:off x="5517252" y="21990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2" name="Oval 11">
            <a:extLst>
              <a:ext uri="{FF2B5EF4-FFF2-40B4-BE49-F238E27FC236}">
                <a16:creationId xmlns:a16="http://schemas.microsoft.com/office/drawing/2014/main" id="{694E1C3A-194D-73EA-1513-1B1009EE7E6C}"/>
              </a:ext>
            </a:extLst>
          </p:cNvPr>
          <p:cNvSpPr/>
          <p:nvPr/>
        </p:nvSpPr>
        <p:spPr>
          <a:xfrm>
            <a:off x="6438589" y="21990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3" name="Block Arc 12">
            <a:extLst>
              <a:ext uri="{FF2B5EF4-FFF2-40B4-BE49-F238E27FC236}">
                <a16:creationId xmlns:a16="http://schemas.microsoft.com/office/drawing/2014/main" id="{AB81B1DC-B7B1-B4BE-7131-C0D4B57D49F0}"/>
              </a:ext>
            </a:extLst>
          </p:cNvPr>
          <p:cNvSpPr/>
          <p:nvPr/>
        </p:nvSpPr>
        <p:spPr>
          <a:xfrm>
            <a:off x="5626995" y="3107629"/>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Oval 13">
            <a:extLst>
              <a:ext uri="{FF2B5EF4-FFF2-40B4-BE49-F238E27FC236}">
                <a16:creationId xmlns:a16="http://schemas.microsoft.com/office/drawing/2014/main" id="{901FC34E-F772-1884-0163-C3DCECC0787A}"/>
              </a:ext>
            </a:extLst>
          </p:cNvPr>
          <p:cNvSpPr/>
          <p:nvPr/>
        </p:nvSpPr>
        <p:spPr>
          <a:xfrm>
            <a:off x="5514197" y="3302682"/>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5" name="Oval 14">
            <a:extLst>
              <a:ext uri="{FF2B5EF4-FFF2-40B4-BE49-F238E27FC236}">
                <a16:creationId xmlns:a16="http://schemas.microsoft.com/office/drawing/2014/main" id="{F5AF0467-9C56-FAEE-5D10-B18D1311401B}"/>
              </a:ext>
            </a:extLst>
          </p:cNvPr>
          <p:cNvSpPr/>
          <p:nvPr/>
        </p:nvSpPr>
        <p:spPr>
          <a:xfrm>
            <a:off x="6438589" y="330557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6" name="Block Arc 15">
            <a:extLst>
              <a:ext uri="{FF2B5EF4-FFF2-40B4-BE49-F238E27FC236}">
                <a16:creationId xmlns:a16="http://schemas.microsoft.com/office/drawing/2014/main" id="{316ED3E6-7553-567D-5528-41E23D5C648E}"/>
              </a:ext>
            </a:extLst>
          </p:cNvPr>
          <p:cNvSpPr/>
          <p:nvPr/>
        </p:nvSpPr>
        <p:spPr>
          <a:xfrm>
            <a:off x="5626995" y="4220809"/>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Oval 16">
            <a:extLst>
              <a:ext uri="{FF2B5EF4-FFF2-40B4-BE49-F238E27FC236}">
                <a16:creationId xmlns:a16="http://schemas.microsoft.com/office/drawing/2014/main" id="{E0D22F41-CFD0-E53C-C6C7-3B02C7F9AB63}"/>
              </a:ext>
            </a:extLst>
          </p:cNvPr>
          <p:cNvSpPr/>
          <p:nvPr/>
        </p:nvSpPr>
        <p:spPr>
          <a:xfrm>
            <a:off x="5521755" y="4421242"/>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8" name="Oval 17">
            <a:extLst>
              <a:ext uri="{FF2B5EF4-FFF2-40B4-BE49-F238E27FC236}">
                <a16:creationId xmlns:a16="http://schemas.microsoft.com/office/drawing/2014/main" id="{993192E7-0706-8E67-74C9-1F5497117249}"/>
              </a:ext>
            </a:extLst>
          </p:cNvPr>
          <p:cNvSpPr/>
          <p:nvPr/>
        </p:nvSpPr>
        <p:spPr>
          <a:xfrm>
            <a:off x="6439236" y="44121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9" name="Block Arc 18">
            <a:extLst>
              <a:ext uri="{FF2B5EF4-FFF2-40B4-BE49-F238E27FC236}">
                <a16:creationId xmlns:a16="http://schemas.microsoft.com/office/drawing/2014/main" id="{58FCF425-8EED-44C1-FDD3-F80F7AE630F2}"/>
              </a:ext>
            </a:extLst>
          </p:cNvPr>
          <p:cNvSpPr/>
          <p:nvPr/>
        </p:nvSpPr>
        <p:spPr>
          <a:xfrm>
            <a:off x="5608049" y="5333980"/>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Oval 19">
            <a:extLst>
              <a:ext uri="{FF2B5EF4-FFF2-40B4-BE49-F238E27FC236}">
                <a16:creationId xmlns:a16="http://schemas.microsoft.com/office/drawing/2014/main" id="{8764EBAB-41A8-482B-BB58-362EDAFE44B4}"/>
              </a:ext>
            </a:extLst>
          </p:cNvPr>
          <p:cNvSpPr/>
          <p:nvPr/>
        </p:nvSpPr>
        <p:spPr>
          <a:xfrm>
            <a:off x="5514197" y="5518253"/>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21" name="Oval 20">
            <a:extLst>
              <a:ext uri="{FF2B5EF4-FFF2-40B4-BE49-F238E27FC236}">
                <a16:creationId xmlns:a16="http://schemas.microsoft.com/office/drawing/2014/main" id="{332495F7-669F-AD45-4863-C235D7DCFAB3}"/>
              </a:ext>
            </a:extLst>
          </p:cNvPr>
          <p:cNvSpPr/>
          <p:nvPr/>
        </p:nvSpPr>
        <p:spPr>
          <a:xfrm>
            <a:off x="6435119" y="551204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27" name="TextBox 26">
            <a:extLst>
              <a:ext uri="{FF2B5EF4-FFF2-40B4-BE49-F238E27FC236}">
                <a16:creationId xmlns:a16="http://schemas.microsoft.com/office/drawing/2014/main" id="{A7121C75-31AE-9594-504B-65ADC64834AE}"/>
              </a:ext>
            </a:extLst>
          </p:cNvPr>
          <p:cNvSpPr txBox="1"/>
          <p:nvPr/>
        </p:nvSpPr>
        <p:spPr>
          <a:xfrm>
            <a:off x="874201" y="4724609"/>
            <a:ext cx="3843867" cy="1754326"/>
          </a:xfrm>
          <a:prstGeom prst="rect">
            <a:avLst/>
          </a:prstGeom>
          <a:noFill/>
        </p:spPr>
        <p:txBody>
          <a:bodyPr wrap="square" rtlCol="0">
            <a:spAutoFit/>
          </a:bodyPr>
          <a:lstStyle/>
          <a:p>
            <a:pPr algn="ctr"/>
            <a:r>
              <a:rPr lang="en-US" dirty="0">
                <a:latin typeface="Verdana" panose="020B0604030504040204" pitchFamily="34" charset="0"/>
                <a:ea typeface="Verdana" panose="020B0604030504040204" pitchFamily="34" charset="0"/>
                <a:cs typeface="Verdana" panose="020B0604030504040204" pitchFamily="34" charset="0"/>
              </a:rPr>
              <a:t>” A workstation is a space that looks in a way, feels in a way, and is equipped in a way that brings the best out of you David Allen, Mike Williams, Mark Wallace (2018, Pg 122).</a:t>
            </a:r>
          </a:p>
        </p:txBody>
      </p:sp>
      <p:sp>
        <p:nvSpPr>
          <p:cNvPr id="4" name="TextBox 3">
            <a:extLst>
              <a:ext uri="{FF2B5EF4-FFF2-40B4-BE49-F238E27FC236}">
                <a16:creationId xmlns:a16="http://schemas.microsoft.com/office/drawing/2014/main" id="{AE2A3129-86E3-6CD1-BD9E-67D8860020DF}"/>
              </a:ext>
            </a:extLst>
          </p:cNvPr>
          <p:cNvSpPr txBox="1"/>
          <p:nvPr/>
        </p:nvSpPr>
        <p:spPr>
          <a:xfrm>
            <a:off x="7530566" y="335583"/>
            <a:ext cx="3072871" cy="1077218"/>
          </a:xfrm>
          <a:prstGeom prst="rect">
            <a:avLst/>
          </a:prstGeom>
          <a:noFill/>
        </p:spPr>
        <p:txBody>
          <a:bodyPr wrap="square" rtlCol="0">
            <a:spAutoFit/>
          </a:bodyPr>
          <a:lstStyle/>
          <a:p>
            <a:pPr algn="ctr"/>
            <a:r>
              <a:rPr lang="en-GB" sz="1600" dirty="0">
                <a:latin typeface="Verdana" panose="020B0604030504040204" pitchFamily="34" charset="0"/>
                <a:ea typeface="Verdana" panose="020B0604030504040204" pitchFamily="34" charset="0"/>
                <a:cs typeface="Verdana" panose="020B0604030504040204" pitchFamily="34" charset="0"/>
              </a:rPr>
              <a:t>I moved house in my year of study, having an organised workspace was vital to remain productive.</a:t>
            </a:r>
          </a:p>
        </p:txBody>
      </p:sp>
      <p:sp>
        <p:nvSpPr>
          <p:cNvPr id="5" name="TextBox 4">
            <a:extLst>
              <a:ext uri="{FF2B5EF4-FFF2-40B4-BE49-F238E27FC236}">
                <a16:creationId xmlns:a16="http://schemas.microsoft.com/office/drawing/2014/main" id="{4D172F20-2C4E-9CFB-6DF1-82C94C27707A}"/>
              </a:ext>
            </a:extLst>
          </p:cNvPr>
          <p:cNvSpPr txBox="1"/>
          <p:nvPr/>
        </p:nvSpPr>
        <p:spPr>
          <a:xfrm>
            <a:off x="7725997" y="5367488"/>
            <a:ext cx="3072871" cy="1323439"/>
          </a:xfrm>
          <a:prstGeom prst="rect">
            <a:avLst/>
          </a:prstGeom>
          <a:noFill/>
        </p:spPr>
        <p:txBody>
          <a:bodyPr wrap="square" rtlCol="0">
            <a:spAutoFit/>
          </a:bodyPr>
          <a:lstStyle/>
          <a:p>
            <a:pPr algn="ctr"/>
            <a:r>
              <a:rPr lang="en-GB" sz="1600" dirty="0">
                <a:latin typeface="Verdana" panose="020B0604030504040204" pitchFamily="34" charset="0"/>
                <a:ea typeface="Verdana" panose="020B0604030504040204" pitchFamily="34" charset="0"/>
                <a:cs typeface="Verdana" panose="020B0604030504040204" pitchFamily="34" charset="0"/>
              </a:rPr>
              <a:t>Your workspace should be a place that motivates you, and alternatively a place you can shut away when feeling overwhelmed.</a:t>
            </a:r>
          </a:p>
        </p:txBody>
      </p:sp>
      <p:sp>
        <p:nvSpPr>
          <p:cNvPr id="23" name="TextBox 22">
            <a:extLst>
              <a:ext uri="{FF2B5EF4-FFF2-40B4-BE49-F238E27FC236}">
                <a16:creationId xmlns:a16="http://schemas.microsoft.com/office/drawing/2014/main" id="{12FFCE03-E066-47A3-925D-91EF72E72E77}"/>
              </a:ext>
            </a:extLst>
          </p:cNvPr>
          <p:cNvSpPr txBox="1"/>
          <p:nvPr/>
        </p:nvSpPr>
        <p:spPr>
          <a:xfrm>
            <a:off x="9128509" y="3048964"/>
            <a:ext cx="3072871" cy="1323439"/>
          </a:xfrm>
          <a:prstGeom prst="rect">
            <a:avLst/>
          </a:prstGeom>
          <a:noFill/>
        </p:spPr>
        <p:txBody>
          <a:bodyPr wrap="square" rtlCol="0">
            <a:spAutoFit/>
          </a:bodyPr>
          <a:lstStyle/>
          <a:p>
            <a:pPr algn="ctr"/>
            <a:r>
              <a:rPr lang="en-GB" sz="1600" dirty="0">
                <a:latin typeface="Verdana" panose="020B0604030504040204" pitchFamily="34" charset="0"/>
                <a:ea typeface="Verdana" panose="020B0604030504040204" pitchFamily="34" charset="0"/>
                <a:cs typeface="Verdana" panose="020B0604030504040204" pitchFamily="34" charset="0"/>
              </a:rPr>
              <a:t>My workspace is warm, and inviting, with interesting colours, this space is personalised to me to help me be productive.</a:t>
            </a:r>
          </a:p>
        </p:txBody>
      </p:sp>
      <p:pic>
        <p:nvPicPr>
          <p:cNvPr id="25" name="Picture 24">
            <a:extLst>
              <a:ext uri="{FF2B5EF4-FFF2-40B4-BE49-F238E27FC236}">
                <a16:creationId xmlns:a16="http://schemas.microsoft.com/office/drawing/2014/main" id="{C529A33D-CF40-0981-8796-6A59A280D32F}"/>
              </a:ext>
            </a:extLst>
          </p:cNvPr>
          <p:cNvPicPr>
            <a:picLocks noChangeAspect="1"/>
          </p:cNvPicPr>
          <p:nvPr/>
        </p:nvPicPr>
        <p:blipFill>
          <a:blip r:embed="rId4"/>
          <a:stretch>
            <a:fillRect/>
          </a:stretch>
        </p:blipFill>
        <p:spPr>
          <a:xfrm>
            <a:off x="1060591" y="144098"/>
            <a:ext cx="3645824" cy="3645824"/>
          </a:xfrm>
          <a:prstGeom prst="rect">
            <a:avLst/>
          </a:prstGeom>
          <a:ln>
            <a:noFill/>
          </a:ln>
          <a:effectLst>
            <a:softEdge rad="112500"/>
          </a:effectLst>
        </p:spPr>
      </p:pic>
      <p:sp>
        <p:nvSpPr>
          <p:cNvPr id="30" name="TextBox 29">
            <a:extLst>
              <a:ext uri="{FF2B5EF4-FFF2-40B4-BE49-F238E27FC236}">
                <a16:creationId xmlns:a16="http://schemas.microsoft.com/office/drawing/2014/main" id="{93758D70-E4B6-3BD8-9FBC-5D7C89ACD742}"/>
              </a:ext>
            </a:extLst>
          </p:cNvPr>
          <p:cNvSpPr txBox="1"/>
          <p:nvPr/>
        </p:nvSpPr>
        <p:spPr>
          <a:xfrm>
            <a:off x="1724917" y="3826378"/>
            <a:ext cx="2614603" cy="430887"/>
          </a:xfrm>
          <a:prstGeom prst="rect">
            <a:avLst/>
          </a:prstGeom>
          <a:noFill/>
        </p:spPr>
        <p:txBody>
          <a:bodyPr wrap="square">
            <a:spAutoFit/>
          </a:bodyPr>
          <a:lstStyle/>
          <a:p>
            <a:r>
              <a:rPr lang="en-US" sz="1100" dirty="0"/>
              <a:t>https://</a:t>
            </a:r>
            <a:r>
              <a:rPr lang="en-US" sz="1100" dirty="0" err="1"/>
              <a:t>www.furnify.co.uk</a:t>
            </a:r>
            <a:r>
              <a:rPr lang="en-US" sz="1100" dirty="0"/>
              <a:t>/</a:t>
            </a:r>
            <a:r>
              <a:rPr lang="en-US" sz="1100" dirty="0" err="1"/>
              <a:t>en</a:t>
            </a:r>
            <a:r>
              <a:rPr lang="en-US" sz="1100" dirty="0"/>
              <a:t>/crate-home-office-desk-storage</a:t>
            </a:r>
          </a:p>
        </p:txBody>
      </p:sp>
      <p:pic>
        <p:nvPicPr>
          <p:cNvPr id="32" name="Picture 31" descr="A dog standing in a room&#10;&#10;Description automatically generated">
            <a:extLst>
              <a:ext uri="{FF2B5EF4-FFF2-40B4-BE49-F238E27FC236}">
                <a16:creationId xmlns:a16="http://schemas.microsoft.com/office/drawing/2014/main" id="{6BEAFFD2-26F8-D7BD-6515-D6006B094A13}"/>
              </a:ext>
            </a:extLst>
          </p:cNvPr>
          <p:cNvPicPr>
            <a:picLocks noChangeAspect="1"/>
          </p:cNvPicPr>
          <p:nvPr/>
        </p:nvPicPr>
        <p:blipFill>
          <a:blip r:embed="rId5"/>
          <a:stretch>
            <a:fillRect/>
          </a:stretch>
        </p:blipFill>
        <p:spPr>
          <a:xfrm rot="5400000">
            <a:off x="6450773" y="2467191"/>
            <a:ext cx="2989975" cy="2242482"/>
          </a:xfrm>
          <a:prstGeom prst="rect">
            <a:avLst/>
          </a:prstGeom>
          <a:ln>
            <a:noFill/>
          </a:ln>
          <a:effectLst>
            <a:softEdge rad="112500"/>
          </a:effectLst>
        </p:spPr>
      </p:pic>
    </p:spTree>
    <p:extLst>
      <p:ext uri="{BB962C8B-B14F-4D97-AF65-F5344CB8AC3E}">
        <p14:creationId xmlns:p14="http://schemas.microsoft.com/office/powerpoint/2010/main" val="30995162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D834C63-2906-62B3-C9CF-45FC665A9BD0}"/>
              </a:ext>
            </a:extLst>
          </p:cNvPr>
          <p:cNvPicPr>
            <a:picLocks noChangeAspect="1"/>
          </p:cNvPicPr>
          <p:nvPr/>
        </p:nvPicPr>
        <p:blipFill>
          <a:blip r:embed="rId2"/>
          <a:stretch>
            <a:fillRect/>
          </a:stretch>
        </p:blipFill>
        <p:spPr>
          <a:xfrm>
            <a:off x="6065019" y="-1"/>
            <a:ext cx="6126981" cy="6858001"/>
          </a:xfrm>
          <a:prstGeom prst="rect">
            <a:avLst/>
          </a:prstGeom>
        </p:spPr>
      </p:pic>
      <p:pic>
        <p:nvPicPr>
          <p:cNvPr id="6" name="Picture 5">
            <a:extLst>
              <a:ext uri="{FF2B5EF4-FFF2-40B4-BE49-F238E27FC236}">
                <a16:creationId xmlns:a16="http://schemas.microsoft.com/office/drawing/2014/main" id="{45EC9C39-1C92-3634-CF05-6FEFF39D163E}"/>
              </a:ext>
            </a:extLst>
          </p:cNvPr>
          <p:cNvPicPr>
            <a:picLocks noChangeAspect="1"/>
          </p:cNvPicPr>
          <p:nvPr/>
        </p:nvPicPr>
        <p:blipFill>
          <a:blip r:embed="rId3"/>
          <a:stretch>
            <a:fillRect/>
          </a:stretch>
        </p:blipFill>
        <p:spPr>
          <a:xfrm>
            <a:off x="-15781" y="0"/>
            <a:ext cx="6096000" cy="6858000"/>
          </a:xfrm>
          <a:prstGeom prst="rect">
            <a:avLst/>
          </a:prstGeom>
        </p:spPr>
      </p:pic>
      <p:sp>
        <p:nvSpPr>
          <p:cNvPr id="7" name="Oval 6">
            <a:extLst>
              <a:ext uri="{FF2B5EF4-FFF2-40B4-BE49-F238E27FC236}">
                <a16:creationId xmlns:a16="http://schemas.microsoft.com/office/drawing/2014/main" id="{F5299675-77C6-7941-7A75-CE91F6449B58}"/>
              </a:ext>
            </a:extLst>
          </p:cNvPr>
          <p:cNvSpPr/>
          <p:nvPr/>
        </p:nvSpPr>
        <p:spPr>
          <a:xfrm>
            <a:off x="5517252" y="1111938"/>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8" name="Oval 7">
            <a:extLst>
              <a:ext uri="{FF2B5EF4-FFF2-40B4-BE49-F238E27FC236}">
                <a16:creationId xmlns:a16="http://schemas.microsoft.com/office/drawing/2014/main" id="{57693E90-A3BF-7CAD-FB75-56164066818C}"/>
              </a:ext>
            </a:extLst>
          </p:cNvPr>
          <p:cNvSpPr/>
          <p:nvPr/>
        </p:nvSpPr>
        <p:spPr>
          <a:xfrm>
            <a:off x="6438589" y="1111938"/>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Block Arc 8">
            <a:extLst>
              <a:ext uri="{FF2B5EF4-FFF2-40B4-BE49-F238E27FC236}">
                <a16:creationId xmlns:a16="http://schemas.microsoft.com/office/drawing/2014/main" id="{1F945D79-8FE7-B819-4296-D93346B3301E}"/>
              </a:ext>
            </a:extLst>
          </p:cNvPr>
          <p:cNvSpPr/>
          <p:nvPr/>
        </p:nvSpPr>
        <p:spPr>
          <a:xfrm>
            <a:off x="5608049" y="882511"/>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Block Arc 9">
            <a:extLst>
              <a:ext uri="{FF2B5EF4-FFF2-40B4-BE49-F238E27FC236}">
                <a16:creationId xmlns:a16="http://schemas.microsoft.com/office/drawing/2014/main" id="{FEFF6EB5-5EE1-9849-8C52-A2F78F71C30F}"/>
              </a:ext>
            </a:extLst>
          </p:cNvPr>
          <p:cNvSpPr/>
          <p:nvPr/>
        </p:nvSpPr>
        <p:spPr>
          <a:xfrm>
            <a:off x="5618506" y="1994449"/>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Oval 10">
            <a:extLst>
              <a:ext uri="{FF2B5EF4-FFF2-40B4-BE49-F238E27FC236}">
                <a16:creationId xmlns:a16="http://schemas.microsoft.com/office/drawing/2014/main" id="{A8B4C22B-6D15-0DDC-D463-A9784AD808B0}"/>
              </a:ext>
            </a:extLst>
          </p:cNvPr>
          <p:cNvSpPr/>
          <p:nvPr/>
        </p:nvSpPr>
        <p:spPr>
          <a:xfrm>
            <a:off x="5517252" y="21990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2" name="Oval 11">
            <a:extLst>
              <a:ext uri="{FF2B5EF4-FFF2-40B4-BE49-F238E27FC236}">
                <a16:creationId xmlns:a16="http://schemas.microsoft.com/office/drawing/2014/main" id="{694E1C3A-194D-73EA-1513-1B1009EE7E6C}"/>
              </a:ext>
            </a:extLst>
          </p:cNvPr>
          <p:cNvSpPr/>
          <p:nvPr/>
        </p:nvSpPr>
        <p:spPr>
          <a:xfrm>
            <a:off x="6438589" y="21990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3" name="Block Arc 12">
            <a:extLst>
              <a:ext uri="{FF2B5EF4-FFF2-40B4-BE49-F238E27FC236}">
                <a16:creationId xmlns:a16="http://schemas.microsoft.com/office/drawing/2014/main" id="{AB81B1DC-B7B1-B4BE-7131-C0D4B57D49F0}"/>
              </a:ext>
            </a:extLst>
          </p:cNvPr>
          <p:cNvSpPr/>
          <p:nvPr/>
        </p:nvSpPr>
        <p:spPr>
          <a:xfrm>
            <a:off x="5626995" y="3107629"/>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Oval 13">
            <a:extLst>
              <a:ext uri="{FF2B5EF4-FFF2-40B4-BE49-F238E27FC236}">
                <a16:creationId xmlns:a16="http://schemas.microsoft.com/office/drawing/2014/main" id="{901FC34E-F772-1884-0163-C3DCECC0787A}"/>
              </a:ext>
            </a:extLst>
          </p:cNvPr>
          <p:cNvSpPr/>
          <p:nvPr/>
        </p:nvSpPr>
        <p:spPr>
          <a:xfrm>
            <a:off x="5514197" y="3302682"/>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5" name="Oval 14">
            <a:extLst>
              <a:ext uri="{FF2B5EF4-FFF2-40B4-BE49-F238E27FC236}">
                <a16:creationId xmlns:a16="http://schemas.microsoft.com/office/drawing/2014/main" id="{F5AF0467-9C56-FAEE-5D10-B18D1311401B}"/>
              </a:ext>
            </a:extLst>
          </p:cNvPr>
          <p:cNvSpPr/>
          <p:nvPr/>
        </p:nvSpPr>
        <p:spPr>
          <a:xfrm>
            <a:off x="6438589" y="330557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6" name="Block Arc 15">
            <a:extLst>
              <a:ext uri="{FF2B5EF4-FFF2-40B4-BE49-F238E27FC236}">
                <a16:creationId xmlns:a16="http://schemas.microsoft.com/office/drawing/2014/main" id="{316ED3E6-7553-567D-5528-41E23D5C648E}"/>
              </a:ext>
            </a:extLst>
          </p:cNvPr>
          <p:cNvSpPr/>
          <p:nvPr/>
        </p:nvSpPr>
        <p:spPr>
          <a:xfrm>
            <a:off x="5626995" y="4220809"/>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Oval 16">
            <a:extLst>
              <a:ext uri="{FF2B5EF4-FFF2-40B4-BE49-F238E27FC236}">
                <a16:creationId xmlns:a16="http://schemas.microsoft.com/office/drawing/2014/main" id="{E0D22F41-CFD0-E53C-C6C7-3B02C7F9AB63}"/>
              </a:ext>
            </a:extLst>
          </p:cNvPr>
          <p:cNvSpPr/>
          <p:nvPr/>
        </p:nvSpPr>
        <p:spPr>
          <a:xfrm>
            <a:off x="5521755" y="4421242"/>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8" name="Oval 17">
            <a:extLst>
              <a:ext uri="{FF2B5EF4-FFF2-40B4-BE49-F238E27FC236}">
                <a16:creationId xmlns:a16="http://schemas.microsoft.com/office/drawing/2014/main" id="{993192E7-0706-8E67-74C9-1F5497117249}"/>
              </a:ext>
            </a:extLst>
          </p:cNvPr>
          <p:cNvSpPr/>
          <p:nvPr/>
        </p:nvSpPr>
        <p:spPr>
          <a:xfrm>
            <a:off x="6439236" y="44121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9" name="Block Arc 18">
            <a:extLst>
              <a:ext uri="{FF2B5EF4-FFF2-40B4-BE49-F238E27FC236}">
                <a16:creationId xmlns:a16="http://schemas.microsoft.com/office/drawing/2014/main" id="{58FCF425-8EED-44C1-FDD3-F80F7AE630F2}"/>
              </a:ext>
            </a:extLst>
          </p:cNvPr>
          <p:cNvSpPr/>
          <p:nvPr/>
        </p:nvSpPr>
        <p:spPr>
          <a:xfrm>
            <a:off x="5608049" y="5333980"/>
            <a:ext cx="1039780" cy="490330"/>
          </a:xfrm>
          <a:prstGeom prst="blockArc">
            <a:avLst>
              <a:gd name="adj1" fmla="val 10771180"/>
              <a:gd name="adj2" fmla="val 0"/>
              <a:gd name="adj3" fmla="val 2500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Oval 19">
            <a:extLst>
              <a:ext uri="{FF2B5EF4-FFF2-40B4-BE49-F238E27FC236}">
                <a16:creationId xmlns:a16="http://schemas.microsoft.com/office/drawing/2014/main" id="{8764EBAB-41A8-482B-BB58-362EDAFE44B4}"/>
              </a:ext>
            </a:extLst>
          </p:cNvPr>
          <p:cNvSpPr/>
          <p:nvPr/>
        </p:nvSpPr>
        <p:spPr>
          <a:xfrm>
            <a:off x="5514197" y="5518253"/>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21" name="Oval 20">
            <a:extLst>
              <a:ext uri="{FF2B5EF4-FFF2-40B4-BE49-F238E27FC236}">
                <a16:creationId xmlns:a16="http://schemas.microsoft.com/office/drawing/2014/main" id="{332495F7-669F-AD45-4863-C235D7DCFAB3}"/>
              </a:ext>
            </a:extLst>
          </p:cNvPr>
          <p:cNvSpPr/>
          <p:nvPr/>
        </p:nvSpPr>
        <p:spPr>
          <a:xfrm>
            <a:off x="6435119" y="551204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22" name="TextBox 21">
            <a:extLst>
              <a:ext uri="{FF2B5EF4-FFF2-40B4-BE49-F238E27FC236}">
                <a16:creationId xmlns:a16="http://schemas.microsoft.com/office/drawing/2014/main" id="{7285767F-6358-B195-FE52-04AAF9FF3069}"/>
              </a:ext>
            </a:extLst>
          </p:cNvPr>
          <p:cNvSpPr txBox="1"/>
          <p:nvPr/>
        </p:nvSpPr>
        <p:spPr>
          <a:xfrm>
            <a:off x="404084" y="224889"/>
            <a:ext cx="4843463" cy="5355312"/>
          </a:xfrm>
          <a:prstGeom prst="rect">
            <a:avLst/>
          </a:prstGeom>
          <a:noFill/>
        </p:spPr>
        <p:txBody>
          <a:bodyPr wrap="square" rtlCol="0">
            <a:spAutoFit/>
          </a:bodyPr>
          <a:lstStyle/>
          <a:p>
            <a:pPr algn="ctr"/>
            <a:r>
              <a:rPr lang="en-US" sz="1200" u="sng" dirty="0">
                <a:latin typeface="Verdana" panose="020B0604030504040204" pitchFamily="34" charset="0"/>
                <a:ea typeface="Verdana" panose="020B0604030504040204" pitchFamily="34" charset="0"/>
                <a:cs typeface="Verdana" panose="020B0604030504040204" pitchFamily="34" charset="0"/>
              </a:rPr>
              <a:t>Referencing</a:t>
            </a:r>
          </a:p>
          <a:p>
            <a:pPr algn="ctr"/>
            <a:r>
              <a:rPr lang="en-GB" sz="1200" u="sng" dirty="0">
                <a:latin typeface="Verdana" panose="020B0604030504040204" pitchFamily="34" charset="0"/>
                <a:ea typeface="Verdana" panose="020B0604030504040204" pitchFamily="34" charset="0"/>
                <a:cs typeface="Verdana" panose="020B0604030504040204" pitchFamily="34" charset="0"/>
              </a:rPr>
              <a:t>Literature</a:t>
            </a:r>
          </a:p>
          <a:p>
            <a:pPr algn="ctr"/>
            <a:endParaRPr lang="en-GB" sz="1200" dirty="0">
              <a:latin typeface="Verdana" panose="020B0604030504040204" pitchFamily="34" charset="0"/>
              <a:ea typeface="Verdana" panose="020B0604030504040204" pitchFamily="34" charset="0"/>
              <a:cs typeface="Verdana" panose="020B0604030504040204" pitchFamily="34" charset="0"/>
            </a:endParaRPr>
          </a:p>
          <a:p>
            <a:pPr algn="ctr"/>
            <a:endParaRPr lang="en-GB" sz="1200" dirty="0">
              <a:latin typeface="Verdana" panose="020B0604030504040204" pitchFamily="34" charset="0"/>
              <a:ea typeface="Verdana" panose="020B0604030504040204" pitchFamily="34" charset="0"/>
              <a:cs typeface="Verdana" panose="020B0604030504040204" pitchFamily="34" charset="0"/>
            </a:endParaRPr>
          </a:p>
          <a:p>
            <a:r>
              <a:rPr lang="en-US" sz="1200" dirty="0">
                <a:latin typeface="Verdana" panose="020B0604030504040204" pitchFamily="34" charset="0"/>
                <a:ea typeface="Verdana" panose="020B0604030504040204" pitchFamily="34" charset="0"/>
                <a:cs typeface="Verdana" panose="020B0604030504040204" pitchFamily="34" charset="0"/>
              </a:rPr>
              <a:t>- Allen, D, Williams, M, Wallace, M, 2018, Getting things done for teens, Penguin books</a:t>
            </a:r>
            <a:r>
              <a:rPr lang="en-US" sz="1200" i="1" dirty="0">
                <a:latin typeface="Verdana" panose="020B0604030504040204" pitchFamily="34" charset="0"/>
                <a:ea typeface="Verdana" panose="020B0604030504040204" pitchFamily="34" charset="0"/>
                <a:cs typeface="Verdana" panose="020B0604030504040204" pitchFamily="34" charset="0"/>
              </a:rPr>
              <a:t>, 03/09.</a:t>
            </a:r>
          </a:p>
          <a:p>
            <a:endParaRPr lang="en-US" sz="1200" i="1" dirty="0">
              <a:latin typeface="Verdana" panose="020B0604030504040204" pitchFamily="34" charset="0"/>
              <a:ea typeface="Verdana" panose="020B0604030504040204" pitchFamily="34" charset="0"/>
              <a:cs typeface="Verdana" panose="020B0604030504040204" pitchFamily="34" charset="0"/>
            </a:endParaRPr>
          </a:p>
          <a:p>
            <a:pPr algn="ctr"/>
            <a:endParaRPr lang="en-GB" sz="1200" dirty="0">
              <a:latin typeface="Verdana" panose="020B0604030504040204" pitchFamily="34" charset="0"/>
              <a:ea typeface="Verdana" panose="020B0604030504040204" pitchFamily="34" charset="0"/>
              <a:cs typeface="Verdana" panose="020B0604030504040204" pitchFamily="34" charset="0"/>
            </a:endParaRPr>
          </a:p>
          <a:p>
            <a:r>
              <a:rPr lang="en-US" sz="1200" dirty="0">
                <a:latin typeface="Verdana" panose="020B0604030504040204" pitchFamily="34" charset="0"/>
                <a:ea typeface="Verdana" panose="020B0604030504040204" pitchFamily="34" charset="0"/>
                <a:cs typeface="Verdana" panose="020B0604030504040204" pitchFamily="34" charset="0"/>
              </a:rPr>
              <a:t>- Allen, D, Williams, M, Wallace, M, 2018, Getting things done for teens, Penguin books</a:t>
            </a:r>
            <a:r>
              <a:rPr lang="en-US" sz="1200" i="1" dirty="0">
                <a:latin typeface="Verdana" panose="020B0604030504040204" pitchFamily="34" charset="0"/>
                <a:ea typeface="Verdana" panose="020B0604030504040204" pitchFamily="34" charset="0"/>
                <a:cs typeface="Verdana" panose="020B0604030504040204" pitchFamily="34" charset="0"/>
              </a:rPr>
              <a:t>, 03/09.</a:t>
            </a:r>
          </a:p>
          <a:p>
            <a:endParaRPr lang="en-US" sz="1200" i="1" dirty="0">
              <a:latin typeface="Verdana" panose="020B0604030504040204" pitchFamily="34" charset="0"/>
              <a:ea typeface="Verdana" panose="020B0604030504040204" pitchFamily="34" charset="0"/>
              <a:cs typeface="Verdana" panose="020B0604030504040204" pitchFamily="34" charset="0"/>
            </a:endParaRPr>
          </a:p>
          <a:p>
            <a:r>
              <a:rPr lang="en-US" sz="1200" i="1" dirty="0">
                <a:latin typeface="Verdana" panose="020B0604030504040204" pitchFamily="34" charset="0"/>
                <a:ea typeface="Verdana" panose="020B0604030504040204" pitchFamily="34" charset="0"/>
                <a:cs typeface="Verdana" panose="020B0604030504040204" pitchFamily="34" charset="0"/>
              </a:rPr>
              <a:t>-</a:t>
            </a:r>
            <a:r>
              <a:rPr lang="en-GB" sz="1200" dirty="0">
                <a:latin typeface="Verdana" panose="020B0604030504040204" pitchFamily="34" charset="0"/>
                <a:ea typeface="Verdana" panose="020B0604030504040204" pitchFamily="34" charset="0"/>
                <a:cs typeface="Verdana" panose="020B0604030504040204" pitchFamily="34" charset="0"/>
              </a:rPr>
              <a:t> Bates, B (2019) Learning theories simplified, 2</a:t>
            </a:r>
            <a:r>
              <a:rPr lang="en-GB" sz="1200" baseline="30000" dirty="0">
                <a:latin typeface="Verdana" panose="020B0604030504040204" pitchFamily="34" charset="0"/>
                <a:ea typeface="Verdana" panose="020B0604030504040204" pitchFamily="34" charset="0"/>
                <a:cs typeface="Verdana" panose="020B0604030504040204" pitchFamily="34" charset="0"/>
              </a:rPr>
              <a:t>nd</a:t>
            </a:r>
            <a:r>
              <a:rPr lang="en-GB" sz="1200" dirty="0">
                <a:latin typeface="Verdana" panose="020B0604030504040204" pitchFamily="34" charset="0"/>
                <a:ea typeface="Verdana" panose="020B0604030504040204" pitchFamily="34" charset="0"/>
                <a:cs typeface="Verdana" panose="020B0604030504040204" pitchFamily="34" charset="0"/>
              </a:rPr>
              <a:t> edition, Sage publications Ltd.</a:t>
            </a:r>
          </a:p>
          <a:p>
            <a:endParaRPr lang="en-US" sz="1200" i="1" dirty="0">
              <a:latin typeface="Verdana" panose="020B0604030504040204" pitchFamily="34" charset="0"/>
              <a:ea typeface="Verdana" panose="020B0604030504040204" pitchFamily="34" charset="0"/>
              <a:cs typeface="Verdana" panose="020B0604030504040204" pitchFamily="34" charset="0"/>
            </a:endParaRPr>
          </a:p>
          <a:p>
            <a:r>
              <a:rPr lang="en-US" sz="1200" dirty="0">
                <a:latin typeface="Verdana" panose="020B0604030504040204" pitchFamily="34" charset="0"/>
                <a:ea typeface="Verdana" panose="020B0604030504040204" pitchFamily="34" charset="0"/>
                <a:cs typeface="Verdana" panose="020B0604030504040204" pitchFamily="34" charset="0"/>
              </a:rPr>
              <a:t>- Cottrell, S (2013) </a:t>
            </a:r>
            <a:r>
              <a:rPr lang="en-US" sz="1200" i="1" dirty="0">
                <a:latin typeface="Verdana" panose="020B0604030504040204" pitchFamily="34" charset="0"/>
                <a:ea typeface="Verdana" panose="020B0604030504040204" pitchFamily="34" charset="0"/>
                <a:cs typeface="Verdana" panose="020B0604030504040204" pitchFamily="34" charset="0"/>
              </a:rPr>
              <a:t>The Study Skills Handbook</a:t>
            </a:r>
            <a:r>
              <a:rPr lang="en-US" sz="1200" dirty="0">
                <a:latin typeface="Verdana" panose="020B0604030504040204" pitchFamily="34" charset="0"/>
                <a:ea typeface="Verdana" panose="020B0604030504040204" pitchFamily="34" charset="0"/>
                <a:cs typeface="Verdana" panose="020B0604030504040204" pitchFamily="34" charset="0"/>
              </a:rPr>
              <a:t>, 4</a:t>
            </a:r>
            <a:r>
              <a:rPr lang="en-US" sz="1200" baseline="30000" dirty="0">
                <a:latin typeface="Verdana" panose="020B0604030504040204" pitchFamily="34" charset="0"/>
                <a:ea typeface="Verdana" panose="020B0604030504040204" pitchFamily="34" charset="0"/>
                <a:cs typeface="Verdana" panose="020B0604030504040204" pitchFamily="34" charset="0"/>
              </a:rPr>
              <a:t>th</a:t>
            </a:r>
            <a:r>
              <a:rPr lang="en-US" sz="1200" dirty="0">
                <a:latin typeface="Verdana" panose="020B0604030504040204" pitchFamily="34" charset="0"/>
                <a:ea typeface="Verdana" panose="020B0604030504040204" pitchFamily="34" charset="0"/>
                <a:cs typeface="Verdana" panose="020B0604030504040204" pitchFamily="34" charset="0"/>
              </a:rPr>
              <a:t> edition</a:t>
            </a:r>
            <a:r>
              <a:rPr lang="en-US" sz="1200" i="1" dirty="0">
                <a:latin typeface="Verdana" panose="020B0604030504040204" pitchFamily="34" charset="0"/>
                <a:ea typeface="Verdana" panose="020B0604030504040204" pitchFamily="34" charset="0"/>
                <a:cs typeface="Verdana" panose="020B0604030504040204" pitchFamily="34" charset="0"/>
              </a:rPr>
              <a:t>, </a:t>
            </a:r>
            <a:r>
              <a:rPr lang="en-US" sz="1200" dirty="0">
                <a:latin typeface="Verdana" panose="020B0604030504040204" pitchFamily="34" charset="0"/>
                <a:ea typeface="Verdana" panose="020B0604030504040204" pitchFamily="34" charset="0"/>
                <a:cs typeface="Verdana" panose="020B0604030504040204" pitchFamily="34" charset="0"/>
              </a:rPr>
              <a:t>PALGRAVE MACMILLAN.</a:t>
            </a:r>
          </a:p>
          <a:p>
            <a:endParaRPr lang="en-US" sz="1200" dirty="0">
              <a:latin typeface="Verdana" panose="020B0604030504040204" pitchFamily="34" charset="0"/>
              <a:ea typeface="Verdana" panose="020B0604030504040204" pitchFamily="34" charset="0"/>
              <a:cs typeface="Verdana" panose="020B0604030504040204" pitchFamily="34" charset="0"/>
            </a:endParaRPr>
          </a:p>
          <a:p>
            <a:r>
              <a:rPr lang="en-US" sz="1200" dirty="0">
                <a:latin typeface="Verdana" panose="020B0604030504040204" pitchFamily="34" charset="0"/>
                <a:ea typeface="Verdana" panose="020B0604030504040204" pitchFamily="34" charset="0"/>
                <a:cs typeface="Verdana" panose="020B0604030504040204" pitchFamily="34" charset="0"/>
              </a:rPr>
              <a:t>- Cottrell, S (2013) </a:t>
            </a:r>
            <a:r>
              <a:rPr lang="en-US" sz="1200" i="1" dirty="0">
                <a:latin typeface="Verdana" panose="020B0604030504040204" pitchFamily="34" charset="0"/>
                <a:ea typeface="Verdana" panose="020B0604030504040204" pitchFamily="34" charset="0"/>
                <a:cs typeface="Verdana" panose="020B0604030504040204" pitchFamily="34" charset="0"/>
              </a:rPr>
              <a:t>The Study Skills Handbook</a:t>
            </a:r>
            <a:r>
              <a:rPr lang="en-US" sz="1200" dirty="0">
                <a:latin typeface="Verdana" panose="020B0604030504040204" pitchFamily="34" charset="0"/>
                <a:ea typeface="Verdana" panose="020B0604030504040204" pitchFamily="34" charset="0"/>
                <a:cs typeface="Verdana" panose="020B0604030504040204" pitchFamily="34" charset="0"/>
              </a:rPr>
              <a:t>, 4</a:t>
            </a:r>
            <a:r>
              <a:rPr lang="en-US" sz="1200" baseline="30000" dirty="0">
                <a:latin typeface="Verdana" panose="020B0604030504040204" pitchFamily="34" charset="0"/>
                <a:ea typeface="Verdana" panose="020B0604030504040204" pitchFamily="34" charset="0"/>
                <a:cs typeface="Verdana" panose="020B0604030504040204" pitchFamily="34" charset="0"/>
              </a:rPr>
              <a:t>th</a:t>
            </a:r>
            <a:r>
              <a:rPr lang="en-US" sz="1200" dirty="0">
                <a:latin typeface="Verdana" panose="020B0604030504040204" pitchFamily="34" charset="0"/>
                <a:ea typeface="Verdana" panose="020B0604030504040204" pitchFamily="34" charset="0"/>
                <a:cs typeface="Verdana" panose="020B0604030504040204" pitchFamily="34" charset="0"/>
              </a:rPr>
              <a:t> edition</a:t>
            </a:r>
            <a:r>
              <a:rPr lang="en-US" sz="1200" i="1" dirty="0">
                <a:latin typeface="Verdana" panose="020B0604030504040204" pitchFamily="34" charset="0"/>
                <a:ea typeface="Verdana" panose="020B0604030504040204" pitchFamily="34" charset="0"/>
                <a:cs typeface="Verdana" panose="020B0604030504040204" pitchFamily="34" charset="0"/>
              </a:rPr>
              <a:t>, </a:t>
            </a:r>
            <a:r>
              <a:rPr lang="en-US" sz="1200" dirty="0">
                <a:latin typeface="Verdana" panose="020B0604030504040204" pitchFamily="34" charset="0"/>
                <a:ea typeface="Verdana" panose="020B0604030504040204" pitchFamily="34" charset="0"/>
                <a:cs typeface="Verdana" panose="020B0604030504040204" pitchFamily="34" charset="0"/>
              </a:rPr>
              <a:t>PALGRAVE MACMILLAN.</a:t>
            </a:r>
          </a:p>
          <a:p>
            <a:endParaRPr lang="en-US" sz="1200" dirty="0">
              <a:latin typeface="Verdana" panose="020B0604030504040204" pitchFamily="34" charset="0"/>
              <a:ea typeface="Verdana" panose="020B0604030504040204" pitchFamily="34" charset="0"/>
              <a:cs typeface="Verdana" panose="020B0604030504040204" pitchFamily="34" charset="0"/>
            </a:endParaRPr>
          </a:p>
          <a:p>
            <a:r>
              <a:rPr lang="en-US" sz="1200" i="1" dirty="0">
                <a:latin typeface="Verdana" panose="020B0604030504040204" pitchFamily="34" charset="0"/>
                <a:ea typeface="Verdana" panose="020B0604030504040204" pitchFamily="34" charset="0"/>
                <a:cs typeface="Verdana" panose="020B0604030504040204" pitchFamily="34" charset="0"/>
              </a:rPr>
              <a:t>- </a:t>
            </a:r>
            <a:r>
              <a:rPr lang="en-GB" sz="1200" dirty="0">
                <a:latin typeface="Verdana" panose="020B0604030504040204" pitchFamily="34" charset="0"/>
                <a:ea typeface="Verdana" panose="020B0604030504040204" pitchFamily="34" charset="0"/>
                <a:cs typeface="Verdana" panose="020B0604030504040204" pitchFamily="34" charset="0"/>
              </a:rPr>
              <a:t>Madhavi Reddy, M (2022), What are the pillars of effective communication in the workplace, </a:t>
            </a:r>
            <a:r>
              <a:rPr lang="en-GB" sz="1200" i="1" dirty="0" err="1">
                <a:latin typeface="Verdana" panose="020B0604030504040204" pitchFamily="34" charset="0"/>
                <a:ea typeface="Verdana" panose="020B0604030504040204" pitchFamily="34" charset="0"/>
                <a:cs typeface="Verdana" panose="020B0604030504040204" pitchFamily="34" charset="0"/>
              </a:rPr>
              <a:t>Empuls</a:t>
            </a:r>
            <a:r>
              <a:rPr lang="en-GB" sz="1200" i="1" dirty="0">
                <a:latin typeface="Verdana" panose="020B0604030504040204" pitchFamily="34" charset="0"/>
                <a:ea typeface="Verdana" panose="020B0604030504040204" pitchFamily="34" charset="0"/>
                <a:cs typeface="Verdana" panose="020B0604030504040204" pitchFamily="34" charset="0"/>
              </a:rPr>
              <a:t> blog</a:t>
            </a:r>
            <a:r>
              <a:rPr lang="en-GB" sz="1200" dirty="0">
                <a:latin typeface="Verdana" panose="020B0604030504040204" pitchFamily="34" charset="0"/>
                <a:ea typeface="Verdana" panose="020B0604030504040204" pitchFamily="34" charset="0"/>
                <a:cs typeface="Verdana" panose="020B0604030504040204" pitchFamily="34" charset="0"/>
              </a:rPr>
              <a:t>, 26(4)</a:t>
            </a:r>
          </a:p>
          <a:p>
            <a:r>
              <a:rPr lang="en-US" sz="1200" dirty="0">
                <a:latin typeface="Verdana" panose="020B0604030504040204" pitchFamily="34" charset="0"/>
                <a:ea typeface="Verdana" panose="020B0604030504040204" pitchFamily="34" charset="0"/>
                <a:cs typeface="Verdana" panose="020B0604030504040204" pitchFamily="34" charset="0"/>
              </a:rPr>
              <a:t>https://</a:t>
            </a:r>
            <a:r>
              <a:rPr lang="en-US" sz="1200" dirty="0" err="1">
                <a:latin typeface="Verdana" panose="020B0604030504040204" pitchFamily="34" charset="0"/>
                <a:ea typeface="Verdana" panose="020B0604030504040204" pitchFamily="34" charset="0"/>
                <a:cs typeface="Verdana" panose="020B0604030504040204" pitchFamily="34" charset="0"/>
              </a:rPr>
              <a:t>blog.empuls.io</a:t>
            </a:r>
            <a:r>
              <a:rPr lang="en-US" sz="1200" dirty="0">
                <a:latin typeface="Verdana" panose="020B0604030504040204" pitchFamily="34" charset="0"/>
                <a:ea typeface="Verdana" panose="020B0604030504040204" pitchFamily="34" charset="0"/>
                <a:cs typeface="Verdana" panose="020B0604030504040204" pitchFamily="34" charset="0"/>
              </a:rPr>
              <a:t>/pillars-of-effective-communication-in-the-workplace/</a:t>
            </a:r>
            <a:endParaRPr lang="en-GB" sz="1200" dirty="0">
              <a:latin typeface="Verdana" panose="020B0604030504040204" pitchFamily="34" charset="0"/>
              <a:ea typeface="Verdana" panose="020B0604030504040204" pitchFamily="34" charset="0"/>
              <a:cs typeface="Verdana" panose="020B0604030504040204" pitchFamily="34" charset="0"/>
            </a:endParaRPr>
          </a:p>
          <a:p>
            <a:endParaRPr lang="en-US" dirty="0"/>
          </a:p>
          <a:p>
            <a:endParaRPr lang="en-US" dirty="0"/>
          </a:p>
          <a:p>
            <a:endParaRPr lang="en-US" dirty="0"/>
          </a:p>
        </p:txBody>
      </p:sp>
      <p:sp>
        <p:nvSpPr>
          <p:cNvPr id="24" name="TextBox 23">
            <a:extLst>
              <a:ext uri="{FF2B5EF4-FFF2-40B4-BE49-F238E27FC236}">
                <a16:creationId xmlns:a16="http://schemas.microsoft.com/office/drawing/2014/main" id="{DBBC9C69-2CEC-BA68-A11B-8F7603900643}"/>
              </a:ext>
            </a:extLst>
          </p:cNvPr>
          <p:cNvSpPr txBox="1"/>
          <p:nvPr/>
        </p:nvSpPr>
        <p:spPr>
          <a:xfrm>
            <a:off x="7021675" y="79688"/>
            <a:ext cx="4843463" cy="3108543"/>
          </a:xfrm>
          <a:prstGeom prst="rect">
            <a:avLst/>
          </a:prstGeom>
          <a:noFill/>
        </p:spPr>
        <p:txBody>
          <a:bodyPr wrap="square" rtlCol="0">
            <a:spAutoFit/>
          </a:bodyPr>
          <a:lstStyle/>
          <a:p>
            <a:pPr algn="ctr"/>
            <a:r>
              <a:rPr lang="en-US" u="sng" dirty="0"/>
              <a:t>Referencing</a:t>
            </a:r>
          </a:p>
          <a:p>
            <a:pPr algn="ctr"/>
            <a:r>
              <a:rPr lang="en-US" u="sng" dirty="0"/>
              <a:t>Pictures</a:t>
            </a:r>
          </a:p>
          <a:p>
            <a:pPr algn="ctr"/>
            <a:endParaRPr lang="en-US" u="sng" dirty="0"/>
          </a:p>
          <a:p>
            <a:pPr algn="ctr"/>
            <a:endParaRPr lang="en-US" u="sng" dirty="0"/>
          </a:p>
          <a:p>
            <a:endParaRPr lang="en-US" u="sng" dirty="0"/>
          </a:p>
          <a:p>
            <a:pPr algn="ctr"/>
            <a:endParaRPr lang="en-GB" sz="1800" dirty="0">
              <a:latin typeface="Verdana" panose="020B0604030504040204" pitchFamily="34" charset="0"/>
              <a:ea typeface="Verdana" panose="020B0604030504040204" pitchFamily="34" charset="0"/>
              <a:cs typeface="Verdana" panose="020B0604030504040204" pitchFamily="34" charset="0"/>
            </a:endParaRPr>
          </a:p>
          <a:p>
            <a:endParaRPr lang="en-GB" sz="1800" dirty="0">
              <a:latin typeface="Verdana" panose="020B0604030504040204" pitchFamily="34" charset="0"/>
              <a:ea typeface="Verdana" panose="020B0604030504040204" pitchFamily="34" charset="0"/>
              <a:cs typeface="Verdana" panose="020B0604030504040204" pitchFamily="34" charset="0"/>
            </a:endParaRPr>
          </a:p>
          <a:p>
            <a:endParaRPr lang="en-US" sz="1600" dirty="0"/>
          </a:p>
          <a:p>
            <a:endParaRPr lang="en-US" dirty="0"/>
          </a:p>
          <a:p>
            <a:endParaRPr lang="en-US" dirty="0"/>
          </a:p>
          <a:p>
            <a:endParaRPr lang="en-US" dirty="0"/>
          </a:p>
        </p:txBody>
      </p:sp>
      <p:sp>
        <p:nvSpPr>
          <p:cNvPr id="28" name="TextBox 27">
            <a:extLst>
              <a:ext uri="{FF2B5EF4-FFF2-40B4-BE49-F238E27FC236}">
                <a16:creationId xmlns:a16="http://schemas.microsoft.com/office/drawing/2014/main" id="{82DA9447-E6C2-188A-2943-02F00488DE8E}"/>
              </a:ext>
            </a:extLst>
          </p:cNvPr>
          <p:cNvSpPr txBox="1"/>
          <p:nvPr/>
        </p:nvSpPr>
        <p:spPr>
          <a:xfrm>
            <a:off x="6787663" y="814761"/>
            <a:ext cx="4308804" cy="276999"/>
          </a:xfrm>
          <a:prstGeom prst="rect">
            <a:avLst/>
          </a:prstGeom>
          <a:noFill/>
        </p:spPr>
        <p:txBody>
          <a:bodyPr wrap="square" rtlCol="0">
            <a:spAutoFit/>
          </a:bodyPr>
          <a:lstStyle/>
          <a:p>
            <a:pPr algn="ctr"/>
            <a:r>
              <a:rPr lang="en-US" sz="1200" dirty="0"/>
              <a:t>https://</a:t>
            </a:r>
            <a:r>
              <a:rPr lang="en-US" sz="1200" dirty="0" err="1"/>
              <a:t>diaryofajournalplanner.com</a:t>
            </a:r>
            <a:r>
              <a:rPr lang="en-US" sz="1200" dirty="0"/>
              <a:t>/bullet-journal-to-do-list/</a:t>
            </a:r>
          </a:p>
        </p:txBody>
      </p:sp>
      <p:sp>
        <p:nvSpPr>
          <p:cNvPr id="29" name="TextBox 28">
            <a:extLst>
              <a:ext uri="{FF2B5EF4-FFF2-40B4-BE49-F238E27FC236}">
                <a16:creationId xmlns:a16="http://schemas.microsoft.com/office/drawing/2014/main" id="{5CA4F78D-9183-B7FD-5EA9-8B10329673C9}"/>
              </a:ext>
            </a:extLst>
          </p:cNvPr>
          <p:cNvSpPr txBox="1"/>
          <p:nvPr/>
        </p:nvSpPr>
        <p:spPr>
          <a:xfrm>
            <a:off x="6634761" y="1286195"/>
            <a:ext cx="4996225" cy="246221"/>
          </a:xfrm>
          <a:prstGeom prst="rect">
            <a:avLst/>
          </a:prstGeom>
          <a:noFill/>
        </p:spPr>
        <p:txBody>
          <a:bodyPr wrap="square" rtlCol="0">
            <a:spAutoFit/>
          </a:bodyPr>
          <a:lstStyle/>
          <a:p>
            <a:pPr algn="ctr"/>
            <a:r>
              <a:rPr lang="en-US" sz="1000" dirty="0"/>
              <a:t>https://</a:t>
            </a:r>
            <a:r>
              <a:rPr lang="en-US" sz="1000" dirty="0" err="1"/>
              <a:t>ortoday.com</a:t>
            </a:r>
            <a:r>
              <a:rPr lang="en-US" sz="1000" dirty="0"/>
              <a:t>/are-you-prioritizing-your-schedule-or-scheduling-priorities/</a:t>
            </a:r>
          </a:p>
        </p:txBody>
      </p:sp>
      <p:sp>
        <p:nvSpPr>
          <p:cNvPr id="31" name="TextBox 30">
            <a:extLst>
              <a:ext uri="{FF2B5EF4-FFF2-40B4-BE49-F238E27FC236}">
                <a16:creationId xmlns:a16="http://schemas.microsoft.com/office/drawing/2014/main" id="{83D2A7FB-71D0-E230-694E-E76997564825}"/>
              </a:ext>
            </a:extLst>
          </p:cNvPr>
          <p:cNvSpPr txBox="1"/>
          <p:nvPr/>
        </p:nvSpPr>
        <p:spPr>
          <a:xfrm>
            <a:off x="6941335" y="1742612"/>
            <a:ext cx="4481619" cy="246221"/>
          </a:xfrm>
          <a:prstGeom prst="rect">
            <a:avLst/>
          </a:prstGeom>
          <a:noFill/>
        </p:spPr>
        <p:txBody>
          <a:bodyPr wrap="square" rtlCol="0">
            <a:spAutoFit/>
          </a:bodyPr>
          <a:lstStyle/>
          <a:p>
            <a:pPr algn="ctr"/>
            <a:r>
              <a:rPr lang="en-US" sz="1000" dirty="0"/>
              <a:t>https://</a:t>
            </a:r>
            <a:r>
              <a:rPr lang="en-US" sz="1000" dirty="0" err="1"/>
              <a:t>www.scrintal.com</a:t>
            </a:r>
            <a:r>
              <a:rPr lang="en-US" sz="1000" dirty="0"/>
              <a:t>/guides/note-taking-defined-how-to-describe-it-exactly</a:t>
            </a:r>
          </a:p>
        </p:txBody>
      </p:sp>
      <p:sp>
        <p:nvSpPr>
          <p:cNvPr id="33" name="TextBox 32">
            <a:extLst>
              <a:ext uri="{FF2B5EF4-FFF2-40B4-BE49-F238E27FC236}">
                <a16:creationId xmlns:a16="http://schemas.microsoft.com/office/drawing/2014/main" id="{DEF73D71-BE66-33FB-02CE-E1A189683611}"/>
              </a:ext>
            </a:extLst>
          </p:cNvPr>
          <p:cNvSpPr txBox="1"/>
          <p:nvPr/>
        </p:nvSpPr>
        <p:spPr>
          <a:xfrm>
            <a:off x="6944453" y="2224343"/>
            <a:ext cx="4843463" cy="276999"/>
          </a:xfrm>
          <a:prstGeom prst="rect">
            <a:avLst/>
          </a:prstGeom>
          <a:noFill/>
        </p:spPr>
        <p:txBody>
          <a:bodyPr wrap="square">
            <a:spAutoFit/>
          </a:bodyPr>
          <a:lstStyle/>
          <a:p>
            <a:pPr algn="ctr"/>
            <a:r>
              <a:rPr lang="en-US" sz="1200" dirty="0"/>
              <a:t>https://</a:t>
            </a:r>
            <a:r>
              <a:rPr lang="en-US" sz="1200" dirty="0" err="1"/>
              <a:t>www.collegefashion.net</a:t>
            </a:r>
            <a:r>
              <a:rPr lang="en-US" sz="1200" dirty="0"/>
              <a:t>/fashion-tips/how-to-start-a-study-group/</a:t>
            </a:r>
          </a:p>
        </p:txBody>
      </p:sp>
      <p:sp>
        <p:nvSpPr>
          <p:cNvPr id="34" name="TextBox 33">
            <a:extLst>
              <a:ext uri="{FF2B5EF4-FFF2-40B4-BE49-F238E27FC236}">
                <a16:creationId xmlns:a16="http://schemas.microsoft.com/office/drawing/2014/main" id="{6D950886-B4D8-F46E-63FA-9F3D08FB0FDD}"/>
              </a:ext>
            </a:extLst>
          </p:cNvPr>
          <p:cNvSpPr txBox="1"/>
          <p:nvPr/>
        </p:nvSpPr>
        <p:spPr>
          <a:xfrm>
            <a:off x="7073355" y="2742363"/>
            <a:ext cx="4840035" cy="461665"/>
          </a:xfrm>
          <a:prstGeom prst="rect">
            <a:avLst/>
          </a:prstGeom>
          <a:noFill/>
        </p:spPr>
        <p:txBody>
          <a:bodyPr wrap="square">
            <a:spAutoFit/>
          </a:bodyPr>
          <a:lstStyle/>
          <a:p>
            <a:r>
              <a:rPr lang="en-US" sz="1200" dirty="0"/>
              <a:t>https://</a:t>
            </a:r>
            <a:r>
              <a:rPr lang="en-US" sz="1200" dirty="0" err="1"/>
              <a:t>thatgoodolfeelin.com</a:t>
            </a:r>
            <a:r>
              <a:rPr lang="en-US" sz="1200" dirty="0"/>
              <a:t>/thought-15-leave-your-mark-by-inspiring-others/</a:t>
            </a:r>
          </a:p>
        </p:txBody>
      </p:sp>
      <p:sp>
        <p:nvSpPr>
          <p:cNvPr id="37" name="TextBox 36">
            <a:extLst>
              <a:ext uri="{FF2B5EF4-FFF2-40B4-BE49-F238E27FC236}">
                <a16:creationId xmlns:a16="http://schemas.microsoft.com/office/drawing/2014/main" id="{020715E0-C853-2734-C873-AE2B815C7B7D}"/>
              </a:ext>
            </a:extLst>
          </p:cNvPr>
          <p:cNvSpPr txBox="1"/>
          <p:nvPr/>
        </p:nvSpPr>
        <p:spPr>
          <a:xfrm>
            <a:off x="7073355" y="3331686"/>
            <a:ext cx="5352657" cy="461665"/>
          </a:xfrm>
          <a:prstGeom prst="rect">
            <a:avLst/>
          </a:prstGeom>
          <a:noFill/>
        </p:spPr>
        <p:txBody>
          <a:bodyPr wrap="square">
            <a:spAutoFit/>
          </a:bodyPr>
          <a:lstStyle/>
          <a:p>
            <a:r>
              <a:rPr lang="en-US" sz="1200" dirty="0"/>
              <a:t>https://</a:t>
            </a:r>
            <a:r>
              <a:rPr lang="en-US" sz="1200" dirty="0" err="1"/>
              <a:t>tafttribune.org</a:t>
            </a:r>
            <a:r>
              <a:rPr lang="en-US" sz="1200" dirty="0"/>
              <a:t>/6539/lifestyle/teens-struggle-with-social-media-distractions/</a:t>
            </a:r>
          </a:p>
        </p:txBody>
      </p:sp>
      <p:sp>
        <p:nvSpPr>
          <p:cNvPr id="38" name="TextBox 37">
            <a:extLst>
              <a:ext uri="{FF2B5EF4-FFF2-40B4-BE49-F238E27FC236}">
                <a16:creationId xmlns:a16="http://schemas.microsoft.com/office/drawing/2014/main" id="{55F20CDA-9379-C3CA-52B7-0E423299F18D}"/>
              </a:ext>
            </a:extLst>
          </p:cNvPr>
          <p:cNvSpPr txBox="1"/>
          <p:nvPr/>
        </p:nvSpPr>
        <p:spPr>
          <a:xfrm>
            <a:off x="7073355" y="3957990"/>
            <a:ext cx="4714561" cy="461665"/>
          </a:xfrm>
          <a:prstGeom prst="rect">
            <a:avLst/>
          </a:prstGeom>
          <a:noFill/>
        </p:spPr>
        <p:txBody>
          <a:bodyPr wrap="square">
            <a:spAutoFit/>
          </a:bodyPr>
          <a:lstStyle/>
          <a:p>
            <a:r>
              <a:rPr lang="en-US" sz="1200" dirty="0"/>
              <a:t>https://</a:t>
            </a:r>
            <a:r>
              <a:rPr lang="en-US" sz="1200" dirty="0" err="1"/>
              <a:t>tafttribune.org</a:t>
            </a:r>
            <a:r>
              <a:rPr lang="en-US" sz="1200" dirty="0"/>
              <a:t>/6539/lifestyle/teens-struggle-with-social-media-distractions/</a:t>
            </a:r>
          </a:p>
        </p:txBody>
      </p:sp>
      <p:sp>
        <p:nvSpPr>
          <p:cNvPr id="39" name="TextBox 38">
            <a:extLst>
              <a:ext uri="{FF2B5EF4-FFF2-40B4-BE49-F238E27FC236}">
                <a16:creationId xmlns:a16="http://schemas.microsoft.com/office/drawing/2014/main" id="{75F40441-138D-66D1-92BF-DA32F0495264}"/>
              </a:ext>
            </a:extLst>
          </p:cNvPr>
          <p:cNvSpPr txBox="1"/>
          <p:nvPr/>
        </p:nvSpPr>
        <p:spPr>
          <a:xfrm>
            <a:off x="7066439" y="4591010"/>
            <a:ext cx="5094580" cy="253916"/>
          </a:xfrm>
          <a:prstGeom prst="rect">
            <a:avLst/>
          </a:prstGeom>
          <a:noFill/>
        </p:spPr>
        <p:txBody>
          <a:bodyPr wrap="square" rtlCol="0">
            <a:spAutoFit/>
          </a:bodyPr>
          <a:lstStyle/>
          <a:p>
            <a:r>
              <a:rPr lang="en-US" sz="1050" dirty="0">
                <a:latin typeface="Verdana" panose="020B0604030504040204" pitchFamily="34" charset="0"/>
                <a:ea typeface="Verdana" panose="020B0604030504040204" pitchFamily="34" charset="0"/>
                <a:cs typeface="Verdana" panose="020B0604030504040204" pitchFamily="34" charset="0"/>
              </a:rPr>
              <a:t>https://ns4business.com.br/</a:t>
            </a:r>
            <a:r>
              <a:rPr lang="en-US" sz="1050" dirty="0" err="1">
                <a:latin typeface="Verdana" panose="020B0604030504040204" pitchFamily="34" charset="0"/>
                <a:ea typeface="Verdana" panose="020B0604030504040204" pitchFamily="34" charset="0"/>
                <a:cs typeface="Verdana" panose="020B0604030504040204" pitchFamily="34" charset="0"/>
              </a:rPr>
              <a:t>tuckmans</a:t>
            </a:r>
            <a:r>
              <a:rPr lang="en-US" sz="1050" dirty="0">
                <a:latin typeface="Verdana" panose="020B0604030504040204" pitchFamily="34" charset="0"/>
                <a:ea typeface="Verdana" panose="020B0604030504040204" pitchFamily="34" charset="0"/>
                <a:cs typeface="Verdana" panose="020B0604030504040204" pitchFamily="34" charset="0"/>
              </a:rPr>
              <a:t>-stages-of-group-development/</a:t>
            </a:r>
          </a:p>
        </p:txBody>
      </p:sp>
      <p:sp>
        <p:nvSpPr>
          <p:cNvPr id="4" name="TextBox 3">
            <a:extLst>
              <a:ext uri="{FF2B5EF4-FFF2-40B4-BE49-F238E27FC236}">
                <a16:creationId xmlns:a16="http://schemas.microsoft.com/office/drawing/2014/main" id="{D0DD1B9B-D36B-AEC2-1BBD-7F5CE2391859}"/>
              </a:ext>
            </a:extLst>
          </p:cNvPr>
          <p:cNvSpPr txBox="1"/>
          <p:nvPr/>
        </p:nvSpPr>
        <p:spPr>
          <a:xfrm>
            <a:off x="7066439" y="5105206"/>
            <a:ext cx="6272462" cy="276999"/>
          </a:xfrm>
          <a:prstGeom prst="rect">
            <a:avLst/>
          </a:prstGeom>
          <a:noFill/>
        </p:spPr>
        <p:txBody>
          <a:bodyPr wrap="square">
            <a:spAutoFit/>
          </a:bodyPr>
          <a:lstStyle/>
          <a:p>
            <a:r>
              <a:rPr lang="en-US" sz="1200" dirty="0"/>
              <a:t>https://</a:t>
            </a:r>
            <a:r>
              <a:rPr lang="en-US" sz="1200" dirty="0" err="1"/>
              <a:t>www.clearpointstrategy.com</a:t>
            </a:r>
            <a:r>
              <a:rPr lang="en-US" sz="1200" dirty="0"/>
              <a:t>/blog/action-plan-example</a:t>
            </a:r>
          </a:p>
        </p:txBody>
      </p:sp>
    </p:spTree>
    <p:extLst>
      <p:ext uri="{BB962C8B-B14F-4D97-AF65-F5344CB8AC3E}">
        <p14:creationId xmlns:p14="http://schemas.microsoft.com/office/powerpoint/2010/main" val="36373049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5EC9C39-1C92-3634-CF05-6FEFF39D163E}"/>
              </a:ext>
            </a:extLst>
          </p:cNvPr>
          <p:cNvPicPr>
            <a:picLocks noChangeAspect="1"/>
          </p:cNvPicPr>
          <p:nvPr/>
        </p:nvPicPr>
        <p:blipFill>
          <a:blip r:embed="rId3"/>
          <a:stretch>
            <a:fillRect/>
          </a:stretch>
        </p:blipFill>
        <p:spPr>
          <a:xfrm>
            <a:off x="0" y="16557"/>
            <a:ext cx="6096000" cy="6858000"/>
          </a:xfrm>
          <a:prstGeom prst="rect">
            <a:avLst/>
          </a:prstGeom>
        </p:spPr>
      </p:pic>
      <p:sp>
        <p:nvSpPr>
          <p:cNvPr id="7" name="Oval 6">
            <a:extLst>
              <a:ext uri="{FF2B5EF4-FFF2-40B4-BE49-F238E27FC236}">
                <a16:creationId xmlns:a16="http://schemas.microsoft.com/office/drawing/2014/main" id="{F5299675-77C6-7941-7A75-CE91F6449B58}"/>
              </a:ext>
            </a:extLst>
          </p:cNvPr>
          <p:cNvSpPr/>
          <p:nvPr/>
        </p:nvSpPr>
        <p:spPr>
          <a:xfrm>
            <a:off x="5517252" y="1111938"/>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9" name="Block Arc 8">
            <a:extLst>
              <a:ext uri="{FF2B5EF4-FFF2-40B4-BE49-F238E27FC236}">
                <a16:creationId xmlns:a16="http://schemas.microsoft.com/office/drawing/2014/main" id="{1F945D79-8FE7-B819-4296-D93346B3301E}"/>
              </a:ext>
            </a:extLst>
          </p:cNvPr>
          <p:cNvSpPr/>
          <p:nvPr/>
        </p:nvSpPr>
        <p:spPr>
          <a:xfrm>
            <a:off x="5608049" y="882511"/>
            <a:ext cx="1039780" cy="490330"/>
          </a:xfrm>
          <a:prstGeom prst="blockArc">
            <a:avLst>
              <a:gd name="adj1" fmla="val 10771180"/>
              <a:gd name="adj2" fmla="val 6347520"/>
              <a:gd name="adj3" fmla="val 17044"/>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Block Arc 9">
            <a:extLst>
              <a:ext uri="{FF2B5EF4-FFF2-40B4-BE49-F238E27FC236}">
                <a16:creationId xmlns:a16="http://schemas.microsoft.com/office/drawing/2014/main" id="{FEFF6EB5-5EE1-9849-8C52-A2F78F71C30F}"/>
              </a:ext>
            </a:extLst>
          </p:cNvPr>
          <p:cNvSpPr/>
          <p:nvPr/>
        </p:nvSpPr>
        <p:spPr>
          <a:xfrm>
            <a:off x="5618506" y="1994449"/>
            <a:ext cx="1039780" cy="490330"/>
          </a:xfrm>
          <a:prstGeom prst="blockArc">
            <a:avLst>
              <a:gd name="adj1" fmla="val 10771180"/>
              <a:gd name="adj2" fmla="val 6088749"/>
              <a:gd name="adj3" fmla="val 20591"/>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Oval 10">
            <a:extLst>
              <a:ext uri="{FF2B5EF4-FFF2-40B4-BE49-F238E27FC236}">
                <a16:creationId xmlns:a16="http://schemas.microsoft.com/office/drawing/2014/main" id="{A8B4C22B-6D15-0DDC-D463-A9784AD808B0}"/>
              </a:ext>
            </a:extLst>
          </p:cNvPr>
          <p:cNvSpPr/>
          <p:nvPr/>
        </p:nvSpPr>
        <p:spPr>
          <a:xfrm>
            <a:off x="5517252" y="2199029"/>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3" name="Block Arc 12">
            <a:extLst>
              <a:ext uri="{FF2B5EF4-FFF2-40B4-BE49-F238E27FC236}">
                <a16:creationId xmlns:a16="http://schemas.microsoft.com/office/drawing/2014/main" id="{AB81B1DC-B7B1-B4BE-7131-C0D4B57D49F0}"/>
              </a:ext>
            </a:extLst>
          </p:cNvPr>
          <p:cNvSpPr/>
          <p:nvPr/>
        </p:nvSpPr>
        <p:spPr>
          <a:xfrm>
            <a:off x="5626995" y="3107629"/>
            <a:ext cx="1039780" cy="490330"/>
          </a:xfrm>
          <a:prstGeom prst="blockArc">
            <a:avLst>
              <a:gd name="adj1" fmla="val 10771180"/>
              <a:gd name="adj2" fmla="val 6148182"/>
              <a:gd name="adj3" fmla="val 22470"/>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Oval 13">
            <a:extLst>
              <a:ext uri="{FF2B5EF4-FFF2-40B4-BE49-F238E27FC236}">
                <a16:creationId xmlns:a16="http://schemas.microsoft.com/office/drawing/2014/main" id="{901FC34E-F772-1884-0163-C3DCECC0787A}"/>
              </a:ext>
            </a:extLst>
          </p:cNvPr>
          <p:cNvSpPr/>
          <p:nvPr/>
        </p:nvSpPr>
        <p:spPr>
          <a:xfrm>
            <a:off x="5514197" y="3302682"/>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6" name="Block Arc 15">
            <a:extLst>
              <a:ext uri="{FF2B5EF4-FFF2-40B4-BE49-F238E27FC236}">
                <a16:creationId xmlns:a16="http://schemas.microsoft.com/office/drawing/2014/main" id="{316ED3E6-7553-567D-5528-41E23D5C648E}"/>
              </a:ext>
            </a:extLst>
          </p:cNvPr>
          <p:cNvSpPr/>
          <p:nvPr/>
        </p:nvSpPr>
        <p:spPr>
          <a:xfrm>
            <a:off x="5626995" y="4220809"/>
            <a:ext cx="1039780" cy="490330"/>
          </a:xfrm>
          <a:prstGeom prst="blockArc">
            <a:avLst>
              <a:gd name="adj1" fmla="val 10771180"/>
              <a:gd name="adj2" fmla="val 6235696"/>
              <a:gd name="adj3" fmla="val 18967"/>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Oval 16">
            <a:extLst>
              <a:ext uri="{FF2B5EF4-FFF2-40B4-BE49-F238E27FC236}">
                <a16:creationId xmlns:a16="http://schemas.microsoft.com/office/drawing/2014/main" id="{E0D22F41-CFD0-E53C-C6C7-3B02C7F9AB63}"/>
              </a:ext>
            </a:extLst>
          </p:cNvPr>
          <p:cNvSpPr/>
          <p:nvPr/>
        </p:nvSpPr>
        <p:spPr>
          <a:xfrm>
            <a:off x="5521755" y="4421242"/>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19" name="Block Arc 18">
            <a:extLst>
              <a:ext uri="{FF2B5EF4-FFF2-40B4-BE49-F238E27FC236}">
                <a16:creationId xmlns:a16="http://schemas.microsoft.com/office/drawing/2014/main" id="{58FCF425-8EED-44C1-FDD3-F80F7AE630F2}"/>
              </a:ext>
            </a:extLst>
          </p:cNvPr>
          <p:cNvSpPr/>
          <p:nvPr/>
        </p:nvSpPr>
        <p:spPr>
          <a:xfrm>
            <a:off x="5608049" y="5333980"/>
            <a:ext cx="1039780" cy="490330"/>
          </a:xfrm>
          <a:prstGeom prst="blockArc">
            <a:avLst>
              <a:gd name="adj1" fmla="val 10771180"/>
              <a:gd name="adj2" fmla="val 5893503"/>
              <a:gd name="adj3" fmla="val 20648"/>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Oval 19">
            <a:extLst>
              <a:ext uri="{FF2B5EF4-FFF2-40B4-BE49-F238E27FC236}">
                <a16:creationId xmlns:a16="http://schemas.microsoft.com/office/drawing/2014/main" id="{8764EBAB-41A8-482B-BB58-362EDAFE44B4}"/>
              </a:ext>
            </a:extLst>
          </p:cNvPr>
          <p:cNvSpPr/>
          <p:nvPr/>
        </p:nvSpPr>
        <p:spPr>
          <a:xfrm>
            <a:off x="5514197" y="5518253"/>
            <a:ext cx="300037" cy="285750"/>
          </a:xfrm>
          <a:prstGeom prst="ellipse">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2" name="TextBox 1">
            <a:extLst>
              <a:ext uri="{FF2B5EF4-FFF2-40B4-BE49-F238E27FC236}">
                <a16:creationId xmlns:a16="http://schemas.microsoft.com/office/drawing/2014/main" id="{3C99101F-5A3B-6295-8C41-9999F2D9B81F}"/>
              </a:ext>
            </a:extLst>
          </p:cNvPr>
          <p:cNvSpPr txBox="1"/>
          <p:nvPr/>
        </p:nvSpPr>
        <p:spPr>
          <a:xfrm>
            <a:off x="404084" y="224889"/>
            <a:ext cx="4843463" cy="923330"/>
          </a:xfrm>
          <a:prstGeom prst="rect">
            <a:avLst/>
          </a:prstGeom>
          <a:noFill/>
        </p:spPr>
        <p:txBody>
          <a:bodyPr wrap="square" rtlCol="0">
            <a:spAutoFit/>
          </a:bodyPr>
          <a:lstStyle/>
          <a:p>
            <a:endParaRPr lang="en-US" dirty="0"/>
          </a:p>
          <a:p>
            <a:endParaRPr lang="en-US" dirty="0"/>
          </a:p>
          <a:p>
            <a:endParaRPr lang="en-US" dirty="0"/>
          </a:p>
        </p:txBody>
      </p:sp>
      <p:sp>
        <p:nvSpPr>
          <p:cNvPr id="3" name="TextBox 2">
            <a:extLst>
              <a:ext uri="{FF2B5EF4-FFF2-40B4-BE49-F238E27FC236}">
                <a16:creationId xmlns:a16="http://schemas.microsoft.com/office/drawing/2014/main" id="{011E8AC1-B553-320E-40F1-EFE342C20681}"/>
              </a:ext>
            </a:extLst>
          </p:cNvPr>
          <p:cNvSpPr txBox="1"/>
          <p:nvPr/>
        </p:nvSpPr>
        <p:spPr>
          <a:xfrm rot="20003865">
            <a:off x="1041248" y="2026368"/>
            <a:ext cx="4020855" cy="2800767"/>
          </a:xfrm>
          <a:prstGeom prst="rect">
            <a:avLst/>
          </a:prstGeom>
          <a:noFill/>
        </p:spPr>
        <p:txBody>
          <a:bodyPr wrap="square" rtlCol="0">
            <a:spAutoFit/>
          </a:bodyPr>
          <a:lstStyle/>
          <a:p>
            <a:pPr algn="ctr"/>
            <a:r>
              <a:rPr lang="en-US" sz="4400" dirty="0"/>
              <a:t>Time management improvement complete!</a:t>
            </a:r>
          </a:p>
        </p:txBody>
      </p:sp>
    </p:spTree>
    <p:extLst>
      <p:ext uri="{BB962C8B-B14F-4D97-AF65-F5344CB8AC3E}">
        <p14:creationId xmlns:p14="http://schemas.microsoft.com/office/powerpoint/2010/main" val="35284379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C99101F-5A3B-6295-8C41-9999F2D9B81F}"/>
              </a:ext>
            </a:extLst>
          </p:cNvPr>
          <p:cNvSpPr txBox="1"/>
          <p:nvPr/>
        </p:nvSpPr>
        <p:spPr>
          <a:xfrm>
            <a:off x="404084" y="224889"/>
            <a:ext cx="4843463" cy="923330"/>
          </a:xfrm>
          <a:prstGeom prst="rect">
            <a:avLst/>
          </a:prstGeom>
          <a:noFill/>
        </p:spPr>
        <p:txBody>
          <a:bodyPr wrap="square" rtlCol="0">
            <a:spAutoFit/>
          </a:bodyPr>
          <a:lstStyle/>
          <a:p>
            <a:endParaRPr lang="en-US" dirty="0"/>
          </a:p>
          <a:p>
            <a:endParaRPr lang="en-US" dirty="0"/>
          </a:p>
          <a:p>
            <a:endParaRPr lang="en-US" dirty="0"/>
          </a:p>
        </p:txBody>
      </p:sp>
      <p:sp>
        <p:nvSpPr>
          <p:cNvPr id="3" name="TextBox 2">
            <a:extLst>
              <a:ext uri="{FF2B5EF4-FFF2-40B4-BE49-F238E27FC236}">
                <a16:creationId xmlns:a16="http://schemas.microsoft.com/office/drawing/2014/main" id="{5994C14F-EDB3-A0AC-74A8-5175E7843C7C}"/>
              </a:ext>
            </a:extLst>
          </p:cNvPr>
          <p:cNvSpPr txBox="1"/>
          <p:nvPr/>
        </p:nvSpPr>
        <p:spPr>
          <a:xfrm>
            <a:off x="412991" y="205871"/>
            <a:ext cx="11330716" cy="1174420"/>
          </a:xfrm>
          <a:prstGeom prst="rect">
            <a:avLst/>
          </a:prstGeom>
          <a:solidFill>
            <a:schemeClr val="accent1">
              <a:lumMod val="20000"/>
              <a:lumOff val="80000"/>
            </a:schemeClr>
          </a:solidFill>
          <a:ln w="38100">
            <a:solidFill>
              <a:schemeClr val="accent2">
                <a:lumMod val="75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endParaRPr lang="en-US" dirty="0"/>
          </a:p>
        </p:txBody>
      </p:sp>
      <p:sp>
        <p:nvSpPr>
          <p:cNvPr id="4" name="TextBox 3">
            <a:extLst>
              <a:ext uri="{FF2B5EF4-FFF2-40B4-BE49-F238E27FC236}">
                <a16:creationId xmlns:a16="http://schemas.microsoft.com/office/drawing/2014/main" id="{13F9B73D-DE18-D0AB-EFBA-BDF870E5E336}"/>
              </a:ext>
            </a:extLst>
          </p:cNvPr>
          <p:cNvSpPr txBox="1"/>
          <p:nvPr/>
        </p:nvSpPr>
        <p:spPr>
          <a:xfrm>
            <a:off x="425635" y="1505123"/>
            <a:ext cx="3551228" cy="3600986"/>
          </a:xfrm>
          <a:prstGeom prst="rect">
            <a:avLst/>
          </a:prstGeom>
          <a:solidFill>
            <a:schemeClr val="accent1">
              <a:lumMod val="20000"/>
              <a:lumOff val="80000"/>
            </a:schemeClr>
          </a:solidFill>
          <a:ln w="38100">
            <a:solidFill>
              <a:schemeClr val="accent2">
                <a:lumMod val="75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US" sz="1200" b="1" u="sng" dirty="0">
                <a:solidFill>
                  <a:schemeClr val="accent6">
                    <a:lumMod val="50000"/>
                  </a:schemeClr>
                </a:solidFill>
                <a:latin typeface="American Typewriter" panose="02090604020004020304" pitchFamily="18" charset="77"/>
              </a:rPr>
              <a:t>Strategies</a:t>
            </a:r>
          </a:p>
          <a:p>
            <a:r>
              <a:rPr lang="en-US" sz="1200" b="1" dirty="0">
                <a:solidFill>
                  <a:schemeClr val="accent6">
                    <a:lumMod val="50000"/>
                  </a:schemeClr>
                </a:solidFill>
                <a:latin typeface="American Typewriter" panose="02090604020004020304" pitchFamily="18" charset="77"/>
              </a:rPr>
              <a:t>There are many ways to improve and develop your critical thinking skills;</a:t>
            </a:r>
          </a:p>
          <a:p>
            <a:r>
              <a:rPr lang="en-US" sz="1200" b="1" dirty="0">
                <a:solidFill>
                  <a:schemeClr val="accent6">
                    <a:lumMod val="50000"/>
                  </a:schemeClr>
                </a:solidFill>
                <a:latin typeface="American Typewriter" panose="02090604020004020304" pitchFamily="18" charset="77"/>
              </a:rPr>
              <a:t>- Improve knowledge – doing your own research from reputable sources.</a:t>
            </a:r>
          </a:p>
          <a:p>
            <a:r>
              <a:rPr lang="en-US" sz="1200" b="1" dirty="0">
                <a:solidFill>
                  <a:schemeClr val="accent6">
                    <a:lumMod val="50000"/>
                  </a:schemeClr>
                </a:solidFill>
                <a:latin typeface="American Typewriter" panose="02090604020004020304" pitchFamily="18" charset="77"/>
              </a:rPr>
              <a:t>- Discussion – listening to others thoughts and opinions and drawing your own conclusions.</a:t>
            </a:r>
          </a:p>
          <a:p>
            <a:r>
              <a:rPr lang="en-US" sz="1200" b="1" dirty="0">
                <a:solidFill>
                  <a:schemeClr val="accent6">
                    <a:lumMod val="50000"/>
                  </a:schemeClr>
                </a:solidFill>
                <a:latin typeface="American Typewriter" panose="02090604020004020304" pitchFamily="18" charset="77"/>
              </a:rPr>
              <a:t>- Debate – challenging others opinions to further gain knowledge on a subject.</a:t>
            </a:r>
          </a:p>
          <a:p>
            <a:r>
              <a:rPr lang="en-US" sz="1200" b="1" dirty="0">
                <a:solidFill>
                  <a:schemeClr val="accent6">
                    <a:lumMod val="50000"/>
                  </a:schemeClr>
                </a:solidFill>
                <a:latin typeface="American Typewriter" panose="02090604020004020304" pitchFamily="18" charset="77"/>
              </a:rPr>
              <a:t>- Being open minded – Keep things in perspective and remembering that not everything you read is true</a:t>
            </a:r>
            <a:r>
              <a:rPr lang="en-US" sz="1200" b="1" dirty="0">
                <a:solidFill>
                  <a:schemeClr val="accent6">
                    <a:lumMod val="50000"/>
                  </a:schemeClr>
                </a:solidFill>
              </a:rPr>
              <a:t>.</a:t>
            </a:r>
          </a:p>
          <a:p>
            <a:pPr algn="ctr"/>
            <a:endParaRPr lang="en-US" sz="1200" b="1" dirty="0">
              <a:solidFill>
                <a:schemeClr val="accent6">
                  <a:lumMod val="50000"/>
                </a:schemeClr>
              </a:solidFill>
              <a:latin typeface="American Typewriter" panose="02090604020004020304" pitchFamily="18" charset="77"/>
            </a:endParaRPr>
          </a:p>
          <a:p>
            <a:pPr algn="ctr"/>
            <a:r>
              <a:rPr lang="en-US" sz="1200" b="1" dirty="0">
                <a:solidFill>
                  <a:schemeClr val="accent6">
                    <a:lumMod val="50000"/>
                  </a:schemeClr>
                </a:solidFill>
                <a:latin typeface="American Typewriter" panose="02090604020004020304" pitchFamily="18" charset="77"/>
              </a:rPr>
              <a:t>It is important to check that reasons and evidence are both relevant and supportive of the main argument, as this helps you to identify whether the writers conclusion is valid -  Cottrell (2013, Pg 190).</a:t>
            </a:r>
          </a:p>
        </p:txBody>
      </p:sp>
      <p:sp>
        <p:nvSpPr>
          <p:cNvPr id="8" name="TextBox 7">
            <a:extLst>
              <a:ext uri="{FF2B5EF4-FFF2-40B4-BE49-F238E27FC236}">
                <a16:creationId xmlns:a16="http://schemas.microsoft.com/office/drawing/2014/main" id="{F3AA8EA7-11C3-173B-7BFF-E3DCD83B6F15}"/>
              </a:ext>
            </a:extLst>
          </p:cNvPr>
          <p:cNvSpPr txBox="1"/>
          <p:nvPr/>
        </p:nvSpPr>
        <p:spPr>
          <a:xfrm>
            <a:off x="8174665" y="1504497"/>
            <a:ext cx="3551228" cy="1938992"/>
          </a:xfrm>
          <a:prstGeom prst="rect">
            <a:avLst/>
          </a:prstGeom>
          <a:solidFill>
            <a:schemeClr val="accent1">
              <a:lumMod val="20000"/>
              <a:lumOff val="80000"/>
            </a:schemeClr>
          </a:solidFill>
          <a:ln w="38100">
            <a:solidFill>
              <a:schemeClr val="accent2">
                <a:lumMod val="75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US" sz="1200" b="1" u="sng" dirty="0">
                <a:solidFill>
                  <a:schemeClr val="accent6">
                    <a:lumMod val="50000"/>
                  </a:schemeClr>
                </a:solidFill>
                <a:latin typeface="American Typewriter" panose="02090604020004020304" pitchFamily="18" charset="77"/>
              </a:rPr>
              <a:t>Why is it important?</a:t>
            </a:r>
          </a:p>
          <a:p>
            <a:r>
              <a:rPr lang="en-US" sz="1200" b="1" dirty="0">
                <a:solidFill>
                  <a:schemeClr val="accent6">
                    <a:lumMod val="50000"/>
                  </a:schemeClr>
                </a:solidFill>
                <a:latin typeface="American Typewriter" panose="02090604020004020304" pitchFamily="18" charset="77"/>
              </a:rPr>
              <a:t>- It helps you to improve your decision making by encouraging you to see other peoples view points.</a:t>
            </a:r>
          </a:p>
          <a:p>
            <a:r>
              <a:rPr lang="en-US" sz="1200" b="1" dirty="0">
                <a:solidFill>
                  <a:schemeClr val="accent6">
                    <a:lumMod val="50000"/>
                  </a:schemeClr>
                </a:solidFill>
                <a:latin typeface="American Typewriter" panose="02090604020004020304" pitchFamily="18" charset="77"/>
              </a:rPr>
              <a:t>- Your problem solving skills will be improved because you will </a:t>
            </a:r>
            <a:r>
              <a:rPr lang="en-US" sz="1200" b="1" dirty="0" err="1">
                <a:solidFill>
                  <a:schemeClr val="accent6">
                    <a:lumMod val="50000"/>
                  </a:schemeClr>
                </a:solidFill>
                <a:latin typeface="American Typewriter" panose="02090604020004020304" pitchFamily="18" charset="77"/>
              </a:rPr>
              <a:t>analyse</a:t>
            </a:r>
            <a:r>
              <a:rPr lang="en-US" sz="1200" b="1" dirty="0">
                <a:solidFill>
                  <a:schemeClr val="accent6">
                    <a:lumMod val="50000"/>
                  </a:schemeClr>
                </a:solidFill>
                <a:latin typeface="American Typewriter" panose="02090604020004020304" pitchFamily="18" charset="77"/>
              </a:rPr>
              <a:t> situations appropriately.</a:t>
            </a:r>
          </a:p>
          <a:p>
            <a:r>
              <a:rPr lang="en-US" sz="1200" b="1" dirty="0">
                <a:solidFill>
                  <a:schemeClr val="accent6">
                    <a:lumMod val="50000"/>
                  </a:schemeClr>
                </a:solidFill>
                <a:latin typeface="American Typewriter" panose="02090604020004020304" pitchFamily="18" charset="77"/>
              </a:rPr>
              <a:t>-You will be more particular about the sources of information you use in your work.</a:t>
            </a:r>
          </a:p>
        </p:txBody>
      </p:sp>
      <p:sp>
        <p:nvSpPr>
          <p:cNvPr id="9" name="TextBox 8">
            <a:extLst>
              <a:ext uri="{FF2B5EF4-FFF2-40B4-BE49-F238E27FC236}">
                <a16:creationId xmlns:a16="http://schemas.microsoft.com/office/drawing/2014/main" id="{29FC8D6A-02AA-DD70-FC5E-E4822965B5E4}"/>
              </a:ext>
            </a:extLst>
          </p:cNvPr>
          <p:cNvSpPr txBox="1"/>
          <p:nvPr/>
        </p:nvSpPr>
        <p:spPr>
          <a:xfrm>
            <a:off x="8174665" y="3524246"/>
            <a:ext cx="3551228" cy="1754326"/>
          </a:xfrm>
          <a:prstGeom prst="rect">
            <a:avLst/>
          </a:prstGeom>
          <a:solidFill>
            <a:schemeClr val="accent1">
              <a:lumMod val="20000"/>
              <a:lumOff val="80000"/>
            </a:schemeClr>
          </a:solidFill>
          <a:ln w="38100">
            <a:solidFill>
              <a:schemeClr val="accent2">
                <a:lumMod val="75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US" sz="1200" b="1" u="sng" dirty="0">
                <a:solidFill>
                  <a:schemeClr val="accent6">
                    <a:lumMod val="50000"/>
                  </a:schemeClr>
                </a:solidFill>
                <a:latin typeface="American Typewriter" panose="02090604020004020304" pitchFamily="18" charset="77"/>
              </a:rPr>
              <a:t>How to develop your skills</a:t>
            </a:r>
          </a:p>
          <a:p>
            <a:r>
              <a:rPr lang="en-US" sz="1200" b="1" dirty="0">
                <a:solidFill>
                  <a:schemeClr val="accent6">
                    <a:lumMod val="50000"/>
                  </a:schemeClr>
                </a:solidFill>
                <a:latin typeface="American Typewriter" panose="02090604020004020304" pitchFamily="18" charset="77"/>
              </a:rPr>
              <a:t>When faced with new information try and remain consistent with how you process it. Using open ended questions is an effective way to get information without leading the conversation. Always question your sources and where they come from, be aware of the validity of your chosen information.</a:t>
            </a:r>
          </a:p>
        </p:txBody>
      </p:sp>
      <p:sp>
        <p:nvSpPr>
          <p:cNvPr id="10" name="TextBox 9">
            <a:extLst>
              <a:ext uri="{FF2B5EF4-FFF2-40B4-BE49-F238E27FC236}">
                <a16:creationId xmlns:a16="http://schemas.microsoft.com/office/drawing/2014/main" id="{D8D91F9A-A13F-E72A-E65C-5C7560ACB722}"/>
              </a:ext>
            </a:extLst>
          </p:cNvPr>
          <p:cNvSpPr txBox="1"/>
          <p:nvPr/>
        </p:nvSpPr>
        <p:spPr>
          <a:xfrm>
            <a:off x="806325" y="427378"/>
            <a:ext cx="10526233" cy="769441"/>
          </a:xfrm>
          <a:prstGeom prst="rect">
            <a:avLst/>
          </a:prstGeom>
          <a:noFill/>
        </p:spPr>
        <p:txBody>
          <a:bodyPr wrap="square" rtlCol="0">
            <a:spAutoFit/>
          </a:bodyPr>
          <a:lstStyle/>
          <a:p>
            <a:pPr algn="ctr"/>
            <a:r>
              <a:rPr lang="en-US" sz="4400" b="1" dirty="0">
                <a:solidFill>
                  <a:schemeClr val="accent6">
                    <a:lumMod val="50000"/>
                  </a:schemeClr>
                </a:solidFill>
                <a:latin typeface="American Typewriter" panose="02090604020004020304" pitchFamily="18" charset="77"/>
                <a:ea typeface="Verdana" panose="020B0604030504040204" pitchFamily="34" charset="0"/>
                <a:cs typeface="APPLE CHANCERY" panose="03020702040506060504" pitchFamily="66" charset="-79"/>
              </a:rPr>
              <a:t>Introduction to critical thinking.</a:t>
            </a:r>
          </a:p>
        </p:txBody>
      </p:sp>
      <p:sp>
        <p:nvSpPr>
          <p:cNvPr id="11" name="TextBox 10">
            <a:extLst>
              <a:ext uri="{FF2B5EF4-FFF2-40B4-BE49-F238E27FC236}">
                <a16:creationId xmlns:a16="http://schemas.microsoft.com/office/drawing/2014/main" id="{0D6E4C40-21C7-F293-305E-DA4C8DF2F0A9}"/>
              </a:ext>
            </a:extLst>
          </p:cNvPr>
          <p:cNvSpPr txBox="1"/>
          <p:nvPr/>
        </p:nvSpPr>
        <p:spPr>
          <a:xfrm>
            <a:off x="4102017" y="1500622"/>
            <a:ext cx="3902115" cy="1384995"/>
          </a:xfrm>
          <a:prstGeom prst="rect">
            <a:avLst/>
          </a:prstGeom>
          <a:solidFill>
            <a:schemeClr val="accent1">
              <a:lumMod val="20000"/>
              <a:lumOff val="80000"/>
            </a:schemeClr>
          </a:solidFill>
          <a:ln w="38100">
            <a:solidFill>
              <a:schemeClr val="accent2">
                <a:lumMod val="75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US" sz="1200" b="1" u="sng" dirty="0">
                <a:solidFill>
                  <a:schemeClr val="accent6">
                    <a:lumMod val="50000"/>
                  </a:schemeClr>
                </a:solidFill>
                <a:latin typeface="American Typewriter" panose="02090604020004020304" pitchFamily="18" charset="77"/>
              </a:rPr>
              <a:t>Introduction</a:t>
            </a:r>
          </a:p>
          <a:p>
            <a:pPr algn="ctr"/>
            <a:r>
              <a:rPr lang="en-US" sz="1200" b="1" dirty="0">
                <a:solidFill>
                  <a:schemeClr val="accent6">
                    <a:lumMod val="50000"/>
                  </a:schemeClr>
                </a:solidFill>
                <a:latin typeface="American Typewriter" panose="02090604020004020304" pitchFamily="18" charset="77"/>
              </a:rPr>
              <a:t>Critical thinking is something we us daily. We are given information that we often have to sort into fact or fiction. We also have to take other peoples thoughts and beliefs into account and then use these to evaluate and form our own opinions.</a:t>
            </a:r>
          </a:p>
        </p:txBody>
      </p:sp>
      <p:pic>
        <p:nvPicPr>
          <p:cNvPr id="13" name="Graphic 12" descr="Play with solid fill">
            <a:extLst>
              <a:ext uri="{FF2B5EF4-FFF2-40B4-BE49-F238E27FC236}">
                <a16:creationId xmlns:a16="http://schemas.microsoft.com/office/drawing/2014/main" id="{F261EAB1-A3E9-0438-DE39-4E4593CD704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547229" y="1271005"/>
            <a:ext cx="512098" cy="512098"/>
          </a:xfrm>
          <a:prstGeom prst="rect">
            <a:avLst/>
          </a:prstGeom>
        </p:spPr>
      </p:pic>
      <p:pic>
        <p:nvPicPr>
          <p:cNvPr id="15" name="Graphic 14" descr="Puzzle with solid fill">
            <a:extLst>
              <a:ext uri="{FF2B5EF4-FFF2-40B4-BE49-F238E27FC236}">
                <a16:creationId xmlns:a16="http://schemas.microsoft.com/office/drawing/2014/main" id="{ED21E339-36C2-885B-EF17-A8BFCBCCDAB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6452077">
            <a:off x="3344144" y="3144390"/>
            <a:ext cx="706213" cy="706213"/>
          </a:xfrm>
          <a:prstGeom prst="rect">
            <a:avLst/>
          </a:prstGeom>
        </p:spPr>
      </p:pic>
      <p:pic>
        <p:nvPicPr>
          <p:cNvPr id="17" name="Graphic 16" descr="Badge Question Mark with solid fill">
            <a:extLst>
              <a:ext uri="{FF2B5EF4-FFF2-40B4-BE49-F238E27FC236}">
                <a16:creationId xmlns:a16="http://schemas.microsoft.com/office/drawing/2014/main" id="{4D517C25-18D9-1250-6268-863EBC5C391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067309" y="2197477"/>
            <a:ext cx="619225" cy="619225"/>
          </a:xfrm>
          <a:prstGeom prst="rect">
            <a:avLst/>
          </a:prstGeom>
        </p:spPr>
      </p:pic>
      <p:pic>
        <p:nvPicPr>
          <p:cNvPr id="19" name="Graphic 18" descr="Idea with solid fill">
            <a:extLst>
              <a:ext uri="{FF2B5EF4-FFF2-40B4-BE49-F238E27FC236}">
                <a16:creationId xmlns:a16="http://schemas.microsoft.com/office/drawing/2014/main" id="{52C29F09-2C8B-A8A0-D9A3-9B7928E213F3}"/>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873516" y="356605"/>
            <a:ext cx="914400" cy="914400"/>
          </a:xfrm>
          <a:prstGeom prst="rect">
            <a:avLst/>
          </a:prstGeom>
        </p:spPr>
      </p:pic>
      <p:pic>
        <p:nvPicPr>
          <p:cNvPr id="21" name="Graphic 20" descr="Watering pot with solid fill">
            <a:extLst>
              <a:ext uri="{FF2B5EF4-FFF2-40B4-BE49-F238E27FC236}">
                <a16:creationId xmlns:a16="http://schemas.microsoft.com/office/drawing/2014/main" id="{0D2EC3F3-870B-A44A-120D-C352220088DF}"/>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1176854" y="4632372"/>
            <a:ext cx="749036" cy="749036"/>
          </a:xfrm>
          <a:prstGeom prst="rect">
            <a:avLst/>
          </a:prstGeom>
        </p:spPr>
      </p:pic>
      <p:sp>
        <p:nvSpPr>
          <p:cNvPr id="23" name="TextBox 22">
            <a:extLst>
              <a:ext uri="{FF2B5EF4-FFF2-40B4-BE49-F238E27FC236}">
                <a16:creationId xmlns:a16="http://schemas.microsoft.com/office/drawing/2014/main" id="{8E5154CC-87B3-C2EF-CA89-875F6F642253}"/>
              </a:ext>
            </a:extLst>
          </p:cNvPr>
          <p:cNvSpPr txBox="1"/>
          <p:nvPr/>
        </p:nvSpPr>
        <p:spPr>
          <a:xfrm>
            <a:off x="4102017" y="3060562"/>
            <a:ext cx="2526588" cy="600164"/>
          </a:xfrm>
          <a:prstGeom prst="rect">
            <a:avLst/>
          </a:prstGeom>
          <a:solidFill>
            <a:schemeClr val="bg1"/>
          </a:solidFill>
          <a:ln w="38100">
            <a:solidFill>
              <a:schemeClr val="accent2">
                <a:lumMod val="75000"/>
              </a:schemeClr>
            </a:solidFill>
          </a:ln>
          <a:effectLst>
            <a:outerShdw blurRad="44450" dist="27940" dir="5400000" algn="ctr">
              <a:srgbClr val="000000">
                <a:alpha val="32000"/>
              </a:srgbClr>
            </a:outerShdw>
          </a:effectLst>
        </p:spPr>
        <p:txBody>
          <a:bodyPr wrap="square" rtlCol="0">
            <a:spAutoFit/>
          </a:bodyPr>
          <a:lstStyle/>
          <a:p>
            <a:pPr algn="ctr"/>
            <a:r>
              <a:rPr lang="en-US" sz="1100" b="1" dirty="0">
                <a:solidFill>
                  <a:schemeClr val="accent6">
                    <a:lumMod val="50000"/>
                  </a:schemeClr>
                </a:solidFill>
                <a:latin typeface="American Typewriter" panose="02090604020004020304" pitchFamily="18" charset="77"/>
              </a:rPr>
              <a:t>”Critical thinking is a cognitive activity associated with using the mind” (Cottrell, 2005, Pg 1).</a:t>
            </a:r>
          </a:p>
        </p:txBody>
      </p:sp>
      <p:sp>
        <p:nvSpPr>
          <p:cNvPr id="24" name="TextBox 23">
            <a:extLst>
              <a:ext uri="{FF2B5EF4-FFF2-40B4-BE49-F238E27FC236}">
                <a16:creationId xmlns:a16="http://schemas.microsoft.com/office/drawing/2014/main" id="{8540165C-1A7E-F400-125A-FB2F65E707AE}"/>
              </a:ext>
            </a:extLst>
          </p:cNvPr>
          <p:cNvSpPr txBox="1"/>
          <p:nvPr/>
        </p:nvSpPr>
        <p:spPr>
          <a:xfrm>
            <a:off x="8174665" y="5357529"/>
            <a:ext cx="3551228" cy="1384995"/>
          </a:xfrm>
          <a:prstGeom prst="rect">
            <a:avLst/>
          </a:prstGeom>
          <a:solidFill>
            <a:schemeClr val="accent1">
              <a:lumMod val="20000"/>
              <a:lumOff val="80000"/>
            </a:schemeClr>
          </a:solidFill>
          <a:ln w="38100">
            <a:solidFill>
              <a:schemeClr val="accent2">
                <a:lumMod val="75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US" sz="1200" b="1" u="sng" dirty="0">
                <a:solidFill>
                  <a:schemeClr val="accent6">
                    <a:lumMod val="50000"/>
                  </a:schemeClr>
                </a:solidFill>
                <a:latin typeface="American Typewriter" panose="02090604020004020304" pitchFamily="18" charset="77"/>
              </a:rPr>
              <a:t>When would you use it?</a:t>
            </a:r>
          </a:p>
          <a:p>
            <a:r>
              <a:rPr lang="en-US" sz="1200" b="1" dirty="0">
                <a:solidFill>
                  <a:schemeClr val="accent6">
                    <a:lumMod val="50000"/>
                  </a:schemeClr>
                </a:solidFill>
                <a:latin typeface="American Typewriter" panose="02090604020004020304" pitchFamily="18" charset="77"/>
              </a:rPr>
              <a:t>- When making important decisions.</a:t>
            </a:r>
          </a:p>
          <a:p>
            <a:r>
              <a:rPr lang="en-US" sz="1200" b="1" dirty="0">
                <a:solidFill>
                  <a:schemeClr val="accent6">
                    <a:lumMod val="50000"/>
                  </a:schemeClr>
                </a:solidFill>
                <a:latin typeface="American Typewriter" panose="02090604020004020304" pitchFamily="18" charset="77"/>
              </a:rPr>
              <a:t>- When collecting research for assignments.</a:t>
            </a:r>
          </a:p>
          <a:p>
            <a:r>
              <a:rPr lang="en-US" sz="1200" b="1" dirty="0">
                <a:solidFill>
                  <a:schemeClr val="accent6">
                    <a:lumMod val="50000"/>
                  </a:schemeClr>
                </a:solidFill>
                <a:latin typeface="American Typewriter" panose="02090604020004020304" pitchFamily="18" charset="77"/>
              </a:rPr>
              <a:t>-When in meetings or discussions with others, where you may engage in debate.</a:t>
            </a:r>
          </a:p>
          <a:p>
            <a:r>
              <a:rPr lang="en-US" sz="1200" b="1" dirty="0">
                <a:solidFill>
                  <a:schemeClr val="accent6">
                    <a:lumMod val="50000"/>
                  </a:schemeClr>
                </a:solidFill>
                <a:latin typeface="American Typewriter" panose="02090604020004020304" pitchFamily="18" charset="77"/>
              </a:rPr>
              <a:t>- When faced with ‘facts’ about a subject you’re unfamiliar with.</a:t>
            </a:r>
          </a:p>
        </p:txBody>
      </p:sp>
      <p:pic>
        <p:nvPicPr>
          <p:cNvPr id="26" name="Graphic 25" descr="Clapper board with solid fill">
            <a:extLst>
              <a:ext uri="{FF2B5EF4-FFF2-40B4-BE49-F238E27FC236}">
                <a16:creationId xmlns:a16="http://schemas.microsoft.com/office/drawing/2014/main" id="{CAE10EA6-96B0-6DC7-0599-F47C9B0A3EC7}"/>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1390164" y="6033155"/>
            <a:ext cx="707086" cy="707086"/>
          </a:xfrm>
          <a:prstGeom prst="rect">
            <a:avLst/>
          </a:prstGeom>
        </p:spPr>
      </p:pic>
      <p:sp>
        <p:nvSpPr>
          <p:cNvPr id="5" name="TextBox 4">
            <a:extLst>
              <a:ext uri="{FF2B5EF4-FFF2-40B4-BE49-F238E27FC236}">
                <a16:creationId xmlns:a16="http://schemas.microsoft.com/office/drawing/2014/main" id="{12AC2647-E7B7-132E-258D-EAB9EE78174D}"/>
              </a:ext>
            </a:extLst>
          </p:cNvPr>
          <p:cNvSpPr txBox="1"/>
          <p:nvPr/>
        </p:nvSpPr>
        <p:spPr>
          <a:xfrm>
            <a:off x="412991" y="5278572"/>
            <a:ext cx="3551228" cy="1384995"/>
          </a:xfrm>
          <a:prstGeom prst="rect">
            <a:avLst/>
          </a:prstGeom>
          <a:solidFill>
            <a:schemeClr val="accent1">
              <a:lumMod val="20000"/>
              <a:lumOff val="80000"/>
            </a:schemeClr>
          </a:solidFill>
          <a:ln w="38100">
            <a:solidFill>
              <a:schemeClr val="accent2">
                <a:lumMod val="75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US" sz="1200" b="1" u="sng" dirty="0">
                <a:solidFill>
                  <a:schemeClr val="accent6">
                    <a:lumMod val="50000"/>
                  </a:schemeClr>
                </a:solidFill>
                <a:latin typeface="American Typewriter" panose="02090604020004020304" pitchFamily="18" charset="77"/>
              </a:rPr>
              <a:t>Theorist influence</a:t>
            </a:r>
          </a:p>
          <a:p>
            <a:pPr algn="ctr"/>
            <a:r>
              <a:rPr lang="en-US" sz="1200" b="1" dirty="0">
                <a:solidFill>
                  <a:schemeClr val="accent6">
                    <a:lumMod val="50000"/>
                  </a:schemeClr>
                </a:solidFill>
                <a:latin typeface="American Typewriter" panose="02090604020004020304" pitchFamily="18" charset="77"/>
              </a:rPr>
              <a:t>A well known theorist John Dewey was an advocate for critical thinking. He believed an education system that restricted learners freedom of thought and movement would inhibit their intellectual and moral development Bob Bates (2019, Pg 20).</a:t>
            </a:r>
          </a:p>
        </p:txBody>
      </p:sp>
      <p:pic>
        <p:nvPicPr>
          <p:cNvPr id="7" name="Graphic 6" descr="Flask with solid fill">
            <a:extLst>
              <a:ext uri="{FF2B5EF4-FFF2-40B4-BE49-F238E27FC236}">
                <a16:creationId xmlns:a16="http://schemas.microsoft.com/office/drawing/2014/main" id="{5E70E8C4-4DA5-FE68-AABB-461E9BC4F322}"/>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rot="2350151">
            <a:off x="3299993" y="4724351"/>
            <a:ext cx="763515" cy="763515"/>
          </a:xfrm>
          <a:prstGeom prst="rect">
            <a:avLst/>
          </a:prstGeom>
        </p:spPr>
      </p:pic>
      <p:sp>
        <p:nvSpPr>
          <p:cNvPr id="12" name="TextBox 11">
            <a:extLst>
              <a:ext uri="{FF2B5EF4-FFF2-40B4-BE49-F238E27FC236}">
                <a16:creationId xmlns:a16="http://schemas.microsoft.com/office/drawing/2014/main" id="{BBFBBC28-8423-00F3-BDDE-F017BB0C2F49}"/>
              </a:ext>
            </a:extLst>
          </p:cNvPr>
          <p:cNvSpPr txBox="1"/>
          <p:nvPr/>
        </p:nvSpPr>
        <p:spPr>
          <a:xfrm>
            <a:off x="5506309" y="4234705"/>
            <a:ext cx="2526588" cy="1107996"/>
          </a:xfrm>
          <a:prstGeom prst="rect">
            <a:avLst/>
          </a:prstGeom>
          <a:solidFill>
            <a:schemeClr val="bg1"/>
          </a:solidFill>
          <a:ln w="38100">
            <a:solidFill>
              <a:schemeClr val="accent2">
                <a:lumMod val="75000"/>
              </a:schemeClr>
            </a:solidFill>
          </a:ln>
          <a:effectLst>
            <a:outerShdw blurRad="44450" dist="27940" dir="5400000" algn="ctr">
              <a:srgbClr val="000000">
                <a:alpha val="32000"/>
              </a:srgbClr>
            </a:outerShdw>
          </a:effectLst>
        </p:spPr>
        <p:txBody>
          <a:bodyPr wrap="square" rtlCol="0">
            <a:spAutoFit/>
          </a:bodyPr>
          <a:lstStyle/>
          <a:p>
            <a:pPr algn="ctr"/>
            <a:r>
              <a:rPr lang="en-US" sz="1100" b="1" dirty="0">
                <a:solidFill>
                  <a:schemeClr val="accent6">
                    <a:lumMod val="50000"/>
                  </a:schemeClr>
                </a:solidFill>
                <a:latin typeface="American Typewriter" panose="02090604020004020304" pitchFamily="18" charset="77"/>
              </a:rPr>
              <a:t>”Understanding that everyone has a fixed mindset persona can give us more compassion for people. It allows us to understand their struggles. Dweck (2017, Pg 261).</a:t>
            </a:r>
          </a:p>
        </p:txBody>
      </p:sp>
      <p:sp>
        <p:nvSpPr>
          <p:cNvPr id="14" name="TextBox 13">
            <a:extLst>
              <a:ext uri="{FF2B5EF4-FFF2-40B4-BE49-F238E27FC236}">
                <a16:creationId xmlns:a16="http://schemas.microsoft.com/office/drawing/2014/main" id="{A5C5E83B-4679-AB13-6324-5C9A8C297A5C}"/>
              </a:ext>
            </a:extLst>
          </p:cNvPr>
          <p:cNvSpPr txBox="1"/>
          <p:nvPr/>
        </p:nvSpPr>
        <p:spPr>
          <a:xfrm>
            <a:off x="4040953" y="5544133"/>
            <a:ext cx="2486685" cy="1107996"/>
          </a:xfrm>
          <a:prstGeom prst="rect">
            <a:avLst/>
          </a:prstGeom>
          <a:solidFill>
            <a:schemeClr val="bg1"/>
          </a:solidFill>
          <a:ln w="38100">
            <a:solidFill>
              <a:schemeClr val="accent2">
                <a:lumMod val="75000"/>
              </a:schemeClr>
            </a:solidFill>
          </a:ln>
          <a:effectLst>
            <a:outerShdw blurRad="44450" dist="27940" dir="5400000" algn="ctr">
              <a:srgbClr val="000000">
                <a:alpha val="32000"/>
              </a:srgbClr>
            </a:outerShdw>
          </a:effectLst>
        </p:spPr>
        <p:txBody>
          <a:bodyPr wrap="square" rtlCol="0">
            <a:spAutoFit/>
          </a:bodyPr>
          <a:lstStyle/>
          <a:p>
            <a:pPr algn="ctr"/>
            <a:r>
              <a:rPr lang="en-US" sz="1100" b="1" dirty="0">
                <a:solidFill>
                  <a:schemeClr val="accent6">
                    <a:lumMod val="50000"/>
                  </a:schemeClr>
                </a:solidFill>
                <a:latin typeface="American Typewriter" panose="02090604020004020304" pitchFamily="18" charset="77"/>
              </a:rPr>
              <a:t>”The theorist ( Dewey) encouraged learners to actually inspect and examine their findings, instead of settling for explanations from third parties – Pappas (2023).</a:t>
            </a:r>
          </a:p>
        </p:txBody>
      </p:sp>
      <p:pic>
        <p:nvPicPr>
          <p:cNvPr id="6" name="Picture 5">
            <a:extLst>
              <a:ext uri="{FF2B5EF4-FFF2-40B4-BE49-F238E27FC236}">
                <a16:creationId xmlns:a16="http://schemas.microsoft.com/office/drawing/2014/main" id="{1D9B1326-FA63-50C1-8F3E-E4F32A7CE5CC}"/>
              </a:ext>
            </a:extLst>
          </p:cNvPr>
          <p:cNvPicPr>
            <a:picLocks noChangeAspect="1"/>
          </p:cNvPicPr>
          <p:nvPr/>
        </p:nvPicPr>
        <p:blipFill>
          <a:blip r:embed="rId17"/>
          <a:stretch>
            <a:fillRect/>
          </a:stretch>
        </p:blipFill>
        <p:spPr>
          <a:xfrm>
            <a:off x="6733627" y="3071713"/>
            <a:ext cx="1135855" cy="754473"/>
          </a:xfrm>
          <a:prstGeom prst="rect">
            <a:avLst/>
          </a:prstGeom>
          <a:ln w="28575">
            <a:solidFill>
              <a:schemeClr val="accent2">
                <a:lumMod val="75000"/>
              </a:schemeClr>
            </a:solidFill>
          </a:ln>
        </p:spPr>
      </p:pic>
      <p:sp>
        <p:nvSpPr>
          <p:cNvPr id="18" name="TextBox 17">
            <a:extLst>
              <a:ext uri="{FF2B5EF4-FFF2-40B4-BE49-F238E27FC236}">
                <a16:creationId xmlns:a16="http://schemas.microsoft.com/office/drawing/2014/main" id="{2302DC40-E6E9-5FF1-FDB6-56E9C8F59351}"/>
              </a:ext>
            </a:extLst>
          </p:cNvPr>
          <p:cNvSpPr txBox="1"/>
          <p:nvPr/>
        </p:nvSpPr>
        <p:spPr>
          <a:xfrm>
            <a:off x="6628606" y="3841452"/>
            <a:ext cx="1240876" cy="276999"/>
          </a:xfrm>
          <a:prstGeom prst="rect">
            <a:avLst/>
          </a:prstGeom>
          <a:noFill/>
        </p:spPr>
        <p:txBody>
          <a:bodyPr wrap="square">
            <a:spAutoFit/>
          </a:bodyPr>
          <a:lstStyle/>
          <a:p>
            <a:r>
              <a:rPr lang="en-US" sz="600" dirty="0">
                <a:solidFill>
                  <a:schemeClr val="bg1"/>
                </a:solidFill>
              </a:rPr>
              <a:t>https://</a:t>
            </a:r>
            <a:r>
              <a:rPr lang="en-US" sz="600" dirty="0" err="1">
                <a:solidFill>
                  <a:schemeClr val="bg1"/>
                </a:solidFill>
              </a:rPr>
              <a:t>stock.adobe.com</a:t>
            </a:r>
            <a:r>
              <a:rPr lang="en-US" sz="600" dirty="0">
                <a:solidFill>
                  <a:schemeClr val="bg1"/>
                </a:solidFill>
              </a:rPr>
              <a:t>/</a:t>
            </a:r>
            <a:r>
              <a:rPr lang="en-US" sz="600" dirty="0" err="1">
                <a:solidFill>
                  <a:schemeClr val="bg1"/>
                </a:solidFill>
              </a:rPr>
              <a:t>uk</a:t>
            </a:r>
            <a:r>
              <a:rPr lang="en-US" sz="600" dirty="0">
                <a:solidFill>
                  <a:schemeClr val="bg1"/>
                </a:solidFill>
              </a:rPr>
              <a:t>/</a:t>
            </a:r>
            <a:r>
              <a:rPr lang="en-US" sz="600" dirty="0" err="1">
                <a:solidFill>
                  <a:schemeClr val="bg1"/>
                </a:solidFill>
              </a:rPr>
              <a:t>search?k</a:t>
            </a:r>
            <a:r>
              <a:rPr lang="en-US" sz="600" dirty="0">
                <a:solidFill>
                  <a:schemeClr val="bg1"/>
                </a:solidFill>
              </a:rPr>
              <a:t>=</a:t>
            </a:r>
            <a:r>
              <a:rPr lang="en-US" sz="600" dirty="0" err="1">
                <a:solidFill>
                  <a:schemeClr val="bg1"/>
                </a:solidFill>
              </a:rPr>
              <a:t>critical+thinking+creativity</a:t>
            </a:r>
            <a:endParaRPr lang="en-US" sz="600" dirty="0">
              <a:solidFill>
                <a:schemeClr val="bg1"/>
              </a:solidFill>
            </a:endParaRPr>
          </a:p>
        </p:txBody>
      </p:sp>
      <p:pic>
        <p:nvPicPr>
          <p:cNvPr id="20" name="Picture 19">
            <a:extLst>
              <a:ext uri="{FF2B5EF4-FFF2-40B4-BE49-F238E27FC236}">
                <a16:creationId xmlns:a16="http://schemas.microsoft.com/office/drawing/2014/main" id="{2802444A-310B-CB86-2754-C793678A83BA}"/>
              </a:ext>
            </a:extLst>
          </p:cNvPr>
          <p:cNvPicPr>
            <a:picLocks noChangeAspect="1"/>
          </p:cNvPicPr>
          <p:nvPr/>
        </p:nvPicPr>
        <p:blipFill>
          <a:blip r:embed="rId18"/>
          <a:stretch>
            <a:fillRect/>
          </a:stretch>
        </p:blipFill>
        <p:spPr>
          <a:xfrm>
            <a:off x="4113396" y="4223386"/>
            <a:ext cx="1256379" cy="704700"/>
          </a:xfrm>
          <a:prstGeom prst="rect">
            <a:avLst/>
          </a:prstGeom>
          <a:ln w="28575">
            <a:solidFill>
              <a:schemeClr val="accent2">
                <a:lumMod val="75000"/>
              </a:schemeClr>
            </a:solidFill>
          </a:ln>
        </p:spPr>
      </p:pic>
      <p:sp>
        <p:nvSpPr>
          <p:cNvPr id="25" name="TextBox 24">
            <a:extLst>
              <a:ext uri="{FF2B5EF4-FFF2-40B4-BE49-F238E27FC236}">
                <a16:creationId xmlns:a16="http://schemas.microsoft.com/office/drawing/2014/main" id="{158619CE-25A1-7864-4984-4BB82A369A9F}"/>
              </a:ext>
            </a:extLst>
          </p:cNvPr>
          <p:cNvSpPr txBox="1"/>
          <p:nvPr/>
        </p:nvSpPr>
        <p:spPr>
          <a:xfrm>
            <a:off x="4203467" y="5006890"/>
            <a:ext cx="1231958" cy="323165"/>
          </a:xfrm>
          <a:prstGeom prst="rect">
            <a:avLst/>
          </a:prstGeom>
          <a:noFill/>
        </p:spPr>
        <p:txBody>
          <a:bodyPr wrap="square">
            <a:spAutoFit/>
          </a:bodyPr>
          <a:lstStyle/>
          <a:p>
            <a:r>
              <a:rPr lang="en-US" sz="500" dirty="0">
                <a:solidFill>
                  <a:schemeClr val="bg1"/>
                </a:solidFill>
              </a:rPr>
              <a:t>https://</a:t>
            </a:r>
            <a:r>
              <a:rPr lang="en-US" sz="500" dirty="0" err="1">
                <a:solidFill>
                  <a:schemeClr val="bg1"/>
                </a:solidFill>
              </a:rPr>
              <a:t>www.peoplematters.in</a:t>
            </a:r>
            <a:r>
              <a:rPr lang="en-US" sz="500" dirty="0">
                <a:solidFill>
                  <a:schemeClr val="bg1"/>
                </a:solidFill>
              </a:rPr>
              <a:t>/article/others/the-maddening-hurry-to-understand-others-19115</a:t>
            </a:r>
          </a:p>
        </p:txBody>
      </p:sp>
      <p:pic>
        <p:nvPicPr>
          <p:cNvPr id="27" name="Picture 26">
            <a:extLst>
              <a:ext uri="{FF2B5EF4-FFF2-40B4-BE49-F238E27FC236}">
                <a16:creationId xmlns:a16="http://schemas.microsoft.com/office/drawing/2014/main" id="{45D71236-BC63-91BD-A0C4-9F24F023294D}"/>
              </a:ext>
            </a:extLst>
          </p:cNvPr>
          <p:cNvPicPr>
            <a:picLocks noChangeAspect="1"/>
          </p:cNvPicPr>
          <p:nvPr/>
        </p:nvPicPr>
        <p:blipFill>
          <a:blip r:embed="rId19"/>
          <a:stretch>
            <a:fillRect/>
          </a:stretch>
        </p:blipFill>
        <p:spPr>
          <a:xfrm>
            <a:off x="6978716" y="5543902"/>
            <a:ext cx="645674" cy="778607"/>
          </a:xfrm>
          <a:prstGeom prst="rect">
            <a:avLst/>
          </a:prstGeom>
          <a:ln w="28575">
            <a:solidFill>
              <a:schemeClr val="accent2">
                <a:lumMod val="75000"/>
              </a:schemeClr>
            </a:solidFill>
          </a:ln>
        </p:spPr>
      </p:pic>
      <p:sp>
        <p:nvSpPr>
          <p:cNvPr id="29" name="TextBox 28">
            <a:extLst>
              <a:ext uri="{FF2B5EF4-FFF2-40B4-BE49-F238E27FC236}">
                <a16:creationId xmlns:a16="http://schemas.microsoft.com/office/drawing/2014/main" id="{9134875D-ABC0-4E81-1868-58182EC72BB1}"/>
              </a:ext>
            </a:extLst>
          </p:cNvPr>
          <p:cNvSpPr txBox="1"/>
          <p:nvPr/>
        </p:nvSpPr>
        <p:spPr>
          <a:xfrm>
            <a:off x="6791544" y="6438763"/>
            <a:ext cx="1020018" cy="323165"/>
          </a:xfrm>
          <a:prstGeom prst="rect">
            <a:avLst/>
          </a:prstGeom>
          <a:noFill/>
        </p:spPr>
        <p:txBody>
          <a:bodyPr wrap="square">
            <a:spAutoFit/>
          </a:bodyPr>
          <a:lstStyle/>
          <a:p>
            <a:r>
              <a:rPr lang="en-US" sz="500" dirty="0">
                <a:solidFill>
                  <a:schemeClr val="bg1"/>
                </a:solidFill>
              </a:rPr>
              <a:t>https://</a:t>
            </a:r>
            <a:r>
              <a:rPr lang="en-US" sz="500" dirty="0" err="1">
                <a:solidFill>
                  <a:schemeClr val="bg1"/>
                </a:solidFill>
              </a:rPr>
              <a:t>www.vecteezy.com</a:t>
            </a:r>
            <a:r>
              <a:rPr lang="en-US" sz="500" dirty="0">
                <a:solidFill>
                  <a:schemeClr val="bg1"/>
                </a:solidFill>
              </a:rPr>
              <a:t>/vector-art/3058926-kids-detective-in-cute-character-style</a:t>
            </a:r>
          </a:p>
        </p:txBody>
      </p:sp>
    </p:spTree>
    <p:extLst>
      <p:ext uri="{BB962C8B-B14F-4D97-AF65-F5344CB8AC3E}">
        <p14:creationId xmlns:p14="http://schemas.microsoft.com/office/powerpoint/2010/main" val="21881643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A057A3A-B030-3FD9-9433-8F0E81265019}"/>
              </a:ext>
            </a:extLst>
          </p:cNvPr>
          <p:cNvSpPr txBox="1"/>
          <p:nvPr/>
        </p:nvSpPr>
        <p:spPr>
          <a:xfrm>
            <a:off x="412991" y="205871"/>
            <a:ext cx="11330716" cy="830997"/>
          </a:xfrm>
          <a:prstGeom prst="rect">
            <a:avLst/>
          </a:prstGeom>
          <a:solidFill>
            <a:schemeClr val="accent1">
              <a:lumMod val="40000"/>
              <a:lumOff val="60000"/>
            </a:schemeClr>
          </a:solidFill>
          <a:ln w="38100">
            <a:solidFill>
              <a:schemeClr val="accent2">
                <a:lumMod val="75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US" sz="4800" dirty="0">
                <a:solidFill>
                  <a:schemeClr val="accent2">
                    <a:lumMod val="75000"/>
                  </a:schemeClr>
                </a:solidFill>
              </a:rPr>
              <a:t> </a:t>
            </a:r>
            <a:r>
              <a:rPr lang="en-US" sz="4800" dirty="0">
                <a:solidFill>
                  <a:schemeClr val="accent6">
                    <a:lumMod val="50000"/>
                  </a:schemeClr>
                </a:solidFill>
              </a:rPr>
              <a:t>Reference list - literature</a:t>
            </a:r>
          </a:p>
        </p:txBody>
      </p:sp>
      <p:sp>
        <p:nvSpPr>
          <p:cNvPr id="6" name="TextBox 5">
            <a:extLst>
              <a:ext uri="{FF2B5EF4-FFF2-40B4-BE49-F238E27FC236}">
                <a16:creationId xmlns:a16="http://schemas.microsoft.com/office/drawing/2014/main" id="{87383EEB-64D8-EE28-3DF3-012AA2F4ABD4}"/>
              </a:ext>
            </a:extLst>
          </p:cNvPr>
          <p:cNvSpPr txBox="1"/>
          <p:nvPr/>
        </p:nvSpPr>
        <p:spPr>
          <a:xfrm>
            <a:off x="430642" y="1301085"/>
            <a:ext cx="11330716" cy="4524315"/>
          </a:xfrm>
          <a:prstGeom prst="rect">
            <a:avLst/>
          </a:prstGeom>
          <a:solidFill>
            <a:schemeClr val="accent1">
              <a:lumMod val="40000"/>
              <a:lumOff val="60000"/>
            </a:schemeClr>
          </a:solidFill>
          <a:ln w="38100">
            <a:solidFill>
              <a:schemeClr val="accent2">
                <a:lumMod val="75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marL="342900" indent="-342900">
              <a:buFont typeface="Arial" panose="020B0604020202020204" pitchFamily="34" charset="0"/>
              <a:buChar char="•"/>
            </a:pPr>
            <a:r>
              <a:rPr lang="en-US" sz="2400" dirty="0">
                <a:solidFill>
                  <a:schemeClr val="accent6">
                    <a:lumMod val="50000"/>
                  </a:schemeClr>
                </a:solidFill>
              </a:rPr>
              <a:t>Bates, B. (2019), </a:t>
            </a:r>
            <a:r>
              <a:rPr lang="en-US" sz="2400" i="1" dirty="0">
                <a:solidFill>
                  <a:schemeClr val="accent6">
                    <a:lumMod val="50000"/>
                  </a:schemeClr>
                </a:solidFill>
              </a:rPr>
              <a:t>Learning theories simplified</a:t>
            </a:r>
            <a:r>
              <a:rPr lang="en-US" sz="2400" dirty="0">
                <a:solidFill>
                  <a:schemeClr val="accent6">
                    <a:lumMod val="50000"/>
                  </a:schemeClr>
                </a:solidFill>
              </a:rPr>
              <a:t>, 2</a:t>
            </a:r>
            <a:r>
              <a:rPr lang="en-US" sz="2400" baseline="30000" dirty="0">
                <a:solidFill>
                  <a:schemeClr val="accent6">
                    <a:lumMod val="50000"/>
                  </a:schemeClr>
                </a:solidFill>
              </a:rPr>
              <a:t>nd</a:t>
            </a:r>
            <a:r>
              <a:rPr lang="en-US" sz="2400" dirty="0">
                <a:solidFill>
                  <a:schemeClr val="accent6">
                    <a:lumMod val="50000"/>
                  </a:schemeClr>
                </a:solidFill>
              </a:rPr>
              <a:t> edition, Sage publications Ltd.</a:t>
            </a:r>
          </a:p>
          <a:p>
            <a:pPr marL="342900" indent="-342900">
              <a:buFont typeface="Arial" panose="020B0604020202020204" pitchFamily="34" charset="0"/>
              <a:buChar char="•"/>
            </a:pPr>
            <a:r>
              <a:rPr lang="en-US" sz="2400" dirty="0">
                <a:solidFill>
                  <a:schemeClr val="accent6">
                    <a:lumMod val="50000"/>
                  </a:schemeClr>
                </a:solidFill>
              </a:rPr>
              <a:t>Cottrell, S.  (2005), </a:t>
            </a:r>
            <a:r>
              <a:rPr lang="en-US" sz="2400" i="1" dirty="0">
                <a:solidFill>
                  <a:schemeClr val="accent6">
                    <a:lumMod val="50000"/>
                  </a:schemeClr>
                </a:solidFill>
              </a:rPr>
              <a:t>Critical thinking skills</a:t>
            </a:r>
            <a:r>
              <a:rPr lang="en-US" sz="2400" dirty="0">
                <a:solidFill>
                  <a:schemeClr val="accent6">
                    <a:lumMod val="50000"/>
                  </a:schemeClr>
                </a:solidFill>
              </a:rPr>
              <a:t>, 1</a:t>
            </a:r>
            <a:r>
              <a:rPr lang="en-US" sz="2400" baseline="30000" dirty="0">
                <a:solidFill>
                  <a:schemeClr val="accent6">
                    <a:lumMod val="50000"/>
                  </a:schemeClr>
                </a:solidFill>
              </a:rPr>
              <a:t>st</a:t>
            </a:r>
            <a:r>
              <a:rPr lang="en-US" sz="2400" dirty="0">
                <a:solidFill>
                  <a:schemeClr val="accent6">
                    <a:lumMod val="50000"/>
                  </a:schemeClr>
                </a:solidFill>
              </a:rPr>
              <a:t> edition, Palgrave Macmillan.</a:t>
            </a:r>
          </a:p>
          <a:p>
            <a:pPr marL="342900" indent="-342900">
              <a:buFont typeface="Arial" panose="020B0604020202020204" pitchFamily="34" charset="0"/>
              <a:buChar char="•"/>
            </a:pPr>
            <a:r>
              <a:rPr lang="en-US" sz="2400" dirty="0">
                <a:solidFill>
                  <a:schemeClr val="accent6">
                    <a:lumMod val="50000"/>
                  </a:schemeClr>
                </a:solidFill>
              </a:rPr>
              <a:t>Cottrell, S. (2013), The study skills handbook, 4</a:t>
            </a:r>
            <a:r>
              <a:rPr lang="en-US" sz="2400" baseline="30000" dirty="0">
                <a:solidFill>
                  <a:schemeClr val="accent6">
                    <a:lumMod val="50000"/>
                  </a:schemeClr>
                </a:solidFill>
              </a:rPr>
              <a:t>th</a:t>
            </a:r>
            <a:r>
              <a:rPr lang="en-US" sz="2400" dirty="0">
                <a:solidFill>
                  <a:schemeClr val="accent6">
                    <a:lumMod val="50000"/>
                  </a:schemeClr>
                </a:solidFill>
              </a:rPr>
              <a:t> edition, Palgrave Macmillan.</a:t>
            </a:r>
          </a:p>
          <a:p>
            <a:pPr marL="342900" indent="-342900">
              <a:buFont typeface="Arial" panose="020B0604020202020204" pitchFamily="34" charset="0"/>
              <a:buChar char="•"/>
            </a:pPr>
            <a:r>
              <a:rPr lang="en-US" sz="2400" dirty="0">
                <a:solidFill>
                  <a:schemeClr val="accent6">
                    <a:lumMod val="50000"/>
                  </a:schemeClr>
                </a:solidFill>
              </a:rPr>
              <a:t>Dweck, C. (2017), </a:t>
            </a:r>
            <a:r>
              <a:rPr lang="en-US" sz="2400" i="1" dirty="0">
                <a:solidFill>
                  <a:schemeClr val="accent6">
                    <a:lumMod val="50000"/>
                  </a:schemeClr>
                </a:solidFill>
              </a:rPr>
              <a:t>Mindset – Changing the way you think to fulfil your potential</a:t>
            </a:r>
            <a:r>
              <a:rPr lang="en-US" sz="2400" dirty="0">
                <a:solidFill>
                  <a:schemeClr val="accent6">
                    <a:lumMod val="50000"/>
                  </a:schemeClr>
                </a:solidFill>
              </a:rPr>
              <a:t>, 2</a:t>
            </a:r>
            <a:r>
              <a:rPr lang="en-US" sz="2400" baseline="30000" dirty="0">
                <a:solidFill>
                  <a:schemeClr val="accent6">
                    <a:lumMod val="50000"/>
                  </a:schemeClr>
                </a:solidFill>
              </a:rPr>
              <a:t>nd</a:t>
            </a:r>
            <a:r>
              <a:rPr lang="en-US" sz="2400" dirty="0">
                <a:solidFill>
                  <a:schemeClr val="accent6">
                    <a:lumMod val="50000"/>
                  </a:schemeClr>
                </a:solidFill>
              </a:rPr>
              <a:t> edition, Robinson.</a:t>
            </a:r>
          </a:p>
          <a:p>
            <a:pPr marL="342900" indent="-342900">
              <a:buFont typeface="Arial" panose="020B0604020202020204" pitchFamily="34" charset="0"/>
              <a:buChar char="•"/>
            </a:pPr>
            <a:r>
              <a:rPr lang="en-US" sz="2400" dirty="0">
                <a:solidFill>
                  <a:schemeClr val="accent6">
                    <a:lumMod val="50000"/>
                  </a:schemeClr>
                </a:solidFill>
              </a:rPr>
              <a:t>Pappas, C. (2023), ‘John </a:t>
            </a:r>
            <a:r>
              <a:rPr lang="en-US" sz="2400" dirty="0" err="1">
                <a:solidFill>
                  <a:schemeClr val="accent6">
                    <a:lumMod val="50000"/>
                  </a:schemeClr>
                </a:solidFill>
              </a:rPr>
              <a:t>Deweys</a:t>
            </a:r>
            <a:r>
              <a:rPr lang="en-US" sz="2400" dirty="0">
                <a:solidFill>
                  <a:schemeClr val="accent6">
                    <a:lumMod val="50000"/>
                  </a:schemeClr>
                </a:solidFill>
              </a:rPr>
              <a:t> theory: Reforming Education Through Experiential Learning’, </a:t>
            </a:r>
            <a:r>
              <a:rPr lang="en-US" sz="2400" i="1" dirty="0">
                <a:solidFill>
                  <a:schemeClr val="accent6">
                    <a:lumMod val="50000"/>
                  </a:schemeClr>
                </a:solidFill>
              </a:rPr>
              <a:t>eLearning Industry</a:t>
            </a:r>
            <a:r>
              <a:rPr lang="en-US" sz="2400" dirty="0">
                <a:solidFill>
                  <a:schemeClr val="accent6">
                    <a:lumMod val="50000"/>
                  </a:schemeClr>
                </a:solidFill>
              </a:rPr>
              <a:t>, 15/5.</a:t>
            </a:r>
          </a:p>
          <a:p>
            <a:r>
              <a:rPr lang="en-US" sz="2400" dirty="0">
                <a:solidFill>
                  <a:schemeClr val="accent6">
                    <a:lumMod val="50000"/>
                  </a:schemeClr>
                </a:solidFill>
              </a:rPr>
              <a:t>https://</a:t>
            </a:r>
            <a:r>
              <a:rPr lang="en-US" sz="2400" dirty="0" err="1">
                <a:solidFill>
                  <a:schemeClr val="accent6">
                    <a:lumMod val="50000"/>
                  </a:schemeClr>
                </a:solidFill>
              </a:rPr>
              <a:t>elearningindustry.com</a:t>
            </a:r>
            <a:r>
              <a:rPr lang="en-US" sz="2400" dirty="0">
                <a:solidFill>
                  <a:schemeClr val="accent6">
                    <a:lumMod val="50000"/>
                  </a:schemeClr>
                </a:solidFill>
              </a:rPr>
              <a:t>/john-deweys-theory-reforming-education-through-experiential-learning/amp</a:t>
            </a:r>
          </a:p>
          <a:p>
            <a:pPr marL="342900" indent="-342900">
              <a:buFont typeface="Arial" panose="020B0604020202020204" pitchFamily="34" charset="0"/>
              <a:buChar char="•"/>
            </a:pPr>
            <a:endParaRPr lang="en-US" sz="2400" dirty="0">
              <a:solidFill>
                <a:schemeClr val="accent2">
                  <a:lumMod val="75000"/>
                </a:schemeClr>
              </a:solidFill>
            </a:endParaRPr>
          </a:p>
          <a:p>
            <a:pPr marL="342900" indent="-342900">
              <a:buFont typeface="Arial" panose="020B0604020202020204" pitchFamily="34" charset="0"/>
              <a:buChar char="•"/>
            </a:pPr>
            <a:endParaRPr lang="en-US" sz="2400" dirty="0">
              <a:solidFill>
                <a:schemeClr val="accent2">
                  <a:lumMod val="75000"/>
                </a:schemeClr>
              </a:solidFill>
            </a:endParaRPr>
          </a:p>
          <a:p>
            <a:r>
              <a:rPr lang="en-US" sz="2400" dirty="0">
                <a:solidFill>
                  <a:schemeClr val="accent2">
                    <a:lumMod val="75000"/>
                  </a:schemeClr>
                </a:solidFill>
              </a:rPr>
              <a:t> </a:t>
            </a:r>
          </a:p>
        </p:txBody>
      </p:sp>
    </p:spTree>
    <p:extLst>
      <p:ext uri="{BB962C8B-B14F-4D97-AF65-F5344CB8AC3E}">
        <p14:creationId xmlns:p14="http://schemas.microsoft.com/office/powerpoint/2010/main" val="8243987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A057A3A-B030-3FD9-9433-8F0E81265019}"/>
              </a:ext>
            </a:extLst>
          </p:cNvPr>
          <p:cNvSpPr txBox="1"/>
          <p:nvPr/>
        </p:nvSpPr>
        <p:spPr>
          <a:xfrm>
            <a:off x="412991" y="205871"/>
            <a:ext cx="11330716" cy="830997"/>
          </a:xfrm>
          <a:prstGeom prst="rect">
            <a:avLst/>
          </a:prstGeom>
          <a:solidFill>
            <a:schemeClr val="accent1">
              <a:lumMod val="40000"/>
              <a:lumOff val="60000"/>
            </a:schemeClr>
          </a:solidFill>
          <a:ln w="38100">
            <a:solidFill>
              <a:schemeClr val="accent2">
                <a:lumMod val="75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US" sz="4800" dirty="0">
                <a:solidFill>
                  <a:schemeClr val="accent2">
                    <a:lumMod val="75000"/>
                  </a:schemeClr>
                </a:solidFill>
              </a:rPr>
              <a:t> </a:t>
            </a:r>
            <a:r>
              <a:rPr lang="en-US" sz="4800" dirty="0">
                <a:solidFill>
                  <a:schemeClr val="accent6">
                    <a:lumMod val="50000"/>
                  </a:schemeClr>
                </a:solidFill>
              </a:rPr>
              <a:t>Reference list - images</a:t>
            </a:r>
          </a:p>
        </p:txBody>
      </p:sp>
      <p:sp>
        <p:nvSpPr>
          <p:cNvPr id="6" name="TextBox 5">
            <a:extLst>
              <a:ext uri="{FF2B5EF4-FFF2-40B4-BE49-F238E27FC236}">
                <a16:creationId xmlns:a16="http://schemas.microsoft.com/office/drawing/2014/main" id="{87383EEB-64D8-EE28-3DF3-012AA2F4ABD4}"/>
              </a:ext>
            </a:extLst>
          </p:cNvPr>
          <p:cNvSpPr txBox="1"/>
          <p:nvPr/>
        </p:nvSpPr>
        <p:spPr>
          <a:xfrm>
            <a:off x="412991" y="1426345"/>
            <a:ext cx="11330716" cy="5139869"/>
          </a:xfrm>
          <a:prstGeom prst="rect">
            <a:avLst/>
          </a:prstGeom>
          <a:solidFill>
            <a:schemeClr val="accent1">
              <a:lumMod val="40000"/>
              <a:lumOff val="60000"/>
            </a:schemeClr>
          </a:solidFill>
          <a:ln w="38100">
            <a:solidFill>
              <a:schemeClr val="accent2">
                <a:lumMod val="75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marL="457200" indent="-457200">
              <a:buFont typeface="Arial" panose="020B0604020202020204" pitchFamily="34" charset="0"/>
              <a:buChar char="•"/>
            </a:pPr>
            <a:r>
              <a:rPr lang="en-US" sz="2400" dirty="0">
                <a:solidFill>
                  <a:schemeClr val="accent6">
                    <a:lumMod val="50000"/>
                  </a:schemeClr>
                </a:solidFill>
                <a:hlinkClick r:id="rId2">
                  <a:extLst>
                    <a:ext uri="{A12FA001-AC4F-418D-AE19-62706E023703}">
                      <ahyp:hlinkClr xmlns:ahyp="http://schemas.microsoft.com/office/drawing/2018/hyperlinkcolor" val="tx"/>
                    </a:ext>
                  </a:extLst>
                </a:hlinkClick>
              </a:rPr>
              <a:t>https://stock.adobe.com/uk/search?k=critical+thinking+creativity</a:t>
            </a:r>
            <a:endParaRPr lang="en-US" sz="2400" dirty="0">
              <a:solidFill>
                <a:schemeClr val="accent6">
                  <a:lumMod val="50000"/>
                </a:schemeClr>
              </a:solidFill>
            </a:endParaRPr>
          </a:p>
          <a:p>
            <a:pPr marL="457200" indent="-457200">
              <a:buFont typeface="Arial" panose="020B0604020202020204" pitchFamily="34" charset="0"/>
              <a:buChar char="•"/>
            </a:pPr>
            <a:endParaRPr lang="en-US" sz="2400" dirty="0">
              <a:solidFill>
                <a:schemeClr val="accent6">
                  <a:lumMod val="50000"/>
                </a:schemeClr>
              </a:solidFill>
            </a:endParaRPr>
          </a:p>
          <a:p>
            <a:pPr marL="457200" indent="-457200">
              <a:buFont typeface="Arial" panose="020B0604020202020204" pitchFamily="34" charset="0"/>
              <a:buChar char="•"/>
            </a:pPr>
            <a:r>
              <a:rPr lang="en-US" sz="2400" dirty="0">
                <a:solidFill>
                  <a:schemeClr val="accent6">
                    <a:lumMod val="50000"/>
                  </a:schemeClr>
                </a:solidFill>
                <a:hlinkClick r:id="rId3">
                  <a:extLst>
                    <a:ext uri="{A12FA001-AC4F-418D-AE19-62706E023703}">
                      <ahyp:hlinkClr xmlns:ahyp="http://schemas.microsoft.com/office/drawing/2018/hyperlinkcolor" val="tx"/>
                    </a:ext>
                  </a:extLst>
                </a:hlinkClick>
              </a:rPr>
              <a:t>https://www.peoplematters.in/article/others/the-maddening-hurry-to-understand-others-19115</a:t>
            </a:r>
            <a:endParaRPr lang="en-US" sz="2400" dirty="0">
              <a:solidFill>
                <a:schemeClr val="accent6">
                  <a:lumMod val="50000"/>
                </a:schemeClr>
              </a:solidFill>
            </a:endParaRPr>
          </a:p>
          <a:p>
            <a:pPr marL="457200" indent="-457200">
              <a:buFont typeface="Arial" panose="020B0604020202020204" pitchFamily="34" charset="0"/>
              <a:buChar char="•"/>
            </a:pPr>
            <a:endParaRPr lang="en-US" sz="2400" dirty="0">
              <a:solidFill>
                <a:schemeClr val="accent6">
                  <a:lumMod val="50000"/>
                </a:schemeClr>
              </a:solidFill>
            </a:endParaRPr>
          </a:p>
          <a:p>
            <a:pPr marL="457200" indent="-457200">
              <a:buFont typeface="Arial" panose="020B0604020202020204" pitchFamily="34" charset="0"/>
              <a:buChar char="•"/>
            </a:pPr>
            <a:r>
              <a:rPr lang="en-US" sz="2400" dirty="0">
                <a:solidFill>
                  <a:schemeClr val="accent6">
                    <a:lumMod val="50000"/>
                  </a:schemeClr>
                </a:solidFill>
              </a:rPr>
              <a:t>https://</a:t>
            </a:r>
            <a:r>
              <a:rPr lang="en-US" sz="2400" dirty="0" err="1">
                <a:solidFill>
                  <a:schemeClr val="accent6">
                    <a:lumMod val="50000"/>
                  </a:schemeClr>
                </a:solidFill>
              </a:rPr>
              <a:t>www.vecteezy.com</a:t>
            </a:r>
            <a:r>
              <a:rPr lang="en-US" sz="2400" dirty="0">
                <a:solidFill>
                  <a:schemeClr val="accent6">
                    <a:lumMod val="50000"/>
                  </a:schemeClr>
                </a:solidFill>
              </a:rPr>
              <a:t>/vector-art/3058926-kids-detective-in-cute-character-style</a:t>
            </a:r>
          </a:p>
          <a:p>
            <a:pPr marL="457200" indent="-457200">
              <a:buFont typeface="Arial" panose="020B0604020202020204" pitchFamily="34" charset="0"/>
              <a:buChar char="•"/>
            </a:pPr>
            <a:endParaRPr lang="en-US" sz="2800" dirty="0"/>
          </a:p>
          <a:p>
            <a:pPr marL="457200" indent="-457200">
              <a:buFont typeface="Arial" panose="020B0604020202020204" pitchFamily="34" charset="0"/>
              <a:buChar char="•"/>
            </a:pPr>
            <a:endParaRPr lang="en-US" sz="2800" dirty="0"/>
          </a:p>
          <a:p>
            <a:pPr marL="457200" indent="-457200">
              <a:buFont typeface="Arial" panose="020B0604020202020204" pitchFamily="34" charset="0"/>
              <a:buChar char="•"/>
            </a:pPr>
            <a:endParaRPr lang="en-US" sz="7200" dirty="0">
              <a:solidFill>
                <a:schemeClr val="accent6">
                  <a:lumMod val="50000"/>
                </a:schemeClr>
              </a:solidFill>
            </a:endParaRPr>
          </a:p>
          <a:p>
            <a:pPr marL="457200" indent="-457200">
              <a:buFont typeface="Arial" panose="020B0604020202020204" pitchFamily="34" charset="0"/>
              <a:buChar char="•"/>
            </a:pPr>
            <a:endParaRPr lang="en-US" sz="2800" dirty="0">
              <a:solidFill>
                <a:schemeClr val="accent6">
                  <a:lumMod val="50000"/>
                </a:schemeClr>
              </a:solidFill>
            </a:endParaRPr>
          </a:p>
          <a:p>
            <a:pPr marL="457200" indent="-457200">
              <a:buFont typeface="Arial" panose="020B0604020202020204" pitchFamily="34" charset="0"/>
              <a:buChar char="•"/>
            </a:pPr>
            <a:endParaRPr lang="en-US" sz="2800" dirty="0">
              <a:solidFill>
                <a:schemeClr val="accent6">
                  <a:lumMod val="50000"/>
                </a:schemeClr>
              </a:solidFill>
            </a:endParaRPr>
          </a:p>
        </p:txBody>
      </p:sp>
    </p:spTree>
    <p:extLst>
      <p:ext uri="{BB962C8B-B14F-4D97-AF65-F5344CB8AC3E}">
        <p14:creationId xmlns:p14="http://schemas.microsoft.com/office/powerpoint/2010/main" val="15001112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974</TotalTime>
  <Words>1791</Words>
  <Application>Microsoft Macintosh PowerPoint</Application>
  <PresentationFormat>Widescreen</PresentationFormat>
  <Paragraphs>164</Paragraphs>
  <Slides>13</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American Typewriter</vt:lpstr>
      <vt:lpstr>Apple Chancery</vt:lpstr>
      <vt:lpstr>Arial</vt:lpstr>
      <vt:lpstr>Calibri</vt:lpstr>
      <vt:lpstr>Calibri Light</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S Havard (Gelliswick CiW VC Primary School)</dc:creator>
  <cp:keywords/>
  <dc:description/>
  <cp:lastModifiedBy>Sarah Havard (2315254)</cp:lastModifiedBy>
  <cp:revision>14</cp:revision>
  <dcterms:created xsi:type="dcterms:W3CDTF">2023-09-16T07:53:17Z</dcterms:created>
  <dcterms:modified xsi:type="dcterms:W3CDTF">2023-10-08T18:05:20Z</dcterms:modified>
  <cp:category/>
</cp:coreProperties>
</file>