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9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James (2316334)" userId="d970c6f1-56bd-40a8-bee1-2a2cf863bd21" providerId="ADAL" clId="{3DF1083C-F17F-4470-9C08-EEEE31CA3AC0}"/>
    <pc:docChg chg="undo custSel addSld modSld sldOrd">
      <pc:chgData name="Julie James (2316334)" userId="d970c6f1-56bd-40a8-bee1-2a2cf863bd21" providerId="ADAL" clId="{3DF1083C-F17F-4470-9C08-EEEE31CA3AC0}" dt="2026-05-17T15:29:30.832" v="1778" actId="20577"/>
      <pc:docMkLst>
        <pc:docMk/>
      </pc:docMkLst>
      <pc:sldChg chg="ord">
        <pc:chgData name="Julie James (2316334)" userId="d970c6f1-56bd-40a8-bee1-2a2cf863bd21" providerId="ADAL" clId="{3DF1083C-F17F-4470-9C08-EEEE31CA3AC0}" dt="2026-05-14T16:28:23.803" v="657"/>
        <pc:sldMkLst>
          <pc:docMk/>
          <pc:sldMk cId="1696529535" sldId="257"/>
        </pc:sldMkLst>
      </pc:sldChg>
      <pc:sldChg chg="modSp mod">
        <pc:chgData name="Julie James (2316334)" userId="d970c6f1-56bd-40a8-bee1-2a2cf863bd21" providerId="ADAL" clId="{3DF1083C-F17F-4470-9C08-EEEE31CA3AC0}" dt="2026-05-13T19:32:53.146" v="655" actId="20577"/>
        <pc:sldMkLst>
          <pc:docMk/>
          <pc:sldMk cId="863147539" sldId="258"/>
        </pc:sldMkLst>
        <pc:spChg chg="mod">
          <ac:chgData name="Julie James (2316334)" userId="d970c6f1-56bd-40a8-bee1-2a2cf863bd21" providerId="ADAL" clId="{3DF1083C-F17F-4470-9C08-EEEE31CA3AC0}" dt="2026-05-13T19:32:53.146" v="655" actId="20577"/>
          <ac:spMkLst>
            <pc:docMk/>
            <pc:sldMk cId="863147539" sldId="258"/>
            <ac:spMk id="6" creationId="{0468A4B3-0A3A-6C5D-961B-27EBFD45A1EC}"/>
          </ac:spMkLst>
        </pc:spChg>
      </pc:sldChg>
      <pc:sldChg chg="modSp mod">
        <pc:chgData name="Julie James (2316334)" userId="d970c6f1-56bd-40a8-bee1-2a2cf863bd21" providerId="ADAL" clId="{3DF1083C-F17F-4470-9C08-EEEE31CA3AC0}" dt="2026-05-15T10:06:59.514" v="839" actId="313"/>
        <pc:sldMkLst>
          <pc:docMk/>
          <pc:sldMk cId="1011770825" sldId="259"/>
        </pc:sldMkLst>
        <pc:spChg chg="mod">
          <ac:chgData name="Julie James (2316334)" userId="d970c6f1-56bd-40a8-bee1-2a2cf863bd21" providerId="ADAL" clId="{3DF1083C-F17F-4470-9C08-EEEE31CA3AC0}" dt="2026-05-15T10:04:21.161" v="773" actId="20577"/>
          <ac:spMkLst>
            <pc:docMk/>
            <pc:sldMk cId="1011770825" sldId="259"/>
            <ac:spMk id="9" creationId="{FFD83159-D8AF-40BF-1E39-2624251E42F1}"/>
          </ac:spMkLst>
        </pc:spChg>
        <pc:spChg chg="mod">
          <ac:chgData name="Julie James (2316334)" userId="d970c6f1-56bd-40a8-bee1-2a2cf863bd21" providerId="ADAL" clId="{3DF1083C-F17F-4470-9C08-EEEE31CA3AC0}" dt="2026-05-15T10:05:54.690" v="805" actId="20577"/>
          <ac:spMkLst>
            <pc:docMk/>
            <pc:sldMk cId="1011770825" sldId="259"/>
            <ac:spMk id="10" creationId="{A920E64E-82C3-852F-3CA3-D4BF5D531579}"/>
          </ac:spMkLst>
        </pc:spChg>
        <pc:spChg chg="mod">
          <ac:chgData name="Julie James (2316334)" userId="d970c6f1-56bd-40a8-bee1-2a2cf863bd21" providerId="ADAL" clId="{3DF1083C-F17F-4470-9C08-EEEE31CA3AC0}" dt="2026-05-15T10:06:59.514" v="839" actId="313"/>
          <ac:spMkLst>
            <pc:docMk/>
            <pc:sldMk cId="1011770825" sldId="259"/>
            <ac:spMk id="11" creationId="{04CD155A-8BF3-0C93-A266-D11AFD109C24}"/>
          </ac:spMkLst>
        </pc:spChg>
      </pc:sldChg>
      <pc:sldChg chg="modSp mod">
        <pc:chgData name="Julie James (2316334)" userId="d970c6f1-56bd-40a8-bee1-2a2cf863bd21" providerId="ADAL" clId="{3DF1083C-F17F-4470-9C08-EEEE31CA3AC0}" dt="2026-05-15T18:02:02.581" v="1175" actId="14100"/>
        <pc:sldMkLst>
          <pc:docMk/>
          <pc:sldMk cId="2504369576" sldId="261"/>
        </pc:sldMkLst>
        <pc:spChg chg="mod">
          <ac:chgData name="Julie James (2316334)" userId="d970c6f1-56bd-40a8-bee1-2a2cf863bd21" providerId="ADAL" clId="{3DF1083C-F17F-4470-9C08-EEEE31CA3AC0}" dt="2026-05-15T18:01:15.172" v="1172" actId="14100"/>
          <ac:spMkLst>
            <pc:docMk/>
            <pc:sldMk cId="2504369576" sldId="261"/>
            <ac:spMk id="8" creationId="{68098017-4151-3ECA-A559-D8CF379A3BFA}"/>
          </ac:spMkLst>
        </pc:spChg>
        <pc:spChg chg="mod">
          <ac:chgData name="Julie James (2316334)" userId="d970c6f1-56bd-40a8-bee1-2a2cf863bd21" providerId="ADAL" clId="{3DF1083C-F17F-4470-9C08-EEEE31CA3AC0}" dt="2026-05-15T18:02:02.581" v="1175" actId="14100"/>
          <ac:spMkLst>
            <pc:docMk/>
            <pc:sldMk cId="2504369576" sldId="261"/>
            <ac:spMk id="9" creationId="{DD8D6FCF-E1B8-67B0-BAD4-0B3F2E2AD292}"/>
          </ac:spMkLst>
        </pc:spChg>
      </pc:sldChg>
      <pc:sldChg chg="addSp modSp mod">
        <pc:chgData name="Julie James (2316334)" userId="d970c6f1-56bd-40a8-bee1-2a2cf863bd21" providerId="ADAL" clId="{3DF1083C-F17F-4470-9C08-EEEE31CA3AC0}" dt="2026-05-17T13:10:37.964" v="1655"/>
        <pc:sldMkLst>
          <pc:docMk/>
          <pc:sldMk cId="1423305006" sldId="262"/>
        </pc:sldMkLst>
        <pc:spChg chg="add mod">
          <ac:chgData name="Julie James (2316334)" userId="d970c6f1-56bd-40a8-bee1-2a2cf863bd21" providerId="ADAL" clId="{3DF1083C-F17F-4470-9C08-EEEE31CA3AC0}" dt="2026-05-17T13:10:37.964" v="1655"/>
          <ac:spMkLst>
            <pc:docMk/>
            <pc:sldMk cId="1423305006" sldId="262"/>
            <ac:spMk id="2" creationId="{EA60B8C8-039C-AF7E-66B1-C9B1E58DC471}"/>
          </ac:spMkLst>
        </pc:spChg>
        <pc:spChg chg="add">
          <ac:chgData name="Julie James (2316334)" userId="d970c6f1-56bd-40a8-bee1-2a2cf863bd21" providerId="ADAL" clId="{3DF1083C-F17F-4470-9C08-EEEE31CA3AC0}" dt="2026-05-16T10:54:10.135" v="1318"/>
          <ac:spMkLst>
            <pc:docMk/>
            <pc:sldMk cId="1423305006" sldId="262"/>
            <ac:spMk id="4" creationId="{6EBAA29E-6434-CFE1-CF9B-94E1D90EB319}"/>
          </ac:spMkLst>
        </pc:spChg>
        <pc:spChg chg="mod">
          <ac:chgData name="Julie James (2316334)" userId="d970c6f1-56bd-40a8-bee1-2a2cf863bd21" providerId="ADAL" clId="{3DF1083C-F17F-4470-9C08-EEEE31CA3AC0}" dt="2026-05-17T07:43:05.830" v="1650" actId="1076"/>
          <ac:spMkLst>
            <pc:docMk/>
            <pc:sldMk cId="1423305006" sldId="262"/>
            <ac:spMk id="6" creationId="{D4FC803E-389C-A429-320C-FFAC29333A36}"/>
          </ac:spMkLst>
        </pc:spChg>
        <pc:picChg chg="mod">
          <ac:chgData name="Julie James (2316334)" userId="d970c6f1-56bd-40a8-bee1-2a2cf863bd21" providerId="ADAL" clId="{3DF1083C-F17F-4470-9C08-EEEE31CA3AC0}" dt="2026-05-17T07:43:13.516" v="1651" actId="1076"/>
          <ac:picMkLst>
            <pc:docMk/>
            <pc:sldMk cId="1423305006" sldId="262"/>
            <ac:picMk id="3" creationId="{FD3FC87C-D4D8-A464-EF3C-4212B856A930}"/>
          </ac:picMkLst>
        </pc:picChg>
      </pc:sldChg>
      <pc:sldChg chg="modSp mod">
        <pc:chgData name="Julie James (2316334)" userId="d970c6f1-56bd-40a8-bee1-2a2cf863bd21" providerId="ADAL" clId="{3DF1083C-F17F-4470-9C08-EEEE31CA3AC0}" dt="2026-05-17T07:44:56.441" v="1652" actId="1076"/>
        <pc:sldMkLst>
          <pc:docMk/>
          <pc:sldMk cId="3384361629" sldId="263"/>
        </pc:sldMkLst>
        <pc:spChg chg="mod">
          <ac:chgData name="Julie James (2316334)" userId="d970c6f1-56bd-40a8-bee1-2a2cf863bd21" providerId="ADAL" clId="{3DF1083C-F17F-4470-9C08-EEEE31CA3AC0}" dt="2026-05-17T07:44:56.441" v="1652" actId="1076"/>
          <ac:spMkLst>
            <pc:docMk/>
            <pc:sldMk cId="3384361629" sldId="263"/>
            <ac:spMk id="6" creationId="{DA6BF509-AC74-AD34-8CE2-2635FF4E3422}"/>
          </ac:spMkLst>
        </pc:spChg>
      </pc:sldChg>
      <pc:sldChg chg="modSp mod">
        <pc:chgData name="Julie James (2316334)" userId="d970c6f1-56bd-40a8-bee1-2a2cf863bd21" providerId="ADAL" clId="{3DF1083C-F17F-4470-9C08-EEEE31CA3AC0}" dt="2026-05-17T13:16:45.617" v="1687" actId="14100"/>
        <pc:sldMkLst>
          <pc:docMk/>
          <pc:sldMk cId="1035523479" sldId="266"/>
        </pc:sldMkLst>
        <pc:spChg chg="mod">
          <ac:chgData name="Julie James (2316334)" userId="d970c6f1-56bd-40a8-bee1-2a2cf863bd21" providerId="ADAL" clId="{3DF1083C-F17F-4470-9C08-EEEE31CA3AC0}" dt="2026-05-17T13:16:45.617" v="1687" actId="14100"/>
          <ac:spMkLst>
            <pc:docMk/>
            <pc:sldMk cId="1035523479" sldId="266"/>
            <ac:spMk id="2" creationId="{6C5DE2C5-906D-8C22-4637-9BF0990D9F56}"/>
          </ac:spMkLst>
        </pc:spChg>
      </pc:sldChg>
      <pc:sldChg chg="modSp mod">
        <pc:chgData name="Julie James (2316334)" userId="d970c6f1-56bd-40a8-bee1-2a2cf863bd21" providerId="ADAL" clId="{3DF1083C-F17F-4470-9C08-EEEE31CA3AC0}" dt="2026-05-17T13:42:48.038" v="1774" actId="20577"/>
        <pc:sldMkLst>
          <pc:docMk/>
          <pc:sldMk cId="4254011137" sldId="267"/>
        </pc:sldMkLst>
        <pc:spChg chg="mod">
          <ac:chgData name="Julie James (2316334)" userId="d970c6f1-56bd-40a8-bee1-2a2cf863bd21" providerId="ADAL" clId="{3DF1083C-F17F-4470-9C08-EEEE31CA3AC0}" dt="2026-05-17T13:42:48.038" v="1774" actId="20577"/>
          <ac:spMkLst>
            <pc:docMk/>
            <pc:sldMk cId="4254011137" sldId="267"/>
            <ac:spMk id="3" creationId="{5389610B-1783-22E9-EE3E-083B2F46876B}"/>
          </ac:spMkLst>
        </pc:spChg>
      </pc:sldChg>
      <pc:sldChg chg="addSp delSp modSp mod">
        <pc:chgData name="Julie James (2316334)" userId="d970c6f1-56bd-40a8-bee1-2a2cf863bd21" providerId="ADAL" clId="{3DF1083C-F17F-4470-9C08-EEEE31CA3AC0}" dt="2026-05-17T15:29:30.832" v="1778" actId="20577"/>
        <pc:sldMkLst>
          <pc:docMk/>
          <pc:sldMk cId="1239435839" sldId="268"/>
        </pc:sldMkLst>
        <pc:spChg chg="add mod">
          <ac:chgData name="Julie James (2316334)" userId="d970c6f1-56bd-40a8-bee1-2a2cf863bd21" providerId="ADAL" clId="{3DF1083C-F17F-4470-9C08-EEEE31CA3AC0}" dt="2026-05-17T13:43:05.720" v="1775" actId="1076"/>
          <ac:spMkLst>
            <pc:docMk/>
            <pc:sldMk cId="1239435839" sldId="268"/>
            <ac:spMk id="2" creationId="{1F20F73A-0350-D9B4-F516-E56F08B4DF61}"/>
          </ac:spMkLst>
        </pc:spChg>
        <pc:spChg chg="add mod">
          <ac:chgData name="Julie James (2316334)" userId="d970c6f1-56bd-40a8-bee1-2a2cf863bd21" providerId="ADAL" clId="{3DF1083C-F17F-4470-9C08-EEEE31CA3AC0}" dt="2026-05-16T16:27:04.318" v="1633" actId="1076"/>
          <ac:spMkLst>
            <pc:docMk/>
            <pc:sldMk cId="1239435839" sldId="268"/>
            <ac:spMk id="3" creationId="{A98B1238-4420-5589-F76C-8FD849341CD0}"/>
          </ac:spMkLst>
        </pc:spChg>
        <pc:spChg chg="add del mod">
          <ac:chgData name="Julie James (2316334)" userId="d970c6f1-56bd-40a8-bee1-2a2cf863bd21" providerId="ADAL" clId="{3DF1083C-F17F-4470-9C08-EEEE31CA3AC0}" dt="2026-05-16T16:13:05.813" v="1544" actId="478"/>
          <ac:spMkLst>
            <pc:docMk/>
            <pc:sldMk cId="1239435839" sldId="268"/>
            <ac:spMk id="4" creationId="{AA5F296D-89C0-002E-AE91-20AB28C18781}"/>
          </ac:spMkLst>
        </pc:spChg>
        <pc:spChg chg="add del mod">
          <ac:chgData name="Julie James (2316334)" userId="d970c6f1-56bd-40a8-bee1-2a2cf863bd21" providerId="ADAL" clId="{3DF1083C-F17F-4470-9C08-EEEE31CA3AC0}" dt="2026-05-16T16:21:06.477" v="1558" actId="478"/>
          <ac:spMkLst>
            <pc:docMk/>
            <pc:sldMk cId="1239435839" sldId="268"/>
            <ac:spMk id="7" creationId="{4B369A36-709B-273D-B785-8EEB32827618}"/>
          </ac:spMkLst>
        </pc:spChg>
        <pc:spChg chg="add del mod">
          <ac:chgData name="Julie James (2316334)" userId="d970c6f1-56bd-40a8-bee1-2a2cf863bd21" providerId="ADAL" clId="{3DF1083C-F17F-4470-9C08-EEEE31CA3AC0}" dt="2026-05-16T16:21:47.446" v="1564" actId="478"/>
          <ac:spMkLst>
            <pc:docMk/>
            <pc:sldMk cId="1239435839" sldId="268"/>
            <ac:spMk id="8" creationId="{B164B14C-EBCD-F413-2A04-3AB87E1108D3}"/>
          </ac:spMkLst>
        </pc:spChg>
        <pc:spChg chg="add mod">
          <ac:chgData name="Julie James (2316334)" userId="d970c6f1-56bd-40a8-bee1-2a2cf863bd21" providerId="ADAL" clId="{3DF1083C-F17F-4470-9C08-EEEE31CA3AC0}" dt="2026-05-17T15:29:30.832" v="1778" actId="20577"/>
          <ac:spMkLst>
            <pc:docMk/>
            <pc:sldMk cId="1239435839" sldId="268"/>
            <ac:spMk id="9" creationId="{4CF747A3-F35C-A1E7-5C48-003A90E85340}"/>
          </ac:spMkLst>
        </pc:spChg>
        <pc:spChg chg="add mod">
          <ac:chgData name="Julie James (2316334)" userId="d970c6f1-56bd-40a8-bee1-2a2cf863bd21" providerId="ADAL" clId="{3DF1083C-F17F-4470-9C08-EEEE31CA3AC0}" dt="2026-05-17T13:13:32.012" v="1660"/>
          <ac:spMkLst>
            <pc:docMk/>
            <pc:sldMk cId="1239435839" sldId="268"/>
            <ac:spMk id="10" creationId="{26E027CA-60D0-3B93-D4D7-9526202EF957}"/>
          </ac:spMkLst>
        </pc:spChg>
        <pc:picChg chg="add mod">
          <ac:chgData name="Julie James (2316334)" userId="d970c6f1-56bd-40a8-bee1-2a2cf863bd21" providerId="ADAL" clId="{3DF1083C-F17F-4470-9C08-EEEE31CA3AC0}" dt="2026-05-17T13:44:24.427" v="1776" actId="1076"/>
          <ac:picMkLst>
            <pc:docMk/>
            <pc:sldMk cId="1239435839" sldId="268"/>
            <ac:picMk id="6" creationId="{9C3B062C-BCE3-AA4B-B311-C0B1ABAA0CD7}"/>
          </ac:picMkLst>
        </pc:picChg>
      </pc:sldChg>
      <pc:sldChg chg="modSp add mod setBg">
        <pc:chgData name="Julie James (2316334)" userId="d970c6f1-56bd-40a8-bee1-2a2cf863bd21" providerId="ADAL" clId="{3DF1083C-F17F-4470-9C08-EEEE31CA3AC0}" dt="2026-05-17T13:42:39.602" v="1770"/>
        <pc:sldMkLst>
          <pc:docMk/>
          <pc:sldMk cId="1880726469" sldId="269"/>
        </pc:sldMkLst>
        <pc:spChg chg="mod">
          <ac:chgData name="Julie James (2316334)" userId="d970c6f1-56bd-40a8-bee1-2a2cf863bd21" providerId="ADAL" clId="{3DF1083C-F17F-4470-9C08-EEEE31CA3AC0}" dt="2026-05-17T13:42:09.486" v="1768" actId="115"/>
          <ac:spMkLst>
            <pc:docMk/>
            <pc:sldMk cId="1880726469" sldId="269"/>
            <ac:spMk id="3" creationId="{EEA2CB39-8B77-2DA6-36B9-EF965DDFBF3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580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10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990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333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533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046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436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941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882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66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8137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2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493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70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9764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50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2559CBB-8550-46E8-8893-FA7BA3AE6DE8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FC16816-0247-4C4E-BDC5-449793315F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047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  <p:sldLayoutId id="2147483996" r:id="rId12"/>
    <p:sldLayoutId id="2147483997" r:id="rId13"/>
    <p:sldLayoutId id="2147483998" r:id="rId14"/>
    <p:sldLayoutId id="2147483999" r:id="rId15"/>
    <p:sldLayoutId id="2147484000" r:id="rId16"/>
    <p:sldLayoutId id="21474840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reamstime.com/illustration/poverty.html" TargetMode="External"/><Relationship Id="rId13" Type="http://schemas.openxmlformats.org/officeDocument/2006/relationships/hyperlink" Target="https://www.urdd.cymru/en/residential-centres/glan-llyn/your-visit/activities" TargetMode="External"/><Relationship Id="rId3" Type="http://schemas.openxmlformats.org/officeDocument/2006/relationships/hyperlink" Target="https://www.urdd.cymru/files/2117/0125/3245/Urdd_Economic_Impact_Report_2022-23.pdf" TargetMode="External"/><Relationship Id="rId7" Type="http://schemas.openxmlformats.org/officeDocument/2006/relationships/hyperlink" Target="https://pembrokeshire-herald.com/wp-content/uploads/2015/02/urdd-eisteddfod-logo.png" TargetMode="External"/><Relationship Id="rId12" Type="http://schemas.openxmlformats.org/officeDocument/2006/relationships/hyperlink" Target="https://www.urdd.cymru/en/residential-centres/llangrannog/your-visit/cy/our-activities/" TargetMode="External"/><Relationship Id="rId2" Type="http://schemas.openxmlformats.org/officeDocument/2006/relationships/hyperlink" Target="https://www.alamy.com/stock-photo/welsh-school-children.html?sortBy=relevan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port.wales/media-centre/latest-news/partner-spotlight-urdd-gobaith-cymru/" TargetMode="External"/><Relationship Id="rId11" Type="http://schemas.openxmlformats.org/officeDocument/2006/relationships/hyperlink" Target="https://siop.urdd.cymru/products/mistar-urdd-jibbitz" TargetMode="External"/><Relationship Id="rId5" Type="http://schemas.openxmlformats.org/officeDocument/2006/relationships/hyperlink" Target="https://www.facebook.com/GwersyllCaerdydd/videos/gwersyll-haf-2023cadwch-lygad-allan%EF%B8%8Flinc-i-archebu-yn-agor-ar-ddydd-mawrth-14032/1144915012842291/" TargetMode="External"/><Relationship Id="rId10" Type="http://schemas.openxmlformats.org/officeDocument/2006/relationships/hyperlink" Target="https://www.urdd.cymru/en/residential-centres/llangrannog/your-visit/" TargetMode="External"/><Relationship Id="rId4" Type="http://schemas.openxmlformats.org/officeDocument/2006/relationships/hyperlink" Target="https://www.dafyddelfryn.cymru/blog/mapio-esiteddfod-yr-urdd/" TargetMode="External"/><Relationship Id="rId9" Type="http://schemas.openxmlformats.org/officeDocument/2006/relationships/hyperlink" Target="https://www.teachwire.net/school-trips/gwersyll-yr-urdd-glan-llyn/" TargetMode="External"/><Relationship Id="rId14" Type="http://schemas.openxmlformats.org/officeDocument/2006/relationships/hyperlink" Target="https://www.gov.wales/welsh-language-wales-census-2021-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youth-work-excellence-awards/winners-and-finalists/2021-awards/urdd-gobaith-cym%7C" TargetMode="External"/><Relationship Id="rId13" Type="http://schemas.openxmlformats.org/officeDocument/2006/relationships/hyperlink" Target="https://democracy.newport.gov.uk/documents/s29921/07%20Cabinet%20Report%20Urdd%20July%202024%20final.pdf?LLL=0" TargetMode="External"/><Relationship Id="rId18" Type="http://schemas.openxmlformats.org/officeDocument/2006/relationships/hyperlink" Target="https://sscecymru.co.uk/en/resources/directory-of-support/urdd" TargetMode="External"/><Relationship Id="rId3" Type="http://schemas.openxmlformats.org/officeDocument/2006/relationships/hyperlink" Target="https://www.bbc.co.uk/news/uk-wales-55141926" TargetMode="External"/><Relationship Id="rId7" Type="http://schemas.openxmlformats.org/officeDocument/2006/relationships/hyperlink" Target="https://www.gov.wales/youth-work-excellence-awards/winn" TargetMode="External"/><Relationship Id="rId12" Type="http://schemas.openxmlformats.org/officeDocument/2006/relationships/hyperlink" Target="https://democracy.newport.gov.uk/" TargetMode="External"/><Relationship Id="rId17" Type="http://schemas.openxmlformats.org/officeDocument/2006/relationships/hyperlink" Target="https://news.sky.com/story/goal-of-reaching-one-million-welsh-speakers-in-doubt-new-report-warns-12883515" TargetMode="External"/><Relationship Id="rId2" Type="http://schemas.openxmlformats.org/officeDocument/2006/relationships/hyperlink" Target="https://www.urdd.cymru/files/2117/0125/3245/Urdd_Economic_Impact_Report_2022-23.pdf" TargetMode="External"/><Relationship Id="rId16" Type="http://schemas.openxmlformats.org/officeDocument/2006/relationships/hyperlink" Target="https://www.mistarurdd.cymru/en/about-mistar-urdd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ation.cymru/culture/urdd-offers-1-membership-to-young-people-from-low-income-households/" TargetMode="External"/><Relationship Id="rId11" Type="http://schemas.openxmlformats.org/officeDocument/2006/relationships/hyperlink" Target="https://www.gov.wales/youth-work-excellence-awards/winners-and-finalists/2021-awards/urdd-gobaith-cymru" TargetMode="External"/><Relationship Id="rId5" Type="http://schemas.openxmlformats.org/officeDocument/2006/relationships/hyperlink" Target="https://www.gov.wales/youth-work-excellence-awards/winners-Wales" TargetMode="External"/><Relationship Id="rId15" Type="http://schemas.openxmlformats.org/officeDocument/2006/relationships/hyperlink" Target="https://learnwelsh.cymru/news/new-learn-welsh-programme-to-support-urdd-aim-of-reaching-new-audiences/" TargetMode="External"/><Relationship Id="rId10" Type="http://schemas.openxmlformats.org/officeDocument/2006/relationships/hyperlink" Target="https://www.gov.wales/yoGOV.WALES" TargetMode="External"/><Relationship Id="rId19" Type="http://schemas.openxmlformats.org/officeDocument/2006/relationships/hyperlink" Target="https://www.urdd.cymru/files/7116/8494/1285/Cynllun_Strategol_2023_Saesneg_compressed.pdf" TargetMode="External"/><Relationship Id="rId4" Type="http://schemas.openxmlformats.org/officeDocument/2006/relationships/hyperlink" Target="https://www.gov.wales/youth-woards/winners-and-finalists/2021-awards/urdd-gobaitLES" TargetMode="External"/><Relationship Id="rId9" Type="http://schemas.openxmlformats.org/officeDocument/2006/relationships/hyperlink" Target="https://www.gov.walellence-aggov.wales/" TargetMode="External"/><Relationship Id="rId14" Type="http://schemas.openxmlformats.org/officeDocument/2006/relationships/hyperlink" Target="https://www.wales.com/about/language/heart-nation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rdd.cymru/en/residential-centres/llangrannog/your-visit/cy/course-types/" TargetMode="External"/><Relationship Id="rId13" Type="http://schemas.openxmlformats.org/officeDocument/2006/relationships/hyperlink" Target="https://www.welshlanguagecommissioner.wales/policy-and-research/the-position-of-the-welsh-language/2021-census" TargetMode="External"/><Relationship Id="rId3" Type="http://schemas.openxmlformats.org/officeDocument/2006/relationships/hyperlink" Target="https://www.thegenealogist.co.uk/featuredarticles/discover-your-ancestors/periodical/63/pembrokeshire-6179/" TargetMode="External"/><Relationship Id="rId7" Type="http://schemas.openxmlformats.org/officeDocument/2006/relationships/hyperlink" Target="https://www.urdd.cymru/en/residential-centres/llangrannog/about/history-llangrannog/" TargetMode="External"/><Relationship Id="rId12" Type="http://schemas.openxmlformats.org/officeDocument/2006/relationships/hyperlink" Target="https://www.gov.wales/cymraeg-2050-welsh-language-strategy-action-plan-2024-2025-html" TargetMode="External"/><Relationship Id="rId17" Type="http://schemas.openxmlformats.org/officeDocument/2006/relationships/hyperlink" Target="https://www.urdd.cymru/en/about-us/our-history/" TargetMode="External"/><Relationship Id="rId2" Type="http://schemas.openxmlformats.org/officeDocument/2006/relationships/hyperlink" Target="https://thegoodlife.wales/the-urdd-eisteddfod-welsh-cultural-festival-llandovery-2023/" TargetMode="External"/><Relationship Id="rId16" Type="http://schemas.openxmlformats.org/officeDocument/2006/relationships/hyperlink" Target="https://www.urdd.cymru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rdd.cymru/en/residential-centres/glan-llyn/about-glan-llyn/history-glan-llyn/" TargetMode="External"/><Relationship Id="rId11" Type="http://schemas.openxmlformats.org/officeDocument/2006/relationships/hyperlink" Target="https://www.gov.wales/" TargetMode="External"/><Relationship Id="rId5" Type="http://schemas.openxmlformats.org/officeDocument/2006/relationships/hyperlink" Target="https://www.urdd.cymru/en/about-us/news-press/mynediad-am-ddim-i-deuluoedd-incwm-isel-i-eisteddfod-yr-urdd-sir-gaerfyrddin-2023/" TargetMode="External"/><Relationship Id="rId15" Type="http://schemas.openxmlformats.org/officeDocument/2006/relationships/hyperlink" Target="https://www.gov.wales/500000-help-lower-income-families-attend-national-eisteddfod-and-urdd-eisteddfod" TargetMode="External"/><Relationship Id="rId10" Type="http://schemas.openxmlformats.org/officeDocument/2006/relationships/hyperlink" Target="https://www.urdd.cymru/files/7116/8494/1285/Cynllun_Strategol_2023_Saesneg_compressed.pdf" TargetMode="External"/><Relationship Id="rId4" Type="http://schemas.openxmlformats.org/officeDocument/2006/relationships/hyperlink" Target="https://www.wales.com/culture-and-sport/urdd-welsh-and-welcoming-youth-movement" TargetMode="External"/><Relationship Id="rId9" Type="http://schemas.openxmlformats.org/officeDocument/2006/relationships/hyperlink" Target="https://www.urdd.cymru/en/residential-centres/llangrannog/your-visit/cy/course-types/secondary-level-activities-course/" TargetMode="External"/><Relationship Id="rId14" Type="http://schemas.openxmlformats.org/officeDocument/2006/relationships/hyperlink" Target="https://www.welshlanguagecommissioner.wales/news/promoting-the-language-through-theat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7000">
              <a:srgbClr val="FF0000"/>
            </a:gs>
            <a:gs pos="14000">
              <a:schemeClr val="tx1"/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6BFE761-B1CC-2B61-5313-37977B5FF6C6}"/>
              </a:ext>
            </a:extLst>
          </p:cNvPr>
          <p:cNvSpPr/>
          <p:nvPr/>
        </p:nvSpPr>
        <p:spPr>
          <a:xfrm>
            <a:off x="-54429" y="16328"/>
            <a:ext cx="12192000" cy="6858000"/>
          </a:xfrm>
          <a:prstGeom prst="rect">
            <a:avLst/>
          </a:prstGeom>
          <a:gradFill>
            <a:gsLst>
              <a:gs pos="52000">
                <a:srgbClr val="FF0000"/>
              </a:gs>
              <a:gs pos="18000">
                <a:schemeClr val="tx1"/>
              </a:gs>
              <a:gs pos="82000">
                <a:srgbClr val="92D050"/>
              </a:gs>
            </a:gsLst>
            <a:lin ang="6120000" scaled="1"/>
          </a:gradFill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GB" dirty="0">
              <a:solidFill>
                <a:schemeClr val="bg1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4" name="Wave 3">
            <a:extLst>
              <a:ext uri="{FF2B5EF4-FFF2-40B4-BE49-F238E27FC236}">
                <a16:creationId xmlns:a16="http://schemas.microsoft.com/office/drawing/2014/main" id="{7E56788E-EC37-6AAF-542A-62DDF3D86635}"/>
              </a:ext>
            </a:extLst>
          </p:cNvPr>
          <p:cNvSpPr/>
          <p:nvPr/>
        </p:nvSpPr>
        <p:spPr>
          <a:xfrm>
            <a:off x="6041571" y="304800"/>
            <a:ext cx="5682342" cy="2449286"/>
          </a:xfrm>
          <a:prstGeom prst="wave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Urdd </a:t>
            </a:r>
            <a:r>
              <a:rPr lang="en-GB" sz="4000" b="1" dirty="0" err="1">
                <a:solidFill>
                  <a:schemeClr val="bg1"/>
                </a:solidFill>
              </a:rPr>
              <a:t>Gobaith</a:t>
            </a:r>
            <a:r>
              <a:rPr lang="en-GB" sz="4000" b="1" dirty="0">
                <a:solidFill>
                  <a:schemeClr val="bg1"/>
                </a:solidFill>
              </a:rPr>
              <a:t> Cymru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C7AA9D-B84F-91DE-0F53-79228E268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24" y="827314"/>
            <a:ext cx="4680123" cy="5236029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B70525-5F5E-4157-AECF-3CC0E3625D3B}"/>
              </a:ext>
            </a:extLst>
          </p:cNvPr>
          <p:cNvSpPr txBox="1"/>
          <p:nvPr/>
        </p:nvSpPr>
        <p:spPr>
          <a:xfrm>
            <a:off x="697055" y="5747657"/>
            <a:ext cx="43430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In-text citation: 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Atebol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2021)</a:t>
            </a:r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C98B34-E937-5A96-80C9-B5433A7A5083}"/>
              </a:ext>
            </a:extLst>
          </p:cNvPr>
          <p:cNvSpPr/>
          <p:nvPr/>
        </p:nvSpPr>
        <p:spPr>
          <a:xfrm>
            <a:off x="6526353" y="5464628"/>
            <a:ext cx="4680123" cy="566058"/>
          </a:xfrm>
          <a:prstGeom prst="roundRect">
            <a:avLst/>
          </a:prstGeom>
          <a:solidFill>
            <a:schemeClr val="tx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Presentation 2025 by Julie James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2B7FF1B-426E-F804-165A-41CA81BBAF75}"/>
              </a:ext>
            </a:extLst>
          </p:cNvPr>
          <p:cNvSpPr/>
          <p:nvPr/>
        </p:nvSpPr>
        <p:spPr>
          <a:xfrm>
            <a:off x="7239000" y="3042558"/>
            <a:ext cx="3276600" cy="1845128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Exploring the impact on the role of the Welsh language in Education</a:t>
            </a:r>
          </a:p>
        </p:txBody>
      </p:sp>
    </p:spTree>
    <p:extLst>
      <p:ext uri="{BB962C8B-B14F-4D97-AF65-F5344CB8AC3E}">
        <p14:creationId xmlns:p14="http://schemas.microsoft.com/office/powerpoint/2010/main" val="471444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3345F9-999A-6C41-3CFD-648044B79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Urdd Eisteddfod 2024 gets underway - pictures from the first day - North  Wales Live">
            <a:extLst>
              <a:ext uri="{FF2B5EF4-FFF2-40B4-BE49-F238E27FC236}">
                <a16:creationId xmlns:a16="http://schemas.microsoft.com/office/drawing/2014/main" id="{8F3CA09A-1B64-EA54-960D-707B07F879C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41800" y="1574800"/>
            <a:ext cx="20066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3FA4CB-8814-07DF-FC98-DD1C095E4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04" y="1042849"/>
            <a:ext cx="3907972" cy="2604607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0A52587-DF1A-2164-4680-B40775FC26F6}"/>
              </a:ext>
            </a:extLst>
          </p:cNvPr>
          <p:cNvSpPr txBox="1"/>
          <p:nvPr/>
        </p:nvSpPr>
        <p:spPr>
          <a:xfrm>
            <a:off x="420650" y="3366700"/>
            <a:ext cx="25363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In-text citation: (</a:t>
            </a:r>
            <a:r>
              <a:rPr lang="en-GB" sz="1050" b="0" i="0" dirty="0">
                <a:effectLst/>
                <a:latin typeface="Roboto" panose="02000000000000000000" pitchFamily="2" charset="0"/>
              </a:rPr>
              <a:t>Bagnall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, 2024)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9C3BD0-3CF7-ADBC-22CD-6261A116E55C}"/>
              </a:ext>
            </a:extLst>
          </p:cNvPr>
          <p:cNvSpPr txBox="1"/>
          <p:nvPr/>
        </p:nvSpPr>
        <p:spPr>
          <a:xfrm>
            <a:off x="5983879" y="1149303"/>
            <a:ext cx="2884714" cy="287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In-text citation: (Partner, 2022)</a:t>
            </a:r>
            <a:endParaRPr lang="en-GB" sz="12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2328534-C726-E950-3BFC-3ADFA0DDE5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05200" y="3429000"/>
            <a:ext cx="3203306" cy="2604608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5BC5FDD-F658-B038-9888-AC87314582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3879" y="1431077"/>
            <a:ext cx="3085836" cy="2314377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1989818-7514-3EB3-7BCD-2218074F65F1}"/>
              </a:ext>
            </a:extLst>
          </p:cNvPr>
          <p:cNvSpPr txBox="1"/>
          <p:nvPr/>
        </p:nvSpPr>
        <p:spPr>
          <a:xfrm>
            <a:off x="3447508" y="5743377"/>
            <a:ext cx="25363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: (Editor and Editor, 2024)</a:t>
            </a:r>
            <a:endParaRPr lang="en-GB" sz="12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4B0DAFA-6301-7567-1A74-5AF307F46E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079" y="3581400"/>
            <a:ext cx="2895600" cy="2895600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1B735D9-A9DE-FBA5-909A-78AC3121BF64}"/>
              </a:ext>
            </a:extLst>
          </p:cNvPr>
          <p:cNvSpPr txBox="1"/>
          <p:nvPr/>
        </p:nvSpPr>
        <p:spPr>
          <a:xfrm>
            <a:off x="8727079" y="6200001"/>
            <a:ext cx="17137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 (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Teachwire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, 2022)</a:t>
            </a:r>
            <a:endParaRPr lang="en-GB" sz="1200" dirty="0"/>
          </a:p>
        </p:txBody>
      </p:sp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9C299A9E-5FB7-11F6-064E-9117E2F06A15}"/>
              </a:ext>
            </a:extLst>
          </p:cNvPr>
          <p:cNvSpPr/>
          <p:nvPr/>
        </p:nvSpPr>
        <p:spPr>
          <a:xfrm>
            <a:off x="4551954" y="83305"/>
            <a:ext cx="3756477" cy="1018086"/>
          </a:xfrm>
          <a:prstGeom prst="horizontalScroll">
            <a:avLst/>
          </a:prstGeom>
          <a:solidFill>
            <a:srgbClr val="FFFF00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Belonging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03DAB2-23AF-1FA1-7086-E1E92DC3D9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58" y="4087246"/>
            <a:ext cx="2332363" cy="2254618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E73DEB-E182-5300-AD72-CF3E4803E036}"/>
              </a:ext>
            </a:extLst>
          </p:cNvPr>
          <p:cNvSpPr txBox="1"/>
          <p:nvPr/>
        </p:nvSpPr>
        <p:spPr>
          <a:xfrm>
            <a:off x="569321" y="6086870"/>
            <a:ext cx="308065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In-text citation: (Urdd </a:t>
            </a:r>
            <a:r>
              <a:rPr lang="en-GB" sz="9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Gobaith</a:t>
            </a:r>
            <a:r>
              <a:rPr lang="en-GB" sz="9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C</a:t>
            </a:r>
            <a:r>
              <a:rPr lang="en-GB" sz="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y</a:t>
            </a:r>
            <a:r>
              <a:rPr lang="en-GB" sz="9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mru, 2024)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96529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D92A8E-06BF-AA03-A2F7-4F4A84EAF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991A53B8-8BF2-704A-96ED-13C07B135D03}"/>
              </a:ext>
            </a:extLst>
          </p:cNvPr>
          <p:cNvSpPr/>
          <p:nvPr/>
        </p:nvSpPr>
        <p:spPr>
          <a:xfrm>
            <a:off x="4096950" y="35821"/>
            <a:ext cx="4539343" cy="1151813"/>
          </a:xfrm>
          <a:prstGeom prst="horizontalScroll">
            <a:avLst/>
          </a:prstGeom>
          <a:solidFill>
            <a:schemeClr val="tx2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Time Line of Urdd </a:t>
            </a:r>
            <a:r>
              <a:rPr lang="en-GB" sz="2400" b="1" dirty="0" err="1">
                <a:solidFill>
                  <a:schemeClr val="bg1"/>
                </a:solidFill>
              </a:rPr>
              <a:t>Gobaith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3" name="Flowchart: Alternate Process 2">
            <a:extLst>
              <a:ext uri="{FF2B5EF4-FFF2-40B4-BE49-F238E27FC236}">
                <a16:creationId xmlns:a16="http://schemas.microsoft.com/office/drawing/2014/main" id="{F303CA30-F1BE-C5DB-2DC0-0F816E39C4AE}"/>
              </a:ext>
            </a:extLst>
          </p:cNvPr>
          <p:cNvSpPr/>
          <p:nvPr/>
        </p:nvSpPr>
        <p:spPr>
          <a:xfrm>
            <a:off x="857415" y="1717664"/>
            <a:ext cx="1186542" cy="729341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Formed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1922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6851A46-DFDB-B99A-8BF3-2EA1BCC706FD}"/>
              </a:ext>
            </a:extLst>
          </p:cNvPr>
          <p:cNvSpPr/>
          <p:nvPr/>
        </p:nvSpPr>
        <p:spPr>
          <a:xfrm>
            <a:off x="2129928" y="1840018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468A4B3-0A3A-6C5D-961B-27EBFD45A1EC}"/>
              </a:ext>
            </a:extLst>
          </p:cNvPr>
          <p:cNvSpPr/>
          <p:nvPr/>
        </p:nvSpPr>
        <p:spPr>
          <a:xfrm>
            <a:off x="3213896" y="1717664"/>
            <a:ext cx="1571460" cy="91440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1922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Peace &amp; Goodwill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16FDFD24-81B3-FEBD-8D06-A00EF92CCDA1}"/>
              </a:ext>
            </a:extLst>
          </p:cNvPr>
          <p:cNvSpPr/>
          <p:nvPr/>
        </p:nvSpPr>
        <p:spPr>
          <a:xfrm>
            <a:off x="4883550" y="1840018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22A5838-17D5-9F8C-E46D-5089B01CCD91}"/>
              </a:ext>
            </a:extLst>
          </p:cNvPr>
          <p:cNvSpPr/>
          <p:nvPr/>
        </p:nvSpPr>
        <p:spPr>
          <a:xfrm>
            <a:off x="5954929" y="1729087"/>
            <a:ext cx="1451717" cy="849087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1929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First Urdd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Eisteddfod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FD13439-CEA7-17EE-80A0-31CD770C9F6A}"/>
              </a:ext>
            </a:extLst>
          </p:cNvPr>
          <p:cNvSpPr/>
          <p:nvPr/>
        </p:nvSpPr>
        <p:spPr>
          <a:xfrm>
            <a:off x="7511798" y="1859172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F4C8C61-9758-185E-B712-846A25313AD9}"/>
              </a:ext>
            </a:extLst>
          </p:cNvPr>
          <p:cNvSpPr/>
          <p:nvPr/>
        </p:nvSpPr>
        <p:spPr>
          <a:xfrm>
            <a:off x="8595358" y="1686314"/>
            <a:ext cx="1781336" cy="91440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1932</a:t>
            </a:r>
          </a:p>
          <a:p>
            <a:pPr algn="ctr"/>
            <a:r>
              <a:rPr lang="en-GB" b="1" dirty="0" err="1">
                <a:solidFill>
                  <a:schemeClr val="bg1"/>
                </a:solidFill>
              </a:rPr>
              <a:t>Llangrannog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4" name="Flowchart: Alternate Process 13">
            <a:extLst>
              <a:ext uri="{FF2B5EF4-FFF2-40B4-BE49-F238E27FC236}">
                <a16:creationId xmlns:a16="http://schemas.microsoft.com/office/drawing/2014/main" id="{65AB8853-A8B0-2C46-A518-5F8400FCFE5C}"/>
              </a:ext>
            </a:extLst>
          </p:cNvPr>
          <p:cNvSpPr/>
          <p:nvPr/>
        </p:nvSpPr>
        <p:spPr>
          <a:xfrm>
            <a:off x="10417629" y="3559843"/>
            <a:ext cx="1404256" cy="895677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1950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Glan-Llyn</a:t>
            </a:r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3215157B-BBE6-F8A9-1D0C-E3DBD1236622}"/>
              </a:ext>
            </a:extLst>
          </p:cNvPr>
          <p:cNvSpPr/>
          <p:nvPr/>
        </p:nvSpPr>
        <p:spPr>
          <a:xfrm>
            <a:off x="9285515" y="3748604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469831BD-226E-6E4D-E22F-762C2906929F}"/>
              </a:ext>
            </a:extLst>
          </p:cNvPr>
          <p:cNvSpPr/>
          <p:nvPr/>
        </p:nvSpPr>
        <p:spPr>
          <a:xfrm>
            <a:off x="7924800" y="3695916"/>
            <a:ext cx="1207009" cy="807065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1968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Funding</a:t>
            </a:r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CDC3BCC6-8A3D-4812-4740-BCBA0ADD9E30}"/>
              </a:ext>
            </a:extLst>
          </p:cNvPr>
          <p:cNvSpPr/>
          <p:nvPr/>
        </p:nvSpPr>
        <p:spPr>
          <a:xfrm>
            <a:off x="6807058" y="3798240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lowchart: Alternate Process 17">
            <a:extLst>
              <a:ext uri="{FF2B5EF4-FFF2-40B4-BE49-F238E27FC236}">
                <a16:creationId xmlns:a16="http://schemas.microsoft.com/office/drawing/2014/main" id="{838965C2-56F3-AE0A-11F8-E8BD9898CC03}"/>
              </a:ext>
            </a:extLst>
          </p:cNvPr>
          <p:cNvSpPr/>
          <p:nvPr/>
        </p:nvSpPr>
        <p:spPr>
          <a:xfrm>
            <a:off x="5546498" y="3713550"/>
            <a:ext cx="1121226" cy="849086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1976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Mista Urdd</a:t>
            </a:r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8839AAD7-18D5-0ACA-D14B-4ABFEB6C7741}"/>
              </a:ext>
            </a:extLst>
          </p:cNvPr>
          <p:cNvSpPr/>
          <p:nvPr/>
        </p:nvSpPr>
        <p:spPr>
          <a:xfrm>
            <a:off x="4442677" y="3895777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Alternate Process 19">
            <a:extLst>
              <a:ext uri="{FF2B5EF4-FFF2-40B4-BE49-F238E27FC236}">
                <a16:creationId xmlns:a16="http://schemas.microsoft.com/office/drawing/2014/main" id="{A9840890-6F9A-7070-EFB4-CC0092384964}"/>
              </a:ext>
            </a:extLst>
          </p:cNvPr>
          <p:cNvSpPr/>
          <p:nvPr/>
        </p:nvSpPr>
        <p:spPr>
          <a:xfrm>
            <a:off x="2818324" y="3739893"/>
            <a:ext cx="1571460" cy="914399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1983 5-day Eisteddfod</a:t>
            </a:r>
          </a:p>
        </p:txBody>
      </p:sp>
      <p:sp>
        <p:nvSpPr>
          <p:cNvPr id="21" name="Arrow: Left 20">
            <a:extLst>
              <a:ext uri="{FF2B5EF4-FFF2-40B4-BE49-F238E27FC236}">
                <a16:creationId xmlns:a16="http://schemas.microsoft.com/office/drawing/2014/main" id="{72ECF4C2-2289-D94F-3C4E-1B643719BD84}"/>
              </a:ext>
            </a:extLst>
          </p:cNvPr>
          <p:cNvSpPr/>
          <p:nvPr/>
        </p:nvSpPr>
        <p:spPr>
          <a:xfrm>
            <a:off x="1763063" y="3954776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lowchart: Alternate Process 21">
            <a:extLst>
              <a:ext uri="{FF2B5EF4-FFF2-40B4-BE49-F238E27FC236}">
                <a16:creationId xmlns:a16="http://schemas.microsoft.com/office/drawing/2014/main" id="{D0A9169F-5B79-527B-4B22-BDE571C347CA}"/>
              </a:ext>
            </a:extLst>
          </p:cNvPr>
          <p:cNvSpPr/>
          <p:nvPr/>
        </p:nvSpPr>
        <p:spPr>
          <a:xfrm>
            <a:off x="437074" y="3754811"/>
            <a:ext cx="1249136" cy="956850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2004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Cardiff</a:t>
            </a:r>
          </a:p>
        </p:txBody>
      </p:sp>
      <p:sp>
        <p:nvSpPr>
          <p:cNvPr id="24" name="Arrow: Bent-Up 23">
            <a:extLst>
              <a:ext uri="{FF2B5EF4-FFF2-40B4-BE49-F238E27FC236}">
                <a16:creationId xmlns:a16="http://schemas.microsoft.com/office/drawing/2014/main" id="{9F8BF549-90C2-D068-A2BF-1F6888ACC223}"/>
              </a:ext>
            </a:extLst>
          </p:cNvPr>
          <p:cNvSpPr/>
          <p:nvPr/>
        </p:nvSpPr>
        <p:spPr>
          <a:xfrm rot="5400000">
            <a:off x="659730" y="5157427"/>
            <a:ext cx="850392" cy="731520"/>
          </a:xfrm>
          <a:prstGeom prst="bent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lowchart: Alternate Process 24">
            <a:extLst>
              <a:ext uri="{FF2B5EF4-FFF2-40B4-BE49-F238E27FC236}">
                <a16:creationId xmlns:a16="http://schemas.microsoft.com/office/drawing/2014/main" id="{D521AC4F-6F1A-6BD7-EDFA-61EA8BE9E1E6}"/>
              </a:ext>
            </a:extLst>
          </p:cNvPr>
          <p:cNvSpPr/>
          <p:nvPr/>
        </p:nvSpPr>
        <p:spPr>
          <a:xfrm>
            <a:off x="1662902" y="5523841"/>
            <a:ext cx="1249135" cy="850391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2021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Digital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Festival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A0115332-204A-C778-110E-70A131E9CDB0}"/>
              </a:ext>
            </a:extLst>
          </p:cNvPr>
          <p:cNvSpPr/>
          <p:nvPr/>
        </p:nvSpPr>
        <p:spPr>
          <a:xfrm>
            <a:off x="3050013" y="5706720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lowchart: Alternate Process 26">
            <a:extLst>
              <a:ext uri="{FF2B5EF4-FFF2-40B4-BE49-F238E27FC236}">
                <a16:creationId xmlns:a16="http://schemas.microsoft.com/office/drawing/2014/main" id="{16B04B5B-2311-7F73-6588-D46ADA51DBA0}"/>
              </a:ext>
            </a:extLst>
          </p:cNvPr>
          <p:cNvSpPr/>
          <p:nvPr/>
        </p:nvSpPr>
        <p:spPr>
          <a:xfrm>
            <a:off x="4105872" y="5523840"/>
            <a:ext cx="1571460" cy="849087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2022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Centenary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36A9C0C9-8EEE-46FE-E65F-776678B5630B}"/>
              </a:ext>
            </a:extLst>
          </p:cNvPr>
          <p:cNvSpPr/>
          <p:nvPr/>
        </p:nvSpPr>
        <p:spPr>
          <a:xfrm>
            <a:off x="5814278" y="5745912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Alternate Process 28">
            <a:extLst>
              <a:ext uri="{FF2B5EF4-FFF2-40B4-BE49-F238E27FC236}">
                <a16:creationId xmlns:a16="http://schemas.microsoft.com/office/drawing/2014/main" id="{F6AC2C51-93E1-CE7B-C576-21612BCD511C}"/>
              </a:ext>
            </a:extLst>
          </p:cNvPr>
          <p:cNvSpPr/>
          <p:nvPr/>
        </p:nvSpPr>
        <p:spPr>
          <a:xfrm>
            <a:off x="6918746" y="5532116"/>
            <a:ext cx="1571460" cy="849088"/>
          </a:xfrm>
          <a:prstGeom prst="flowChartAlternateProcess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2023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Pentre Ifan</a:t>
            </a:r>
          </a:p>
        </p:txBody>
      </p:sp>
      <p:sp>
        <p:nvSpPr>
          <p:cNvPr id="33" name="Arrow: Down 32">
            <a:extLst>
              <a:ext uri="{FF2B5EF4-FFF2-40B4-BE49-F238E27FC236}">
                <a16:creationId xmlns:a16="http://schemas.microsoft.com/office/drawing/2014/main" id="{4F1FD5E1-C258-CC77-1A82-D1D6F82E59FE}"/>
              </a:ext>
            </a:extLst>
          </p:cNvPr>
          <p:cNvSpPr/>
          <p:nvPr/>
        </p:nvSpPr>
        <p:spPr>
          <a:xfrm>
            <a:off x="10849953" y="2101488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410250FE-40FD-B92D-A3F0-F011CEEDF0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5630" y="4764389"/>
            <a:ext cx="1996655" cy="1862857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86314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18671B-B2AB-A29F-248E-5B12A7EB7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47514A-838B-DCD6-0834-018D0525D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914" y="333375"/>
            <a:ext cx="7032172" cy="320652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EE54BA-D9E2-460A-62B5-F18645B74762}"/>
              </a:ext>
            </a:extLst>
          </p:cNvPr>
          <p:cNvSpPr txBox="1"/>
          <p:nvPr/>
        </p:nvSpPr>
        <p:spPr>
          <a:xfrm rot="10800000" flipV="1">
            <a:off x="3376612" y="3262898"/>
            <a:ext cx="46209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In-text citation: (Pembrokeshire-herald.com, 2025)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FD83159-D8AF-40BF-1E39-2624251E42F1}"/>
              </a:ext>
            </a:extLst>
          </p:cNvPr>
          <p:cNvSpPr/>
          <p:nvPr/>
        </p:nvSpPr>
        <p:spPr>
          <a:xfrm>
            <a:off x="566056" y="4212770"/>
            <a:ext cx="3178629" cy="206828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Educational Value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20E64E-82C3-852F-3CA3-D4BF5D531579}"/>
              </a:ext>
            </a:extLst>
          </p:cNvPr>
          <p:cNvSpPr/>
          <p:nvPr/>
        </p:nvSpPr>
        <p:spPr>
          <a:xfrm>
            <a:off x="4550229" y="4212769"/>
            <a:ext cx="3178628" cy="2068286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Language Development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4CD155A-8BF3-0C93-A266-D11AFD109C24}"/>
              </a:ext>
            </a:extLst>
          </p:cNvPr>
          <p:cNvSpPr/>
          <p:nvPr/>
        </p:nvSpPr>
        <p:spPr>
          <a:xfrm>
            <a:off x="8447317" y="4212770"/>
            <a:ext cx="3178628" cy="2068286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Cultural Identity</a:t>
            </a:r>
          </a:p>
        </p:txBody>
      </p:sp>
    </p:spTree>
    <p:extLst>
      <p:ext uri="{BB962C8B-B14F-4D97-AF65-F5344CB8AC3E}">
        <p14:creationId xmlns:p14="http://schemas.microsoft.com/office/powerpoint/2010/main" val="1011770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B139A2-10B7-6EEE-23EC-FED04B45C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F44C4B5-92E6-D8D2-92C7-939D0C58E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531" y="3482426"/>
            <a:ext cx="4911269" cy="292390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1FEBA2-0357-98DE-0F3B-312C0E1891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24" y="370114"/>
            <a:ext cx="4663924" cy="262345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C00CD9-2916-D757-25FB-639D0CE230B6}"/>
              </a:ext>
            </a:extLst>
          </p:cNvPr>
          <p:cNvSpPr txBox="1"/>
          <p:nvPr/>
        </p:nvSpPr>
        <p:spPr>
          <a:xfrm>
            <a:off x="269724" y="2685794"/>
            <a:ext cx="43198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Roboto" panose="02000000000000000000" pitchFamily="2" charset="0"/>
              </a:rPr>
              <a:t>In-text citation: (</a:t>
            </a:r>
            <a:r>
              <a:rPr lang="en-GB" sz="1400" b="0" i="0" dirty="0" err="1">
                <a:effectLst/>
                <a:latin typeface="Roboto" panose="02000000000000000000" pitchFamily="2" charset="0"/>
              </a:rPr>
              <a:t>Urdd.cymru</a:t>
            </a:r>
            <a:r>
              <a:rPr lang="en-GB" sz="1400" b="0" i="0" dirty="0">
                <a:effectLst/>
                <a:latin typeface="Roboto" panose="02000000000000000000" pitchFamily="2" charset="0"/>
              </a:rPr>
              <a:t>, 2025)</a:t>
            </a:r>
            <a:endParaRPr lang="en-GB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1FADE3-D8D1-8F03-62B3-41D950867A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695" y="2020474"/>
            <a:ext cx="2923903" cy="292390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9590DAD-76B2-AE2F-0267-3F33C4E6DD05}"/>
              </a:ext>
            </a:extLst>
          </p:cNvPr>
          <p:cNvSpPr txBox="1"/>
          <p:nvPr/>
        </p:nvSpPr>
        <p:spPr>
          <a:xfrm>
            <a:off x="4375695" y="4622354"/>
            <a:ext cx="30044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In-text citation: (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Urdd.cymru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, 2025)</a:t>
            </a:r>
            <a:endParaRPr lang="en-GB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D79FBB7-9D14-1207-2706-B328E55A7175}"/>
              </a:ext>
            </a:extLst>
          </p:cNvPr>
          <p:cNvSpPr txBox="1"/>
          <p:nvPr/>
        </p:nvSpPr>
        <p:spPr>
          <a:xfrm>
            <a:off x="6968671" y="6084306"/>
            <a:ext cx="43307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In-text citation: (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Urdd.cymru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, 2024)</a:t>
            </a:r>
            <a:endParaRPr lang="en-GB" sz="1200" dirty="0"/>
          </a:p>
        </p:txBody>
      </p:sp>
      <p:sp>
        <p:nvSpPr>
          <p:cNvPr id="19" name="Explosion: 14 Points 18">
            <a:extLst>
              <a:ext uri="{FF2B5EF4-FFF2-40B4-BE49-F238E27FC236}">
                <a16:creationId xmlns:a16="http://schemas.microsoft.com/office/drawing/2014/main" id="{0EE25B02-E5E1-C556-7D93-D7D4AA8A2F63}"/>
              </a:ext>
            </a:extLst>
          </p:cNvPr>
          <p:cNvSpPr/>
          <p:nvPr/>
        </p:nvSpPr>
        <p:spPr>
          <a:xfrm>
            <a:off x="457200" y="3658891"/>
            <a:ext cx="3551461" cy="2314051"/>
          </a:xfrm>
          <a:prstGeom prst="irregularSeal2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Algerian" panose="04020705040A02060702" pitchFamily="82" charset="0"/>
              </a:rPr>
              <a:t>Joio</a:t>
            </a:r>
            <a:r>
              <a:rPr lang="en-GB" sz="3200" b="1" dirty="0">
                <a:solidFill>
                  <a:schemeClr val="tx1"/>
                </a:solidFill>
                <a:latin typeface="Algerian" panose="04020705040A02060702" pitchFamily="82" charset="0"/>
              </a:rPr>
              <a:t> !</a:t>
            </a:r>
          </a:p>
        </p:txBody>
      </p:sp>
    </p:spTree>
    <p:extLst>
      <p:ext uri="{BB962C8B-B14F-4D97-AF65-F5344CB8AC3E}">
        <p14:creationId xmlns:p14="http://schemas.microsoft.com/office/powerpoint/2010/main" val="1459382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74593D-655B-1BD7-9B53-5719558344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47F2CB1-401D-BE1E-9746-DA1E26507231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893BE1-DAEE-D0D3-1EE3-990ED09FCF06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F91B8429-414F-EF5A-68B0-C7C09A5124AA}"/>
              </a:ext>
            </a:extLst>
          </p:cNvPr>
          <p:cNvSpPr/>
          <p:nvPr/>
        </p:nvSpPr>
        <p:spPr>
          <a:xfrm>
            <a:off x="3608614" y="195942"/>
            <a:ext cx="4974771" cy="1066801"/>
          </a:xfrm>
          <a:prstGeom prst="horizontalScroll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Supporting Welsh in Schools</a:t>
            </a: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68098017-4151-3ECA-A559-D8CF379A3BFA}"/>
              </a:ext>
            </a:extLst>
          </p:cNvPr>
          <p:cNvSpPr/>
          <p:nvPr/>
        </p:nvSpPr>
        <p:spPr>
          <a:xfrm>
            <a:off x="849086" y="1752600"/>
            <a:ext cx="2895600" cy="3156857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The Welsh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Language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Strategy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Action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Plan 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DD8D6FCF-E1B8-67B0-BAD4-0B3F2E2AD292}"/>
              </a:ext>
            </a:extLst>
          </p:cNvPr>
          <p:cNvSpPr/>
          <p:nvPr/>
        </p:nvSpPr>
        <p:spPr>
          <a:xfrm>
            <a:off x="8583385" y="1752599"/>
            <a:ext cx="2759529" cy="3156857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Welsh in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Education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Strategic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Plans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16CF6E-7D4A-BB64-1A13-5CD1C71E5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148" y="1401428"/>
            <a:ext cx="3273701" cy="526063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DDDFFD1-BA5F-D460-1FA6-0291D67EB322}"/>
              </a:ext>
            </a:extLst>
          </p:cNvPr>
          <p:cNvSpPr txBox="1"/>
          <p:nvPr/>
        </p:nvSpPr>
        <p:spPr>
          <a:xfrm>
            <a:off x="4459148" y="6150429"/>
            <a:ext cx="29757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Roboto" panose="02000000000000000000" pitchFamily="2" charset="0"/>
              </a:rPr>
              <a:t>In-text citation: (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Alamy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 Limited, 2025)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04369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27A000-2717-DBBA-3264-9EF58A1F3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4FC803E-389C-A429-320C-FFAC29333A36}"/>
              </a:ext>
            </a:extLst>
          </p:cNvPr>
          <p:cNvSpPr/>
          <p:nvPr/>
        </p:nvSpPr>
        <p:spPr>
          <a:xfrm>
            <a:off x="5606143" y="674927"/>
            <a:ext cx="5785304" cy="1611054"/>
          </a:xfrm>
          <a:prstGeom prst="roundRect">
            <a:avLst/>
          </a:prstGeom>
          <a:solidFill>
            <a:srgbClr val="FF0000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The Economic Value of the Urdd to Wales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3FC87C-D4D8-A464-EF3C-4212B856A9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065" y="625935"/>
            <a:ext cx="4588889" cy="5606130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9B9CBB-C5BC-906F-C8AE-AEA6E0A00AD2}"/>
              </a:ext>
            </a:extLst>
          </p:cNvPr>
          <p:cNvSpPr txBox="1"/>
          <p:nvPr/>
        </p:nvSpPr>
        <p:spPr>
          <a:xfrm>
            <a:off x="800553" y="5453742"/>
            <a:ext cx="29223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b="0" i="0" dirty="0">
                <a:effectLst/>
                <a:latin typeface="Roboto" panose="02000000000000000000" pitchFamily="2" charset="0"/>
              </a:rPr>
              <a:t>In-text citation: (An assessment of the economic value of Urdd </a:t>
            </a:r>
            <a:r>
              <a:rPr lang="en-GB" sz="600" b="0" i="0" dirty="0" err="1">
                <a:effectLst/>
                <a:latin typeface="Roboto" panose="02000000000000000000" pitchFamily="2" charset="0"/>
              </a:rPr>
              <a:t>Gobaith</a:t>
            </a:r>
            <a:r>
              <a:rPr lang="en-GB" sz="600" b="0" i="0" dirty="0">
                <a:effectLst/>
                <a:latin typeface="Roboto" panose="02000000000000000000" pitchFamily="2" charset="0"/>
              </a:rPr>
              <a:t> Cymru 2023, 2023)</a:t>
            </a:r>
            <a:endParaRPr lang="en-GB" sz="6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60B8C8-039C-AF7E-66B1-C9B1E58DC471}"/>
              </a:ext>
            </a:extLst>
          </p:cNvPr>
          <p:cNvSpPr/>
          <p:nvPr/>
        </p:nvSpPr>
        <p:spPr>
          <a:xfrm>
            <a:off x="5606143" y="2960908"/>
            <a:ext cx="5910943" cy="3271157"/>
          </a:xfrm>
          <a:prstGeom prst="roundRect">
            <a:avLst/>
          </a:prstGeom>
          <a:solidFill>
            <a:srgbClr val="92D05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Overall income generated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Residential Centres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Sports Department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Urdd Eisteddfod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Apprenticeship Department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Return On Investment</a:t>
            </a:r>
          </a:p>
          <a:p>
            <a:r>
              <a:rPr lang="en-GB" dirty="0"/>
              <a:t>(An assessment of the economic value of Urdd </a:t>
            </a:r>
            <a:r>
              <a:rPr lang="en-GB" dirty="0" err="1"/>
              <a:t>Gobaith</a:t>
            </a:r>
            <a:r>
              <a:rPr lang="en-GB" dirty="0"/>
              <a:t> Cymru 2023, 2023)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BAA29E-6434-CFE1-CF9B-94E1D90EB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In-text citation: (An assessment of the economic value of Urdd Gobaith Cymru 2023, 2023)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305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5D833B-3868-C9DD-CBA8-2D8DF983A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D52AE9-B724-E250-DD1A-B1D93FBFB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006" y="511628"/>
            <a:ext cx="4376057" cy="583474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167B56-4F3F-CB96-4B46-DC3870E8983E}"/>
              </a:ext>
            </a:extLst>
          </p:cNvPr>
          <p:cNvSpPr txBox="1"/>
          <p:nvPr/>
        </p:nvSpPr>
        <p:spPr>
          <a:xfrm>
            <a:off x="928006" y="5976256"/>
            <a:ext cx="429713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0" i="0" dirty="0">
                <a:effectLst/>
                <a:latin typeface="Roboto" panose="02000000000000000000" pitchFamily="2" charset="0"/>
              </a:rPr>
              <a:t>In-text citation: (Poverty Stock Illustrations – 19,519 Poverty Stock Illustrations, Vectors &amp; Clipart - </a:t>
            </a:r>
            <a:r>
              <a:rPr lang="en-GB" sz="800" b="0" i="0" dirty="0" err="1">
                <a:effectLst/>
                <a:latin typeface="Roboto" panose="02000000000000000000" pitchFamily="2" charset="0"/>
              </a:rPr>
              <a:t>Dreamstime</a:t>
            </a:r>
            <a:r>
              <a:rPr lang="en-GB" sz="800" b="0" i="0" dirty="0">
                <a:effectLst/>
                <a:latin typeface="Roboto" panose="02000000000000000000" pitchFamily="2" charset="0"/>
              </a:rPr>
              <a:t>, n.d.)</a:t>
            </a:r>
            <a:endParaRPr lang="en-GB" sz="8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A6BF509-AC74-AD34-8CE2-2635FF4E3422}"/>
              </a:ext>
            </a:extLst>
          </p:cNvPr>
          <p:cNvSpPr/>
          <p:nvPr/>
        </p:nvSpPr>
        <p:spPr>
          <a:xfrm>
            <a:off x="6270171" y="1616528"/>
            <a:ext cx="4659086" cy="3624942"/>
          </a:xfrm>
          <a:prstGeom prst="roundRect">
            <a:avLst/>
          </a:prstGeom>
          <a:solidFill>
            <a:srgbClr val="92D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Urdd </a:t>
            </a:r>
            <a:r>
              <a:rPr lang="en-GB" sz="2400" b="1" dirty="0" err="1">
                <a:solidFill>
                  <a:schemeClr val="bg1"/>
                </a:solidFill>
              </a:rPr>
              <a:t>Gobaith</a:t>
            </a:r>
            <a:r>
              <a:rPr lang="en-GB" sz="2400" b="1" dirty="0">
                <a:solidFill>
                  <a:schemeClr val="bg1"/>
                </a:solidFill>
              </a:rPr>
              <a:t> Cymru Fund for All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Membership Fees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Government Funding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</a:endParaRPr>
          </a:p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361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437AE-3011-B4AF-01CE-BE8933F6E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B32396-3E17-3E57-8314-19699D750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5172" y="451131"/>
            <a:ext cx="3422537" cy="3978379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8360AD-0517-0E66-8E57-C01488D4A43E}"/>
              </a:ext>
            </a:extLst>
          </p:cNvPr>
          <p:cNvSpPr txBox="1"/>
          <p:nvPr/>
        </p:nvSpPr>
        <p:spPr>
          <a:xfrm>
            <a:off x="8233342" y="4180310"/>
            <a:ext cx="37610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In-text citation: (Welsh Government, 2022)</a:t>
            </a:r>
            <a:endParaRPr lang="en-GB" sz="1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02CD10-2162-D521-03CD-2D9303F1BD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71" y="434453"/>
            <a:ext cx="3684559" cy="3995057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5003FC-3FD1-94D8-BABB-B836C7A6C3B6}"/>
              </a:ext>
            </a:extLst>
          </p:cNvPr>
          <p:cNvSpPr txBox="1"/>
          <p:nvPr/>
        </p:nvSpPr>
        <p:spPr>
          <a:xfrm>
            <a:off x="332271" y="3963078"/>
            <a:ext cx="355392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Dafydd </a:t>
            </a:r>
            <a:r>
              <a:rPr lang="en-GB" sz="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Elfryn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(2018). </a:t>
            </a:r>
            <a:r>
              <a:rPr lang="en-GB" sz="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Mapio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Eisteddfod Yr Urdd - Dyma </a:t>
            </a:r>
            <a:r>
              <a:rPr lang="en-GB" sz="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dwi’n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feddwl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am </a:t>
            </a:r>
            <a:r>
              <a:rPr lang="en-GB" sz="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hyn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...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[online] Dyma </a:t>
            </a:r>
            <a:r>
              <a:rPr lang="en-GB" sz="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dwi’n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feddwl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am </a:t>
            </a:r>
            <a:r>
              <a:rPr lang="en-GB" sz="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hyn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... Available at: https://www.dafyddelfryn.cymru/blog/mapio-esiteddfod-yr-urdd/.</a:t>
            </a:r>
          </a:p>
          <a:p>
            <a:pPr algn="l">
              <a:buNone/>
            </a:pP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ECE6C0-E63C-E561-D216-D9F07BCF57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0767" y="3476290"/>
            <a:ext cx="3104804" cy="3104804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A6A8FC3-6251-1DCE-AB45-EACCE10CF11F}"/>
              </a:ext>
            </a:extLst>
          </p:cNvPr>
          <p:cNvSpPr txBox="1"/>
          <p:nvPr/>
        </p:nvSpPr>
        <p:spPr>
          <a:xfrm>
            <a:off x="4460767" y="6226629"/>
            <a:ext cx="299594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In-text citation: (Facebook.com, 2023)</a:t>
            </a:r>
            <a:endParaRPr lang="en-GB" sz="1200" dirty="0"/>
          </a:p>
        </p:txBody>
      </p:sp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F043871F-AF09-7852-02A2-977EDDFE373B}"/>
              </a:ext>
            </a:extLst>
          </p:cNvPr>
          <p:cNvSpPr/>
          <p:nvPr/>
        </p:nvSpPr>
        <p:spPr>
          <a:xfrm>
            <a:off x="4626431" y="451130"/>
            <a:ext cx="3026226" cy="1998155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Future Improvements</a:t>
            </a:r>
          </a:p>
        </p:txBody>
      </p:sp>
    </p:spTree>
    <p:extLst>
      <p:ext uri="{BB962C8B-B14F-4D97-AF65-F5344CB8AC3E}">
        <p14:creationId xmlns:p14="http://schemas.microsoft.com/office/powerpoint/2010/main" val="566018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F20F73A-0350-D9B4-F516-E56F08B4DF61}"/>
              </a:ext>
            </a:extLst>
          </p:cNvPr>
          <p:cNvSpPr/>
          <p:nvPr/>
        </p:nvSpPr>
        <p:spPr>
          <a:xfrm>
            <a:off x="-108857" y="0"/>
            <a:ext cx="12300857" cy="703217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98B1238-4420-5589-F76C-8FD849341CD0}"/>
              </a:ext>
            </a:extLst>
          </p:cNvPr>
          <p:cNvSpPr/>
          <p:nvPr/>
        </p:nvSpPr>
        <p:spPr>
          <a:xfrm>
            <a:off x="3540578" y="669471"/>
            <a:ext cx="5110843" cy="914401"/>
          </a:xfrm>
          <a:prstGeom prst="roundRect">
            <a:avLst/>
          </a:prstGeom>
          <a:solidFill>
            <a:schemeClr val="tx1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3B062C-BCE3-AA4B-B311-C0B1ABAA0C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38" y="1850679"/>
            <a:ext cx="6152999" cy="36929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4CF747A3-F35C-A1E7-5C48-003A90E85340}"/>
              </a:ext>
            </a:extLst>
          </p:cNvPr>
          <p:cNvSpPr/>
          <p:nvPr/>
        </p:nvSpPr>
        <p:spPr>
          <a:xfrm>
            <a:off x="6947263" y="1850679"/>
            <a:ext cx="4647311" cy="3461657"/>
          </a:xfrm>
          <a:prstGeom prst="verticalScroll">
            <a:avLst>
              <a:gd name="adj" fmla="val 25000"/>
            </a:avLst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“</a:t>
            </a:r>
            <a:r>
              <a:rPr lang="en-GB" sz="2800" b="1" dirty="0" err="1">
                <a:solidFill>
                  <a:schemeClr val="bg1"/>
                </a:solidFill>
              </a:rPr>
              <a:t>Cenedle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heb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iath</a:t>
            </a:r>
            <a:r>
              <a:rPr lang="en-GB" b="1" dirty="0">
                <a:solidFill>
                  <a:schemeClr val="bg1"/>
                </a:solidFill>
              </a:rPr>
              <a:t>,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Cenedle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heb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galon</a:t>
            </a:r>
            <a:r>
              <a:rPr lang="en-GB" sz="2800" b="1" dirty="0">
                <a:solidFill>
                  <a:schemeClr val="bg1"/>
                </a:solidFill>
              </a:rPr>
              <a:t>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E027CA-60D0-3B93-D4D7-9526202EF957}"/>
              </a:ext>
            </a:extLst>
          </p:cNvPr>
          <p:cNvSpPr txBox="1"/>
          <p:nvPr/>
        </p:nvSpPr>
        <p:spPr>
          <a:xfrm>
            <a:off x="882316" y="5534526"/>
            <a:ext cx="4106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(The Flag Institute,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435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C5DE2C5-906D-8C22-4637-9BF0990D9F56}"/>
              </a:ext>
            </a:extLst>
          </p:cNvPr>
          <p:cNvSpPr/>
          <p:nvPr/>
        </p:nvSpPr>
        <p:spPr>
          <a:xfrm>
            <a:off x="276447" y="106327"/>
            <a:ext cx="11545439" cy="643598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Reference List - Images</a:t>
            </a:r>
          </a:p>
          <a:p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Alamy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Limited (2025). Welsh school children hi-res stock photography and images -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Alamy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Alamy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2"/>
              </a:rPr>
              <a:t>https://www.alamy.com/stock-photo/welsh-school-children.html?sortBy=relevant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An assessment of the economic value of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 2023. (2023).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3"/>
              </a:rPr>
              <a:t>https://www.urdd.cymru/files/2117/0125/3245/Urdd_Economic_Impact_Report_2022-23.pdf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2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Dafydd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Elfryn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(2018).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Mapio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Eisteddfod Yr Urdd - Dyma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dwi’n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feddwl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am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hyn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... [online] Dyma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dwi’n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feddwl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am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hyn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...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4"/>
              </a:rPr>
              <a:t>https://www.dafyddelfryn.cymru/blog/mapio-esiteddfod-yr-urdd/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‌</a:t>
            </a: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Facebook.com. (2023). 👉GWERSYLL HAF 2023!👈�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Cadwch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lygad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allan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👁️�Linc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Archebu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agor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Ddydd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Mawrth, 14/03/2023 ��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Crwydro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Creu.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Cwrdd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Ers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1932 ��👉SUMMER CAMP 2023!👈�Keep an eye out👁️�Link to book opens on Tuesday 14/03/2023. |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Gwersyll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yr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Caerdydd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5"/>
              </a:rPr>
              <a:t>https://www.facebook.com/GwersyllCaerdydd/videos/gwersyll-haf-2023cadwch-lygad-allan%EF%B8%8Flinc-i-archebu-yn-agor-ar-ddydd-mawrth-14032/1144915012842291/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Partner (2022). </a:t>
            </a:r>
            <a:r>
              <a:rPr lang="en-GB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Partner Spotlight : Urdd </a:t>
            </a:r>
            <a:r>
              <a:rPr lang="en-GB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Sport Wales.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6"/>
              </a:rPr>
              <a:t>https://www.sport.wales/media-centre/latest-news/partner-spotlight-urdd-gobaith-cymru/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 (Accessed: 21 November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Pembrokeshire-herald.com. (2025). Available at: https://pembrokeshire-herald.com/wp-content/uploads/2015/02/urdd-eisteddfod-logo.png [Accessed 1 Dec. 2025].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‌Pembrokeshire-herald.com. (2025).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7"/>
              </a:rPr>
              <a:t>https://pembrokeshire-herald.com/wp-content/uploads/2015/02/urdd-eisteddfod-logo.png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Poverty Stock Illustrations – 19,519 Poverty Stock Illustrations, Vectors &amp; Clipart -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Dreamstime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(n.d.). Poverty Stock Illustrations – 19,519 Poverty Stock Illustrations, Vectors &amp; Clipart -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Dreamstime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8"/>
              </a:rPr>
              <a:t>https://www.dreamstime.com/illustration/poverty.html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‌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Teachwire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(2022). </a:t>
            </a:r>
            <a:r>
              <a:rPr lang="en-GB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Gwersyll</a:t>
            </a:r>
            <a:r>
              <a:rPr lang="en-GB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Yr Urdd Glan-llyn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9"/>
              </a:rPr>
              <a:t>https://www.teachwire.net/school-trips/gwersyll-yr-urdd-glan-llyn/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21 November 2025).</a:t>
            </a:r>
          </a:p>
          <a:p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Flag Institute. (n.d.). </a:t>
            </a:r>
            <a:r>
              <a:rPr lang="en-GB" sz="10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Wales Flag | Free official image and info | UK Flag Registry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https://www.flaginstitute.org/wp/flags/wales-flag/.</a:t>
            </a:r>
          </a:p>
          <a:p>
            <a:r>
              <a:rPr lang="en-GB" sz="1000" dirty="0">
                <a:solidFill>
                  <a:schemeClr val="bg1"/>
                </a:solidFill>
              </a:rPr>
              <a:t>‌</a:t>
            </a:r>
          </a:p>
          <a:p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(2025).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 / Your Visit.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0"/>
              </a:rPr>
              <a:t>https://www.urdd.cymru/en/residential-centres/llangrannog/your-visit/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Cymru. (2024).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Mistar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jibbitz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1"/>
              </a:rPr>
              <a:t>https://siop.urdd.cymru/products/mistar-urdd-jibbitz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(2025).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 / Our Activities.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2"/>
              </a:rPr>
              <a:t>https://www.urdd.cymru/en/residential-centres/llangrannog/your-visit/cy/our-activities/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Cymru. (2024).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Mistar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jibbitz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1"/>
              </a:rPr>
              <a:t>https://siop.urdd.cymru/products/mistar-urdd-jibbitz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(2024). Urdd </a:t>
            </a:r>
            <a:r>
              <a:rPr lang="en-GB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 / Activities. [online]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3"/>
              </a:rPr>
              <a:t>https://www.urdd.cymru/en/residential-centres/glan-llyn/your-visit/activities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Welsh Government (2022). Welsh language in Wales (Census 2021). [online] GOV.WALES. Available at: 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  <a:hlinkClick r:id="rId14"/>
              </a:rPr>
              <a:t>https://www.gov.wales/welsh-language-wales-census-2021-html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 (Accessed: 1 December 2025).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523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5543A8-522D-150A-1954-807ED0873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389610B-1783-22E9-EE3E-083B2F46876B}"/>
              </a:ext>
            </a:extLst>
          </p:cNvPr>
          <p:cNvSpPr/>
          <p:nvPr/>
        </p:nvSpPr>
        <p:spPr>
          <a:xfrm>
            <a:off x="141514" y="239487"/>
            <a:ext cx="11843657" cy="645522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8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Reference List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assessment of the economic value of Urdd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2023. (2023).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https://www.urdd.cymru/files/2117/0125/3245/Urdd_Economic_Impact_Report_2022-23.pdf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Covid: Urdd Eisteddfod 2021 cancelled. (2020).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1 Dec.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https://www.bbc.co.uk/news/uk-wales-55141926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‌d-finalists/2021Accessed 12 May 2026]. GOV.WAGOV.WALES.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| 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https://www.gov.wales/youth-woards/winners-and-finalists/2021-awards/urdd-gobaitLES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(2ymru | GOV.WALES.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https://www.gov.wales/youth-work-excellence-awards/winners-Wales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(2022). 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Edwards, G. and Jones, R. (2026). Making well-being legible in Wales: the various territorialities of the Well-being of Future Generations Act.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Environmental Policy &amp; Planning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pp.1–20.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://doi.org/10.1080/1523908x.2026.2653658 (Accessed: 16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‌Gareth (2021).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 offers £1 membership to young people from low income households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Nation.Cymru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https://nation.cymru/culture/urdd-offers-1-membership-to-young-people-from-low-income-households/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GOV.WALES. (2021)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https://www.gov.wales/youth-work-excellence-awards/winn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rgbClr val="293F0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https://www.gov.wales/youth-work-excellence-awards/winners-and-finalists/2021-awards/urdd-gobaith-cym</a:t>
            </a:r>
            <a:r>
              <a:rPr lang="en-GB" sz="8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|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GOV.WALES. (2021).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 G| 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https://www.gov.walellence-aGGOV.WALES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(2021).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| 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(2021).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8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| GOV.WALES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https://www.gov.wales/youth-work-excellence-awards/winners-and-finalists/2021-awards/urdd-gobaith-cymru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12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 Head of Regeneration and Economic Development (2024).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Newport to host the 2027 Eisteddfod yr Urdd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 </a:t>
            </a:r>
            <a:r>
              <a:rPr lang="en-GB" sz="8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https://democracy.newport.gov.uk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newport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newport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city council, p.10.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https://democracy.newport.gov.uk/documents/s29921/07%20Cabinet%20Report%20Urdd%20July%202024%20final.pdf?LLL=0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[Accessed 15 May 2026].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Ifor ap Glyn (2018) on speaking Welsh and the Welsh language. [online] Wales.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https://www.wales.com/about/language/heart-nation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 December 2025).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 Welsh. (2023).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Learn Welsh programme to support Urdd aim of reaching new audiences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https://learnwelsh.cymru/news/new-learn-welsh-programme-to-support-urdd-aim-of-reaching-new-audiences/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Limegreentangerine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(2026).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 </a:t>
            </a:r>
            <a:r>
              <a:rPr lang="en-GB" sz="8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Mistar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Urdd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 </a:t>
            </a:r>
            <a:r>
              <a:rPr lang="en-GB" sz="8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Mistarurdd.cymru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https://www.mistarurdd.cymru/en/about-mistar-urdd/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Sky News. (n.d.).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Goal of reaching one million Welsh speakers in doubt, new report warns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https://news.sky.com/story/goal-of-reaching-one-million-welsh-speakers-in-doubt-new-report-warns-12883515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2016).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Sscecymru.co.uk. (2019). </a:t>
            </a:r>
            <a:r>
              <a:rPr lang="en-GB" sz="8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https://sscecymru.co.uk/en/resources/directory-of-support/urdd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13 May 2026). </a:t>
            </a:r>
          </a:p>
          <a:p>
            <a:pPr fontAlgn="base"/>
            <a:endPara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 for All. (n.d.). Available at: </a:t>
            </a:r>
            <a:r>
              <a:rPr lang="en-GB" sz="8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https://www.urdd.cymru/files/7116/8494/1285/Cynllun_Strategol_2023_Saesneg_compressed.pdf</a:t>
            </a:r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13 May 2026). </a:t>
            </a:r>
          </a:p>
          <a:p>
            <a:pPr fontAlgn="base"/>
            <a:r>
              <a: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endPara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  <a:p>
            <a:pPr algn="ctr"/>
            <a:endParaRPr lang="en-GB" sz="1200" dirty="0">
              <a:solidFill>
                <a:schemeClr val="bg1"/>
              </a:solidFill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254011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5D79C0-F722-E1AD-F53A-F1FC183D1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EA2CB39-8B77-2DA6-36B9-EF965DDFBF37}"/>
              </a:ext>
            </a:extLst>
          </p:cNvPr>
          <p:cNvSpPr/>
          <p:nvPr/>
        </p:nvSpPr>
        <p:spPr>
          <a:xfrm>
            <a:off x="141514" y="239487"/>
            <a:ext cx="11843657" cy="645522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 continued‌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Swain, R. (2023).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Urdd Eisteddfod Welsh cultural festival Llandovery 2023 - The Good Life 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The Good Life Wales - Escape Relax Recharge Repeat.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https://thegoodlife.wales/the-urdd-eisteddfod-welsh-cultural-festival-llandovery-2023/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Thegenealogist.co.uk. (2018).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Pembrokeshire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https://www.thegenealogist.co.uk/featuredarticles/discover-your-ancestors/periodical/63/pembrokeshire-6179/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Urdd - an inclusive, welcoming, and very Welsh youth movement.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https://www.wales.com/culture-and-sport/urdd-welsh-and-welcoming-youth-movement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2 December 2025).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(2023).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Free entry for low-income families to Carmarthenshire Urdd Eisteddfod 2023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https://www.urdd.cymru/en/about-us/news-press/mynediad-am-ddim-i-deuluoedd-incwm-isel-i-eisteddfod-yr-urdd-sir-gaerfyrddin-2023/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(2026).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History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https://www.urdd.cymru/en/residential-centres/glan-llyn/about-glan-llyn/history-glan-llyn/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13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(2025).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History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https://www.urdd.cymru/en/residential-centres/llangrannog/about/history-llangrannog/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13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(2026).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Our Courses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https://www.urdd.cymru/en/residential-centres/llangrannog/your-visit/cy/course-types/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(2026).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Welsh Speaking Activity Course for Wesh learners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https://www.urdd.cymru/en/residential-centres/llangrannog/your-visit/cy/course-types/secondary-level-activities-course/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 for All. (n.d.).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https://www.urdd.cymru/files/7116/8494/1285/Cynllun_Strategol_2023_Saesneg_compressed.pdf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[Accessed 13 May 2026].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(2024).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Cymraeg 2050: Welsh language strategy action plan 2024 to 2025 [HTML] | GOV.WALES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https://www.gov.wales/cymraeg-2050-welsh-language-strategy-action-plan-2024-2025-html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Language Commissioner (2021).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2021 Census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 </a:t>
            </a:r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Welshlanguagecommissioner.wales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https://www.welshlanguagecommissioner.wales/policy-and-research/the-position-of-the-welsh-language/2021-census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9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Welshlanguagecommissioner.wales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(2019).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Promoting the language through theatre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https://www.welshlanguagecommissioner.wales/news/promoting-the-language-through-theatre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14 May 2026). </a:t>
            </a:r>
          </a:p>
          <a:p>
            <a:pPr fontAlgn="base"/>
            <a:endParaRPr lang="en-GB" sz="9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‌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(2024).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£500,000 to help lower income families attend the National Eisteddfod and Urdd Eisteddfod | GOV.WALES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https://www.gov.wales/500000-help-lower-income-families-attend-national-eisteddfod-and-urdd-eisteddfod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(Accessed: 16 May 2026). </a:t>
            </a:r>
          </a:p>
          <a:p>
            <a:pPr fontAlgn="base"/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www.urdd.cymru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(n.d.). 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Urdd </a:t>
            </a:r>
            <a:r>
              <a:rPr lang="en-GB" sz="900" i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Gobaith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Cymru / Our History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 </a:t>
            </a:r>
            <a:r>
              <a:rPr lang="en-GB" sz="900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https://www.urdd.cymru/en/about-us/our-history/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dirty="0"/>
              <a:t>(Accessed: 13 May 2026). </a:t>
            </a:r>
          </a:p>
          <a:p>
            <a:pPr fontAlgn="base"/>
            <a:endParaRPr lang="en-GB" sz="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  <a:p>
            <a:pPr algn="ctr"/>
            <a:endParaRPr lang="en-GB" sz="1200" dirty="0">
              <a:solidFill>
                <a:schemeClr val="bg1"/>
              </a:solidFill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88072646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6506</TotalTime>
  <Words>2495</Words>
  <Application>Microsoft Office PowerPoint</Application>
  <PresentationFormat>Widescreen</PresentationFormat>
  <Paragraphs>181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Algerian</vt:lpstr>
      <vt:lpstr>Arial</vt:lpstr>
      <vt:lpstr>Calibri</vt:lpstr>
      <vt:lpstr>Century Gothic</vt:lpstr>
      <vt:lpstr>Copperplate Gothic Bold</vt:lpstr>
      <vt:lpstr>Roboto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James (2316334)</dc:creator>
  <cp:lastModifiedBy>Julie James (2316334)</cp:lastModifiedBy>
  <cp:revision>24</cp:revision>
  <dcterms:created xsi:type="dcterms:W3CDTF">2025-11-21T10:08:49Z</dcterms:created>
  <dcterms:modified xsi:type="dcterms:W3CDTF">2026-05-17T15:29:46Z</dcterms:modified>
</cp:coreProperties>
</file>