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sldIdLst>
    <p:sldId id="298" r:id="rId5"/>
    <p:sldId id="300" r:id="rId6"/>
    <p:sldId id="301" r:id="rId7"/>
    <p:sldId id="302" r:id="rId8"/>
    <p:sldId id="303" r:id="rId9"/>
    <p:sldId id="304" r:id="rId10"/>
    <p:sldId id="305" r:id="rId11"/>
    <p:sldId id="306" r:id="rId12"/>
    <p:sldId id="30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p:scale>
          <a:sx n="100" d="100"/>
          <a:sy n="100" d="100"/>
        </p:scale>
        <p:origin x="-72" y="-5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56C4A3-6060-9D46-B098-E1A45F27F2B0}" type="datetimeFigureOut">
              <a:rPr lang="en-US" smtClean="0"/>
              <a:t>6/15/26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034CE4-5670-BC4A-8E1F-E3B10B780FD1}" type="slidenum">
              <a:rPr lang="en-US" smtClean="0"/>
              <a:t>‹#›</a:t>
            </a:fld>
            <a:endParaRPr lang="en-US"/>
          </a:p>
        </p:txBody>
      </p:sp>
    </p:spTree>
    <p:extLst>
      <p:ext uri="{BB962C8B-B14F-4D97-AF65-F5344CB8AC3E}">
        <p14:creationId xmlns:p14="http://schemas.microsoft.com/office/powerpoint/2010/main" val="66073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Divine. </a:t>
            </a:r>
          </a:p>
          <a:p>
            <a:r>
              <a:rPr lang="en-GB" dirty="0"/>
              <a:t>Today i will present my analysis of Basils Bakery. </a:t>
            </a:r>
          </a:p>
          <a:p>
            <a:r>
              <a:rPr lang="en-GB" dirty="0"/>
              <a:t>I will explain the current situation, apply key two key problem solving tools and summarise my findings to help understand why sales have not moved. </a:t>
            </a:r>
            <a:endParaRPr lang="en-US" dirty="0"/>
          </a:p>
        </p:txBody>
      </p:sp>
      <p:sp>
        <p:nvSpPr>
          <p:cNvPr id="4" name="Slide Number Placeholder 3"/>
          <p:cNvSpPr>
            <a:spLocks noGrp="1"/>
          </p:cNvSpPr>
          <p:nvPr>
            <p:ph type="sldNum" sz="quarter" idx="5"/>
          </p:nvPr>
        </p:nvSpPr>
        <p:spPr/>
        <p:txBody>
          <a:bodyPr/>
          <a:lstStyle/>
          <a:p>
            <a:fld id="{65034CE4-5670-BC4A-8E1F-E3B10B780FD1}" type="slidenum">
              <a:rPr lang="en-US" smtClean="0"/>
              <a:t>1</a:t>
            </a:fld>
            <a:endParaRPr lang="en-US"/>
          </a:p>
        </p:txBody>
      </p:sp>
    </p:spTree>
    <p:extLst>
      <p:ext uri="{BB962C8B-B14F-4D97-AF65-F5344CB8AC3E}">
        <p14:creationId xmlns:p14="http://schemas.microsoft.com/office/powerpoint/2010/main" val="4158096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Basils bakery is well established local business works loyal customer base. Before 2020 there was steady growth. Activity did pick up after lockdown but it never returned to previous levels. Since 2023 sales has consistently been 25% lower than in 2019. My goal is to look beyond the obvious and find what is causing this change </a:t>
            </a:r>
            <a:endParaRPr lang="en-US" dirty="0"/>
          </a:p>
        </p:txBody>
      </p:sp>
      <p:sp>
        <p:nvSpPr>
          <p:cNvPr id="4" name="Slide Number Placeholder 3"/>
          <p:cNvSpPr>
            <a:spLocks noGrp="1"/>
          </p:cNvSpPr>
          <p:nvPr>
            <p:ph type="sldNum" sz="quarter" idx="5"/>
          </p:nvPr>
        </p:nvSpPr>
        <p:spPr/>
        <p:txBody>
          <a:bodyPr/>
          <a:lstStyle/>
          <a:p>
            <a:fld id="{65034CE4-5670-BC4A-8E1F-E3B10B780FD1}" type="slidenum">
              <a:rPr lang="en-US" smtClean="0"/>
              <a:t>2</a:t>
            </a:fld>
            <a:endParaRPr lang="en-US"/>
          </a:p>
        </p:txBody>
      </p:sp>
    </p:spTree>
    <p:extLst>
      <p:ext uri="{BB962C8B-B14F-4D97-AF65-F5344CB8AC3E}">
        <p14:creationId xmlns:p14="http://schemas.microsoft.com/office/powerpoint/2010/main" val="3370271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challenge is that fewer people are coming to the retail park due to closures and remote working. </a:t>
            </a:r>
          </a:p>
          <a:p>
            <a:r>
              <a:rPr lang="en-GB" dirty="0"/>
              <a:t>Secondly, the business does not offer services that customers now ask for, like delivery or reliable preordering. Lastly, the costs have risen a lot, especially for energy and organic supplies, which means that revenue goes flat while expenses go up. </a:t>
            </a:r>
            <a:endParaRPr lang="en-US" dirty="0"/>
          </a:p>
        </p:txBody>
      </p:sp>
      <p:sp>
        <p:nvSpPr>
          <p:cNvPr id="4" name="Slide Number Placeholder 3"/>
          <p:cNvSpPr>
            <a:spLocks noGrp="1"/>
          </p:cNvSpPr>
          <p:nvPr>
            <p:ph type="sldNum" sz="quarter" idx="5"/>
          </p:nvPr>
        </p:nvSpPr>
        <p:spPr/>
        <p:txBody>
          <a:bodyPr/>
          <a:lstStyle/>
          <a:p>
            <a:fld id="{65034CE4-5670-BC4A-8E1F-E3B10B780FD1}" type="slidenum">
              <a:rPr lang="en-US" smtClean="0"/>
              <a:t>3</a:t>
            </a:fld>
            <a:endParaRPr lang="en-US"/>
          </a:p>
        </p:txBody>
      </p:sp>
    </p:spTree>
    <p:extLst>
      <p:ext uri="{BB962C8B-B14F-4D97-AF65-F5344CB8AC3E}">
        <p14:creationId xmlns:p14="http://schemas.microsoft.com/office/powerpoint/2010/main" val="537842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Pastel analysis looks at factors outside the </a:t>
            </a:r>
            <a:r>
              <a:rPr lang="en-GB" dirty="0" err="1"/>
              <a:t>businesss</a:t>
            </a:r>
            <a:r>
              <a:rPr lang="en-GB" dirty="0"/>
              <a:t> control. </a:t>
            </a:r>
          </a:p>
          <a:p>
            <a:r>
              <a:rPr lang="en-GB" dirty="0"/>
              <a:t>It helps explain changes in the market, however it dos not tell us what to do internally, it only tells us what conditions the business is operating in.  </a:t>
            </a:r>
            <a:endParaRPr lang="en-US" dirty="0"/>
          </a:p>
        </p:txBody>
      </p:sp>
      <p:sp>
        <p:nvSpPr>
          <p:cNvPr id="4" name="Slide Number Placeholder 3"/>
          <p:cNvSpPr>
            <a:spLocks noGrp="1"/>
          </p:cNvSpPr>
          <p:nvPr>
            <p:ph type="sldNum" sz="quarter" idx="5"/>
          </p:nvPr>
        </p:nvSpPr>
        <p:spPr/>
        <p:txBody>
          <a:bodyPr/>
          <a:lstStyle/>
          <a:p>
            <a:fld id="{65034CE4-5670-BC4A-8E1F-E3B10B780FD1}" type="slidenum">
              <a:rPr lang="en-US" smtClean="0"/>
              <a:t>4</a:t>
            </a:fld>
            <a:endParaRPr lang="en-US"/>
          </a:p>
        </p:txBody>
      </p:sp>
    </p:spTree>
    <p:extLst>
      <p:ext uri="{BB962C8B-B14F-4D97-AF65-F5344CB8AC3E}">
        <p14:creationId xmlns:p14="http://schemas.microsoft.com/office/powerpoint/2010/main" val="2744702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basils bakery, we can see that economically </a:t>
            </a:r>
            <a:endParaRPr lang="en-US" dirty="0"/>
          </a:p>
        </p:txBody>
      </p:sp>
      <p:sp>
        <p:nvSpPr>
          <p:cNvPr id="4" name="Slide Number Placeholder 3"/>
          <p:cNvSpPr>
            <a:spLocks noGrp="1"/>
          </p:cNvSpPr>
          <p:nvPr>
            <p:ph type="sldNum" sz="quarter" idx="5"/>
          </p:nvPr>
        </p:nvSpPr>
        <p:spPr/>
        <p:txBody>
          <a:bodyPr/>
          <a:lstStyle/>
          <a:p>
            <a:fld id="{65034CE4-5670-BC4A-8E1F-E3B10B780FD1}" type="slidenum">
              <a:rPr lang="en-US" smtClean="0"/>
              <a:t>5</a:t>
            </a:fld>
            <a:endParaRPr lang="en-US"/>
          </a:p>
        </p:txBody>
      </p:sp>
    </p:spTree>
    <p:extLst>
      <p:ext uri="{BB962C8B-B14F-4D97-AF65-F5344CB8AC3E}">
        <p14:creationId xmlns:p14="http://schemas.microsoft.com/office/powerpoint/2010/main" val="4007716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6/15/26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6/15/26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6/15/26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6/15/26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6/15/26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6/15/26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6/15/26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6/15/26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6/15/26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6/15/26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7493000" y="2063749"/>
            <a:ext cx="4695727" cy="4768885"/>
          </a:xfrm>
        </p:spPr>
        <p:txBody>
          <a:bodyPr anchor="b">
            <a:normAutofit fontScale="90000"/>
          </a:bodyPr>
          <a:lstStyle/>
          <a:p>
            <a:r>
              <a:rPr lang="en-GB" sz="2000" dirty="0">
                <a:solidFill>
                  <a:schemeClr val="tx1"/>
                </a:solidFill>
                <a:latin typeface="+mn-lt"/>
              </a:rPr>
              <a:t>Student name: Divine </a:t>
            </a:r>
            <a:r>
              <a:rPr lang="en-GB" sz="2000" dirty="0" err="1">
                <a:solidFill>
                  <a:schemeClr val="tx1"/>
                </a:solidFill>
                <a:latin typeface="+mn-lt"/>
              </a:rPr>
              <a:t>Chakupewa</a:t>
            </a:r>
            <a:r>
              <a:rPr lang="en-GB" sz="2000" dirty="0">
                <a:solidFill>
                  <a:schemeClr val="tx1"/>
                </a:solidFill>
                <a:latin typeface="+mn-lt"/>
              </a:rPr>
              <a:t> </a:t>
            </a:r>
            <a:br>
              <a:rPr lang="en-GB" sz="2000" dirty="0">
                <a:solidFill>
                  <a:schemeClr val="tx1"/>
                </a:solidFill>
                <a:latin typeface="+mn-lt"/>
              </a:rPr>
            </a:br>
            <a:br>
              <a:rPr lang="en-GB" sz="2000" dirty="0">
                <a:solidFill>
                  <a:schemeClr val="tx1"/>
                </a:solidFill>
                <a:latin typeface="+mn-lt"/>
              </a:rPr>
            </a:br>
            <a:r>
              <a:rPr lang="en-GB" sz="2000" dirty="0">
                <a:solidFill>
                  <a:schemeClr val="tx1"/>
                </a:solidFill>
                <a:latin typeface="+mn-lt"/>
              </a:rPr>
              <a:t>student ID:</a:t>
            </a:r>
            <a:br>
              <a:rPr lang="en-GB" sz="2000" dirty="0">
                <a:solidFill>
                  <a:schemeClr val="tx1"/>
                </a:solidFill>
                <a:latin typeface="+mn-lt"/>
              </a:rPr>
            </a:br>
            <a:br>
              <a:rPr lang="en-GB" sz="2000" dirty="0">
                <a:solidFill>
                  <a:schemeClr val="tx1"/>
                </a:solidFill>
                <a:latin typeface="+mn-lt"/>
              </a:rPr>
            </a:br>
            <a:r>
              <a:rPr lang="en-GB" sz="2000" dirty="0">
                <a:solidFill>
                  <a:schemeClr val="tx1"/>
                </a:solidFill>
                <a:latin typeface="+mn-lt"/>
              </a:rPr>
              <a:t>Module:  LCLM4004 – Problem Solving and Decision Making</a:t>
            </a:r>
            <a:br>
              <a:rPr lang="en-GB" sz="2000" dirty="0">
                <a:solidFill>
                  <a:schemeClr val="tx1"/>
                </a:solidFill>
                <a:latin typeface="+mn-lt"/>
              </a:rPr>
            </a:br>
            <a:br>
              <a:rPr lang="en-GB" sz="2000" dirty="0">
                <a:solidFill>
                  <a:schemeClr val="tx1"/>
                </a:solidFill>
                <a:latin typeface="+mn-lt"/>
              </a:rPr>
            </a:br>
            <a:r>
              <a:rPr lang="en-GB" sz="2000" dirty="0">
                <a:solidFill>
                  <a:schemeClr val="tx1"/>
                </a:solidFill>
                <a:latin typeface="+mn-lt"/>
              </a:rPr>
              <a:t>Assignment: Component 1 – Individual Presentation</a:t>
            </a:r>
            <a:br>
              <a:rPr lang="en-GB" sz="2000" dirty="0">
                <a:solidFill>
                  <a:schemeClr val="tx1"/>
                </a:solidFill>
                <a:latin typeface="+mn-lt"/>
              </a:rPr>
            </a:br>
            <a:br>
              <a:rPr lang="en-GB" sz="2000" dirty="0">
                <a:solidFill>
                  <a:schemeClr val="tx1"/>
                </a:solidFill>
                <a:latin typeface="+mn-lt"/>
              </a:rPr>
            </a:br>
            <a:r>
              <a:rPr lang="en-GB" sz="2000" dirty="0">
                <a:solidFill>
                  <a:schemeClr val="tx1"/>
                </a:solidFill>
                <a:latin typeface="+mn-lt"/>
              </a:rPr>
              <a:t>Lecturers: Annamarie </a:t>
            </a:r>
            <a:r>
              <a:rPr lang="en-GB" sz="2000" dirty="0" err="1">
                <a:solidFill>
                  <a:schemeClr val="tx1"/>
                </a:solidFill>
                <a:latin typeface="+mn-lt"/>
              </a:rPr>
              <a:t>Dufficy</a:t>
            </a:r>
            <a:r>
              <a:rPr lang="en-GB" sz="2000" dirty="0">
                <a:solidFill>
                  <a:schemeClr val="tx1"/>
                </a:solidFill>
                <a:latin typeface="+mn-lt"/>
              </a:rPr>
              <a:t>, Anita Nan</a:t>
            </a:r>
            <a:br>
              <a:rPr lang="en-GB" sz="2000" dirty="0">
                <a:solidFill>
                  <a:schemeClr val="tx1"/>
                </a:solidFill>
                <a:latin typeface="+mn-lt"/>
              </a:rPr>
            </a:br>
            <a:br>
              <a:rPr lang="en-GB" sz="2000" dirty="0">
                <a:solidFill>
                  <a:schemeClr val="tx1"/>
                </a:solidFill>
                <a:latin typeface="+mn-lt"/>
              </a:rPr>
            </a:br>
            <a:r>
              <a:rPr lang="en-GB" sz="2000" dirty="0">
                <a:solidFill>
                  <a:schemeClr val="tx1"/>
                </a:solidFill>
                <a:latin typeface="+mn-lt"/>
              </a:rPr>
              <a:t> Date: 15 June 2026</a:t>
            </a:r>
            <a:br>
              <a:rPr lang="en-GB" sz="2000" dirty="0">
                <a:solidFill>
                  <a:schemeClr val="tx1"/>
                </a:solidFill>
                <a:latin typeface="+mn-lt"/>
              </a:rPr>
            </a:br>
            <a:br>
              <a:rPr lang="en-GB" sz="2000" dirty="0">
                <a:solidFill>
                  <a:schemeClr val="tx1"/>
                </a:solidFill>
                <a:latin typeface="+mn-lt"/>
              </a:rPr>
            </a:br>
            <a:br>
              <a:rPr lang="en-GB" sz="2000" dirty="0">
                <a:solidFill>
                  <a:schemeClr val="tx1"/>
                </a:solidFill>
                <a:latin typeface="+mn-lt"/>
              </a:rPr>
            </a:br>
            <a:br>
              <a:rPr lang="en-GB" sz="2000" dirty="0">
                <a:solidFill>
                  <a:schemeClr val="tx1"/>
                </a:solidFill>
                <a:latin typeface="+mn-lt"/>
              </a:rPr>
            </a:br>
            <a:br>
              <a:rPr lang="en-GB" sz="2000" dirty="0">
                <a:solidFill>
                  <a:schemeClr val="tx1"/>
                </a:solidFill>
                <a:latin typeface="+mn-lt"/>
              </a:rPr>
            </a:br>
            <a:br>
              <a:rPr lang="en-GB" sz="2000" dirty="0">
                <a:solidFill>
                  <a:schemeClr val="tx1"/>
                </a:solidFill>
                <a:latin typeface="+mn-lt"/>
              </a:rPr>
            </a:br>
            <a:br>
              <a:rPr lang="en-GB" sz="2000" dirty="0">
                <a:solidFill>
                  <a:schemeClr val="tx1"/>
                </a:solidFill>
                <a:latin typeface="+mn-lt"/>
              </a:rPr>
            </a:br>
            <a:br>
              <a:rPr lang="en-GB" sz="2000" dirty="0">
                <a:solidFill>
                  <a:schemeClr val="tx1"/>
                </a:solidFill>
                <a:latin typeface="+mn-lt"/>
              </a:rPr>
            </a:br>
            <a:br>
              <a:rPr lang="en-GB" sz="2000" dirty="0">
                <a:solidFill>
                  <a:schemeClr val="tx1"/>
                </a:solidFill>
                <a:latin typeface="+mn-lt"/>
              </a:rPr>
            </a:br>
            <a:br>
              <a:rPr lang="en-GB" sz="2000" dirty="0">
                <a:solidFill>
                  <a:schemeClr val="tx1"/>
                </a:solidFill>
                <a:latin typeface="+mn-lt"/>
              </a:rPr>
            </a:br>
            <a:br>
              <a:rPr lang="en-GB" sz="2000" dirty="0">
                <a:solidFill>
                  <a:schemeClr val="tx1"/>
                </a:solidFill>
                <a:latin typeface="+mn-lt"/>
              </a:rPr>
            </a:br>
            <a:br>
              <a:rPr lang="en-GB" sz="2000" dirty="0">
                <a:solidFill>
                  <a:schemeClr val="tx1"/>
                </a:solidFill>
                <a:latin typeface="+mn-lt"/>
              </a:rPr>
            </a:br>
            <a:endParaRPr lang="en-US" sz="2000" dirty="0">
              <a:solidFill>
                <a:schemeClr val="tx1"/>
              </a:solidFill>
              <a:latin typeface="+mn-lt"/>
            </a:endParaRP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ubtitle 5">
            <a:extLst>
              <a:ext uri="{FF2B5EF4-FFF2-40B4-BE49-F238E27FC236}">
                <a16:creationId xmlns:a16="http://schemas.microsoft.com/office/drawing/2014/main" id="{23FE25B2-F5D3-9F2F-126B-A96F03DDECE1}"/>
              </a:ext>
            </a:extLst>
          </p:cNvPr>
          <p:cNvSpPr>
            <a:spLocks noGrp="1"/>
          </p:cNvSpPr>
          <p:nvPr>
            <p:ph type="subTitle" idx="1"/>
          </p:nvPr>
        </p:nvSpPr>
        <p:spPr>
          <a:xfrm>
            <a:off x="1100050" y="4645152"/>
            <a:ext cx="10933199" cy="1143000"/>
          </a:xfrm>
        </p:spPr>
        <p:txBody>
          <a:bodyPr/>
          <a:lstStyle/>
          <a:p>
            <a:r>
              <a:rPr lang="en-GB" dirty="0"/>
              <a:t>Basils bakery </a:t>
            </a:r>
            <a:endParaRPr lang="en-US" dirty="0"/>
          </a:p>
        </p:txBody>
      </p:sp>
      <p:pic>
        <p:nvPicPr>
          <p:cNvPr id="11" name="Picture 10">
            <a:extLst>
              <a:ext uri="{FF2B5EF4-FFF2-40B4-BE49-F238E27FC236}">
                <a16:creationId xmlns:a16="http://schemas.microsoft.com/office/drawing/2014/main" id="{B560D447-4462-C138-04F6-6BE50E5B3BCF}"/>
              </a:ext>
            </a:extLst>
          </p:cNvPr>
          <p:cNvPicPr>
            <a:picLocks noChangeAspect="1"/>
          </p:cNvPicPr>
          <p:nvPr/>
        </p:nvPicPr>
        <p:blipFill>
          <a:blip r:embed="rId4"/>
          <a:srcRect b="5869"/>
          <a:stretch>
            <a:fillRect/>
          </a:stretch>
        </p:blipFill>
        <p:spPr>
          <a:xfrm>
            <a:off x="3273" y="0"/>
            <a:ext cx="3421753" cy="4243917"/>
          </a:xfrm>
          <a:prstGeom prst="rect">
            <a:avLst/>
          </a:prstGeom>
        </p:spPr>
      </p:pic>
      <p:pic>
        <p:nvPicPr>
          <p:cNvPr id="18" name="Picture 17">
            <a:extLst>
              <a:ext uri="{FF2B5EF4-FFF2-40B4-BE49-F238E27FC236}">
                <a16:creationId xmlns:a16="http://schemas.microsoft.com/office/drawing/2014/main" id="{36153167-710E-DAAD-0BC6-C1F788562C74}"/>
              </a:ext>
            </a:extLst>
          </p:cNvPr>
          <p:cNvPicPr>
            <a:picLocks noChangeAspect="1"/>
          </p:cNvPicPr>
          <p:nvPr/>
        </p:nvPicPr>
        <p:blipFill>
          <a:blip r:embed="rId5"/>
          <a:srcRect b="9835"/>
          <a:stretch>
            <a:fillRect/>
          </a:stretch>
        </p:blipFill>
        <p:spPr>
          <a:xfrm>
            <a:off x="3425026" y="0"/>
            <a:ext cx="3921449" cy="4297760"/>
          </a:xfrm>
          <a:prstGeom prst="rect">
            <a:avLst/>
          </a:prstGeom>
        </p:spPr>
      </p:pic>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C86D3-8FD1-4F47-A319-7D0542E48B2F}"/>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GB"/>
              <a:t>INTRODUCTION AND CONTEXT </a:t>
            </a:r>
            <a:endParaRPr lang="en-US" dirty="0"/>
          </a:p>
        </p:txBody>
      </p:sp>
      <p:pic>
        <p:nvPicPr>
          <p:cNvPr id="8" name="Content Placeholder 7">
            <a:extLst>
              <a:ext uri="{FF2B5EF4-FFF2-40B4-BE49-F238E27FC236}">
                <a16:creationId xmlns:a16="http://schemas.microsoft.com/office/drawing/2014/main" id="{3702B047-45CF-A89D-B786-C2EC15AB51C3}"/>
              </a:ext>
            </a:extLst>
          </p:cNvPr>
          <p:cNvPicPr>
            <a:picLocks noGrp="1" noChangeAspect="1"/>
          </p:cNvPicPr>
          <p:nvPr>
            <p:ph idx="1"/>
          </p:nvPr>
        </p:nvPicPr>
        <p:blipFill>
          <a:blip r:embed="rId4"/>
          <a:stretch>
            <a:fillRect/>
          </a:stretch>
        </p:blipFill>
        <p:spPr>
          <a:xfrm>
            <a:off x="155640" y="1981201"/>
            <a:ext cx="6691713" cy="3760788"/>
          </a:xfrm>
          <a:prstGeom prst="rect">
            <a:avLst/>
          </a:prstGeom>
        </p:spPr>
      </p:pic>
      <p:sp>
        <p:nvSpPr>
          <p:cNvPr id="9" name="TextBox 8">
            <a:extLst>
              <a:ext uri="{FF2B5EF4-FFF2-40B4-BE49-F238E27FC236}">
                <a16:creationId xmlns:a16="http://schemas.microsoft.com/office/drawing/2014/main" id="{4C24913E-DB2B-A1FB-C4F3-525E549792D2}"/>
              </a:ext>
            </a:extLst>
          </p:cNvPr>
          <p:cNvSpPr txBox="1"/>
          <p:nvPr/>
        </p:nvSpPr>
        <p:spPr>
          <a:xfrm>
            <a:off x="7080250" y="2228850"/>
            <a:ext cx="4956110" cy="2308324"/>
          </a:xfrm>
          <a:prstGeom prst="rect">
            <a:avLst/>
          </a:prstGeom>
          <a:noFill/>
        </p:spPr>
        <p:txBody>
          <a:bodyPr wrap="square" rtlCol="0">
            <a:spAutoFit/>
          </a:bodyPr>
          <a:lstStyle/>
          <a:p>
            <a:pPr marL="285750" indent="-285750" algn="l">
              <a:buFont typeface="Wingdings" pitchFamily="2" charset="2"/>
              <a:buChar char="§"/>
            </a:pPr>
            <a:r>
              <a:rPr lang="en-US" dirty="0"/>
              <a:t>Founded 2015 in a Coventry retail park</a:t>
            </a:r>
            <a:endParaRPr lang="en-GB" dirty="0"/>
          </a:p>
          <a:p>
            <a:pPr marL="285750" indent="-285750" algn="l">
              <a:buFont typeface="Wingdings" pitchFamily="2" charset="2"/>
              <a:buChar char="§"/>
            </a:pPr>
            <a:r>
              <a:rPr lang="en-US" dirty="0"/>
              <a:t> </a:t>
            </a:r>
            <a:r>
              <a:rPr lang="en-US" dirty="0" err="1"/>
              <a:t>Specialises</a:t>
            </a:r>
            <a:r>
              <a:rPr lang="en-US" dirty="0"/>
              <a:t> in artisan bread, cakes and pastries using high‑quality organic ingredients</a:t>
            </a:r>
            <a:endParaRPr lang="en-GB" dirty="0"/>
          </a:p>
          <a:p>
            <a:pPr marL="285750" indent="-285750" algn="l">
              <a:buFont typeface="Wingdings" pitchFamily="2" charset="2"/>
              <a:buChar char="§"/>
            </a:pPr>
            <a:r>
              <a:rPr lang="en-US" dirty="0"/>
              <a:t>Sales grew year‑on‑year until 2019</a:t>
            </a:r>
            <a:endParaRPr lang="en-GB" dirty="0"/>
          </a:p>
          <a:p>
            <a:pPr marL="285750" indent="-285750" algn="l">
              <a:buFont typeface="Wingdings" pitchFamily="2" charset="2"/>
              <a:buChar char="§"/>
            </a:pPr>
            <a:r>
              <a:rPr lang="en-US" dirty="0"/>
              <a:t> Post‑2020: footfall reduced; sales have </a:t>
            </a:r>
            <a:r>
              <a:rPr lang="en-US" dirty="0" err="1"/>
              <a:t>stabilised</a:t>
            </a:r>
            <a:r>
              <a:rPr lang="en-US" dirty="0"/>
              <a:t> at 25% below 2019 levels (2023–2025)</a:t>
            </a:r>
            <a:endParaRPr lang="en-GB" dirty="0"/>
          </a:p>
          <a:p>
            <a:pPr marL="285750" indent="-285750" algn="l">
              <a:buFont typeface="Wingdings" pitchFamily="2" charset="2"/>
              <a:buChar char="§"/>
            </a:pPr>
            <a:r>
              <a:rPr lang="en-US" dirty="0"/>
              <a:t> Aim: Identify issues and </a:t>
            </a:r>
            <a:r>
              <a:rPr lang="en-US" dirty="0" err="1"/>
              <a:t>analyse</a:t>
            </a:r>
            <a:r>
              <a:rPr lang="en-US" dirty="0"/>
              <a:t> root causes</a:t>
            </a:r>
          </a:p>
        </p:txBody>
      </p:sp>
    </p:spTree>
    <p:extLst>
      <p:ext uri="{BB962C8B-B14F-4D97-AF65-F5344CB8AC3E}">
        <p14:creationId xmlns:p14="http://schemas.microsoft.com/office/powerpoint/2010/main" val="2933514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C8F67-8D6F-58F2-E168-9720AE13C1CC}"/>
              </a:ext>
            </a:extLst>
          </p:cNvPr>
          <p:cNvSpPr>
            <a:spLocks noGrp="1"/>
          </p:cNvSpPr>
          <p:nvPr>
            <p:ph type="title"/>
          </p:nvPr>
        </p:nvSpPr>
        <p:spPr>
          <a:xfrm>
            <a:off x="1097280" y="286603"/>
            <a:ext cx="10058400" cy="1450757"/>
          </a:xfrm>
        </p:spPr>
        <p:txBody>
          <a:bodyPr anchor="b">
            <a:normAutofit/>
          </a:bodyPr>
          <a:lstStyle/>
          <a:p>
            <a:r>
              <a:rPr lang="en-US" dirty="0"/>
              <a:t>Nature &amp; Scope of Issues</a:t>
            </a:r>
          </a:p>
        </p:txBody>
      </p:sp>
      <p:sp>
        <p:nvSpPr>
          <p:cNvPr id="3" name="Content Placeholder 2">
            <a:extLst>
              <a:ext uri="{FF2B5EF4-FFF2-40B4-BE49-F238E27FC236}">
                <a16:creationId xmlns:a16="http://schemas.microsoft.com/office/drawing/2014/main" id="{5291C505-D94C-3935-E4BE-1A75412EAEB5}"/>
              </a:ext>
            </a:extLst>
          </p:cNvPr>
          <p:cNvSpPr>
            <a:spLocks noGrp="1"/>
          </p:cNvSpPr>
          <p:nvPr>
            <p:ph sz="half" idx="1"/>
          </p:nvPr>
        </p:nvSpPr>
        <p:spPr>
          <a:xfrm>
            <a:off x="1097280" y="2120900"/>
            <a:ext cx="4639736" cy="3748193"/>
          </a:xfrm>
        </p:spPr>
        <p:txBody>
          <a:bodyPr>
            <a:normAutofit/>
          </a:bodyPr>
          <a:lstStyle/>
          <a:p>
            <a:pPr>
              <a:lnSpc>
                <a:spcPct val="100000"/>
              </a:lnSpc>
              <a:buFont typeface="Wingdings" pitchFamily="2" charset="2"/>
              <a:buChar char="§"/>
            </a:pPr>
            <a:r>
              <a:rPr lang="en-US" dirty="0"/>
              <a:t>Demand side: Fewer visitors; shop closures; staff redundancies; hybrid working reduces daily visits</a:t>
            </a:r>
            <a:endParaRPr lang="en-GB"/>
          </a:p>
          <a:p>
            <a:pPr>
              <a:lnSpc>
                <a:spcPct val="100000"/>
              </a:lnSpc>
              <a:buFont typeface="Wingdings" pitchFamily="2" charset="2"/>
              <a:buChar char="§"/>
            </a:pPr>
            <a:r>
              <a:rPr lang="en-US" dirty="0"/>
              <a:t>Service gaps: No delivery; inconsistent pre‑order handling → long waiting times</a:t>
            </a:r>
            <a:endParaRPr lang="en-GB"/>
          </a:p>
          <a:p>
            <a:pPr>
              <a:lnSpc>
                <a:spcPct val="100000"/>
              </a:lnSpc>
              <a:buFont typeface="Wingdings" pitchFamily="2" charset="2"/>
              <a:buChar char="§"/>
            </a:pPr>
            <a:r>
              <a:rPr lang="en-US" dirty="0"/>
              <a:t>Cost pressures: Higher rent, utilities, rates and insurance; unpredictable organic ingredient costs</a:t>
            </a:r>
            <a:endParaRPr lang="en-GB"/>
          </a:p>
          <a:p>
            <a:pPr>
              <a:lnSpc>
                <a:spcPct val="100000"/>
              </a:lnSpc>
              <a:buFont typeface="Wingdings" pitchFamily="2" charset="2"/>
              <a:buChar char="§"/>
            </a:pPr>
            <a:r>
              <a:rPr lang="en-US" dirty="0"/>
              <a:t>Impact: Stagnant revenue; falling profit margins; long‑term viability concerns</a:t>
            </a:r>
            <a:endParaRPr lang="en-US"/>
          </a:p>
        </p:txBody>
      </p:sp>
      <p:pic>
        <p:nvPicPr>
          <p:cNvPr id="6" name="Picture 5">
            <a:extLst>
              <a:ext uri="{FF2B5EF4-FFF2-40B4-BE49-F238E27FC236}">
                <a16:creationId xmlns:a16="http://schemas.microsoft.com/office/drawing/2014/main" id="{4FFC793E-615C-89EF-A06B-7C92A886205C}"/>
              </a:ext>
            </a:extLst>
          </p:cNvPr>
          <p:cNvPicPr>
            <a:picLocks noChangeAspect="1"/>
          </p:cNvPicPr>
          <p:nvPr/>
        </p:nvPicPr>
        <p:blipFill>
          <a:blip r:embed="rId3"/>
          <a:stretch>
            <a:fillRect/>
          </a:stretch>
        </p:blipFill>
        <p:spPr>
          <a:xfrm>
            <a:off x="6515944" y="2120901"/>
            <a:ext cx="5651596" cy="3748192"/>
          </a:xfrm>
          <a:prstGeom prst="rect">
            <a:avLst/>
          </a:prstGeom>
          <a:noFill/>
        </p:spPr>
      </p:pic>
    </p:spTree>
    <p:extLst>
      <p:ext uri="{BB962C8B-B14F-4D97-AF65-F5344CB8AC3E}">
        <p14:creationId xmlns:p14="http://schemas.microsoft.com/office/powerpoint/2010/main" val="2101913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1BF14-CC34-F312-B9F2-01FC3D7B5185}"/>
              </a:ext>
            </a:extLst>
          </p:cNvPr>
          <p:cNvSpPr>
            <a:spLocks noGrp="1"/>
          </p:cNvSpPr>
          <p:nvPr>
            <p:ph type="title"/>
          </p:nvPr>
        </p:nvSpPr>
        <p:spPr>
          <a:xfrm>
            <a:off x="643466" y="786383"/>
            <a:ext cx="3517567" cy="2093975"/>
          </a:xfrm>
        </p:spPr>
        <p:txBody>
          <a:bodyPr anchor="b">
            <a:normAutofit/>
          </a:bodyPr>
          <a:lstStyle/>
          <a:p>
            <a:r>
              <a:rPr lang="en-GB" dirty="0"/>
              <a:t>PASTEL ANALYSIS </a:t>
            </a:r>
            <a:endParaRPr lang="en-US" dirty="0"/>
          </a:p>
        </p:txBody>
      </p:sp>
      <p:pic>
        <p:nvPicPr>
          <p:cNvPr id="8" name="Picture 7">
            <a:extLst>
              <a:ext uri="{FF2B5EF4-FFF2-40B4-BE49-F238E27FC236}">
                <a16:creationId xmlns:a16="http://schemas.microsoft.com/office/drawing/2014/main" id="{C87A1C2E-0E24-C3C1-5064-A9A83896BC2C}"/>
              </a:ext>
            </a:extLst>
          </p:cNvPr>
          <p:cNvPicPr>
            <a:picLocks noChangeAspect="1"/>
          </p:cNvPicPr>
          <p:nvPr/>
        </p:nvPicPr>
        <p:blipFill>
          <a:blip r:embed="rId3"/>
          <a:srcRect b="11062"/>
          <a:stretch>
            <a:fillRect/>
          </a:stretch>
        </p:blipFill>
        <p:spPr>
          <a:xfrm>
            <a:off x="5002129" y="1103100"/>
            <a:ext cx="6546405" cy="4651799"/>
          </a:xfrm>
          <a:prstGeom prst="rect">
            <a:avLst/>
          </a:prstGeom>
          <a:noFill/>
        </p:spPr>
      </p:pic>
      <p:sp>
        <p:nvSpPr>
          <p:cNvPr id="3" name="Content Placeholder 2">
            <a:extLst>
              <a:ext uri="{FF2B5EF4-FFF2-40B4-BE49-F238E27FC236}">
                <a16:creationId xmlns:a16="http://schemas.microsoft.com/office/drawing/2014/main" id="{C70C28A9-8D77-E996-F2FF-6BE90EBF9A9D}"/>
              </a:ext>
            </a:extLst>
          </p:cNvPr>
          <p:cNvSpPr>
            <a:spLocks noGrp="1"/>
          </p:cNvSpPr>
          <p:nvPr>
            <p:ph type="body" sz="half" idx="2"/>
          </p:nvPr>
        </p:nvSpPr>
        <p:spPr>
          <a:xfrm>
            <a:off x="643465" y="3043050"/>
            <a:ext cx="3517567" cy="3064505"/>
          </a:xfrm>
        </p:spPr>
        <p:txBody>
          <a:bodyPr>
            <a:normAutofit/>
          </a:bodyPr>
          <a:lstStyle/>
          <a:p>
            <a:pPr>
              <a:lnSpc>
                <a:spcPct val="100000"/>
              </a:lnSpc>
              <a:buFont typeface="Wingdings" pitchFamily="2" charset="2"/>
              <a:buChar char="§"/>
            </a:pPr>
            <a:r>
              <a:rPr lang="en-US" sz="1700"/>
              <a:t>Definition: A tool to examine external macro‑environmental factors that influence business performance (Johnson et al., 2021)</a:t>
            </a:r>
            <a:endParaRPr lang="en-GB" sz="1700"/>
          </a:p>
          <a:p>
            <a:pPr>
              <a:lnSpc>
                <a:spcPct val="100000"/>
              </a:lnSpc>
              <a:buFont typeface="Wingdings" pitchFamily="2" charset="2"/>
              <a:buChar char="§"/>
            </a:pPr>
            <a:r>
              <a:rPr lang="en-US" sz="1700"/>
              <a:t>Benefits: Provides a structured, broad view; highlights long‑term trends</a:t>
            </a:r>
            <a:endParaRPr lang="en-GB" sz="1700"/>
          </a:p>
          <a:p>
            <a:pPr>
              <a:lnSpc>
                <a:spcPct val="100000"/>
              </a:lnSpc>
              <a:buFont typeface="Wingdings" pitchFamily="2" charset="2"/>
              <a:buChar char="§"/>
            </a:pPr>
            <a:r>
              <a:rPr lang="en-US" sz="1700"/>
              <a:t> Limitations: Does not </a:t>
            </a:r>
            <a:r>
              <a:rPr lang="en-US" sz="1700" err="1"/>
              <a:t>prioritise</a:t>
            </a:r>
            <a:r>
              <a:rPr lang="en-US" sz="1700"/>
              <a:t> factors; focuses only on external issues; requires accurate data</a:t>
            </a:r>
          </a:p>
        </p:txBody>
      </p:sp>
    </p:spTree>
    <p:extLst>
      <p:ext uri="{BB962C8B-B14F-4D97-AF65-F5344CB8AC3E}">
        <p14:creationId xmlns:p14="http://schemas.microsoft.com/office/powerpoint/2010/main" val="3814666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616A9D4-D146-4903-BC26-7EFBC9DC6C04}"/>
              </a:ext>
            </a:extLst>
          </p:cNvPr>
          <p:cNvPicPr>
            <a:picLocks noGrp="1" noChangeAspect="1"/>
          </p:cNvPicPr>
          <p:nvPr>
            <p:ph type="pic" idx="1"/>
          </p:nvPr>
        </p:nvPicPr>
        <p:blipFill>
          <a:blip r:embed="rId3"/>
          <a:srcRect b="10309"/>
          <a:stretch>
            <a:fillRect/>
          </a:stretch>
        </p:blipFill>
        <p:spPr>
          <a:xfrm>
            <a:off x="2026363" y="0"/>
            <a:ext cx="8139288" cy="4106333"/>
          </a:xfrm>
          <a:prstGeom prst="rect">
            <a:avLst/>
          </a:prstGeom>
          <a:noFill/>
        </p:spPr>
      </p:pic>
      <p:sp>
        <p:nvSpPr>
          <p:cNvPr id="11" name="Title 2">
            <a:extLst>
              <a:ext uri="{FF2B5EF4-FFF2-40B4-BE49-F238E27FC236}">
                <a16:creationId xmlns:a16="http://schemas.microsoft.com/office/drawing/2014/main" id="{6D240865-4A92-46B1-05D2-635A4EADDD0E}"/>
              </a:ext>
            </a:extLst>
          </p:cNvPr>
          <p:cNvSpPr>
            <a:spLocks noGrp="1"/>
          </p:cNvSpPr>
          <p:nvPr>
            <p:ph type="title"/>
          </p:nvPr>
        </p:nvSpPr>
        <p:spPr>
          <a:xfrm>
            <a:off x="195792" y="3915834"/>
            <a:ext cx="11594041" cy="2497666"/>
          </a:xfrm>
        </p:spPr>
        <p:txBody>
          <a:bodyPr/>
          <a:lstStyle/>
          <a:p>
            <a:pPr marL="171450" indent="-171450">
              <a:buFont typeface="Courier New" panose="02070309020205020404" pitchFamily="49" charset="0"/>
              <a:buChar char="o"/>
            </a:pPr>
            <a:br>
              <a:rPr lang="en-GB" sz="1200" dirty="0">
                <a:latin typeface="+mn-lt"/>
              </a:rPr>
            </a:br>
            <a:br>
              <a:rPr lang="en-GB" sz="1200" dirty="0">
                <a:latin typeface="+mn-lt"/>
              </a:rPr>
            </a:br>
            <a:br>
              <a:rPr lang="en-GB" sz="1200" dirty="0">
                <a:latin typeface="+mn-lt"/>
              </a:rPr>
            </a:br>
            <a:br>
              <a:rPr lang="en-GB" sz="1200" dirty="0">
                <a:latin typeface="+mn-lt"/>
              </a:rPr>
            </a:br>
            <a:br>
              <a:rPr lang="en-GB" sz="1200" dirty="0">
                <a:latin typeface="+mn-lt"/>
              </a:rPr>
            </a:br>
            <a:br>
              <a:rPr lang="en-GB" sz="1800" dirty="0">
                <a:latin typeface="+mn-lt"/>
              </a:rPr>
            </a:br>
            <a:r>
              <a:rPr lang="en-US" sz="1800" dirty="0">
                <a:latin typeface="+mn-lt"/>
              </a:rPr>
              <a:t>Political: Business rates and government support for small retailers (HMRC, 2024</a:t>
            </a:r>
            <a:r>
              <a:rPr lang="en-GB" sz="1800" dirty="0">
                <a:latin typeface="+mn-lt"/>
              </a:rPr>
              <a:t>)</a:t>
            </a:r>
            <a:br>
              <a:rPr lang="en-GB" sz="1800" dirty="0">
                <a:latin typeface="+mn-lt"/>
              </a:rPr>
            </a:br>
            <a:r>
              <a:rPr lang="en-US" sz="1800" dirty="0">
                <a:latin typeface="+mn-lt"/>
              </a:rPr>
              <a:t>Economic: High inflation, energy and transport costs; lower disposable income (ONS, 2025)</a:t>
            </a:r>
            <a:br>
              <a:rPr lang="en-GB" sz="1800" dirty="0">
                <a:latin typeface="+mn-lt"/>
              </a:rPr>
            </a:br>
            <a:r>
              <a:rPr lang="en-US" sz="1800" dirty="0">
                <a:latin typeface="+mn-lt"/>
              </a:rPr>
              <a:t>Social: Hybrid working; shift to online shopping; demand for convenience (CIPD, 2023)</a:t>
            </a:r>
            <a:br>
              <a:rPr lang="en-GB" sz="1800" dirty="0">
                <a:latin typeface="+mn-lt"/>
              </a:rPr>
            </a:br>
            <a:r>
              <a:rPr lang="en-US" sz="1800" dirty="0">
                <a:latin typeface="+mn-lt"/>
              </a:rPr>
              <a:t>Technological: Opportunity — online ordering and delivery; Risk — slow adoption (</a:t>
            </a:r>
            <a:r>
              <a:rPr lang="en-US" sz="1800" dirty="0" err="1">
                <a:latin typeface="+mn-lt"/>
              </a:rPr>
              <a:t>Chaffey</a:t>
            </a:r>
            <a:r>
              <a:rPr lang="en-US" sz="1800" dirty="0">
                <a:latin typeface="+mn-lt"/>
              </a:rPr>
              <a:t> and Ellis‑Chadwick, 2022) Environmental: Organic supply volatility; rising consumer sustainability expectations (Willer and </a:t>
            </a:r>
            <a:r>
              <a:rPr lang="en-US" sz="1800" dirty="0" err="1">
                <a:latin typeface="+mn-lt"/>
              </a:rPr>
              <a:t>Lernoud</a:t>
            </a:r>
            <a:r>
              <a:rPr lang="en-US" sz="1800" dirty="0">
                <a:latin typeface="+mn-lt"/>
              </a:rPr>
              <a:t>, 2023)</a:t>
            </a:r>
            <a:br>
              <a:rPr lang="en-GB" sz="1800" dirty="0">
                <a:latin typeface="+mn-lt"/>
              </a:rPr>
            </a:br>
            <a:r>
              <a:rPr lang="en-US" sz="1800" dirty="0">
                <a:latin typeface="+mn-lt"/>
              </a:rPr>
              <a:t>Legal: Food safety standards, trading regulations and employment law (FSA, 2024)</a:t>
            </a:r>
          </a:p>
        </p:txBody>
      </p:sp>
    </p:spTree>
    <p:extLst>
      <p:ext uri="{BB962C8B-B14F-4D97-AF65-F5344CB8AC3E}">
        <p14:creationId xmlns:p14="http://schemas.microsoft.com/office/powerpoint/2010/main" val="2540614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5B144A-8BD7-37C3-FE70-52C6A510BC53}"/>
              </a:ext>
            </a:extLst>
          </p:cNvPr>
          <p:cNvSpPr>
            <a:spLocks noGrp="1"/>
          </p:cNvSpPr>
          <p:nvPr>
            <p:ph type="title"/>
          </p:nvPr>
        </p:nvSpPr>
        <p:spPr>
          <a:xfrm>
            <a:off x="1097280" y="286603"/>
            <a:ext cx="10058400" cy="1450757"/>
          </a:xfrm>
        </p:spPr>
        <p:txBody>
          <a:bodyPr anchor="b">
            <a:normAutofit/>
          </a:bodyPr>
          <a:lstStyle/>
          <a:p>
            <a:r>
              <a:rPr lang="en-US" dirty="0">
                <a:solidFill>
                  <a:schemeClr val="tx1"/>
                </a:solidFill>
              </a:rPr>
              <a:t>Fishbone Diagram</a:t>
            </a:r>
          </a:p>
        </p:txBody>
      </p:sp>
      <p:sp>
        <p:nvSpPr>
          <p:cNvPr id="4" name="Text Placeholder 3">
            <a:extLst>
              <a:ext uri="{FF2B5EF4-FFF2-40B4-BE49-F238E27FC236}">
                <a16:creationId xmlns:a16="http://schemas.microsoft.com/office/drawing/2014/main" id="{E7186F11-3D73-44B0-D93D-7F6FA7C8DA9E}"/>
              </a:ext>
            </a:extLst>
          </p:cNvPr>
          <p:cNvSpPr>
            <a:spLocks noGrp="1"/>
          </p:cNvSpPr>
          <p:nvPr>
            <p:ph sz="half" idx="1"/>
          </p:nvPr>
        </p:nvSpPr>
        <p:spPr>
          <a:xfrm>
            <a:off x="1097280" y="2120900"/>
            <a:ext cx="4639736" cy="3748193"/>
          </a:xfrm>
        </p:spPr>
        <p:txBody>
          <a:bodyPr>
            <a:normAutofit/>
          </a:bodyPr>
          <a:lstStyle/>
          <a:p>
            <a:pPr>
              <a:buFont typeface="Wingdings" pitchFamily="2" charset="2"/>
              <a:buChar char="§"/>
            </a:pPr>
            <a:r>
              <a:rPr lang="en-US" dirty="0">
                <a:solidFill>
                  <a:schemeClr val="tx1"/>
                </a:solidFill>
              </a:rPr>
              <a:t>What it is: Also called Ishikawa or Cause‑and‑Effect diagram; helps find the real reasons behind a problem (Ishikawa, 1990)</a:t>
            </a:r>
            <a:endParaRPr lang="en-GB" dirty="0">
              <a:solidFill>
                <a:schemeClr val="tx1"/>
              </a:solidFill>
            </a:endParaRPr>
          </a:p>
          <a:p>
            <a:pPr>
              <a:buFont typeface="Wingdings" pitchFamily="2" charset="2"/>
              <a:buChar char="§"/>
            </a:pPr>
            <a:r>
              <a:rPr lang="en-US" dirty="0">
                <a:solidFill>
                  <a:schemeClr val="tx1"/>
                </a:solidFill>
              </a:rPr>
              <a:t> Benefits: Easy to understand visually; separates symptoms from actual causes</a:t>
            </a:r>
            <a:endParaRPr lang="en-GB" dirty="0">
              <a:solidFill>
                <a:schemeClr val="tx1"/>
              </a:solidFill>
            </a:endParaRPr>
          </a:p>
          <a:p>
            <a:pPr>
              <a:buFont typeface="Wingdings" pitchFamily="2" charset="2"/>
              <a:buChar char="§"/>
            </a:pPr>
            <a:r>
              <a:rPr lang="en-US" dirty="0">
                <a:solidFill>
                  <a:schemeClr val="tx1"/>
                </a:solidFill>
              </a:rPr>
              <a:t> Limitations: Can get too broad; needs evidence to confirm which causes matter most</a:t>
            </a:r>
          </a:p>
        </p:txBody>
      </p:sp>
      <p:pic>
        <p:nvPicPr>
          <p:cNvPr id="7" name="Picture Placeholder 6">
            <a:extLst>
              <a:ext uri="{FF2B5EF4-FFF2-40B4-BE49-F238E27FC236}">
                <a16:creationId xmlns:a16="http://schemas.microsoft.com/office/drawing/2014/main" id="{04FADC9D-227A-A138-FC0C-EC0AA80153E9}"/>
              </a:ext>
            </a:extLst>
          </p:cNvPr>
          <p:cNvPicPr>
            <a:picLocks noGrp="1" noChangeAspect="1"/>
          </p:cNvPicPr>
          <p:nvPr>
            <p:ph sz="half" idx="2"/>
          </p:nvPr>
        </p:nvPicPr>
        <p:blipFill>
          <a:blip r:embed="rId2"/>
          <a:srcRect b="10684"/>
          <a:stretch>
            <a:fillRect/>
          </a:stretch>
        </p:blipFill>
        <p:spPr>
          <a:xfrm>
            <a:off x="6515944" y="2120900"/>
            <a:ext cx="5651596" cy="3604683"/>
          </a:xfrm>
          <a:prstGeom prst="rect">
            <a:avLst/>
          </a:prstGeom>
          <a:noFill/>
        </p:spPr>
      </p:pic>
    </p:spTree>
    <p:extLst>
      <p:ext uri="{BB962C8B-B14F-4D97-AF65-F5344CB8AC3E}">
        <p14:creationId xmlns:p14="http://schemas.microsoft.com/office/powerpoint/2010/main" val="3995497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784D74C7-94CD-1FD7-4D1C-CC5AD979DA18}"/>
              </a:ext>
            </a:extLst>
          </p:cNvPr>
          <p:cNvSpPr>
            <a:spLocks noGrp="1"/>
          </p:cNvSpPr>
          <p:nvPr>
            <p:ph type="title"/>
          </p:nvPr>
        </p:nvSpPr>
        <p:spPr>
          <a:xfrm>
            <a:off x="664630" y="-878417"/>
            <a:ext cx="3517567" cy="2093975"/>
          </a:xfrm>
        </p:spPr>
        <p:txBody>
          <a:bodyPr/>
          <a:lstStyle/>
          <a:p>
            <a:r>
              <a:rPr lang="en-GB" dirty="0"/>
              <a:t>FISHBONE DIAGRAM </a:t>
            </a:r>
            <a:endParaRPr lang="en-US" dirty="0"/>
          </a:p>
        </p:txBody>
      </p:sp>
      <p:pic>
        <p:nvPicPr>
          <p:cNvPr id="10" name="Picture Placeholder 9">
            <a:extLst>
              <a:ext uri="{FF2B5EF4-FFF2-40B4-BE49-F238E27FC236}">
                <a16:creationId xmlns:a16="http://schemas.microsoft.com/office/drawing/2014/main" id="{C3604198-7294-9AE8-8E06-6E372F51FCBA}"/>
              </a:ext>
            </a:extLst>
          </p:cNvPr>
          <p:cNvPicPr>
            <a:picLocks noGrp="1" noChangeAspect="1"/>
          </p:cNvPicPr>
          <p:nvPr>
            <p:ph idx="1"/>
          </p:nvPr>
        </p:nvPicPr>
        <p:blipFill>
          <a:blip r:embed="rId2"/>
          <a:srcRect b="10600"/>
          <a:stretch>
            <a:fillRect/>
          </a:stretch>
        </p:blipFill>
        <p:spPr>
          <a:xfrm>
            <a:off x="4959682" y="650875"/>
            <a:ext cx="6900333" cy="5556250"/>
          </a:xfrm>
          <a:prstGeom prst="rect">
            <a:avLst/>
          </a:prstGeom>
          <a:noFill/>
        </p:spPr>
      </p:pic>
      <p:sp>
        <p:nvSpPr>
          <p:cNvPr id="16" name="Text Placeholder 3">
            <a:extLst>
              <a:ext uri="{FF2B5EF4-FFF2-40B4-BE49-F238E27FC236}">
                <a16:creationId xmlns:a16="http://schemas.microsoft.com/office/drawing/2014/main" id="{AADF3C75-7E1D-21D3-379F-470DA7A6D66C}"/>
              </a:ext>
            </a:extLst>
          </p:cNvPr>
          <p:cNvSpPr>
            <a:spLocks noGrp="1"/>
          </p:cNvSpPr>
          <p:nvPr>
            <p:ph type="body" sz="half" idx="2"/>
          </p:nvPr>
        </p:nvSpPr>
        <p:spPr>
          <a:xfrm>
            <a:off x="537630" y="1134108"/>
            <a:ext cx="3517567" cy="3227197"/>
          </a:xfrm>
        </p:spPr>
        <p:txBody>
          <a:bodyPr>
            <a:noAutofit/>
          </a:bodyPr>
          <a:lstStyle/>
          <a:p>
            <a:pPr marL="285750" indent="-285750">
              <a:buFont typeface="Wingdings" pitchFamily="2" charset="2"/>
              <a:buChar char="§"/>
            </a:pPr>
            <a:r>
              <a:rPr lang="en-US" sz="1600" dirty="0"/>
              <a:t>Main Problem: Sales remain 25% below 2019 levels</a:t>
            </a:r>
            <a:endParaRPr lang="en-GB" sz="1600" dirty="0"/>
          </a:p>
          <a:p>
            <a:pPr marL="285750" indent="-285750">
              <a:buFont typeface="Wingdings" pitchFamily="2" charset="2"/>
              <a:buChar char="§"/>
            </a:pPr>
            <a:r>
              <a:rPr lang="en-US" sz="1600" dirty="0"/>
              <a:t>Environment: Fewer people visiting the retail park; empty shop units nearby</a:t>
            </a:r>
            <a:endParaRPr lang="en-GB" sz="1600" dirty="0"/>
          </a:p>
          <a:p>
            <a:pPr marL="285750" indent="-285750">
              <a:buFont typeface="Wingdings" pitchFamily="2" charset="2"/>
              <a:buChar char="§"/>
            </a:pPr>
            <a:r>
              <a:rPr lang="en-US" sz="1600" dirty="0"/>
              <a:t> Customer habits: Working from home; asking for delivery and pre‑order options</a:t>
            </a:r>
            <a:endParaRPr lang="en-GB" sz="1600" dirty="0"/>
          </a:p>
          <a:p>
            <a:pPr marL="285750" indent="-285750">
              <a:buFont typeface="Wingdings" pitchFamily="2" charset="2"/>
              <a:buChar char="§"/>
            </a:pPr>
            <a:r>
              <a:rPr lang="en-US" sz="1600" dirty="0"/>
              <a:t> Operations: No delivery service; limited time to answer phone calls; long queues</a:t>
            </a:r>
            <a:endParaRPr lang="en-GB" sz="1600" dirty="0"/>
          </a:p>
          <a:p>
            <a:pPr marL="285750" indent="-285750">
              <a:buFont typeface="Wingdings" pitchFamily="2" charset="2"/>
              <a:buChar char="§"/>
            </a:pPr>
            <a:r>
              <a:rPr lang="en-US" sz="1600" dirty="0"/>
              <a:t>Costs: Higher running costs; unpredictable prices for organic supplies</a:t>
            </a:r>
            <a:endParaRPr lang="en-GB" sz="1600" dirty="0"/>
          </a:p>
          <a:p>
            <a:pPr marL="285750" indent="-285750">
              <a:buFont typeface="Wingdings" pitchFamily="2" charset="2"/>
              <a:buChar char="§"/>
            </a:pPr>
            <a:r>
              <a:rPr lang="en-US" sz="1600" dirty="0"/>
              <a:t> Approach: No online presence; business model has not changed to match new needs</a:t>
            </a:r>
          </a:p>
        </p:txBody>
      </p:sp>
    </p:spTree>
    <p:extLst>
      <p:ext uri="{BB962C8B-B14F-4D97-AF65-F5344CB8AC3E}">
        <p14:creationId xmlns:p14="http://schemas.microsoft.com/office/powerpoint/2010/main" val="2045165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CAD71B93-B9A7-E30D-C31D-20A0FFC52A1F}"/>
              </a:ext>
            </a:extLst>
          </p:cNvPr>
          <p:cNvPicPr>
            <a:picLocks noGrp="1" noChangeAspect="1"/>
          </p:cNvPicPr>
          <p:nvPr>
            <p:ph idx="1"/>
          </p:nvPr>
        </p:nvPicPr>
        <p:blipFill>
          <a:blip r:embed="rId2"/>
          <a:srcRect l="4674" t="6220" r="3030" b="11264"/>
          <a:stretch>
            <a:fillRect/>
          </a:stretch>
        </p:blipFill>
        <p:spPr>
          <a:xfrm>
            <a:off x="4789164" y="1428749"/>
            <a:ext cx="7222919" cy="3799417"/>
          </a:xfrm>
          <a:prstGeom prst="rect">
            <a:avLst/>
          </a:prstGeom>
          <a:noFill/>
        </p:spPr>
      </p:pic>
      <p:sp>
        <p:nvSpPr>
          <p:cNvPr id="34" name="Text Placeholder 3">
            <a:extLst>
              <a:ext uri="{FF2B5EF4-FFF2-40B4-BE49-F238E27FC236}">
                <a16:creationId xmlns:a16="http://schemas.microsoft.com/office/drawing/2014/main" id="{019354F4-B903-790D-0047-C75EC5E264A0}"/>
              </a:ext>
            </a:extLst>
          </p:cNvPr>
          <p:cNvSpPr>
            <a:spLocks noGrp="1"/>
          </p:cNvSpPr>
          <p:nvPr>
            <p:ph type="body" sz="half" idx="2"/>
          </p:nvPr>
        </p:nvSpPr>
        <p:spPr>
          <a:xfrm>
            <a:off x="179917" y="910167"/>
            <a:ext cx="4275666" cy="4402667"/>
          </a:xfrm>
        </p:spPr>
        <p:txBody>
          <a:bodyPr/>
          <a:lstStyle/>
          <a:p>
            <a:pPr marL="285750" indent="-285750">
              <a:buFont typeface="Wingdings" pitchFamily="2" charset="2"/>
              <a:buChar char="§"/>
            </a:pPr>
            <a:r>
              <a:rPr lang="en-US" dirty="0"/>
              <a:t>Sales decline comes from external trends + internal operational gaps</a:t>
            </a:r>
            <a:endParaRPr lang="en-GB" dirty="0"/>
          </a:p>
          <a:p>
            <a:pPr marL="285750" indent="-285750">
              <a:buFont typeface="Wingdings" pitchFamily="2" charset="2"/>
              <a:buChar char="§"/>
            </a:pPr>
            <a:r>
              <a:rPr lang="en-US" dirty="0"/>
              <a:t> Hybrid working and reduced footfall are long‑term shifts, not temporary issues</a:t>
            </a:r>
            <a:endParaRPr lang="en-GB" dirty="0"/>
          </a:p>
          <a:p>
            <a:pPr marL="285750" indent="-285750">
              <a:buFont typeface="Wingdings" pitchFamily="2" charset="2"/>
              <a:buChar char="§"/>
            </a:pPr>
            <a:r>
              <a:rPr lang="en-US" dirty="0"/>
              <a:t> Rising costs reduce margins even if sales stay stable</a:t>
            </a:r>
            <a:endParaRPr lang="en-GB" dirty="0"/>
          </a:p>
          <a:p>
            <a:pPr marL="285750" indent="-285750">
              <a:buFont typeface="Wingdings" pitchFamily="2" charset="2"/>
              <a:buChar char="§"/>
            </a:pPr>
            <a:r>
              <a:rPr lang="en-US" dirty="0"/>
              <a:t>Unmet demand for delivery/pre‑order represents missed revenue opportunities</a:t>
            </a:r>
            <a:endParaRPr lang="en-GB" dirty="0"/>
          </a:p>
          <a:p>
            <a:pPr marL="285750" indent="-285750">
              <a:buFont typeface="Wingdings" pitchFamily="2" charset="2"/>
              <a:buChar char="§"/>
            </a:pPr>
            <a:r>
              <a:rPr lang="en-US" dirty="0"/>
              <a:t> The challenge is systemic — requires adaptation, not just waiting for recovery</a:t>
            </a:r>
          </a:p>
        </p:txBody>
      </p:sp>
    </p:spTree>
    <p:extLst>
      <p:ext uri="{BB962C8B-B14F-4D97-AF65-F5344CB8AC3E}">
        <p14:creationId xmlns:p14="http://schemas.microsoft.com/office/powerpoint/2010/main" val="3176718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D0C89E5-114F-DCCC-80A4-CD174CC355D7}"/>
              </a:ext>
            </a:extLst>
          </p:cNvPr>
          <p:cNvSpPr>
            <a:spLocks noGrp="1"/>
          </p:cNvSpPr>
          <p:nvPr>
            <p:ph type="body" sz="half" idx="2"/>
          </p:nvPr>
        </p:nvSpPr>
        <p:spPr>
          <a:xfrm>
            <a:off x="0" y="0"/>
            <a:ext cx="4804833" cy="6858000"/>
          </a:xfrm>
        </p:spPr>
        <p:txBody>
          <a:bodyPr>
            <a:noAutofit/>
          </a:bodyPr>
          <a:lstStyle/>
          <a:p>
            <a:r>
              <a:rPr lang="en-US" sz="1100" dirty="0" err="1"/>
              <a:t>Brassington</a:t>
            </a:r>
            <a:r>
              <a:rPr lang="en-US" sz="1100" dirty="0"/>
              <a:t>, F. and </a:t>
            </a:r>
            <a:r>
              <a:rPr lang="en-US" sz="1100" dirty="0" err="1"/>
              <a:t>Pettitt</a:t>
            </a:r>
            <a:r>
              <a:rPr lang="en-US" sz="1100" dirty="0"/>
              <a:t>, S. (2022) Principles of Marketing. 7th </a:t>
            </a:r>
            <a:r>
              <a:rPr lang="en-US" sz="1100" dirty="0" err="1"/>
              <a:t>edn</a:t>
            </a:r>
            <a:endParaRPr lang="en-GB" sz="1100" dirty="0"/>
          </a:p>
          <a:p>
            <a:r>
              <a:rPr lang="en-US" sz="1100" dirty="0"/>
              <a:t>Harlow: </a:t>
            </a:r>
            <a:r>
              <a:rPr lang="en-US" sz="1100" dirty="0" err="1"/>
              <a:t>Pearson.Chaffey</a:t>
            </a:r>
            <a:r>
              <a:rPr lang="en-US" sz="1100" dirty="0"/>
              <a:t>, D. and Ellis‑Chadwick, F. (2022) Digital Business and E‑commerce Management. 8th </a:t>
            </a:r>
            <a:r>
              <a:rPr lang="en-US" sz="1100" dirty="0" err="1"/>
              <a:t>edn</a:t>
            </a:r>
            <a:r>
              <a:rPr lang="en-US" sz="1100" dirty="0"/>
              <a:t>.</a:t>
            </a:r>
            <a:endParaRPr lang="en-GB" sz="1100" dirty="0"/>
          </a:p>
          <a:p>
            <a:r>
              <a:rPr lang="en-US" sz="1100" dirty="0"/>
              <a:t>Harlow: Pearson.CIPD (2023) Hybrid working: Evidence and practice. </a:t>
            </a:r>
            <a:endParaRPr lang="en-GB" sz="1100" dirty="0"/>
          </a:p>
          <a:p>
            <a:r>
              <a:rPr lang="en-US" sz="1100" dirty="0"/>
              <a:t>London: Chartered Institute of Personnel and Development. Available at: https://</a:t>
            </a:r>
            <a:r>
              <a:rPr lang="en-US" sz="1100" dirty="0" err="1"/>
              <a:t>www.cipd.co.uk</a:t>
            </a:r>
            <a:r>
              <a:rPr lang="en-US" sz="1100" dirty="0"/>
              <a:t>/knowledge/fundamentals/relations/flexible-working/hybrid-working (Accessed: 12 June 2026).</a:t>
            </a:r>
            <a:endParaRPr lang="en-GB" sz="1100" dirty="0"/>
          </a:p>
          <a:p>
            <a:r>
              <a:rPr lang="en-US" sz="1100" dirty="0"/>
              <a:t>FSA (2024) Food safety and hygiene guidance for small businesses. </a:t>
            </a:r>
            <a:endParaRPr lang="en-GB" sz="1100" dirty="0"/>
          </a:p>
          <a:p>
            <a:r>
              <a:rPr lang="en-US" sz="1100" dirty="0"/>
              <a:t>London: Food Standards Agency. Available at: https://www.food.gov.uk/business-guidance (Accessed: 12 June 2026)</a:t>
            </a:r>
            <a:endParaRPr lang="en-GB" sz="1100" dirty="0"/>
          </a:p>
          <a:p>
            <a:r>
              <a:rPr lang="en-US" sz="1100" dirty="0"/>
              <a:t>HMRC (2024) Business rates: Guidance for small businesses. London: HM Revenue &amp; Customs. Available at: https://www.gov.uk/introduction-to-business-rates (Accessed: 12 June 2026).</a:t>
            </a:r>
            <a:endParaRPr lang="en-GB" sz="1100" dirty="0"/>
          </a:p>
          <a:p>
            <a:r>
              <a:rPr lang="en-US" sz="1100" dirty="0"/>
              <a:t>Ishikawa, K. (1990) Introduction to Quality Control. Tokyo: Asian Productivity Organization.Johnson, G. et al. (2021) Exploring Strategy. 12th </a:t>
            </a:r>
            <a:r>
              <a:rPr lang="en-US" sz="1100" dirty="0" err="1"/>
              <a:t>edn</a:t>
            </a:r>
            <a:r>
              <a:rPr lang="en-US" sz="1100" dirty="0"/>
              <a:t>. </a:t>
            </a:r>
            <a:endParaRPr lang="en-GB" sz="1100" dirty="0"/>
          </a:p>
          <a:p>
            <a:r>
              <a:rPr lang="en-US" sz="1100" dirty="0"/>
              <a:t>Harlow: Pearson.Jones, P. (2022) ‘The impact of COVID‑19 on small independent food retailers’, International Journal of Retail &amp; Distribution Management, 50(3), pp. 345–362.ONS (2025) </a:t>
            </a:r>
            <a:endParaRPr lang="en-GB" sz="1100" dirty="0"/>
          </a:p>
          <a:p>
            <a:r>
              <a:rPr lang="en-US" sz="1100" dirty="0"/>
              <a:t>Consumer price inflation: UK, January 2025. London: Office for National Statistics. Available at: https://www.ons.gov.uk/economy/</a:t>
            </a:r>
            <a:r>
              <a:rPr lang="en-US" sz="1100" dirty="0" err="1"/>
              <a:t>inflationandpriceindices</a:t>
            </a:r>
            <a:r>
              <a:rPr lang="en-US" sz="1100" dirty="0"/>
              <a:t> (Accessed: 12 June 2026).Willer, H. and </a:t>
            </a:r>
            <a:r>
              <a:rPr lang="en-US" sz="1100" dirty="0" err="1"/>
              <a:t>Lernoud</a:t>
            </a:r>
            <a:r>
              <a:rPr lang="en-US" sz="1100" dirty="0"/>
              <a:t>, J. (2023) </a:t>
            </a:r>
            <a:endParaRPr lang="en-GB" sz="1100" dirty="0"/>
          </a:p>
          <a:p>
            <a:r>
              <a:rPr lang="en-US" sz="1100" dirty="0"/>
              <a:t>The world of organic agriculture: Statistics and emerging trends. Bonn: FiBL &amp; IFOAM.</a:t>
            </a:r>
          </a:p>
        </p:txBody>
      </p:sp>
      <p:pic>
        <p:nvPicPr>
          <p:cNvPr id="7" name="Content Placeholder 6">
            <a:extLst>
              <a:ext uri="{FF2B5EF4-FFF2-40B4-BE49-F238E27FC236}">
                <a16:creationId xmlns:a16="http://schemas.microsoft.com/office/drawing/2014/main" id="{19ADBAD1-03A4-27A8-51CF-EB681EFEFF63}"/>
              </a:ext>
            </a:extLst>
          </p:cNvPr>
          <p:cNvPicPr>
            <a:picLocks noGrp="1" noChangeAspect="1"/>
          </p:cNvPicPr>
          <p:nvPr>
            <p:ph idx="1"/>
          </p:nvPr>
        </p:nvPicPr>
        <p:blipFill>
          <a:blip r:embed="rId2"/>
          <a:srcRect l="7526" t="6508" r="9454" b="20035"/>
          <a:stretch>
            <a:fillRect/>
          </a:stretch>
        </p:blipFill>
        <p:spPr>
          <a:xfrm>
            <a:off x="4656667" y="0"/>
            <a:ext cx="7535333" cy="6858000"/>
          </a:xfrm>
          <a:prstGeom prst="rect">
            <a:avLst/>
          </a:prstGeom>
        </p:spPr>
      </p:pic>
    </p:spTree>
    <p:extLst>
      <p:ext uri="{BB962C8B-B14F-4D97-AF65-F5344CB8AC3E}">
        <p14:creationId xmlns:p14="http://schemas.microsoft.com/office/powerpoint/2010/main" val="3998124716"/>
      </p:ext>
    </p:extLst>
  </p:cSld>
  <p:clrMapOvr>
    <a:masterClrMapping/>
  </p:clrMapOvr>
</p:sld>
</file>

<file path=ppt/theme/theme1.xml><?xml version="1.0" encoding="utf-8"?>
<a:theme xmlns:a="http://schemas.openxmlformats.org/drawingml/2006/main" name="Custom">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F5B7AB07-F859-4656-A1C1-DAFCFA0ACA4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2.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_ip_UnifiedCompliancePolicyUIAction xmlns="http://schemas.microsoft.com/sharepoint/v3" xsi:nil="true"/>
    <Image xmlns="71af3243-3dd4-4a8d-8c0d-dd76da1f02a5">
      <Url xsi:nil="true"/>
      <Description xsi:nil="true"/>
    </Image>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957789-34B8-480C-AF9B-3EB54B9E5C96}">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A03EEFF0-FB57-4CB4-8BFC-DF397689E2ED}">
  <ds:schemaRefs>
    <ds:schemaRef ds:uri="http://schemas.microsoft.com/office/2006/metadata/properties"/>
    <ds:schemaRef ds:uri="http://www.w3.org/2000/xmlns/"/>
    <ds:schemaRef ds:uri="71af3243-3dd4-4a8d-8c0d-dd76da1f02a5"/>
    <ds:schemaRef ds:uri="http://www.w3.org/2001/XMLSchema-instance"/>
    <ds:schemaRef ds:uri="http://schemas.microsoft.com/sharepoint/v3"/>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121</Words>
  <Application>Microsoft Office PowerPoint</Application>
  <PresentationFormat>Widescreen</PresentationFormat>
  <Paragraphs>19</Paragraphs>
  <Slides>9</Slides>
  <Notes>5</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Custom</vt:lpstr>
      <vt:lpstr>Student name: Divine Chakupewa   student ID:  Module:  LCLM4004 – Problem Solving and Decision Making  Assignment: Component 1 – Individual Presentation  Lecturers: Annamarie Dufficy, Anita Nan   Date: 15 June 2026            </vt:lpstr>
      <vt:lpstr>INTRODUCTION AND CONTEXT </vt:lpstr>
      <vt:lpstr>Nature &amp; Scope of Issues</vt:lpstr>
      <vt:lpstr>PASTEL ANALYSIS </vt:lpstr>
      <vt:lpstr>      Political: Business rates and government support for small retailers (HMRC, 2024) Economic: High inflation, energy and transport costs; lower disposable income (ONS, 2025) Social: Hybrid working; shift to online shopping; demand for convenience (CIPD, 2023) Technological: Opportunity — online ordering and delivery; Risk — slow adoption (Chaffey and Ellis‑Chadwick, 2022) Environmental: Organic supply volatility; rising consumer sustainability expectations (Willer and Lernoud, 2023) Legal: Food safety standards, trading regulations and employment law (FSA, 2024)</vt:lpstr>
      <vt:lpstr>Fishbone Diagram</vt:lpstr>
      <vt:lpstr>FISHBONE DIAGRAM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Divine Chakupewa   student ID:  Module:  LCLM4004 – Problem Solving and Decision Making  Assignment: Component 1 – Individual Presentation  Lecturers: Annamarie Dufficy, Anita Nan   Date: 15 June 2026            </dc:title>
  <dc:creator>Divine Chakupewa (2315844)</dc:creator>
  <cp:lastModifiedBy>Divine Chakupewa (2315844)</cp:lastModifiedBy>
  <cp:revision>4</cp:revision>
  <dcterms:created xsi:type="dcterms:W3CDTF">2026-06-12T09:11:53Z</dcterms:created>
  <dcterms:modified xsi:type="dcterms:W3CDTF">2026-06-15T09:34:39Z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