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2"/>
  </p:notesMasterIdLst>
  <p:sldIdLst>
    <p:sldId id="257" r:id="rId2"/>
    <p:sldId id="366" r:id="rId3"/>
    <p:sldId id="365" r:id="rId4"/>
    <p:sldId id="260" r:id="rId5"/>
    <p:sldId id="360" r:id="rId6"/>
    <p:sldId id="354" r:id="rId7"/>
    <p:sldId id="361" r:id="rId8"/>
    <p:sldId id="363" r:id="rId9"/>
    <p:sldId id="362" r:id="rId10"/>
    <p:sldId id="367" r:id="rId11"/>
    <p:sldId id="368" r:id="rId12"/>
    <p:sldId id="369" r:id="rId13"/>
    <p:sldId id="383" r:id="rId14"/>
    <p:sldId id="371" r:id="rId15"/>
    <p:sldId id="373" r:id="rId16"/>
    <p:sldId id="374" r:id="rId17"/>
    <p:sldId id="375" r:id="rId18"/>
    <p:sldId id="376" r:id="rId19"/>
    <p:sldId id="377" r:id="rId20"/>
    <p:sldId id="378" r:id="rId21"/>
    <p:sldId id="379" r:id="rId22"/>
    <p:sldId id="380" r:id="rId23"/>
    <p:sldId id="381" r:id="rId24"/>
    <p:sldId id="382" r:id="rId25"/>
    <p:sldId id="384" r:id="rId26"/>
    <p:sldId id="385" r:id="rId27"/>
    <p:sldId id="412" r:id="rId28"/>
    <p:sldId id="413" r:id="rId29"/>
    <p:sldId id="414" r:id="rId30"/>
    <p:sldId id="415" r:id="rId31"/>
    <p:sldId id="416" r:id="rId32"/>
    <p:sldId id="417" r:id="rId33"/>
    <p:sldId id="261" r:id="rId34"/>
    <p:sldId id="262" r:id="rId35"/>
    <p:sldId id="264" r:id="rId36"/>
    <p:sldId id="265" r:id="rId37"/>
    <p:sldId id="266" r:id="rId38"/>
    <p:sldId id="268" r:id="rId39"/>
    <p:sldId id="270" r:id="rId40"/>
    <p:sldId id="269" r:id="rId41"/>
    <p:sldId id="271" r:id="rId42"/>
    <p:sldId id="263" r:id="rId43"/>
    <p:sldId id="364" r:id="rId44"/>
    <p:sldId id="408" r:id="rId45"/>
    <p:sldId id="273" r:id="rId46"/>
    <p:sldId id="277" r:id="rId47"/>
    <p:sldId id="276" r:id="rId48"/>
    <p:sldId id="274" r:id="rId49"/>
    <p:sldId id="275" r:id="rId50"/>
    <p:sldId id="272" r:id="rId51"/>
    <p:sldId id="418" r:id="rId52"/>
    <p:sldId id="419" r:id="rId53"/>
    <p:sldId id="420" r:id="rId54"/>
    <p:sldId id="400" r:id="rId55"/>
    <p:sldId id="401" r:id="rId56"/>
    <p:sldId id="402" r:id="rId57"/>
    <p:sldId id="403" r:id="rId58"/>
    <p:sldId id="404" r:id="rId59"/>
    <p:sldId id="283" r:id="rId60"/>
    <p:sldId id="280" r:id="rId61"/>
    <p:sldId id="406" r:id="rId62"/>
    <p:sldId id="407" r:id="rId63"/>
    <p:sldId id="286" r:id="rId64"/>
    <p:sldId id="409" r:id="rId65"/>
    <p:sldId id="387" r:id="rId66"/>
    <p:sldId id="410" r:id="rId67"/>
    <p:sldId id="289" r:id="rId68"/>
    <p:sldId id="290" r:id="rId69"/>
    <p:sldId id="291" r:id="rId70"/>
    <p:sldId id="388" r:id="rId71"/>
    <p:sldId id="389" r:id="rId72"/>
    <p:sldId id="390" r:id="rId73"/>
    <p:sldId id="342" r:id="rId74"/>
    <p:sldId id="296" r:id="rId75"/>
    <p:sldId id="297" r:id="rId76"/>
    <p:sldId id="391" r:id="rId77"/>
    <p:sldId id="396" r:id="rId78"/>
    <p:sldId id="397" r:id="rId79"/>
    <p:sldId id="392" r:id="rId80"/>
    <p:sldId id="393" r:id="rId81"/>
    <p:sldId id="394" r:id="rId82"/>
    <p:sldId id="299" r:id="rId83"/>
    <p:sldId id="398" r:id="rId84"/>
    <p:sldId id="355" r:id="rId85"/>
    <p:sldId id="356" r:id="rId86"/>
    <p:sldId id="399" r:id="rId87"/>
    <p:sldId id="358" r:id="rId88"/>
    <p:sldId id="359" r:id="rId89"/>
    <p:sldId id="337" r:id="rId90"/>
    <p:sldId id="353" r:id="rId9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lohmann-hancock\OneDrive%20-%20University%20of%20Wales%20Trinity%20Saint%20David\Committee%20Faculty%20Ethics\Untitled.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Households:</a:t>
            </a:r>
            <a:r>
              <a:rPr lang="en-GB" baseline="0"/>
              <a:t> by household type in 1996, 2006 and 2016</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'Table 1'!$A$2</c:f>
              <c:strCache>
                <c:ptCount val="1"/>
                <c:pt idx="0">
                  <c:v>1996</c:v>
                </c:pt>
              </c:strCache>
            </c:strRef>
          </c:tx>
          <c:spPr>
            <a:solidFill>
              <a:schemeClr val="accent1"/>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1'!$B$2:$G$2</c:f>
              <c:numCache>
                <c:formatCode>General</c:formatCode>
                <c:ptCount val="6"/>
                <c:pt idx="0">
                  <c:v>6.6</c:v>
                </c:pt>
                <c:pt idx="1">
                  <c:v>13.9</c:v>
                </c:pt>
                <c:pt idx="2">
                  <c:v>2.2999999999999998</c:v>
                </c:pt>
                <c:pt idx="3">
                  <c:v>0.7</c:v>
                </c:pt>
                <c:pt idx="4">
                  <c:v>0.2</c:v>
                </c:pt>
                <c:pt idx="5">
                  <c:v>23.7</c:v>
                </c:pt>
              </c:numCache>
            </c:numRef>
          </c:val>
          <c:extLst>
            <c:ext xmlns:c16="http://schemas.microsoft.com/office/drawing/2014/chart" uri="{C3380CC4-5D6E-409C-BE32-E72D297353CC}">
              <c16:uniqueId val="{00000000-763D-43C3-8579-BCCB4A8AD5CE}"/>
            </c:ext>
          </c:extLst>
        </c:ser>
        <c:ser>
          <c:idx val="1"/>
          <c:order val="1"/>
          <c:tx>
            <c:strRef>
              <c:f>'Table 1'!$A$3</c:f>
              <c:strCache>
                <c:ptCount val="1"/>
                <c:pt idx="0">
                  <c:v>2006</c:v>
                </c:pt>
              </c:strCache>
            </c:strRef>
          </c:tx>
          <c:spPr>
            <a:solidFill>
              <a:schemeClr val="accent2"/>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1'!$B$3:$G$3</c:f>
              <c:numCache>
                <c:formatCode>General</c:formatCode>
                <c:ptCount val="6"/>
                <c:pt idx="0">
                  <c:v>7.3</c:v>
                </c:pt>
                <c:pt idx="1">
                  <c:v>14.5</c:v>
                </c:pt>
                <c:pt idx="2">
                  <c:v>2.6</c:v>
                </c:pt>
                <c:pt idx="3">
                  <c:v>0.8</c:v>
                </c:pt>
                <c:pt idx="4">
                  <c:v>0.2</c:v>
                </c:pt>
                <c:pt idx="5">
                  <c:v>25.4</c:v>
                </c:pt>
              </c:numCache>
            </c:numRef>
          </c:val>
          <c:extLst>
            <c:ext xmlns:c16="http://schemas.microsoft.com/office/drawing/2014/chart" uri="{C3380CC4-5D6E-409C-BE32-E72D297353CC}">
              <c16:uniqueId val="{00000001-763D-43C3-8579-BCCB4A8AD5CE}"/>
            </c:ext>
          </c:extLst>
        </c:ser>
        <c:ser>
          <c:idx val="2"/>
          <c:order val="2"/>
          <c:tx>
            <c:strRef>
              <c:f>'Table 1'!$A$4</c:f>
              <c:strCache>
                <c:ptCount val="1"/>
                <c:pt idx="0">
                  <c:v>2016</c:v>
                </c:pt>
              </c:strCache>
            </c:strRef>
          </c:tx>
          <c:spPr>
            <a:solidFill>
              <a:schemeClr val="accent3"/>
            </a:solidFill>
            <a:ln>
              <a:noFill/>
            </a:ln>
            <a:effectLst/>
          </c:spPr>
          <c:invertIfNegative val="0"/>
          <c:cat>
            <c:strRef>
              <c:f>'Table 1'!$B$1:$G$1</c:f>
              <c:strCache>
                <c:ptCount val="6"/>
                <c:pt idx="0">
                  <c:v>one person households</c:v>
                </c:pt>
                <c:pt idx="1">
                  <c:v>one family household: couple</c:v>
                </c:pt>
                <c:pt idx="2">
                  <c:v>one family household: Lone Parent</c:v>
                </c:pt>
                <c:pt idx="3">
                  <c:v>Two of more unrelated adults</c:v>
                </c:pt>
                <c:pt idx="4">
                  <c:v>Multi-family households</c:v>
                </c:pt>
                <c:pt idx="5">
                  <c:v>All households</c:v>
                </c:pt>
              </c:strCache>
            </c:strRef>
          </c:cat>
          <c:val>
            <c:numRef>
              <c:f>'Table 1'!$B$4:$G$4</c:f>
              <c:numCache>
                <c:formatCode>General</c:formatCode>
                <c:ptCount val="6"/>
                <c:pt idx="0">
                  <c:v>7.7</c:v>
                </c:pt>
                <c:pt idx="1">
                  <c:v>15.5</c:v>
                </c:pt>
                <c:pt idx="2">
                  <c:v>2.7</c:v>
                </c:pt>
                <c:pt idx="3">
                  <c:v>0.9</c:v>
                </c:pt>
                <c:pt idx="4">
                  <c:v>0.3</c:v>
                </c:pt>
                <c:pt idx="5">
                  <c:v>27.1</c:v>
                </c:pt>
              </c:numCache>
            </c:numRef>
          </c:val>
          <c:extLst>
            <c:ext xmlns:c16="http://schemas.microsoft.com/office/drawing/2014/chart" uri="{C3380CC4-5D6E-409C-BE32-E72D297353CC}">
              <c16:uniqueId val="{00000002-763D-43C3-8579-BCCB4A8AD5CE}"/>
            </c:ext>
          </c:extLst>
        </c:ser>
        <c:dLbls>
          <c:showLegendKey val="0"/>
          <c:showVal val="0"/>
          <c:showCatName val="0"/>
          <c:showSerName val="0"/>
          <c:showPercent val="0"/>
          <c:showBubbleSize val="0"/>
        </c:dLbls>
        <c:gapWidth val="219"/>
        <c:overlap val="-27"/>
        <c:axId val="527475376"/>
        <c:axId val="527475768"/>
      </c:barChart>
      <c:catAx>
        <c:axId val="527475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5768"/>
        <c:crosses val="autoZero"/>
        <c:auto val="1"/>
        <c:lblAlgn val="ctr"/>
        <c:lblOffset val="100"/>
        <c:noMultiLvlLbl val="0"/>
      </c:catAx>
      <c:valAx>
        <c:axId val="5274757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74753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9F770C-AE08-4898-B7DF-90FDE4DAFC63}" type="datetimeFigureOut">
              <a:rPr lang="en-GB" smtClean="0"/>
              <a:t>19/11/2020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CBFA7-4CDB-4951-A541-D692D1AA9F7B}" type="slidenum">
              <a:rPr lang="en-GB" smtClean="0"/>
              <a:t>‹#›</a:t>
            </a:fld>
            <a:endParaRPr lang="en-GB"/>
          </a:p>
        </p:txBody>
      </p:sp>
    </p:spTree>
    <p:extLst>
      <p:ext uri="{BB962C8B-B14F-4D97-AF65-F5344CB8AC3E}">
        <p14:creationId xmlns:p14="http://schemas.microsoft.com/office/powerpoint/2010/main" val="2283575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0"/>
          <p:cNvSpPr>
            <a:spLocks noGrp="1" noChangeArrowheads="1"/>
          </p:cNvSpPr>
          <p:nvPr>
            <p:ph type="sldNum" sz="quarter" idx="5"/>
          </p:nvPr>
        </p:nvSpPr>
        <p:spPr>
          <a:ln/>
        </p:spPr>
        <p:txBody>
          <a:bodyPr/>
          <a:lstStyle/>
          <a:p>
            <a:fld id="{26F820E3-07E2-48C0-AE09-D60BBD610F87}" type="slidenum">
              <a:rPr lang="en-US"/>
              <a:pPr/>
              <a:t>4</a:t>
            </a:fld>
            <a:endParaRPr lang="en-US" dirty="0"/>
          </a:p>
        </p:txBody>
      </p:sp>
      <p:sp>
        <p:nvSpPr>
          <p:cNvPr id="1027" name="Rectangle 3"/>
          <p:cNvSpPr>
            <a:spLocks noGrp="1" noRot="1" noChangeAspect="1" noChangeArrowheads="1" noTextEdit="1"/>
          </p:cNvSpPr>
          <p:nvPr>
            <p:ph type="sldImg"/>
          </p:nvPr>
        </p:nvSpPr>
        <p:spPr>
          <a:ln/>
        </p:spPr>
      </p:sp>
      <p:sp>
        <p:nvSpPr>
          <p:cNvPr id="1026" name="Rectangle 2"/>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2952462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0CBFA7-4CDB-4951-A541-D692D1AA9F7B}" type="slidenum">
              <a:rPr lang="en-GB" smtClean="0"/>
              <a:t>86</a:t>
            </a:fld>
            <a:endParaRPr lang="en-GB"/>
          </a:p>
        </p:txBody>
      </p:sp>
    </p:spTree>
    <p:extLst>
      <p:ext uri="{BB962C8B-B14F-4D97-AF65-F5344CB8AC3E}">
        <p14:creationId xmlns:p14="http://schemas.microsoft.com/office/powerpoint/2010/main" val="4134913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endParaRPr lang="en-GB" noProof="0"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hyperlink" Target="http://www.mrgallagherstudentsites.com/1950s/?page_id=77"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pewsocialtrends.org/wp-content/uploads/sites/3/2012/03/PewSocialTrends-2012-BoomerangGeneration.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hyperlink" Target="http://ianrpubs.unl.edu/live/g1890/build/g1890.pdf"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families/bulletins/familiesandhouseholds/2019" TargetMode="External"/><Relationship Id="rId2" Type="http://schemas.openxmlformats.org/officeDocument/2006/relationships/hyperlink" Target="https://www.ons.gov.uk/peoplepopulationandcommunity/birthsdeathsandmarriages/families/bulletins/familiesandhouseholds/2016" TargetMode="External"/><Relationship Id="rId1" Type="http://schemas.openxmlformats.org/officeDocument/2006/relationships/slideLayout" Target="../slideLayouts/slideLayout2.xml"/><Relationship Id="rId5" Type="http://schemas.openxmlformats.org/officeDocument/2006/relationships/hyperlink" Target="http://www.historyandpolicy.org/policy-papers/papers/happy-families-history-and-policy" TargetMode="External"/><Relationship Id="rId4" Type="http://schemas.openxmlformats.org/officeDocument/2006/relationships/hyperlink" Target="https://www.ons.gov.uk/peoplepopulationandcommunity/birthsdeathsandmarriages/families/articles/familiesandhouseholdsstatisticsexplained/2019-0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3600" b="1" dirty="0" smtClean="0"/>
              <a:t>SJSI6022 Individuals and Families: Living in a Contemporary World - Families &amp; Households</a:t>
            </a:r>
            <a:endParaRPr lang="en-US" sz="3600" b="1" dirty="0"/>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707886"/>
          </a:xfrm>
          <a:prstGeom prst="rect">
            <a:avLst/>
          </a:prstGeom>
          <a:noFill/>
        </p:spPr>
        <p:txBody>
          <a:bodyPr wrap="square" rtlCol="0">
            <a:spAutoFit/>
          </a:bodyPr>
          <a:lstStyle/>
          <a:p>
            <a:r>
              <a:rPr lang="en-GB" sz="2000" b="1" dirty="0" smtClean="0"/>
              <a:t>Dr Caroline Lohmann-Hancock</a:t>
            </a:r>
          </a:p>
          <a:p>
            <a:r>
              <a:rPr lang="en-GB" sz="2000" b="1" dirty="0" smtClean="0"/>
              <a:t>Joanne Davies</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35696" y="2348880"/>
            <a:ext cx="5454352" cy="2062103"/>
          </a:xfrm>
          <a:prstGeom prst="rect">
            <a:avLst/>
          </a:prstGeom>
        </p:spPr>
        <p:txBody>
          <a:bodyPr wrap="square">
            <a:sp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It is hard to argue with the view that the family is the oldest, most resilient and most important unit in society.</a:t>
            </a:r>
          </a:p>
        </p:txBody>
      </p:sp>
    </p:spTree>
    <p:extLst>
      <p:ext uri="{BB962C8B-B14F-4D97-AF65-F5344CB8AC3E}">
        <p14:creationId xmlns:p14="http://schemas.microsoft.com/office/powerpoint/2010/main" val="6959432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484784"/>
            <a:ext cx="8856984" cy="3416320"/>
          </a:xfrm>
          <a:prstGeom prst="rect">
            <a:avLst/>
          </a:prstGeom>
        </p:spPr>
        <p:txBody>
          <a:bodyPr wrap="square">
            <a:spAutoFit/>
          </a:bodyPr>
          <a:lstStyle/>
          <a:p>
            <a:pPr algn="ctr"/>
            <a:r>
              <a:rPr lang="en-GB" sz="3600" dirty="0" smtClean="0">
                <a:latin typeface="Calibri" panose="020F0502020204030204" pitchFamily="34" charset="0"/>
                <a:ea typeface="Calibri" panose="020F0502020204030204" pitchFamily="34" charset="0"/>
                <a:cs typeface="Calibri" panose="020F0502020204030204" pitchFamily="34" charset="0"/>
              </a:rPr>
              <a:t>In </a:t>
            </a:r>
            <a:r>
              <a:rPr lang="en-GB" sz="3600" dirty="0">
                <a:latin typeface="Calibri" panose="020F0502020204030204" pitchFamily="34" charset="0"/>
                <a:ea typeface="Calibri" panose="020F0502020204030204" pitchFamily="34" charset="0"/>
                <a:cs typeface="Calibri" panose="020F0502020204030204" pitchFamily="34" charset="0"/>
              </a:rPr>
              <a:t>all its diverse forms it can be said that the family is the heart and soul of humanity and people have formed themselves into family groups for physical and psychological support, comfort and safety since the evolution of human </a:t>
            </a:r>
            <a:r>
              <a:rPr lang="en-GB" sz="3600" dirty="0" smtClean="0">
                <a:latin typeface="Calibri" panose="020F0502020204030204" pitchFamily="34" charset="0"/>
                <a:ea typeface="Calibri" panose="020F0502020204030204" pitchFamily="34" charset="0"/>
                <a:cs typeface="Calibri" panose="020F0502020204030204" pitchFamily="34" charset="0"/>
              </a:rPr>
              <a:t>life. </a:t>
            </a:r>
            <a:endParaRPr lang="en-GB" sz="3600" dirty="0">
              <a:latin typeface="Calibri" panose="020F0502020204030204" pitchFamily="34" charset="0"/>
              <a:cs typeface="Calibri" panose="020F0502020204030204" pitchFamily="34" charset="0"/>
            </a:endParaRPr>
          </a:p>
        </p:txBody>
      </p:sp>
      <p:sp>
        <p:nvSpPr>
          <p:cNvPr id="3" name="Rectangle 2"/>
          <p:cNvSpPr/>
          <p:nvPr/>
        </p:nvSpPr>
        <p:spPr>
          <a:xfrm>
            <a:off x="5076056" y="5733256"/>
            <a:ext cx="3749744" cy="369332"/>
          </a:xfrm>
          <a:prstGeom prst="rect">
            <a:avLst/>
          </a:prstGeom>
        </p:spPr>
        <p:txBody>
          <a:bodyPr wrap="none">
            <a:spAutoFit/>
          </a:bodyPr>
          <a:lstStyle/>
          <a:p>
            <a:r>
              <a:rPr lang="en-GB" dirty="0">
                <a:latin typeface="+mj-lt"/>
                <a:ea typeface="Calibri" panose="020F0502020204030204" pitchFamily="34" charset="0"/>
              </a:rPr>
              <a:t>(</a:t>
            </a:r>
            <a:r>
              <a:rPr lang="en-GB" dirty="0" err="1">
                <a:latin typeface="+mj-lt"/>
                <a:ea typeface="Calibri" panose="020F0502020204030204" pitchFamily="34" charset="0"/>
              </a:rPr>
              <a:t>DeFrain</a:t>
            </a:r>
            <a:r>
              <a:rPr lang="en-GB" dirty="0">
                <a:latin typeface="+mj-lt"/>
                <a:ea typeface="Calibri" panose="020F0502020204030204" pitchFamily="34" charset="0"/>
              </a:rPr>
              <a:t>, Brand and Swanson, 2008</a:t>
            </a:r>
            <a:r>
              <a:rPr lang="en-GB" dirty="0" smtClean="0">
                <a:latin typeface="+mj-lt"/>
                <a:ea typeface="Calibri" panose="020F0502020204030204" pitchFamily="34" charset="0"/>
              </a:rPr>
              <a:t>) </a:t>
            </a:r>
            <a:endParaRPr lang="en-GB" dirty="0">
              <a:latin typeface="+mj-lt"/>
            </a:endParaRPr>
          </a:p>
        </p:txBody>
      </p:sp>
    </p:spTree>
    <p:extLst>
      <p:ext uri="{BB962C8B-B14F-4D97-AF65-F5344CB8AC3E}">
        <p14:creationId xmlns:p14="http://schemas.microsoft.com/office/powerpoint/2010/main" val="13101042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fontScale="90000"/>
          </a:bodyPr>
          <a:lstStyle/>
          <a:p>
            <a:r>
              <a:rPr lang="en-GB" dirty="0" smtClean="0"/>
              <a:t>Basic Ideas about the Family</a:t>
            </a:r>
            <a:br>
              <a:rPr lang="en-GB" dirty="0" smtClean="0"/>
            </a:br>
            <a:endParaRPr lang="en-GB" dirty="0"/>
          </a:p>
        </p:txBody>
      </p:sp>
      <p:sp>
        <p:nvSpPr>
          <p:cNvPr id="5" name="Content Placeholder 4"/>
          <p:cNvSpPr>
            <a:spLocks noGrp="1"/>
          </p:cNvSpPr>
          <p:nvPr>
            <p:ph sz="quarter" idx="1"/>
          </p:nvPr>
        </p:nvSpPr>
        <p:spPr/>
        <p:txBody>
          <a:bodyPr/>
          <a:lstStyle/>
          <a:p>
            <a:r>
              <a:rPr lang="en-GB" dirty="0" smtClean="0"/>
              <a:t>Primary socialization agency of society</a:t>
            </a:r>
          </a:p>
          <a:p>
            <a:r>
              <a:rPr lang="en-GB" dirty="0" smtClean="0"/>
              <a:t>A central experience of an individual’s life</a:t>
            </a:r>
          </a:p>
          <a:p>
            <a:pPr lvl="1"/>
            <a:r>
              <a:rPr lang="en-GB" dirty="0" smtClean="0"/>
              <a:t>as a child and most adults through parenthood</a:t>
            </a:r>
          </a:p>
          <a:p>
            <a:r>
              <a:rPr lang="en-GB" dirty="0" smtClean="0"/>
              <a:t>The family is the place where we are most likely to be ourselves</a:t>
            </a:r>
          </a:p>
          <a:p>
            <a:endParaRPr lang="en-GB" dirty="0" smtClean="0"/>
          </a:p>
          <a:p>
            <a:endParaRPr lang="en-GB" dirty="0" smtClean="0"/>
          </a:p>
          <a:p>
            <a:endParaRPr lang="en-GB" dirty="0"/>
          </a:p>
        </p:txBody>
      </p:sp>
      <p:sp>
        <p:nvSpPr>
          <p:cNvPr id="11" name="Content Placeholder 10"/>
          <p:cNvSpPr>
            <a:spLocks noGrp="1"/>
          </p:cNvSpPr>
          <p:nvPr>
            <p:ph sz="half" idx="2"/>
          </p:nvPr>
        </p:nvSpPr>
        <p:spPr/>
        <p:txBody>
          <a:bodyPr/>
          <a:lstStyle/>
          <a:p>
            <a:endParaRPr lang="en-GB"/>
          </a:p>
        </p:txBody>
      </p:sp>
      <p:sp>
        <p:nvSpPr>
          <p:cNvPr id="10" name="Slide Number Placeholder 9"/>
          <p:cNvSpPr>
            <a:spLocks noGrp="1"/>
          </p:cNvSpPr>
          <p:nvPr>
            <p:ph type="sldNum" sz="quarter" idx="12"/>
          </p:nvPr>
        </p:nvSpPr>
        <p:spPr/>
        <p:txBody>
          <a:bodyPr/>
          <a:lstStyle/>
          <a:p>
            <a:fld id="{9AAFAC32-A08B-44CC-BC55-F4A73EFD8329}" type="slidenum">
              <a:rPr lang="en-GB" smtClean="0"/>
              <a:pPr/>
              <a:t>4</a:t>
            </a:fld>
            <a:endParaRPr lang="en-GB" dirty="0"/>
          </a:p>
        </p:txBody>
      </p:sp>
      <p:sp>
        <p:nvSpPr>
          <p:cNvPr id="2052" name="Text Box 4"/>
          <p:cNvSpPr txBox="1">
            <a:spLocks noChangeArrowheads="1"/>
          </p:cNvSpPr>
          <p:nvPr/>
        </p:nvSpPr>
        <p:spPr bwMode="auto">
          <a:xfrm>
            <a:off x="179388" y="1916113"/>
            <a:ext cx="24479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dirty="0">
              <a:solidFill>
                <a:srgbClr val="000099"/>
              </a:solidFill>
            </a:endParaRPr>
          </a:p>
        </p:txBody>
      </p:sp>
      <p:sp>
        <p:nvSpPr>
          <p:cNvPr id="2056" name="Text Box 8"/>
          <p:cNvSpPr txBox="1">
            <a:spLocks noChangeArrowheads="1"/>
          </p:cNvSpPr>
          <p:nvPr/>
        </p:nvSpPr>
        <p:spPr bwMode="auto">
          <a:xfrm>
            <a:off x="250825" y="4221163"/>
            <a:ext cx="3816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dirty="0">
              <a:solidFill>
                <a:srgbClr val="000099"/>
              </a:solidFill>
            </a:endParaRPr>
          </a:p>
        </p:txBody>
      </p:sp>
      <p:sp>
        <p:nvSpPr>
          <p:cNvPr id="13" name="Rectangle 5"/>
          <p:cNvSpPr>
            <a:spLocks noChangeArrowheads="1"/>
          </p:cNvSpPr>
          <p:nvPr/>
        </p:nvSpPr>
        <p:spPr bwMode="auto">
          <a:xfrm>
            <a:off x="0" y="-57212"/>
            <a:ext cx="64120" cy="57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37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6150" name="Picture 6" descr="http://i.telegraph.co.uk/multimedia/archive/02119/50_nuclear_family_2119599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84245438"/>
            <a:ext cx="4772025" cy="590550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7"/>
          <p:cNvSpPr>
            <a:spLocks noChangeArrowheads="1"/>
          </p:cNvSpPr>
          <p:nvPr/>
        </p:nvSpPr>
        <p:spPr bwMode="auto">
          <a:xfrm>
            <a:off x="152400" y="95188"/>
            <a:ext cx="64120" cy="57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37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6152" name="Picture 8" descr="http://i.telegraph.co.uk/multimedia/archive/02119/50_nuclear_family_2119599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884397838"/>
            <a:ext cx="4772025" cy="5905500"/>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The typical 1950′s family, called the nuclear family, was the ideal family life of that time. It consisted of a working father, a housewife mother, and a couple of childre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9139" y="1607697"/>
            <a:ext cx="4358456" cy="4358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32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Representations of what Constitutes ‘Family’ in 21st Century</a:t>
            </a:r>
          </a:p>
        </p:txBody>
      </p:sp>
      <p:sp>
        <p:nvSpPr>
          <p:cNvPr id="3" name="Content Placeholder 2"/>
          <p:cNvSpPr>
            <a:spLocks noGrp="1"/>
          </p:cNvSpPr>
          <p:nvPr>
            <p:ph idx="1"/>
          </p:nvPr>
        </p:nvSpPr>
        <p:spPr/>
        <p:txBody>
          <a:bodyPr>
            <a:normAutofit fontScale="92500"/>
          </a:bodyPr>
          <a:lstStyle/>
          <a:p>
            <a:r>
              <a:rPr lang="en-GB" b="1" dirty="0"/>
              <a:t>Involves an understanding of;</a:t>
            </a:r>
          </a:p>
          <a:p>
            <a:pPr marL="457200" indent="-457200"/>
            <a:r>
              <a:rPr lang="en-GB" dirty="0"/>
              <a:t>Politics</a:t>
            </a:r>
          </a:p>
          <a:p>
            <a:pPr marL="457200" indent="-457200"/>
            <a:r>
              <a:rPr lang="en-GB" dirty="0"/>
              <a:t>Society</a:t>
            </a:r>
          </a:p>
          <a:p>
            <a:pPr marL="457200" indent="-457200"/>
            <a:r>
              <a:rPr lang="en-GB" dirty="0"/>
              <a:t>Culture</a:t>
            </a:r>
          </a:p>
          <a:p>
            <a:pPr marL="457200" indent="-457200"/>
            <a:r>
              <a:rPr lang="en-GB" dirty="0"/>
              <a:t>Religion</a:t>
            </a:r>
          </a:p>
          <a:p>
            <a:pPr marL="457200" indent="-457200"/>
            <a:r>
              <a:rPr lang="en-GB" dirty="0"/>
              <a:t>Sexual orientation</a:t>
            </a:r>
          </a:p>
          <a:p>
            <a:pPr marL="457200" indent="-457200"/>
            <a:r>
              <a:rPr lang="en-GB" dirty="0"/>
              <a:t>Age</a:t>
            </a:r>
          </a:p>
          <a:p>
            <a:pPr marL="457200" indent="-457200"/>
            <a:r>
              <a:rPr lang="en-GB" dirty="0" smtClean="0"/>
              <a:t>Class                                                     </a:t>
            </a:r>
            <a:r>
              <a:rPr lang="en-GB" sz="1800" dirty="0" smtClean="0"/>
              <a:t>(Equalities </a:t>
            </a:r>
            <a:r>
              <a:rPr lang="en-GB" sz="1800" dirty="0"/>
              <a:t>Act </a:t>
            </a:r>
            <a:r>
              <a:rPr lang="en-GB" sz="1800" dirty="0" smtClean="0"/>
              <a:t>2010)</a:t>
            </a:r>
            <a:endParaRPr lang="en-GB" sz="1800" dirty="0"/>
          </a:p>
          <a:p>
            <a:pPr marL="457200" indent="-457200"/>
            <a:endParaRPr lang="en-GB" dirty="0"/>
          </a:p>
          <a:p>
            <a:endParaRPr lang="en-GB" dirty="0"/>
          </a:p>
        </p:txBody>
      </p:sp>
    </p:spTree>
    <p:extLst>
      <p:ext uri="{BB962C8B-B14F-4D97-AF65-F5344CB8AC3E}">
        <p14:creationId xmlns:p14="http://schemas.microsoft.com/office/powerpoint/2010/main" val="618870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‘Normal’ Family?</a:t>
            </a:r>
            <a:endParaRPr lang="en-GB" dirty="0"/>
          </a:p>
        </p:txBody>
      </p:sp>
      <p:sp>
        <p:nvSpPr>
          <p:cNvPr id="3" name="Content Placeholder 2"/>
          <p:cNvSpPr>
            <a:spLocks noGrp="1"/>
          </p:cNvSpPr>
          <p:nvPr>
            <p:ph idx="1"/>
          </p:nvPr>
        </p:nvSpPr>
        <p:spPr>
          <a:xfrm>
            <a:off x="483241" y="2132856"/>
            <a:ext cx="8229600" cy="4525963"/>
          </a:xfrm>
        </p:spPr>
        <p:txBody>
          <a:bodyPr/>
          <a:lstStyle/>
          <a:p>
            <a:r>
              <a:rPr lang="en-GB" dirty="0" smtClean="0"/>
              <a:t>What would you say is a ‘normal’ or ‘average’ Family?</a:t>
            </a:r>
          </a:p>
          <a:p>
            <a:r>
              <a:rPr lang="en-GB" dirty="0" smtClean="0"/>
              <a:t>How has this changed in recent years?</a:t>
            </a:r>
          </a:p>
          <a:p>
            <a:pPr marL="0" indent="0">
              <a:buNone/>
            </a:pPr>
            <a:r>
              <a:rPr lang="en-GB" dirty="0" smtClean="0"/>
              <a:t>            </a:t>
            </a:r>
            <a:r>
              <a:rPr lang="en-GB" sz="4400" dirty="0" smtClean="0"/>
              <a:t>DISCUSS…</a:t>
            </a:r>
          </a:p>
          <a:p>
            <a:endParaRPr lang="en-GB" dirty="0" smtClean="0"/>
          </a:p>
          <a:p>
            <a:endParaRPr lang="en-GB" dirty="0"/>
          </a:p>
        </p:txBody>
      </p:sp>
    </p:spTree>
    <p:extLst>
      <p:ext uri="{BB962C8B-B14F-4D97-AF65-F5344CB8AC3E}">
        <p14:creationId xmlns:p14="http://schemas.microsoft.com/office/powerpoint/2010/main" val="305428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35696" y="2636912"/>
            <a:ext cx="5886035" cy="830997"/>
          </a:xfrm>
          <a:prstGeom prst="rect">
            <a:avLst/>
          </a:prstGeom>
        </p:spPr>
        <p:txBody>
          <a:bodyPr wrap="none">
            <a:spAutoFit/>
          </a:bodyPr>
          <a:lstStyle/>
          <a:p>
            <a:r>
              <a:rPr lang="en-GB" sz="4800" b="1" dirty="0"/>
              <a:t>Definitions of a </a:t>
            </a:r>
            <a:r>
              <a:rPr lang="en-GB" sz="4800" b="1" dirty="0" smtClean="0"/>
              <a:t>Family</a:t>
            </a:r>
            <a:endParaRPr lang="en-GB" sz="4800" dirty="0"/>
          </a:p>
        </p:txBody>
      </p:sp>
    </p:spTree>
    <p:extLst>
      <p:ext uri="{BB962C8B-B14F-4D97-AF65-F5344CB8AC3E}">
        <p14:creationId xmlns:p14="http://schemas.microsoft.com/office/powerpoint/2010/main" val="6194794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a:t>
            </a:r>
            <a:endParaRPr lang="en-GB" dirty="0"/>
          </a:p>
        </p:txBody>
      </p:sp>
      <p:sp>
        <p:nvSpPr>
          <p:cNvPr id="3" name="Content Placeholder 2"/>
          <p:cNvSpPr>
            <a:spLocks noGrp="1"/>
          </p:cNvSpPr>
          <p:nvPr>
            <p:ph idx="1"/>
          </p:nvPr>
        </p:nvSpPr>
        <p:spPr/>
        <p:txBody>
          <a:bodyPr/>
          <a:lstStyle/>
          <a:p>
            <a:r>
              <a:rPr lang="en-GB" dirty="0"/>
              <a:t>The </a:t>
            </a:r>
            <a:r>
              <a:rPr lang="en-GB" b="1" dirty="0"/>
              <a:t>word family</a:t>
            </a:r>
            <a:r>
              <a:rPr lang="en-GB" dirty="0"/>
              <a:t> came into English in the fifteenth century. Its root lies in the Latin </a:t>
            </a:r>
            <a:r>
              <a:rPr lang="en-GB" b="1" dirty="0"/>
              <a:t>word</a:t>
            </a:r>
            <a:r>
              <a:rPr lang="en-GB" dirty="0"/>
              <a:t> </a:t>
            </a:r>
            <a:r>
              <a:rPr lang="en-GB" dirty="0" err="1"/>
              <a:t>famulus</a:t>
            </a:r>
            <a:r>
              <a:rPr lang="en-GB" dirty="0"/>
              <a:t>, “servant”. The first meaning in English was close to our modern </a:t>
            </a:r>
            <a:r>
              <a:rPr lang="en-GB" b="1" dirty="0"/>
              <a:t>word</a:t>
            </a:r>
            <a:r>
              <a:rPr lang="en-GB" dirty="0"/>
              <a:t> “household” — a group of individuals living under one roof that included blood relations and servants.</a:t>
            </a:r>
          </a:p>
        </p:txBody>
      </p:sp>
    </p:spTree>
    <p:extLst>
      <p:ext uri="{BB962C8B-B14F-4D97-AF65-F5344CB8AC3E}">
        <p14:creationId xmlns:p14="http://schemas.microsoft.com/office/powerpoint/2010/main" val="19223322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 of Family: 1949</a:t>
            </a:r>
            <a:endParaRPr lang="en-GB" dirty="0"/>
          </a:p>
        </p:txBody>
      </p:sp>
      <p:sp>
        <p:nvSpPr>
          <p:cNvPr id="3" name="Content Placeholder 2"/>
          <p:cNvSpPr>
            <a:spLocks noGrp="1"/>
          </p:cNvSpPr>
          <p:nvPr>
            <p:ph idx="1"/>
          </p:nvPr>
        </p:nvSpPr>
        <p:spPr/>
        <p:txBody>
          <a:bodyPr/>
          <a:lstStyle/>
          <a:p>
            <a:r>
              <a:rPr lang="en-GB" dirty="0"/>
              <a:t>The family is a social group characterized by common residence, economic cooperation and reproduction. </a:t>
            </a:r>
            <a:endParaRPr lang="en-GB" dirty="0" smtClean="0"/>
          </a:p>
          <a:p>
            <a:r>
              <a:rPr lang="en-GB" dirty="0"/>
              <a:t>It includes adults of both sexes, at least two of whom maintain a socially approved sexual relationship, and one or more children, own or adopted, of the sexually cohabiting </a:t>
            </a:r>
            <a:r>
              <a:rPr lang="en-GB" dirty="0" smtClean="0"/>
              <a:t>couple. </a:t>
            </a:r>
            <a:endParaRPr lang="en-GB" dirty="0"/>
          </a:p>
          <a:p>
            <a:endParaRPr lang="en-GB" dirty="0"/>
          </a:p>
        </p:txBody>
      </p:sp>
      <p:pic>
        <p:nvPicPr>
          <p:cNvPr id="4" name="Picture 3"/>
          <p:cNvPicPr>
            <a:picLocks noChangeAspect="1"/>
          </p:cNvPicPr>
          <p:nvPr/>
        </p:nvPicPr>
        <p:blipFill>
          <a:blip r:embed="rId2"/>
          <a:stretch>
            <a:fillRect/>
          </a:stretch>
        </p:blipFill>
        <p:spPr>
          <a:xfrm>
            <a:off x="7020272" y="5805264"/>
            <a:ext cx="1828959" cy="493819"/>
          </a:xfrm>
          <a:prstGeom prst="rect">
            <a:avLst/>
          </a:prstGeom>
        </p:spPr>
      </p:pic>
    </p:spTree>
    <p:extLst>
      <p:ext uri="{BB962C8B-B14F-4D97-AF65-F5344CB8AC3E}">
        <p14:creationId xmlns:p14="http://schemas.microsoft.com/office/powerpoint/2010/main" val="367738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1949…</a:t>
            </a:r>
            <a:endParaRPr lang="en-GB" b="1" dirty="0"/>
          </a:p>
        </p:txBody>
      </p:sp>
      <p:sp>
        <p:nvSpPr>
          <p:cNvPr id="3" name="Content Placeholder 2"/>
          <p:cNvSpPr>
            <a:spLocks noGrp="1"/>
          </p:cNvSpPr>
          <p:nvPr>
            <p:ph idx="1"/>
          </p:nvPr>
        </p:nvSpPr>
        <p:spPr>
          <a:xfrm>
            <a:off x="683568" y="1916832"/>
            <a:ext cx="7488832" cy="4525963"/>
          </a:xfrm>
        </p:spPr>
        <p:txBody>
          <a:bodyPr>
            <a:normAutofit/>
          </a:bodyPr>
          <a:lstStyle/>
          <a:p>
            <a:r>
              <a:rPr lang="en-GB" sz="3100" dirty="0"/>
              <a:t>C</a:t>
            </a:r>
            <a:r>
              <a:rPr lang="en-GB" sz="3100" dirty="0" smtClean="0"/>
              <a:t>o-habiting </a:t>
            </a:r>
            <a:r>
              <a:rPr lang="en-GB" sz="3100" dirty="0"/>
              <a:t>unmarried couples, single parents and couples of the same sex were seen as sinful and morally depraved and regarded by most as being amongst the lowest in </a:t>
            </a:r>
            <a:r>
              <a:rPr lang="en-GB" sz="3100" dirty="0" smtClean="0"/>
              <a:t>society</a:t>
            </a:r>
          </a:p>
          <a:p>
            <a:endParaRPr lang="en-GB" dirty="0"/>
          </a:p>
        </p:txBody>
      </p:sp>
    </p:spTree>
    <p:extLst>
      <p:ext uri="{BB962C8B-B14F-4D97-AF65-F5344CB8AC3E}">
        <p14:creationId xmlns:p14="http://schemas.microsoft.com/office/powerpoint/2010/main" val="29905153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1949…</a:t>
            </a:r>
            <a:endParaRPr lang="en-GB" b="1" dirty="0"/>
          </a:p>
        </p:txBody>
      </p:sp>
      <p:sp>
        <p:nvSpPr>
          <p:cNvPr id="3" name="Content Placeholder 2"/>
          <p:cNvSpPr>
            <a:spLocks noGrp="1"/>
          </p:cNvSpPr>
          <p:nvPr>
            <p:ph idx="1"/>
          </p:nvPr>
        </p:nvSpPr>
        <p:spPr>
          <a:xfrm>
            <a:off x="457200" y="1772816"/>
            <a:ext cx="8435280" cy="4525963"/>
          </a:xfrm>
        </p:spPr>
        <p:txBody>
          <a:bodyPr>
            <a:normAutofit/>
          </a:bodyPr>
          <a:lstStyle/>
          <a:p>
            <a:r>
              <a:rPr lang="en-GB" sz="3100" dirty="0" smtClean="0"/>
              <a:t>Families </a:t>
            </a:r>
            <a:r>
              <a:rPr lang="en-GB" sz="3100" dirty="0"/>
              <a:t>of ethnic minorities and different cultures were seen as difficult and challenging and were frequently not afforded assistance when it was needed because it was thought that help was either not wanted, not needed or not </a:t>
            </a:r>
            <a:r>
              <a:rPr lang="en-GB" sz="3100" dirty="0" smtClean="0"/>
              <a:t>deserved</a:t>
            </a:r>
          </a:p>
          <a:p>
            <a:endParaRPr lang="en-GB" dirty="0"/>
          </a:p>
        </p:txBody>
      </p:sp>
    </p:spTree>
    <p:extLst>
      <p:ext uri="{BB962C8B-B14F-4D97-AF65-F5344CB8AC3E}">
        <p14:creationId xmlns:p14="http://schemas.microsoft.com/office/powerpoint/2010/main" val="32694182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1949…</a:t>
            </a:r>
            <a:endParaRPr lang="en-GB" b="1" dirty="0"/>
          </a:p>
        </p:txBody>
      </p:sp>
      <p:sp>
        <p:nvSpPr>
          <p:cNvPr id="3" name="Content Placeholder 2"/>
          <p:cNvSpPr>
            <a:spLocks noGrp="1"/>
          </p:cNvSpPr>
          <p:nvPr>
            <p:ph idx="1"/>
          </p:nvPr>
        </p:nvSpPr>
        <p:spPr>
          <a:xfrm>
            <a:off x="0" y="1600200"/>
            <a:ext cx="8964488" cy="4525963"/>
          </a:xfrm>
        </p:spPr>
        <p:txBody>
          <a:bodyPr>
            <a:normAutofit/>
          </a:bodyPr>
          <a:lstStyle/>
          <a:p>
            <a:r>
              <a:rPr lang="en-GB" sz="3100" dirty="0" smtClean="0"/>
              <a:t>People </a:t>
            </a:r>
            <a:r>
              <a:rPr lang="en-GB" sz="3100" dirty="0"/>
              <a:t>with disabilities were discouraged from forming families and having children as it was thought that they were not fit to become parents and may produce children who themselves have a disability which would impact upon the health and fitness of a country that was trying to rebuild itself after the devastation of war </a:t>
            </a:r>
            <a:endParaRPr lang="en-GB" sz="3100" dirty="0" smtClean="0"/>
          </a:p>
          <a:p>
            <a:pPr marL="0" indent="0">
              <a:buNone/>
            </a:pPr>
            <a:endParaRPr lang="en-GB" sz="1800" dirty="0" smtClean="0"/>
          </a:p>
          <a:p>
            <a:pPr marL="0" indent="0">
              <a:buNone/>
            </a:pPr>
            <a:endParaRPr lang="en-GB" sz="1800" dirty="0"/>
          </a:p>
          <a:p>
            <a:pPr marL="0" indent="0">
              <a:buNone/>
            </a:pPr>
            <a:r>
              <a:rPr lang="en-GB" sz="1800" dirty="0" smtClean="0"/>
              <a:t>                                                                           (</a:t>
            </a:r>
            <a:r>
              <a:rPr lang="en-GB" sz="1800" dirty="0" err="1"/>
              <a:t>Ribbens</a:t>
            </a:r>
            <a:r>
              <a:rPr lang="en-GB" sz="1800" dirty="0"/>
              <a:t> McCarthy, Doolittle, and Day </a:t>
            </a:r>
            <a:r>
              <a:rPr lang="en-GB" sz="1800" dirty="0" err="1"/>
              <a:t>Sclater</a:t>
            </a:r>
            <a:r>
              <a:rPr lang="en-GB" sz="1800" dirty="0"/>
              <a:t>, 2012</a:t>
            </a:r>
            <a:r>
              <a:rPr lang="en-GB" sz="1800" dirty="0" smtClean="0"/>
              <a:t>)</a:t>
            </a:r>
            <a:endParaRPr lang="en-GB" sz="1800" dirty="0"/>
          </a:p>
        </p:txBody>
      </p:sp>
    </p:spTree>
    <p:extLst>
      <p:ext uri="{BB962C8B-B14F-4D97-AF65-F5344CB8AC3E}">
        <p14:creationId xmlns:p14="http://schemas.microsoft.com/office/powerpoint/2010/main" val="22382266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1950- 1980…</a:t>
            </a:r>
            <a:endParaRPr lang="en-GB" b="1" dirty="0"/>
          </a:p>
        </p:txBody>
      </p:sp>
      <p:sp>
        <p:nvSpPr>
          <p:cNvPr id="3" name="Content Placeholder 2"/>
          <p:cNvSpPr>
            <a:spLocks noGrp="1"/>
          </p:cNvSpPr>
          <p:nvPr>
            <p:ph idx="1"/>
          </p:nvPr>
        </p:nvSpPr>
        <p:spPr/>
        <p:txBody>
          <a:bodyPr>
            <a:normAutofit fontScale="70000" lnSpcReduction="20000"/>
          </a:bodyPr>
          <a:lstStyle/>
          <a:p>
            <a:r>
              <a:rPr lang="en-GB" dirty="0" smtClean="0"/>
              <a:t>The </a:t>
            </a:r>
            <a:r>
              <a:rPr lang="en-GB" dirty="0"/>
              <a:t>'permissive'1960s were not the decisive break with long-established norms of marital stability and sexual propriety that is often thought</a:t>
            </a:r>
            <a:r>
              <a:rPr lang="en-GB" dirty="0" smtClean="0"/>
              <a:t>.</a:t>
            </a:r>
          </a:p>
          <a:p>
            <a:r>
              <a:rPr lang="en-GB" dirty="0"/>
              <a:t>Premarital sex was a normal part of the courtship process for very large sections of the population long before the 1960s, and partly accounts for the persistence of illegitimacy over the centuries</a:t>
            </a:r>
            <a:r>
              <a:rPr lang="en-GB" dirty="0" smtClean="0"/>
              <a:t>.</a:t>
            </a:r>
            <a:endParaRPr lang="en-GB" dirty="0"/>
          </a:p>
          <a:p>
            <a:r>
              <a:rPr lang="en-GB" dirty="0"/>
              <a:t>There was a change in the late 1960s from some of the norms of the post-Second World War period, but </a:t>
            </a:r>
            <a:r>
              <a:rPr lang="en-GB" dirty="0" smtClean="0"/>
              <a:t>there were still </a:t>
            </a:r>
            <a:r>
              <a:rPr lang="en-GB" dirty="0"/>
              <a:t>high rates of relatively long-lasting marriages.</a:t>
            </a:r>
          </a:p>
          <a:p>
            <a:r>
              <a:rPr lang="en-GB" dirty="0"/>
              <a:t>High rates of lone motherhood and of complex step-families were </a:t>
            </a:r>
            <a:r>
              <a:rPr lang="en-GB" dirty="0" smtClean="0"/>
              <a:t>common </a:t>
            </a:r>
            <a:r>
              <a:rPr lang="en-GB" dirty="0"/>
              <a:t>due to </a:t>
            </a:r>
            <a:r>
              <a:rPr lang="en-GB" dirty="0" smtClean="0"/>
              <a:t>casualties of war (and ‘war babies’ with absent fathers)</a:t>
            </a:r>
          </a:p>
          <a:p>
            <a:r>
              <a:rPr lang="en-GB" dirty="0" smtClean="0"/>
              <a:t>High </a:t>
            </a:r>
            <a:r>
              <a:rPr lang="en-GB" dirty="0"/>
              <a:t>rates of marriage break-up, often due to domestic violence towards women and children, were also </a:t>
            </a:r>
            <a:r>
              <a:rPr lang="en-GB" dirty="0" smtClean="0"/>
              <a:t>common</a:t>
            </a:r>
          </a:p>
          <a:p>
            <a:pPr marL="0" indent="0">
              <a:buNone/>
            </a:pPr>
            <a:r>
              <a:rPr lang="en-GB" sz="2600" dirty="0" smtClean="0"/>
              <a:t>                                                                                                                                (Thane, 2010)</a:t>
            </a:r>
            <a:endParaRPr lang="en-GB" sz="2600" dirty="0"/>
          </a:p>
        </p:txBody>
      </p:sp>
    </p:spTree>
    <p:extLst>
      <p:ext uri="{BB962C8B-B14F-4D97-AF65-F5344CB8AC3E}">
        <p14:creationId xmlns:p14="http://schemas.microsoft.com/office/powerpoint/2010/main" val="4267292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a:t>
            </a:r>
            <a:r>
              <a:rPr lang="en-GB" b="1" dirty="0" smtClean="0"/>
              <a:t>1980s</a:t>
            </a:r>
            <a:endParaRPr lang="en-GB" b="1" dirty="0"/>
          </a:p>
        </p:txBody>
      </p:sp>
      <p:sp>
        <p:nvSpPr>
          <p:cNvPr id="3" name="Content Placeholder 2"/>
          <p:cNvSpPr>
            <a:spLocks noGrp="1"/>
          </p:cNvSpPr>
          <p:nvPr>
            <p:ph idx="1"/>
          </p:nvPr>
        </p:nvSpPr>
        <p:spPr>
          <a:xfrm>
            <a:off x="457200" y="2132856"/>
            <a:ext cx="8229600" cy="3168352"/>
          </a:xfrm>
        </p:spPr>
        <p:txBody>
          <a:bodyPr>
            <a:normAutofit/>
          </a:bodyPr>
          <a:lstStyle/>
          <a:p>
            <a:r>
              <a:rPr lang="en-GB" dirty="0"/>
              <a:t>A small kinship structured group with the key function of…socialisation of the </a:t>
            </a:r>
            <a:r>
              <a:rPr lang="en-GB" dirty="0" err="1"/>
              <a:t>newborn</a:t>
            </a:r>
            <a:r>
              <a:rPr lang="en-GB" dirty="0" smtClean="0"/>
              <a:t>.                                                                                                                    </a:t>
            </a:r>
            <a:r>
              <a:rPr lang="en-GB" sz="1800" dirty="0" smtClean="0"/>
              <a:t>(Weiss, 1988)</a:t>
            </a:r>
          </a:p>
          <a:p>
            <a:r>
              <a:rPr lang="en-GB" dirty="0" smtClean="0"/>
              <a:t>A </a:t>
            </a:r>
            <a:r>
              <a:rPr lang="en-GB" dirty="0"/>
              <a:t>network of related kin </a:t>
            </a:r>
          </a:p>
          <a:p>
            <a:pPr marL="82296" indent="0" algn="r">
              <a:buNone/>
            </a:pPr>
            <a:r>
              <a:rPr lang="en-GB" sz="1800" dirty="0"/>
              <a:t>(Goldthorpe, 1987)</a:t>
            </a:r>
          </a:p>
        </p:txBody>
      </p:sp>
    </p:spTree>
    <p:extLst>
      <p:ext uri="{BB962C8B-B14F-4D97-AF65-F5344CB8AC3E}">
        <p14:creationId xmlns:p14="http://schemas.microsoft.com/office/powerpoint/2010/main" val="31992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1992</a:t>
            </a:r>
          </a:p>
        </p:txBody>
      </p:sp>
      <p:sp>
        <p:nvSpPr>
          <p:cNvPr id="3" name="Content Placeholder 2"/>
          <p:cNvSpPr>
            <a:spLocks noGrp="1"/>
          </p:cNvSpPr>
          <p:nvPr>
            <p:ph idx="1"/>
          </p:nvPr>
        </p:nvSpPr>
        <p:spPr/>
        <p:txBody>
          <a:bodyPr/>
          <a:lstStyle/>
          <a:p>
            <a:r>
              <a:rPr lang="en-GB" dirty="0"/>
              <a:t>The family is the building block of society. It’s nursery, a school, a hospital, a leisure place, a place of refuge and a place of rest . . . . </a:t>
            </a:r>
          </a:p>
          <a:p>
            <a:r>
              <a:rPr lang="en-GB" dirty="0"/>
              <a:t>It’s the preparation for the rest of our life and women run it </a:t>
            </a:r>
          </a:p>
          <a:p>
            <a:pPr marL="82296" indent="0" algn="r">
              <a:buNone/>
            </a:pPr>
            <a:r>
              <a:rPr lang="en-GB" sz="2000" dirty="0"/>
              <a:t>(Margaret Thatcher, 1992</a:t>
            </a:r>
            <a:r>
              <a:rPr lang="en-GB" sz="2000" i="1" dirty="0"/>
              <a:t> cited in </a:t>
            </a:r>
            <a:r>
              <a:rPr lang="en-GB" sz="2000" dirty="0"/>
              <a:t> Steel, Kidd &amp; Brown, 2011)</a:t>
            </a:r>
          </a:p>
        </p:txBody>
      </p:sp>
    </p:spTree>
    <p:extLst>
      <p:ext uri="{BB962C8B-B14F-4D97-AF65-F5344CB8AC3E}">
        <p14:creationId xmlns:p14="http://schemas.microsoft.com/office/powerpoint/2010/main" val="166831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1993</a:t>
            </a:r>
          </a:p>
        </p:txBody>
      </p:sp>
      <p:sp>
        <p:nvSpPr>
          <p:cNvPr id="3" name="Content Placeholder 2"/>
          <p:cNvSpPr>
            <a:spLocks noGrp="1"/>
          </p:cNvSpPr>
          <p:nvPr>
            <p:ph idx="1"/>
          </p:nvPr>
        </p:nvSpPr>
        <p:spPr>
          <a:xfrm>
            <a:off x="457200" y="2574033"/>
            <a:ext cx="8229600" cy="2116832"/>
          </a:xfrm>
        </p:spPr>
        <p:txBody>
          <a:bodyPr/>
          <a:lstStyle/>
          <a:p>
            <a:r>
              <a:rPr lang="en-GB" dirty="0"/>
              <a:t>A group of persons directly linked by kin connections, adult members of which assume responsibility of caring for children </a:t>
            </a:r>
          </a:p>
          <a:p>
            <a:pPr marL="82296" indent="0" algn="r">
              <a:buNone/>
            </a:pPr>
            <a:r>
              <a:rPr lang="en-GB" sz="1800" dirty="0"/>
              <a:t>(Gittens, 1993).</a:t>
            </a:r>
          </a:p>
        </p:txBody>
      </p:sp>
    </p:spTree>
    <p:extLst>
      <p:ext uri="{BB962C8B-B14F-4D97-AF65-F5344CB8AC3E}">
        <p14:creationId xmlns:p14="http://schemas.microsoft.com/office/powerpoint/2010/main" val="1932430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2009</a:t>
            </a:r>
          </a:p>
        </p:txBody>
      </p:sp>
      <p:sp>
        <p:nvSpPr>
          <p:cNvPr id="3" name="Content Placeholder 2"/>
          <p:cNvSpPr>
            <a:spLocks noGrp="1"/>
          </p:cNvSpPr>
          <p:nvPr>
            <p:ph idx="1"/>
          </p:nvPr>
        </p:nvSpPr>
        <p:spPr>
          <a:xfrm>
            <a:off x="457200" y="2563127"/>
            <a:ext cx="8229600" cy="2116832"/>
          </a:xfrm>
        </p:spPr>
        <p:txBody>
          <a:bodyPr/>
          <a:lstStyle/>
          <a:p>
            <a:r>
              <a:rPr lang="en-GB" dirty="0"/>
              <a:t>All the people we are related to by blood or marriage, the family of origin is the family we are born into </a:t>
            </a:r>
          </a:p>
          <a:p>
            <a:pPr marL="82296" indent="0" algn="r">
              <a:buNone/>
            </a:pPr>
            <a:r>
              <a:rPr lang="en-GB" sz="2000" dirty="0"/>
              <a:t>(Lawson and Garrod, 2009)</a:t>
            </a:r>
          </a:p>
        </p:txBody>
      </p:sp>
    </p:spTree>
    <p:extLst>
      <p:ext uri="{BB962C8B-B14F-4D97-AF65-F5344CB8AC3E}">
        <p14:creationId xmlns:p14="http://schemas.microsoft.com/office/powerpoint/2010/main" val="12467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2011</a:t>
            </a:r>
          </a:p>
        </p:txBody>
      </p:sp>
      <p:sp>
        <p:nvSpPr>
          <p:cNvPr id="3" name="Content Placeholder 2"/>
          <p:cNvSpPr>
            <a:spLocks noGrp="1"/>
          </p:cNvSpPr>
          <p:nvPr>
            <p:ph idx="1"/>
          </p:nvPr>
        </p:nvSpPr>
        <p:spPr>
          <a:xfrm>
            <a:off x="457200" y="2636912"/>
            <a:ext cx="8229600" cy="1036712"/>
          </a:xfrm>
        </p:spPr>
        <p:txBody>
          <a:bodyPr/>
          <a:lstStyle/>
          <a:p>
            <a:r>
              <a:rPr lang="en-GB" dirty="0"/>
              <a:t>All the members of the family under one roof </a:t>
            </a:r>
          </a:p>
          <a:p>
            <a:pPr marL="82296" indent="0" algn="r">
              <a:buNone/>
            </a:pPr>
            <a:r>
              <a:rPr lang="en-GB" sz="2000" dirty="0"/>
              <a:t>(Farlax, 2011)</a:t>
            </a:r>
          </a:p>
        </p:txBody>
      </p:sp>
    </p:spTree>
    <p:extLst>
      <p:ext uri="{BB962C8B-B14F-4D97-AF65-F5344CB8AC3E}">
        <p14:creationId xmlns:p14="http://schemas.microsoft.com/office/powerpoint/2010/main" val="300673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a:t>Definitions of Family: 2011</a:t>
            </a:r>
          </a:p>
        </p:txBody>
      </p:sp>
      <p:sp>
        <p:nvSpPr>
          <p:cNvPr id="3" name="Content Placeholder 2"/>
          <p:cNvSpPr>
            <a:spLocks noGrp="1"/>
          </p:cNvSpPr>
          <p:nvPr>
            <p:ph idx="1"/>
          </p:nvPr>
        </p:nvSpPr>
        <p:spPr>
          <a:xfrm>
            <a:off x="433115" y="2348880"/>
            <a:ext cx="8229600" cy="1612776"/>
          </a:xfrm>
        </p:spPr>
        <p:txBody>
          <a:bodyPr/>
          <a:lstStyle/>
          <a:p>
            <a:r>
              <a:rPr lang="en-GB" dirty="0"/>
              <a:t>A set of parents and children, or of relations, living together or not </a:t>
            </a:r>
          </a:p>
          <a:p>
            <a:pPr marL="82296" indent="0" algn="r">
              <a:buNone/>
            </a:pPr>
            <a:r>
              <a:rPr lang="en-GB" sz="2000" dirty="0"/>
              <a:t>(Concise Oxford Dictionary, 2011)</a:t>
            </a:r>
          </a:p>
        </p:txBody>
      </p:sp>
    </p:spTree>
    <p:extLst>
      <p:ext uri="{BB962C8B-B14F-4D97-AF65-F5344CB8AC3E}">
        <p14:creationId xmlns:p14="http://schemas.microsoft.com/office/powerpoint/2010/main" val="223768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Definitions of Family 2019</a:t>
            </a:r>
            <a:endParaRPr lang="en-GB" b="1" dirty="0"/>
          </a:p>
        </p:txBody>
      </p:sp>
      <p:sp>
        <p:nvSpPr>
          <p:cNvPr id="3" name="Content Placeholder 2"/>
          <p:cNvSpPr>
            <a:spLocks noGrp="1"/>
          </p:cNvSpPr>
          <p:nvPr>
            <p:ph idx="1"/>
          </p:nvPr>
        </p:nvSpPr>
        <p:spPr>
          <a:xfrm>
            <a:off x="457200" y="2060848"/>
            <a:ext cx="8229600" cy="3629000"/>
          </a:xfrm>
        </p:spPr>
        <p:txBody>
          <a:bodyPr/>
          <a:lstStyle/>
          <a:p>
            <a:r>
              <a:rPr lang="en-GB" dirty="0"/>
              <a:t>A family is a married, civil partnered or cohabiting couple with or without children, or a lone parent, with at least one child, who live at the same address. Children may be dependent or </a:t>
            </a:r>
            <a:r>
              <a:rPr lang="en-GB" dirty="0" smtClean="0"/>
              <a:t>non-dependent</a:t>
            </a:r>
          </a:p>
          <a:p>
            <a:pPr marL="0" indent="0">
              <a:buNone/>
            </a:pPr>
            <a:r>
              <a:rPr lang="en-GB" sz="1800" dirty="0"/>
              <a:t> </a:t>
            </a:r>
            <a:r>
              <a:rPr lang="en-GB" sz="1800" dirty="0" smtClean="0"/>
              <a:t>                                                                                                                                   (ONS, 2019)</a:t>
            </a:r>
            <a:endParaRPr lang="en-GB" sz="1800" dirty="0"/>
          </a:p>
        </p:txBody>
      </p:sp>
    </p:spTree>
    <p:extLst>
      <p:ext uri="{BB962C8B-B14F-4D97-AF65-F5344CB8AC3E}">
        <p14:creationId xmlns:p14="http://schemas.microsoft.com/office/powerpoint/2010/main" val="17877441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18DEB-E357-46B5-BDA6-AEAD44DA95D0}"/>
              </a:ext>
            </a:extLst>
          </p:cNvPr>
          <p:cNvSpPr>
            <a:spLocks noGrp="1"/>
          </p:cNvSpPr>
          <p:nvPr>
            <p:ph type="title"/>
          </p:nvPr>
        </p:nvSpPr>
        <p:spPr>
          <a:xfrm>
            <a:off x="323528" y="2420888"/>
            <a:ext cx="8229600" cy="1143000"/>
          </a:xfrm>
        </p:spPr>
        <p:txBody>
          <a:bodyPr>
            <a:normAutofit fontScale="90000"/>
          </a:bodyPr>
          <a:lstStyle/>
          <a:p>
            <a:r>
              <a:rPr lang="en-GB" b="1" dirty="0"/>
              <a:t>What is the </a:t>
            </a:r>
            <a:r>
              <a:rPr lang="en-GB" b="1" dirty="0" smtClean="0"/>
              <a:t>Difference </a:t>
            </a:r>
            <a:r>
              <a:rPr lang="en-GB" b="1" dirty="0"/>
              <a:t>between a </a:t>
            </a:r>
            <a:r>
              <a:rPr lang="en-GB" b="1" dirty="0" smtClean="0"/>
              <a:t>Family </a:t>
            </a:r>
            <a:r>
              <a:rPr lang="en-GB" b="1" dirty="0"/>
              <a:t>and a </a:t>
            </a:r>
            <a:r>
              <a:rPr lang="en-GB" b="1" dirty="0" smtClean="0"/>
              <a:t>Household</a:t>
            </a:r>
            <a:r>
              <a:rPr lang="en-GB" b="1" dirty="0"/>
              <a:t>?</a:t>
            </a:r>
          </a:p>
        </p:txBody>
      </p:sp>
    </p:spTree>
    <p:extLst>
      <p:ext uri="{BB962C8B-B14F-4D97-AF65-F5344CB8AC3E}">
        <p14:creationId xmlns:p14="http://schemas.microsoft.com/office/powerpoint/2010/main" val="26973956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Definitions of Household: 2007</a:t>
            </a:r>
          </a:p>
        </p:txBody>
      </p:sp>
      <p:sp>
        <p:nvSpPr>
          <p:cNvPr id="3" name="Content Placeholder 2"/>
          <p:cNvSpPr>
            <a:spLocks noGrp="1"/>
          </p:cNvSpPr>
          <p:nvPr>
            <p:ph idx="1"/>
          </p:nvPr>
        </p:nvSpPr>
        <p:spPr/>
        <p:txBody>
          <a:bodyPr/>
          <a:lstStyle/>
          <a:p>
            <a:r>
              <a:rPr lang="en-GB" dirty="0"/>
              <a:t>A person living alone or a group of people who share the same address and share one meal a day and/or the living accommodation </a:t>
            </a:r>
          </a:p>
          <a:p>
            <a:pPr marL="82296" indent="0" algn="r">
              <a:buNone/>
            </a:pPr>
            <a:r>
              <a:rPr lang="en-GB" sz="2400" dirty="0"/>
              <a:t>(Lawson and Garrod, 2001)</a:t>
            </a:r>
          </a:p>
          <a:p>
            <a:endParaRPr lang="en-GB" dirty="0"/>
          </a:p>
          <a:p>
            <a:r>
              <a:rPr lang="en-GB" dirty="0"/>
              <a:t>Others might describe the above as being a ‘family’</a:t>
            </a:r>
          </a:p>
        </p:txBody>
      </p:sp>
    </p:spTree>
    <p:extLst>
      <p:ext uri="{BB962C8B-B14F-4D97-AF65-F5344CB8AC3E}">
        <p14:creationId xmlns:p14="http://schemas.microsoft.com/office/powerpoint/2010/main" val="93258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 of Household: 2011</a:t>
            </a:r>
          </a:p>
        </p:txBody>
      </p:sp>
      <p:sp>
        <p:nvSpPr>
          <p:cNvPr id="3" name="Content Placeholder 2"/>
          <p:cNvSpPr>
            <a:spLocks noGrp="1"/>
          </p:cNvSpPr>
          <p:nvPr>
            <p:ph idx="1"/>
          </p:nvPr>
        </p:nvSpPr>
        <p:spPr/>
        <p:txBody>
          <a:bodyPr>
            <a:normAutofit fontScale="92500" lnSpcReduction="10000"/>
          </a:bodyPr>
          <a:lstStyle/>
          <a:p>
            <a:r>
              <a:rPr lang="en-GB" dirty="0"/>
              <a:t>A household is a physical structure that can contain an individual or a social group that may or may not be considered a family, who co-reside, usually involving sleeping under the same roof and typically sharing a range of domestic activities. </a:t>
            </a:r>
          </a:p>
          <a:p>
            <a:endParaRPr lang="en-GB" dirty="0"/>
          </a:p>
          <a:p>
            <a:r>
              <a:rPr lang="en-GB" dirty="0"/>
              <a:t>Thus, the concept of household directs attention towards everyday practical living arrangements.</a:t>
            </a:r>
          </a:p>
          <a:p>
            <a:pPr marL="82296" indent="0" algn="r">
              <a:buNone/>
            </a:pPr>
            <a:r>
              <a:rPr lang="en-GB" sz="2000" dirty="0"/>
              <a:t>(Ribbens McCarthy &amp; Edwards, 2011)</a:t>
            </a:r>
          </a:p>
        </p:txBody>
      </p:sp>
    </p:spTree>
    <p:extLst>
      <p:ext uri="{BB962C8B-B14F-4D97-AF65-F5344CB8AC3E}">
        <p14:creationId xmlns:p14="http://schemas.microsoft.com/office/powerpoint/2010/main" val="159780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Current Definition of Household</a:t>
            </a:r>
            <a:endParaRPr lang="en-GB" b="1" dirty="0"/>
          </a:p>
        </p:txBody>
      </p:sp>
      <p:sp>
        <p:nvSpPr>
          <p:cNvPr id="3" name="Content Placeholder 2"/>
          <p:cNvSpPr>
            <a:spLocks noGrp="1"/>
          </p:cNvSpPr>
          <p:nvPr>
            <p:ph idx="1"/>
          </p:nvPr>
        </p:nvSpPr>
        <p:spPr/>
        <p:txBody>
          <a:bodyPr>
            <a:normAutofit fontScale="92500" lnSpcReduction="20000"/>
          </a:bodyPr>
          <a:lstStyle/>
          <a:p>
            <a:r>
              <a:rPr lang="en-GB" dirty="0"/>
              <a:t>O</a:t>
            </a:r>
            <a:r>
              <a:rPr lang="en-GB" dirty="0" smtClean="0"/>
              <a:t>ne </a:t>
            </a:r>
            <a:r>
              <a:rPr lang="en-GB" dirty="0"/>
              <a:t>person living alone, or a group of people (not necessarily related) living at the same address who share cooking facilities and share a living room, sitting room or dining area. A household can consist of a single family, more than one family or no families in the case of a group of unrelated people</a:t>
            </a:r>
            <a:r>
              <a:rPr lang="en-GB" dirty="0" smtClean="0"/>
              <a:t>.</a:t>
            </a:r>
          </a:p>
          <a:p>
            <a:r>
              <a:rPr lang="en-GB" dirty="0" smtClean="0"/>
              <a:t>Families can be a subset or portion of a household as more than one family can live in a household. </a:t>
            </a:r>
          </a:p>
          <a:p>
            <a:pPr marL="0" indent="0">
              <a:buNone/>
            </a:pPr>
            <a:r>
              <a:rPr lang="en-GB" dirty="0" smtClean="0"/>
              <a:t>                                                                              </a:t>
            </a:r>
            <a:r>
              <a:rPr lang="en-GB" sz="1900" dirty="0" smtClean="0"/>
              <a:t>(ONS, 2019a)</a:t>
            </a:r>
            <a:endParaRPr lang="en-GB" sz="1900" dirty="0"/>
          </a:p>
        </p:txBody>
      </p:sp>
    </p:spTree>
    <p:extLst>
      <p:ext uri="{BB962C8B-B14F-4D97-AF65-F5344CB8AC3E}">
        <p14:creationId xmlns:p14="http://schemas.microsoft.com/office/powerpoint/2010/main" val="3049953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7498080" cy="1143000"/>
          </a:xfrm>
        </p:spPr>
        <p:txBody>
          <a:bodyPr>
            <a:normAutofit/>
          </a:bodyPr>
          <a:lstStyle/>
          <a:p>
            <a:r>
              <a:rPr lang="en-GB" b="1" dirty="0"/>
              <a:t>Family versus Household</a:t>
            </a:r>
          </a:p>
        </p:txBody>
      </p:sp>
      <p:sp>
        <p:nvSpPr>
          <p:cNvPr id="4" name="TextBox 3"/>
          <p:cNvSpPr txBox="1"/>
          <p:nvPr/>
        </p:nvSpPr>
        <p:spPr>
          <a:xfrm>
            <a:off x="467544" y="4653136"/>
            <a:ext cx="7776864" cy="1661993"/>
          </a:xfrm>
          <a:prstGeom prst="rect">
            <a:avLst/>
          </a:prstGeom>
          <a:noFill/>
        </p:spPr>
        <p:txBody>
          <a:bodyPr wrap="square" rtlCol="0">
            <a:spAutoFit/>
          </a:bodyPr>
          <a:lstStyle/>
          <a:p>
            <a:pPr lvl="1"/>
            <a:r>
              <a:rPr lang="en-GB" sz="2800" dirty="0"/>
              <a:t>Again these terms are politically charged and will be explored in more detail in later lectures</a:t>
            </a:r>
          </a:p>
          <a:p>
            <a:pPr marL="402336" lvl="1" indent="0" algn="r">
              <a:buNone/>
            </a:pPr>
            <a:r>
              <a:rPr lang="en-GB" sz="2800" dirty="0"/>
              <a:t>(Steel, Kidd &amp; Brown, 2012)</a:t>
            </a:r>
          </a:p>
          <a:p>
            <a:endParaRPr lang="en-GB" dirty="0"/>
          </a:p>
        </p:txBody>
      </p:sp>
      <p:sp>
        <p:nvSpPr>
          <p:cNvPr id="6" name="TextBox 5"/>
          <p:cNvSpPr txBox="1"/>
          <p:nvPr/>
        </p:nvSpPr>
        <p:spPr>
          <a:xfrm>
            <a:off x="467544" y="1340768"/>
            <a:ext cx="7776864" cy="1569660"/>
          </a:xfrm>
          <a:prstGeom prst="rect">
            <a:avLst/>
          </a:prstGeom>
          <a:noFill/>
        </p:spPr>
        <p:txBody>
          <a:bodyPr wrap="square" rtlCol="0">
            <a:spAutoFit/>
          </a:bodyPr>
          <a:lstStyle/>
          <a:p>
            <a:r>
              <a:rPr lang="en-GB" sz="3200" dirty="0"/>
              <a:t>Family</a:t>
            </a:r>
          </a:p>
          <a:p>
            <a:pPr marL="742950" lvl="1" indent="-285750">
              <a:buFont typeface="Arial" panose="020B0604020202020204" pitchFamily="34" charset="0"/>
              <a:buChar char="•"/>
            </a:pPr>
            <a:r>
              <a:rPr lang="en-GB" sz="3200" dirty="0"/>
              <a:t>A social group of some form</a:t>
            </a:r>
          </a:p>
          <a:p>
            <a:endParaRPr lang="en-GB" sz="3200" dirty="0"/>
          </a:p>
        </p:txBody>
      </p:sp>
      <p:sp>
        <p:nvSpPr>
          <p:cNvPr id="8" name="TextBox 7"/>
          <p:cNvSpPr txBox="1"/>
          <p:nvPr/>
        </p:nvSpPr>
        <p:spPr>
          <a:xfrm>
            <a:off x="467544" y="2591033"/>
            <a:ext cx="7776864" cy="2062103"/>
          </a:xfrm>
          <a:prstGeom prst="rect">
            <a:avLst/>
          </a:prstGeom>
          <a:noFill/>
        </p:spPr>
        <p:txBody>
          <a:bodyPr wrap="square" rtlCol="0">
            <a:spAutoFit/>
          </a:bodyPr>
          <a:lstStyle/>
          <a:p>
            <a:r>
              <a:rPr lang="en-GB" sz="3200" dirty="0"/>
              <a:t>Household</a:t>
            </a:r>
          </a:p>
          <a:p>
            <a:pPr marL="914400" lvl="1" indent="-457200">
              <a:buFont typeface="Arial" panose="020B0604020202020204" pitchFamily="34" charset="0"/>
              <a:buChar char="•"/>
            </a:pPr>
            <a:r>
              <a:rPr lang="en-GB" sz="3200" dirty="0"/>
              <a:t>a group of people who share same address or living accommodation</a:t>
            </a:r>
          </a:p>
          <a:p>
            <a:endParaRPr lang="en-GB" sz="3200" dirty="0"/>
          </a:p>
        </p:txBody>
      </p:sp>
    </p:spTree>
    <p:extLst>
      <p:ext uri="{BB962C8B-B14F-4D97-AF65-F5344CB8AC3E}">
        <p14:creationId xmlns:p14="http://schemas.microsoft.com/office/powerpoint/2010/main" val="3917309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Common Family Characteristics:</a:t>
            </a:r>
            <a:br>
              <a:rPr lang="en-GB" b="1" dirty="0"/>
            </a:br>
            <a:r>
              <a:rPr lang="en-GB" b="1" dirty="0"/>
              <a:t>Common Identity</a:t>
            </a:r>
          </a:p>
        </p:txBody>
      </p:sp>
      <p:sp>
        <p:nvSpPr>
          <p:cNvPr id="3" name="Content Placeholder 2"/>
          <p:cNvSpPr>
            <a:spLocks noGrp="1"/>
          </p:cNvSpPr>
          <p:nvPr>
            <p:ph idx="1"/>
          </p:nvPr>
        </p:nvSpPr>
        <p:spPr/>
        <p:txBody>
          <a:bodyPr/>
          <a:lstStyle/>
          <a:p>
            <a:r>
              <a:rPr lang="en-GB" dirty="0"/>
              <a:t>Separate individuals but part of a family group</a:t>
            </a:r>
          </a:p>
          <a:p>
            <a:r>
              <a:rPr lang="en-GB" dirty="0"/>
              <a:t>Continues despite distance and time</a:t>
            </a:r>
          </a:p>
          <a:p>
            <a:r>
              <a:rPr lang="en-GB" dirty="0"/>
              <a:t>Participation in family gatherings and family focused celebrations</a:t>
            </a:r>
          </a:p>
          <a:p>
            <a:r>
              <a:rPr lang="en-GB" dirty="0"/>
              <a:t>Family memories recalled, discussed and forged through new experiences, such memories are critical to identities</a:t>
            </a:r>
          </a:p>
          <a:p>
            <a:pPr marL="82296" indent="0" algn="r">
              <a:buNone/>
            </a:pPr>
            <a:r>
              <a:rPr lang="en-GB" sz="2400" dirty="0"/>
              <a:t>(McKie &amp; Callan, 2012, p. 21)</a:t>
            </a:r>
          </a:p>
        </p:txBody>
      </p:sp>
    </p:spTree>
    <p:extLst>
      <p:ext uri="{BB962C8B-B14F-4D97-AF65-F5344CB8AC3E}">
        <p14:creationId xmlns:p14="http://schemas.microsoft.com/office/powerpoint/2010/main" val="159869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Common Family Characteristics:</a:t>
            </a:r>
            <a:br>
              <a:rPr lang="en-GB" sz="3200" b="1" dirty="0"/>
            </a:br>
            <a:r>
              <a:rPr lang="en-GB" sz="3200" b="1" dirty="0"/>
              <a:t>Economic Co-operation and Ownership</a:t>
            </a:r>
          </a:p>
        </p:txBody>
      </p:sp>
      <p:sp>
        <p:nvSpPr>
          <p:cNvPr id="3" name="Content Placeholder 2"/>
          <p:cNvSpPr>
            <a:spLocks noGrp="1"/>
          </p:cNvSpPr>
          <p:nvPr>
            <p:ph idx="1"/>
          </p:nvPr>
        </p:nvSpPr>
        <p:spPr/>
        <p:txBody>
          <a:bodyPr>
            <a:normAutofit fontScale="85000" lnSpcReduction="20000"/>
          </a:bodyPr>
          <a:lstStyle/>
          <a:p>
            <a:r>
              <a:rPr lang="en-GB" dirty="0"/>
              <a:t>Creation and allocation of resources across families, including:</a:t>
            </a:r>
          </a:p>
          <a:p>
            <a:r>
              <a:rPr lang="en-GB" sz="3000" dirty="0"/>
              <a:t>Money earned income</a:t>
            </a:r>
          </a:p>
          <a:p>
            <a:r>
              <a:rPr lang="en-GB" sz="3000" dirty="0"/>
              <a:t>Money from investment</a:t>
            </a:r>
          </a:p>
          <a:p>
            <a:r>
              <a:rPr lang="en-GB" sz="3000" dirty="0"/>
              <a:t>Benefits from governments</a:t>
            </a:r>
          </a:p>
          <a:p>
            <a:r>
              <a:rPr lang="en-GB" sz="3000" dirty="0"/>
              <a:t>Goods, services, gifts of furniture, no cost care</a:t>
            </a:r>
          </a:p>
          <a:p>
            <a:pPr marL="0" indent="0">
              <a:buNone/>
            </a:pPr>
            <a:endParaRPr lang="en-GB" sz="3000" dirty="0"/>
          </a:p>
          <a:p>
            <a:r>
              <a:rPr lang="en-GB" dirty="0"/>
              <a:t>Economic cooperation is core to most families and interweaves members across generations and locations through everyday exchanges and legacies on the death of members</a:t>
            </a:r>
          </a:p>
          <a:p>
            <a:pPr marL="402336" lvl="1" indent="0" algn="r">
              <a:buNone/>
            </a:pPr>
            <a:r>
              <a:rPr lang="en-GB" sz="1900" dirty="0"/>
              <a:t>(McKie &amp; Callan, 2012, p. 21)</a:t>
            </a:r>
          </a:p>
          <a:p>
            <a:pPr lvl="1"/>
            <a:endParaRPr lang="en-GB" dirty="0"/>
          </a:p>
        </p:txBody>
      </p:sp>
    </p:spTree>
    <p:extLst>
      <p:ext uri="{BB962C8B-B14F-4D97-AF65-F5344CB8AC3E}">
        <p14:creationId xmlns:p14="http://schemas.microsoft.com/office/powerpoint/2010/main" val="2382166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Common Family Characteristics:</a:t>
            </a:r>
            <a:br>
              <a:rPr lang="en-GB" sz="3600" b="1" dirty="0"/>
            </a:br>
            <a:r>
              <a:rPr lang="en-GB" sz="3600" b="1" dirty="0"/>
              <a:t>Reproduction of the Next Generation</a:t>
            </a:r>
          </a:p>
        </p:txBody>
      </p:sp>
      <p:sp>
        <p:nvSpPr>
          <p:cNvPr id="3" name="Content Placeholder 2"/>
          <p:cNvSpPr>
            <a:spLocks noGrp="1"/>
          </p:cNvSpPr>
          <p:nvPr>
            <p:ph idx="1"/>
          </p:nvPr>
        </p:nvSpPr>
        <p:spPr>
          <a:xfrm>
            <a:off x="107504" y="1600200"/>
            <a:ext cx="8856984" cy="4525963"/>
          </a:xfrm>
        </p:spPr>
        <p:txBody>
          <a:bodyPr>
            <a:noAutofit/>
          </a:bodyPr>
          <a:lstStyle/>
          <a:p>
            <a:r>
              <a:rPr lang="en-GB" sz="2200" dirty="0"/>
              <a:t>Birth of children – usually a cause for celebration</a:t>
            </a:r>
          </a:p>
          <a:p>
            <a:r>
              <a:rPr lang="en-GB" sz="2200" dirty="0"/>
              <a:t>Responsible for health and well-being of children</a:t>
            </a:r>
          </a:p>
          <a:p>
            <a:r>
              <a:rPr lang="en-GB" sz="2200" dirty="0"/>
              <a:t>Major investment in the development and futures of children whether born, adopted or the joining of two families through marriage</a:t>
            </a:r>
          </a:p>
          <a:p>
            <a:r>
              <a:rPr lang="en-GB" sz="2200" dirty="0"/>
              <a:t>Relatives and friends play their part, child care etc.</a:t>
            </a:r>
          </a:p>
          <a:p>
            <a:pPr lvl="1"/>
            <a:r>
              <a:rPr lang="en-GB" sz="2200" dirty="0"/>
              <a:t>Babysitting, transportation, support with homework, sports activities, listening ear</a:t>
            </a:r>
          </a:p>
          <a:p>
            <a:r>
              <a:rPr lang="en-GB" sz="2200" dirty="0"/>
              <a:t>Today, many more people are childless out of choice in comparison with a century ago. </a:t>
            </a:r>
          </a:p>
          <a:p>
            <a:r>
              <a:rPr lang="en-GB" sz="2200" dirty="0"/>
              <a:t>Households are also becoming childless as a result of children growing up, moving away or being estranged</a:t>
            </a:r>
          </a:p>
          <a:p>
            <a:endParaRPr lang="en-GB" sz="2200" dirty="0"/>
          </a:p>
          <a:p>
            <a:pPr marL="402336" lvl="1" indent="0" algn="r">
              <a:buNone/>
            </a:pPr>
            <a:r>
              <a:rPr lang="en-GB" sz="2200" dirty="0"/>
              <a:t>(McKie &amp; Callan, 2012, p. 21)</a:t>
            </a:r>
          </a:p>
          <a:p>
            <a:pPr lvl="1"/>
            <a:endParaRPr lang="en-GB" sz="2200" dirty="0"/>
          </a:p>
        </p:txBody>
      </p:sp>
    </p:spTree>
    <p:extLst>
      <p:ext uri="{BB962C8B-B14F-4D97-AF65-F5344CB8AC3E}">
        <p14:creationId xmlns:p14="http://schemas.microsoft.com/office/powerpoint/2010/main" val="239334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Common Family Characteristics:</a:t>
            </a:r>
            <a:br>
              <a:rPr lang="en-GB" b="1" dirty="0"/>
            </a:br>
            <a:r>
              <a:rPr lang="en-GB" b="1" dirty="0"/>
              <a:t>Care Work and Domestic Labour</a:t>
            </a:r>
          </a:p>
        </p:txBody>
      </p:sp>
      <p:sp>
        <p:nvSpPr>
          <p:cNvPr id="3" name="Content Placeholder 2"/>
          <p:cNvSpPr>
            <a:spLocks noGrp="1"/>
          </p:cNvSpPr>
          <p:nvPr>
            <p:ph idx="1"/>
          </p:nvPr>
        </p:nvSpPr>
        <p:spPr>
          <a:xfrm>
            <a:off x="107504" y="1600200"/>
            <a:ext cx="8928992" cy="4525963"/>
          </a:xfrm>
        </p:spPr>
        <p:txBody>
          <a:bodyPr>
            <a:noAutofit/>
          </a:bodyPr>
          <a:lstStyle/>
          <a:p>
            <a:r>
              <a:rPr lang="en-GB" sz="2400" dirty="0"/>
              <a:t>Individuals need provision of food, accommodation, place to sleep and basic hygiene</a:t>
            </a:r>
          </a:p>
          <a:p>
            <a:r>
              <a:rPr lang="en-GB" sz="2400" dirty="0"/>
              <a:t>Illness and wellbeing supported through interdependency</a:t>
            </a:r>
          </a:p>
          <a:p>
            <a:r>
              <a:rPr lang="en-GB" sz="2400" dirty="0"/>
              <a:t>Predominately, even in the 21st century</a:t>
            </a:r>
          </a:p>
          <a:p>
            <a:pPr lvl="1"/>
            <a:r>
              <a:rPr lang="en-GB" sz="2400" dirty="0"/>
              <a:t>Still considered to be adult women and female children’s work</a:t>
            </a:r>
          </a:p>
          <a:p>
            <a:pPr lvl="1"/>
            <a:r>
              <a:rPr lang="en-GB" sz="2400" dirty="0"/>
              <a:t>Men may feel that they are being ‘edged out’ of the care of their families/children</a:t>
            </a:r>
          </a:p>
          <a:p>
            <a:r>
              <a:rPr lang="en-GB" sz="2400" dirty="0"/>
              <a:t>The sometimes blurred identities of, for example, man/father and women/mother lead to tensions and struggles between the individual and the myriad of roles they can inhabit</a:t>
            </a:r>
          </a:p>
          <a:p>
            <a:pPr marL="82296" indent="0" algn="r">
              <a:buNone/>
            </a:pPr>
            <a:r>
              <a:rPr lang="en-GB" sz="2400" dirty="0"/>
              <a:t>(McKie &amp; Callan, 2012, p. 21)</a:t>
            </a:r>
          </a:p>
          <a:p>
            <a:endParaRPr lang="en-GB" sz="2400" dirty="0"/>
          </a:p>
          <a:p>
            <a:endParaRPr lang="en-GB" sz="2400" dirty="0"/>
          </a:p>
        </p:txBody>
      </p:sp>
    </p:spTree>
    <p:extLst>
      <p:ext uri="{BB962C8B-B14F-4D97-AF65-F5344CB8AC3E}">
        <p14:creationId xmlns:p14="http://schemas.microsoft.com/office/powerpoint/2010/main" val="373479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Common Family Characteristics:</a:t>
            </a:r>
            <a:br>
              <a:rPr lang="en-GB" b="1" dirty="0"/>
            </a:br>
            <a:r>
              <a:rPr lang="en-GB" b="1" dirty="0"/>
              <a:t>Co-residence</a:t>
            </a:r>
          </a:p>
        </p:txBody>
      </p:sp>
      <p:sp>
        <p:nvSpPr>
          <p:cNvPr id="3" name="Content Placeholder 2"/>
          <p:cNvSpPr>
            <a:spLocks noGrp="1"/>
          </p:cNvSpPr>
          <p:nvPr>
            <p:ph idx="1"/>
          </p:nvPr>
        </p:nvSpPr>
        <p:spPr/>
        <p:txBody>
          <a:bodyPr>
            <a:normAutofit fontScale="85000" lnSpcReduction="10000"/>
          </a:bodyPr>
          <a:lstStyle/>
          <a:p>
            <a:r>
              <a:rPr lang="en-GB" dirty="0"/>
              <a:t>Living under the same roof is a qualification for immediate family membership, but the next generation of family members grow up and move out and then move back in</a:t>
            </a:r>
          </a:p>
          <a:p>
            <a:endParaRPr lang="en-GB" dirty="0"/>
          </a:p>
          <a:p>
            <a:r>
              <a:rPr lang="en-GB" dirty="0"/>
              <a:t>In European middle-class households the concept of the ‘Boomerang Generation’ has been recognised</a:t>
            </a:r>
          </a:p>
          <a:p>
            <a:pPr marL="402336" lvl="1" indent="0" algn="r">
              <a:buNone/>
            </a:pPr>
            <a:r>
              <a:rPr lang="en-GB" sz="2000" dirty="0"/>
              <a:t>(Parker, 2012)</a:t>
            </a:r>
          </a:p>
          <a:p>
            <a:pPr marL="402336" lvl="1" indent="0">
              <a:buNone/>
            </a:pPr>
            <a:endParaRPr lang="en-GB" sz="2000" dirty="0"/>
          </a:p>
          <a:p>
            <a:pPr marL="402336" lvl="1" indent="0">
              <a:buNone/>
            </a:pPr>
            <a:r>
              <a:rPr lang="en-GB" sz="2000" dirty="0"/>
              <a:t>See: Parker, K (2012) </a:t>
            </a:r>
            <a:r>
              <a:rPr lang="en-GB" sz="2000" i="1" dirty="0"/>
              <a:t>The Boomerang Generation: Feeling OK about Living with Mom and Dad </a:t>
            </a:r>
            <a:r>
              <a:rPr lang="en-GB" sz="2000" dirty="0">
                <a:hlinkClick r:id="rId2"/>
              </a:rPr>
              <a:t>https://www.pewsocialtrends.org/wp-content/uploads/sites/3/2012/03/PewSocialTrends-2012-BoomerangGeneration.pdf</a:t>
            </a:r>
            <a:endParaRPr lang="en-GB" sz="2000" dirty="0"/>
          </a:p>
        </p:txBody>
      </p:sp>
    </p:spTree>
    <p:extLst>
      <p:ext uri="{BB962C8B-B14F-4D97-AF65-F5344CB8AC3E}">
        <p14:creationId xmlns:p14="http://schemas.microsoft.com/office/powerpoint/2010/main" val="134736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Changing Nature of Family:</a:t>
            </a:r>
            <a:br>
              <a:rPr lang="en-GB" b="1" dirty="0"/>
            </a:br>
            <a:r>
              <a:rPr lang="en-GB" b="1" dirty="0"/>
              <a:t>A Few Challenges</a:t>
            </a:r>
          </a:p>
        </p:txBody>
      </p:sp>
      <p:sp>
        <p:nvSpPr>
          <p:cNvPr id="3" name="Content Placeholder 2"/>
          <p:cNvSpPr>
            <a:spLocks noGrp="1"/>
          </p:cNvSpPr>
          <p:nvPr>
            <p:ph idx="1"/>
          </p:nvPr>
        </p:nvSpPr>
        <p:spPr/>
        <p:txBody>
          <a:bodyPr>
            <a:noAutofit/>
          </a:bodyPr>
          <a:lstStyle/>
          <a:p>
            <a:r>
              <a:rPr lang="en-GB" sz="2200" dirty="0"/>
              <a:t>The transition to parenthood being postponed as women pursue careers;</a:t>
            </a:r>
          </a:p>
          <a:p>
            <a:r>
              <a:rPr lang="en-GB" sz="2200" dirty="0"/>
              <a:t>Child-bearing more likely to be compressed into a small number of years and at a later age, especially among well-educated women;</a:t>
            </a:r>
          </a:p>
          <a:p>
            <a:r>
              <a:rPr lang="en-GB" sz="2200" dirty="0"/>
              <a:t>First births occurring as women approach the age of 30, and increasingly among middle-class women aged 40;</a:t>
            </a:r>
          </a:p>
          <a:p>
            <a:r>
              <a:rPr lang="en-GB" sz="2200" dirty="0"/>
              <a:t>Fertility rates declining in several countries;</a:t>
            </a:r>
          </a:p>
          <a:p>
            <a:r>
              <a:rPr lang="en-GB" sz="2200" dirty="0"/>
              <a:t>Cohabitation rates increasing;</a:t>
            </a:r>
          </a:p>
          <a:p>
            <a:r>
              <a:rPr lang="en-GB" sz="2200" dirty="0"/>
              <a:t>Children increasingly experience transitions between different family living arrangements living with one parent or step-parents;</a:t>
            </a:r>
          </a:p>
          <a:p>
            <a:r>
              <a:rPr lang="en-GB" sz="2200" dirty="0"/>
              <a:t>More people are living alone </a:t>
            </a:r>
          </a:p>
          <a:p>
            <a:pPr marL="82296" indent="0" algn="r">
              <a:buNone/>
            </a:pPr>
            <a:r>
              <a:rPr lang="en-GB" sz="2200" dirty="0"/>
              <a:t>(Steel, Kidd and Brown, 2012)</a:t>
            </a:r>
          </a:p>
        </p:txBody>
      </p:sp>
    </p:spTree>
    <p:extLst>
      <p:ext uri="{BB962C8B-B14F-4D97-AF65-F5344CB8AC3E}">
        <p14:creationId xmlns:p14="http://schemas.microsoft.com/office/powerpoint/2010/main" val="100018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Challenges to the Ideal Family Form</a:t>
            </a:r>
          </a:p>
        </p:txBody>
      </p:sp>
      <p:sp>
        <p:nvSpPr>
          <p:cNvPr id="3" name="Content Placeholder 2"/>
          <p:cNvSpPr>
            <a:spLocks noGrp="1"/>
          </p:cNvSpPr>
          <p:nvPr>
            <p:ph idx="1"/>
          </p:nvPr>
        </p:nvSpPr>
        <p:spPr>
          <a:xfrm>
            <a:off x="457200" y="1417638"/>
            <a:ext cx="8229600" cy="3845024"/>
          </a:xfrm>
        </p:spPr>
        <p:txBody>
          <a:bodyPr>
            <a:normAutofit/>
          </a:bodyPr>
          <a:lstStyle/>
          <a:p>
            <a:r>
              <a:rPr lang="en-GB" sz="2800" dirty="0"/>
              <a:t>‘The Case against perfection’ (Sandel, 2004).</a:t>
            </a:r>
          </a:p>
          <a:p>
            <a:r>
              <a:rPr lang="en-GB" sz="2800" dirty="0"/>
              <a:t>Not just referring to physical perfection but also living ‘perfect’ lives</a:t>
            </a:r>
          </a:p>
          <a:p>
            <a:pPr marL="0" indent="0">
              <a:buNone/>
            </a:pPr>
            <a:endParaRPr lang="en-GB" sz="1400" dirty="0"/>
          </a:p>
          <a:p>
            <a:r>
              <a:rPr lang="en-GB" sz="2800" dirty="0"/>
              <a:t>Each era ‘legitimises’ a particular and often different ‘version’ of family which includes;</a:t>
            </a:r>
          </a:p>
          <a:p>
            <a:r>
              <a:rPr lang="en-GB" sz="2800" dirty="0"/>
              <a:t>The Identity of members</a:t>
            </a:r>
          </a:p>
          <a:p>
            <a:r>
              <a:rPr lang="en-GB" sz="2800" dirty="0"/>
              <a:t>And Rights and responsibilities </a:t>
            </a:r>
          </a:p>
          <a:p>
            <a:pPr marL="914400" lvl="2" indent="0">
              <a:buNone/>
            </a:pPr>
            <a:endParaRPr lang="en-GB" sz="2800" dirty="0"/>
          </a:p>
        </p:txBody>
      </p:sp>
      <p:sp>
        <p:nvSpPr>
          <p:cNvPr id="4" name="TextBox 3">
            <a:extLst>
              <a:ext uri="{FF2B5EF4-FFF2-40B4-BE49-F238E27FC236}">
                <a16:creationId xmlns:a16="http://schemas.microsoft.com/office/drawing/2014/main" id="{06CC9CF7-FE51-4C1A-8D57-98850F7B7134}"/>
              </a:ext>
            </a:extLst>
          </p:cNvPr>
          <p:cNvSpPr txBox="1"/>
          <p:nvPr/>
        </p:nvSpPr>
        <p:spPr>
          <a:xfrm>
            <a:off x="2555776" y="5143778"/>
            <a:ext cx="5904656" cy="1261884"/>
          </a:xfrm>
          <a:prstGeom prst="rect">
            <a:avLst/>
          </a:prstGeom>
          <a:noFill/>
        </p:spPr>
        <p:txBody>
          <a:bodyPr wrap="square" rtlCol="0">
            <a:spAutoFit/>
          </a:bodyPr>
          <a:lstStyle/>
          <a:p>
            <a:pPr marL="457200" indent="-457200">
              <a:buFont typeface="Arial" panose="020B0604020202020204" pitchFamily="34" charset="0"/>
              <a:buChar char="•"/>
            </a:pPr>
            <a:r>
              <a:rPr lang="en-GB" sz="2800" dirty="0"/>
              <a:t>Towards children</a:t>
            </a:r>
          </a:p>
          <a:p>
            <a:pPr marL="457200" indent="-457200">
              <a:buFont typeface="Arial" panose="020B0604020202020204" pitchFamily="34" charset="0"/>
              <a:buChar char="•"/>
            </a:pPr>
            <a:r>
              <a:rPr lang="en-GB" sz="2800" dirty="0"/>
              <a:t>Towards each other </a:t>
            </a:r>
          </a:p>
          <a:p>
            <a:pPr algn="r"/>
            <a:r>
              <a:rPr lang="en-GB" sz="2000" dirty="0"/>
              <a:t>(Coltrane &amp; Collins, 2001)</a:t>
            </a:r>
          </a:p>
        </p:txBody>
      </p:sp>
    </p:spTree>
    <p:extLst>
      <p:ext uri="{BB962C8B-B14F-4D97-AF65-F5344CB8AC3E}">
        <p14:creationId xmlns:p14="http://schemas.microsoft.com/office/powerpoint/2010/main" val="188832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a:t>
            </a:r>
            <a:r>
              <a:rPr lang="en-GB" b="1" dirty="0" smtClean="0"/>
              <a:t>‘ideal’ </a:t>
            </a:r>
            <a:r>
              <a:rPr lang="en-GB" b="1" dirty="0" smtClean="0"/>
              <a:t>Nuclear </a:t>
            </a:r>
            <a:r>
              <a:rPr lang="en-GB" b="1" dirty="0" smtClean="0"/>
              <a:t>Family</a:t>
            </a:r>
            <a:br>
              <a:rPr lang="en-GB" b="1" dirty="0" smtClean="0"/>
            </a:br>
            <a:r>
              <a:rPr lang="en-GB" b="1" dirty="0" smtClean="0"/>
              <a:t>Social Construction of Normality</a:t>
            </a:r>
            <a:endParaRPr lang="en-GB" b="1" dirty="0"/>
          </a:p>
        </p:txBody>
      </p:sp>
      <p:sp>
        <p:nvSpPr>
          <p:cNvPr id="5" name="Content Placeholder 4"/>
          <p:cNvSpPr>
            <a:spLocks noGrp="1"/>
          </p:cNvSpPr>
          <p:nvPr>
            <p:ph idx="1"/>
          </p:nvPr>
        </p:nvSpPr>
        <p:spPr/>
        <p:txBody>
          <a:bodyPr>
            <a:normAutofit fontScale="92500" lnSpcReduction="10000"/>
          </a:bodyPr>
          <a:lstStyle/>
          <a:p>
            <a:r>
              <a:rPr lang="en-GB" dirty="0" smtClean="0"/>
              <a:t>Normality</a:t>
            </a:r>
          </a:p>
          <a:p>
            <a:pPr lvl="1"/>
            <a:r>
              <a:rPr lang="en-GB" dirty="0" smtClean="0"/>
              <a:t>Influence by social construction</a:t>
            </a:r>
          </a:p>
          <a:p>
            <a:pPr lvl="1"/>
            <a:r>
              <a:rPr lang="en-GB" dirty="0" smtClean="0"/>
              <a:t>subjective worldview </a:t>
            </a:r>
          </a:p>
          <a:p>
            <a:pPr lvl="1"/>
            <a:r>
              <a:rPr lang="en-GB" dirty="0" smtClean="0"/>
              <a:t>larger culture (Hoffman, 1990)</a:t>
            </a:r>
          </a:p>
          <a:p>
            <a:r>
              <a:rPr lang="en-GB" dirty="0" smtClean="0"/>
              <a:t>Theory developed by </a:t>
            </a:r>
          </a:p>
          <a:p>
            <a:pPr lvl="1"/>
            <a:r>
              <a:rPr lang="en-GB" dirty="0" smtClean="0"/>
              <a:t>White</a:t>
            </a:r>
          </a:p>
          <a:p>
            <a:pPr lvl="1"/>
            <a:r>
              <a:rPr lang="en-GB" dirty="0" smtClean="0"/>
              <a:t>Middle-class scholars</a:t>
            </a:r>
          </a:p>
          <a:p>
            <a:pPr lvl="1"/>
            <a:r>
              <a:rPr lang="en-GB" dirty="0" smtClean="0"/>
              <a:t>Professionals</a:t>
            </a:r>
          </a:p>
          <a:p>
            <a:pPr lvl="1"/>
            <a:r>
              <a:rPr lang="en-GB" dirty="0" smtClean="0"/>
              <a:t>Predominately male</a:t>
            </a:r>
          </a:p>
          <a:p>
            <a:pPr lvl="1"/>
            <a:r>
              <a:rPr lang="en-GB" dirty="0" smtClean="0"/>
              <a:t>Euro-American cultural perspective</a:t>
            </a:r>
            <a:endParaRPr lang="en-GB" dirty="0"/>
          </a:p>
        </p:txBody>
      </p:sp>
    </p:spTree>
    <p:extLst>
      <p:ext uri="{BB962C8B-B14F-4D97-AF65-F5344CB8AC3E}">
        <p14:creationId xmlns:p14="http://schemas.microsoft.com/office/powerpoint/2010/main" val="225290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Normal</a:t>
            </a:r>
            <a:endParaRPr lang="en-GB" b="1" dirty="0"/>
          </a:p>
        </p:txBody>
      </p:sp>
      <p:sp>
        <p:nvSpPr>
          <p:cNvPr id="3" name="Content Placeholder 2"/>
          <p:cNvSpPr>
            <a:spLocks noGrp="1"/>
          </p:cNvSpPr>
          <p:nvPr>
            <p:ph idx="1"/>
          </p:nvPr>
        </p:nvSpPr>
        <p:spPr/>
        <p:txBody>
          <a:bodyPr>
            <a:normAutofit lnSpcReduction="10000"/>
          </a:bodyPr>
          <a:lstStyle/>
          <a:p>
            <a:r>
              <a:rPr lang="en-GB" dirty="0" smtClean="0"/>
              <a:t>Foucault (1980)</a:t>
            </a:r>
          </a:p>
          <a:p>
            <a:pPr lvl="1"/>
            <a:r>
              <a:rPr lang="en-GB" dirty="0" smtClean="0"/>
              <a:t>Criticised that</a:t>
            </a:r>
          </a:p>
          <a:p>
            <a:pPr lvl="2"/>
            <a:r>
              <a:rPr lang="en-GB" dirty="0" smtClean="0"/>
              <a:t>Too often in history</a:t>
            </a:r>
          </a:p>
          <a:p>
            <a:pPr lvl="3"/>
            <a:r>
              <a:rPr lang="en-GB" dirty="0" smtClean="0"/>
              <a:t>Theories of normality have been constructed by the dominant groups</a:t>
            </a:r>
          </a:p>
          <a:p>
            <a:pPr lvl="4"/>
            <a:r>
              <a:rPr lang="en-GB" dirty="0" smtClean="0"/>
              <a:t> </a:t>
            </a:r>
            <a:r>
              <a:rPr lang="en-GB" dirty="0"/>
              <a:t>B</a:t>
            </a:r>
            <a:r>
              <a:rPr lang="en-GB" dirty="0" smtClean="0"/>
              <a:t>y religion</a:t>
            </a:r>
          </a:p>
          <a:p>
            <a:pPr lvl="4"/>
            <a:r>
              <a:rPr lang="en-GB" dirty="0" smtClean="0"/>
              <a:t>Or science</a:t>
            </a:r>
          </a:p>
          <a:p>
            <a:pPr lvl="4"/>
            <a:r>
              <a:rPr lang="en-GB" dirty="0" smtClean="0"/>
              <a:t>And used to </a:t>
            </a:r>
            <a:r>
              <a:rPr lang="en-GB" dirty="0" err="1" smtClean="0"/>
              <a:t>pathologize</a:t>
            </a:r>
            <a:r>
              <a:rPr lang="en-GB" dirty="0" smtClean="0"/>
              <a:t> those who do not fit prescribed standards</a:t>
            </a:r>
          </a:p>
          <a:p>
            <a:pPr lvl="4"/>
            <a:r>
              <a:rPr lang="en-GB" dirty="0" smtClean="0"/>
              <a:t>Normality, sanctions and privileges certain family arrangements</a:t>
            </a:r>
          </a:p>
          <a:p>
            <a:pPr lvl="4"/>
            <a:r>
              <a:rPr lang="en-GB" dirty="0" smtClean="0"/>
              <a:t>Whilst stigmatizing and marginalising others </a:t>
            </a:r>
            <a:r>
              <a:rPr lang="en-GB" sz="1800" dirty="0" smtClean="0"/>
              <a:t>(Walsh, 2009)</a:t>
            </a:r>
            <a:endParaRPr lang="en-GB" sz="1800" dirty="0"/>
          </a:p>
        </p:txBody>
      </p:sp>
    </p:spTree>
    <p:extLst>
      <p:ext uri="{BB962C8B-B14F-4D97-AF65-F5344CB8AC3E}">
        <p14:creationId xmlns:p14="http://schemas.microsoft.com/office/powerpoint/2010/main" val="389593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Family Functioning</a:t>
            </a:r>
            <a:endParaRPr lang="en-GB" b="1" dirty="0"/>
          </a:p>
        </p:txBody>
      </p:sp>
      <p:sp>
        <p:nvSpPr>
          <p:cNvPr id="3" name="Content Placeholder 2"/>
          <p:cNvSpPr>
            <a:spLocks noGrp="1"/>
          </p:cNvSpPr>
          <p:nvPr>
            <p:ph idx="1"/>
          </p:nvPr>
        </p:nvSpPr>
        <p:spPr/>
        <p:txBody>
          <a:bodyPr/>
          <a:lstStyle/>
          <a:p>
            <a:r>
              <a:rPr lang="en-GB" dirty="0" smtClean="0"/>
              <a:t>Healthy </a:t>
            </a:r>
          </a:p>
          <a:p>
            <a:r>
              <a:rPr lang="en-GB" dirty="0" smtClean="0"/>
              <a:t>Average</a:t>
            </a:r>
          </a:p>
          <a:p>
            <a:r>
              <a:rPr lang="en-GB" dirty="0" smtClean="0"/>
              <a:t>Dysfunctional</a:t>
            </a:r>
          </a:p>
          <a:p>
            <a:pPr lvl="1"/>
            <a:r>
              <a:rPr lang="en-GB" dirty="0" smtClean="0"/>
              <a:t>Often interchangeable with NORMAL</a:t>
            </a:r>
          </a:p>
          <a:p>
            <a:endParaRPr lang="en-GB" dirty="0" smtClean="0"/>
          </a:p>
          <a:p>
            <a:r>
              <a:rPr lang="en-GB" dirty="0" smtClean="0">
                <a:solidFill>
                  <a:srgbClr val="FF0000"/>
                </a:solidFill>
              </a:rPr>
              <a:t>Who decides?</a:t>
            </a:r>
            <a:endParaRPr lang="en-GB" dirty="0">
              <a:solidFill>
                <a:srgbClr val="FF0000"/>
              </a:solidFill>
            </a:endParaRPr>
          </a:p>
        </p:txBody>
      </p:sp>
    </p:spTree>
    <p:extLst>
      <p:ext uri="{BB962C8B-B14F-4D97-AF65-F5344CB8AC3E}">
        <p14:creationId xmlns:p14="http://schemas.microsoft.com/office/powerpoint/2010/main" val="372766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Individual Normality</a:t>
            </a:r>
            <a:endParaRPr lang="en-GB" b="1" dirty="0"/>
          </a:p>
        </p:txBody>
      </p:sp>
      <p:sp>
        <p:nvSpPr>
          <p:cNvPr id="3" name="Content Placeholder 2"/>
          <p:cNvSpPr>
            <a:spLocks noGrp="1"/>
          </p:cNvSpPr>
          <p:nvPr>
            <p:ph idx="1"/>
          </p:nvPr>
        </p:nvSpPr>
        <p:spPr/>
        <p:txBody>
          <a:bodyPr/>
          <a:lstStyle/>
          <a:p>
            <a:r>
              <a:rPr lang="en-GB" dirty="0" smtClean="0"/>
              <a:t>Family</a:t>
            </a:r>
          </a:p>
          <a:p>
            <a:pPr lvl="1"/>
            <a:r>
              <a:rPr lang="en-GB" dirty="0" smtClean="0"/>
              <a:t>Normal as problem-free </a:t>
            </a:r>
          </a:p>
          <a:p>
            <a:pPr lvl="2"/>
            <a:r>
              <a:rPr lang="en-GB" dirty="0" smtClean="0"/>
              <a:t>Asymptomatic</a:t>
            </a:r>
          </a:p>
          <a:p>
            <a:pPr lvl="1"/>
            <a:r>
              <a:rPr lang="en-GB" dirty="0" smtClean="0"/>
              <a:t>Normal as average</a:t>
            </a:r>
          </a:p>
          <a:p>
            <a:pPr lvl="1"/>
            <a:r>
              <a:rPr lang="en-GB" dirty="0" smtClean="0"/>
              <a:t>Normal as healthy</a:t>
            </a:r>
          </a:p>
          <a:p>
            <a:pPr lvl="1"/>
            <a:r>
              <a:rPr lang="en-GB" dirty="0" smtClean="0"/>
              <a:t>Normal in relation to basic transactional processes in family system</a:t>
            </a:r>
            <a:endParaRPr lang="en-GB" dirty="0"/>
          </a:p>
        </p:txBody>
      </p:sp>
    </p:spTree>
    <p:extLst>
      <p:ext uri="{BB962C8B-B14F-4D97-AF65-F5344CB8AC3E}">
        <p14:creationId xmlns:p14="http://schemas.microsoft.com/office/powerpoint/2010/main" val="92787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Normal Families as</a:t>
            </a:r>
            <a:br>
              <a:rPr lang="en-GB" b="1" dirty="0" smtClean="0"/>
            </a:br>
            <a:r>
              <a:rPr lang="en-GB" b="1" dirty="0" smtClean="0"/>
              <a:t>Problem-Free</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From medical &amp; psychiatric model</a:t>
            </a:r>
          </a:p>
          <a:p>
            <a:pPr lvl="1"/>
            <a:r>
              <a:rPr lang="en-GB" dirty="0" smtClean="0"/>
              <a:t>Normality is based on a negative criterion</a:t>
            </a:r>
          </a:p>
          <a:p>
            <a:pPr lvl="1"/>
            <a:r>
              <a:rPr lang="en-GB" dirty="0" smtClean="0"/>
              <a:t>Absence of pathology</a:t>
            </a:r>
          </a:p>
          <a:p>
            <a:endParaRPr lang="en-GB" dirty="0" smtClean="0"/>
          </a:p>
          <a:p>
            <a:r>
              <a:rPr lang="en-GB" dirty="0" smtClean="0"/>
              <a:t>Healthy family as</a:t>
            </a:r>
          </a:p>
          <a:p>
            <a:pPr lvl="1"/>
            <a:r>
              <a:rPr lang="en-GB" dirty="0" smtClean="0"/>
              <a:t>More than the absence of problems</a:t>
            </a:r>
          </a:p>
          <a:p>
            <a:pPr lvl="1"/>
            <a:r>
              <a:rPr lang="en-GB" dirty="0" smtClean="0"/>
              <a:t>More about family resilience (Walsh, 2003)</a:t>
            </a:r>
          </a:p>
          <a:p>
            <a:pPr marL="457200" lvl="1" indent="0">
              <a:buNone/>
            </a:pPr>
            <a:endParaRPr lang="en-GB" dirty="0" smtClean="0"/>
          </a:p>
          <a:p>
            <a:r>
              <a:rPr lang="en-GB" b="1" dirty="0" smtClean="0"/>
              <a:t>No families are problem free</a:t>
            </a:r>
          </a:p>
          <a:p>
            <a:r>
              <a:rPr lang="en-GB" b="1" dirty="0" smtClean="0"/>
              <a:t>Is yours?</a:t>
            </a:r>
          </a:p>
          <a:p>
            <a:endParaRPr lang="en-GB" dirty="0"/>
          </a:p>
        </p:txBody>
      </p:sp>
    </p:spTree>
    <p:extLst>
      <p:ext uri="{BB962C8B-B14F-4D97-AF65-F5344CB8AC3E}">
        <p14:creationId xmlns:p14="http://schemas.microsoft.com/office/powerpoint/2010/main" val="98646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Normal Families as Average</a:t>
            </a:r>
            <a:endParaRPr lang="en-GB" b="1" dirty="0"/>
          </a:p>
        </p:txBody>
      </p:sp>
      <p:sp>
        <p:nvSpPr>
          <p:cNvPr id="3" name="Content Placeholder 2"/>
          <p:cNvSpPr>
            <a:spLocks noGrp="1"/>
          </p:cNvSpPr>
          <p:nvPr>
            <p:ph idx="1"/>
          </p:nvPr>
        </p:nvSpPr>
        <p:spPr>
          <a:xfrm>
            <a:off x="539552" y="2060848"/>
            <a:ext cx="8229600" cy="1900808"/>
          </a:xfrm>
        </p:spPr>
        <p:txBody>
          <a:bodyPr/>
          <a:lstStyle/>
          <a:p>
            <a:r>
              <a:rPr lang="en-GB" dirty="0" smtClean="0"/>
              <a:t>Family is viewed as normal</a:t>
            </a:r>
          </a:p>
          <a:p>
            <a:pPr lvl="1"/>
            <a:r>
              <a:rPr lang="en-GB" dirty="0" smtClean="0"/>
              <a:t>Fits patterns that are common or expectable in ordinary families</a:t>
            </a:r>
          </a:p>
          <a:p>
            <a:pPr lvl="1"/>
            <a:endParaRPr lang="en-GB" dirty="0"/>
          </a:p>
        </p:txBody>
      </p:sp>
    </p:spTree>
    <p:extLst>
      <p:ext uri="{BB962C8B-B14F-4D97-AF65-F5344CB8AC3E}">
        <p14:creationId xmlns:p14="http://schemas.microsoft.com/office/powerpoint/2010/main" val="251470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Normal Family Processes</a:t>
            </a:r>
            <a:endParaRPr lang="en-GB" b="1" dirty="0"/>
          </a:p>
        </p:txBody>
      </p:sp>
      <p:sp>
        <p:nvSpPr>
          <p:cNvPr id="3" name="Content Placeholder 2"/>
          <p:cNvSpPr>
            <a:spLocks noGrp="1"/>
          </p:cNvSpPr>
          <p:nvPr>
            <p:ph idx="1"/>
          </p:nvPr>
        </p:nvSpPr>
        <p:spPr/>
        <p:txBody>
          <a:bodyPr>
            <a:normAutofit lnSpcReduction="10000"/>
          </a:bodyPr>
          <a:lstStyle/>
          <a:p>
            <a:r>
              <a:rPr lang="en-GB" dirty="0" smtClean="0"/>
              <a:t>Normal Family process</a:t>
            </a:r>
          </a:p>
          <a:p>
            <a:pPr lvl="1"/>
            <a:r>
              <a:rPr lang="en-GB" dirty="0" smtClean="0"/>
              <a:t>Average</a:t>
            </a:r>
          </a:p>
          <a:p>
            <a:pPr lvl="1"/>
            <a:r>
              <a:rPr lang="en-GB" dirty="0" smtClean="0"/>
              <a:t>Optimal functioning </a:t>
            </a:r>
          </a:p>
          <a:p>
            <a:pPr lvl="1"/>
            <a:r>
              <a:rPr lang="en-GB" dirty="0" smtClean="0"/>
              <a:t>Basic process in human systems</a:t>
            </a:r>
          </a:p>
          <a:p>
            <a:pPr lvl="1"/>
            <a:r>
              <a:rPr lang="en-GB" dirty="0" smtClean="0"/>
              <a:t>Dependent on an interaction of bio psychosocial variables</a:t>
            </a:r>
          </a:p>
          <a:p>
            <a:pPr lvl="1"/>
            <a:r>
              <a:rPr lang="en-GB" dirty="0" smtClean="0"/>
              <a:t>Sociocultural </a:t>
            </a:r>
          </a:p>
          <a:p>
            <a:pPr lvl="1"/>
            <a:r>
              <a:rPr lang="en-GB" dirty="0" smtClean="0"/>
              <a:t>The family works well</a:t>
            </a:r>
          </a:p>
          <a:p>
            <a:pPr lvl="1"/>
            <a:r>
              <a:rPr lang="en-GB" dirty="0" smtClean="0"/>
              <a:t>The family uses structures and hierarchies</a:t>
            </a:r>
            <a:endParaRPr lang="en-GB" dirty="0"/>
          </a:p>
        </p:txBody>
      </p:sp>
    </p:spTree>
    <p:extLst>
      <p:ext uri="{BB962C8B-B14F-4D97-AF65-F5344CB8AC3E}">
        <p14:creationId xmlns:p14="http://schemas.microsoft.com/office/powerpoint/2010/main" val="17967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Normal Families as Healthy</a:t>
            </a:r>
            <a:br>
              <a:rPr lang="en-GB" b="1" dirty="0" smtClean="0"/>
            </a:br>
            <a:r>
              <a:rPr lang="en-GB" b="1" dirty="0" smtClean="0"/>
              <a:t>Ideal</a:t>
            </a:r>
            <a:endParaRPr lang="en-GB" b="1" dirty="0"/>
          </a:p>
        </p:txBody>
      </p:sp>
      <p:sp>
        <p:nvSpPr>
          <p:cNvPr id="3" name="Content Placeholder 2"/>
          <p:cNvSpPr>
            <a:spLocks noGrp="1"/>
          </p:cNvSpPr>
          <p:nvPr>
            <p:ph sz="half" idx="1"/>
          </p:nvPr>
        </p:nvSpPr>
        <p:spPr>
          <a:xfrm>
            <a:off x="533400" y="1634144"/>
            <a:ext cx="4038600" cy="4525963"/>
          </a:xfrm>
        </p:spPr>
        <p:txBody>
          <a:bodyPr>
            <a:normAutofit/>
          </a:bodyPr>
          <a:lstStyle/>
          <a:p>
            <a:r>
              <a:rPr lang="en-GB" dirty="0" smtClean="0"/>
              <a:t>Healthy Family</a:t>
            </a:r>
          </a:p>
          <a:p>
            <a:pPr lvl="1"/>
            <a:r>
              <a:rPr lang="en-GB" dirty="0" smtClean="0"/>
              <a:t>Ideal traits</a:t>
            </a:r>
          </a:p>
          <a:p>
            <a:pPr lvl="1"/>
            <a:r>
              <a:rPr lang="en-GB" dirty="0" smtClean="0"/>
              <a:t>Well functioning</a:t>
            </a:r>
          </a:p>
          <a:p>
            <a:pPr lvl="1"/>
            <a:r>
              <a:rPr lang="en-GB" dirty="0" smtClean="0"/>
              <a:t>A variety of presentations</a:t>
            </a:r>
          </a:p>
        </p:txBody>
      </p:sp>
      <p:sp>
        <p:nvSpPr>
          <p:cNvPr id="6" name="Content Placeholder 5"/>
          <p:cNvSpPr>
            <a:spLocks noGrp="1"/>
          </p:cNvSpPr>
          <p:nvPr>
            <p:ph sz="half" idx="2"/>
          </p:nvPr>
        </p:nvSpPr>
        <p:spPr>
          <a:xfrm>
            <a:off x="3923928" y="1600200"/>
            <a:ext cx="5184576" cy="4525963"/>
          </a:xfrm>
        </p:spPr>
        <p:txBody>
          <a:bodyPr>
            <a:normAutofit/>
          </a:bodyPr>
          <a:lstStyle/>
          <a:p>
            <a:r>
              <a:rPr lang="en-GB" dirty="0"/>
              <a:t>Social norms</a:t>
            </a:r>
          </a:p>
          <a:p>
            <a:pPr marL="457200" lvl="1" indent="0">
              <a:buNone/>
            </a:pPr>
            <a:r>
              <a:rPr lang="en-GB" dirty="0"/>
              <a:t>Culturally </a:t>
            </a:r>
            <a:r>
              <a:rPr lang="en-GB" dirty="0" smtClean="0"/>
              <a:t>sanctioned</a:t>
            </a:r>
          </a:p>
          <a:p>
            <a:pPr marL="457200" lvl="1" indent="0">
              <a:buNone/>
            </a:pPr>
            <a:r>
              <a:rPr lang="en-GB" dirty="0" smtClean="0"/>
              <a:t>Family </a:t>
            </a:r>
            <a:r>
              <a:rPr lang="en-GB" dirty="0"/>
              <a:t>patterns </a:t>
            </a:r>
            <a:r>
              <a:rPr lang="en-GB" dirty="0" smtClean="0"/>
              <a:t>and roles </a:t>
            </a:r>
            <a:r>
              <a:rPr lang="en-GB" dirty="0"/>
              <a:t>are deemed </a:t>
            </a:r>
            <a:r>
              <a:rPr lang="en-GB" dirty="0" smtClean="0"/>
              <a:t>desirable and</a:t>
            </a:r>
            <a:r>
              <a:rPr lang="en-GB" dirty="0"/>
              <a:t> </a:t>
            </a:r>
            <a:r>
              <a:rPr lang="en-GB" dirty="0" smtClean="0"/>
              <a:t>proper</a:t>
            </a:r>
            <a:endParaRPr lang="en-GB" dirty="0"/>
          </a:p>
          <a:p>
            <a:pPr lvl="1"/>
            <a:r>
              <a:rPr lang="en-GB" dirty="0"/>
              <a:t>Essential for marriage and childrearing</a:t>
            </a:r>
          </a:p>
          <a:p>
            <a:pPr lvl="1"/>
            <a:r>
              <a:rPr lang="en-GB" dirty="0"/>
              <a:t>Prevailing standards in the dominant society or particular ethnic or religious values</a:t>
            </a:r>
          </a:p>
          <a:p>
            <a:endParaRPr lang="en-GB" dirty="0"/>
          </a:p>
        </p:txBody>
      </p:sp>
    </p:spTree>
    <p:extLst>
      <p:ext uri="{BB962C8B-B14F-4D97-AF65-F5344CB8AC3E}">
        <p14:creationId xmlns:p14="http://schemas.microsoft.com/office/powerpoint/2010/main" val="190487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Dysfunctional Families</a:t>
            </a:r>
            <a:endParaRPr lang="en-GB" b="1" dirty="0"/>
          </a:p>
        </p:txBody>
      </p:sp>
      <p:sp>
        <p:nvSpPr>
          <p:cNvPr id="3" name="Content Placeholder 2"/>
          <p:cNvSpPr>
            <a:spLocks noGrp="1"/>
          </p:cNvSpPr>
          <p:nvPr>
            <p:ph sz="half" idx="1"/>
          </p:nvPr>
        </p:nvSpPr>
        <p:spPr/>
        <p:txBody>
          <a:bodyPr>
            <a:normAutofit/>
          </a:bodyPr>
          <a:lstStyle/>
          <a:p>
            <a:r>
              <a:rPr lang="en-GB" dirty="0" smtClean="0"/>
              <a:t>Considered as being</a:t>
            </a:r>
          </a:p>
          <a:p>
            <a:pPr lvl="1"/>
            <a:r>
              <a:rPr lang="en-GB" dirty="0" smtClean="0"/>
              <a:t>Serious disturbance</a:t>
            </a:r>
          </a:p>
          <a:p>
            <a:pPr lvl="1"/>
            <a:r>
              <a:rPr lang="en-GB" dirty="0" smtClean="0"/>
              <a:t>The </a:t>
            </a:r>
            <a:r>
              <a:rPr lang="en-GB" dirty="0" err="1" smtClean="0"/>
              <a:t>pathologising</a:t>
            </a:r>
            <a:r>
              <a:rPr lang="en-GB" dirty="0" smtClean="0"/>
              <a:t> of families</a:t>
            </a:r>
          </a:p>
          <a:p>
            <a:pPr lvl="1"/>
            <a:r>
              <a:rPr lang="en-GB" dirty="0" smtClean="0"/>
              <a:t>Blame them for individual and social problems</a:t>
            </a:r>
          </a:p>
        </p:txBody>
      </p:sp>
      <p:sp>
        <p:nvSpPr>
          <p:cNvPr id="6" name="Content Placeholder 5"/>
          <p:cNvSpPr>
            <a:spLocks noGrp="1"/>
          </p:cNvSpPr>
          <p:nvPr>
            <p:ph sz="half" idx="2"/>
          </p:nvPr>
        </p:nvSpPr>
        <p:spPr/>
        <p:txBody>
          <a:bodyPr/>
          <a:lstStyle/>
          <a:p>
            <a:r>
              <a:rPr lang="en-GB" dirty="0"/>
              <a:t>Books that talk about</a:t>
            </a:r>
          </a:p>
          <a:p>
            <a:pPr lvl="1"/>
            <a:r>
              <a:rPr lang="en-GB" dirty="0"/>
              <a:t>Survivors of dysfunctional families</a:t>
            </a:r>
          </a:p>
          <a:p>
            <a:pPr lvl="1"/>
            <a:r>
              <a:rPr lang="en-GB" dirty="0"/>
              <a:t>But the ‘problem’ is often outside the families control</a:t>
            </a:r>
          </a:p>
          <a:p>
            <a:endParaRPr lang="en-GB" dirty="0"/>
          </a:p>
        </p:txBody>
      </p:sp>
    </p:spTree>
    <p:extLst>
      <p:ext uri="{BB962C8B-B14F-4D97-AF65-F5344CB8AC3E}">
        <p14:creationId xmlns:p14="http://schemas.microsoft.com/office/powerpoint/2010/main" val="25799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normAutofit fontScale="90000"/>
          </a:bodyPr>
          <a:lstStyle/>
          <a:p>
            <a:r>
              <a:rPr lang="en-GB" b="1" dirty="0" smtClean="0"/>
              <a:t>Family:</a:t>
            </a:r>
            <a:br>
              <a:rPr lang="en-GB" b="1" dirty="0" smtClean="0"/>
            </a:br>
            <a:r>
              <a:rPr lang="en-GB" b="1" dirty="0" smtClean="0"/>
              <a:t>Changing Landscape</a:t>
            </a:r>
            <a:endParaRPr lang="en-GB" b="1" dirty="0"/>
          </a:p>
        </p:txBody>
      </p:sp>
      <p:sp>
        <p:nvSpPr>
          <p:cNvPr id="3" name="Content Placeholder 2"/>
          <p:cNvSpPr>
            <a:spLocks noGrp="1"/>
          </p:cNvSpPr>
          <p:nvPr>
            <p:ph idx="1"/>
          </p:nvPr>
        </p:nvSpPr>
        <p:spPr>
          <a:xfrm>
            <a:off x="457200" y="1988840"/>
            <a:ext cx="8229600" cy="4525963"/>
          </a:xfrm>
        </p:spPr>
        <p:txBody>
          <a:bodyPr/>
          <a:lstStyle/>
          <a:p>
            <a:pPr lvl="1"/>
            <a:r>
              <a:rPr lang="en-GB" dirty="0" smtClean="0"/>
              <a:t>Social</a:t>
            </a:r>
          </a:p>
          <a:p>
            <a:pPr lvl="1"/>
            <a:r>
              <a:rPr lang="en-GB" dirty="0" smtClean="0"/>
              <a:t>Economic</a:t>
            </a:r>
          </a:p>
          <a:p>
            <a:pPr lvl="1"/>
            <a:r>
              <a:rPr lang="en-GB" dirty="0" smtClean="0"/>
              <a:t>Political change</a:t>
            </a:r>
          </a:p>
          <a:p>
            <a:pPr lvl="1"/>
            <a:r>
              <a:rPr lang="en-GB" dirty="0" smtClean="0"/>
              <a:t>Impacted upon the landscape of family life</a:t>
            </a:r>
          </a:p>
          <a:p>
            <a:pPr marL="457200" lvl="1" indent="0">
              <a:buNone/>
            </a:pPr>
            <a:r>
              <a:rPr lang="en-GB" sz="2000" dirty="0"/>
              <a:t> </a:t>
            </a:r>
            <a:r>
              <a:rPr lang="en-GB" sz="2000" dirty="0" smtClean="0"/>
              <a:t>                                                                                                         (Coontz, 1997)</a:t>
            </a:r>
          </a:p>
          <a:p>
            <a:pPr lvl="1"/>
            <a:r>
              <a:rPr lang="en-GB" dirty="0" smtClean="0"/>
              <a:t>This has never been truer than now!</a:t>
            </a:r>
          </a:p>
          <a:p>
            <a:pPr lvl="1"/>
            <a:endParaRPr lang="en-GB" dirty="0"/>
          </a:p>
        </p:txBody>
      </p:sp>
    </p:spTree>
    <p:extLst>
      <p:ext uri="{BB962C8B-B14F-4D97-AF65-F5344CB8AC3E}">
        <p14:creationId xmlns:p14="http://schemas.microsoft.com/office/powerpoint/2010/main" val="104146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Possible Reasons for changes in Family Constructs</a:t>
            </a:r>
            <a:endParaRPr lang="en-GB" b="1" dirty="0"/>
          </a:p>
        </p:txBody>
      </p:sp>
      <p:sp>
        <p:nvSpPr>
          <p:cNvPr id="3" name="Content Placeholder 2"/>
          <p:cNvSpPr>
            <a:spLocks noGrp="1"/>
          </p:cNvSpPr>
          <p:nvPr>
            <p:ph idx="1"/>
          </p:nvPr>
        </p:nvSpPr>
        <p:spPr/>
        <p:txBody>
          <a:bodyPr>
            <a:normAutofit/>
          </a:bodyPr>
          <a:lstStyle/>
          <a:p>
            <a:r>
              <a:rPr lang="en-GB" b="1" dirty="0" smtClean="0"/>
              <a:t>DISCUSS…</a:t>
            </a:r>
          </a:p>
          <a:p>
            <a:r>
              <a:rPr lang="en-GB" dirty="0" smtClean="0"/>
              <a:t>Marriage</a:t>
            </a:r>
          </a:p>
          <a:p>
            <a:r>
              <a:rPr lang="en-GB" dirty="0" smtClean="0"/>
              <a:t>Cohabitation</a:t>
            </a:r>
          </a:p>
          <a:p>
            <a:r>
              <a:rPr lang="en-GB" dirty="0" smtClean="0"/>
              <a:t>Contraception</a:t>
            </a:r>
          </a:p>
          <a:p>
            <a:r>
              <a:rPr lang="en-GB" dirty="0" smtClean="0"/>
              <a:t>Divorce</a:t>
            </a:r>
          </a:p>
          <a:p>
            <a:r>
              <a:rPr lang="en-GB" dirty="0" smtClean="0"/>
              <a:t>Role of Women</a:t>
            </a:r>
          </a:p>
        </p:txBody>
      </p:sp>
    </p:spTree>
    <p:extLst>
      <p:ext uri="{BB962C8B-B14F-4D97-AF65-F5344CB8AC3E}">
        <p14:creationId xmlns:p14="http://schemas.microsoft.com/office/powerpoint/2010/main" val="2153288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Possible Reasons for changes in Family Constructs</a:t>
            </a:r>
            <a:endParaRPr lang="en-GB" b="1" dirty="0"/>
          </a:p>
        </p:txBody>
      </p:sp>
      <p:sp>
        <p:nvSpPr>
          <p:cNvPr id="3" name="Content Placeholder 2"/>
          <p:cNvSpPr>
            <a:spLocks noGrp="1"/>
          </p:cNvSpPr>
          <p:nvPr>
            <p:ph idx="1"/>
          </p:nvPr>
        </p:nvSpPr>
        <p:spPr/>
        <p:txBody>
          <a:bodyPr>
            <a:normAutofit lnSpcReduction="10000"/>
          </a:bodyPr>
          <a:lstStyle/>
          <a:p>
            <a:r>
              <a:rPr lang="en-GB" b="1" dirty="0" smtClean="0"/>
              <a:t>DISCUSS…</a:t>
            </a:r>
          </a:p>
          <a:p>
            <a:endParaRPr lang="en-GB" dirty="0" smtClean="0"/>
          </a:p>
          <a:p>
            <a:r>
              <a:rPr lang="en-GB" dirty="0" smtClean="0"/>
              <a:t>Same Sex Marriage</a:t>
            </a:r>
          </a:p>
          <a:p>
            <a:r>
              <a:rPr lang="en-GB" dirty="0" smtClean="0"/>
              <a:t>Globalisation</a:t>
            </a:r>
          </a:p>
          <a:p>
            <a:r>
              <a:rPr lang="en-GB" dirty="0" smtClean="0"/>
              <a:t>Multicultural society</a:t>
            </a:r>
          </a:p>
          <a:p>
            <a:r>
              <a:rPr lang="en-GB" dirty="0" smtClean="0"/>
              <a:t>Adoption Law</a:t>
            </a:r>
          </a:p>
          <a:p>
            <a:r>
              <a:rPr lang="en-GB" dirty="0" smtClean="0"/>
              <a:t>Religious Values</a:t>
            </a:r>
          </a:p>
          <a:p>
            <a:r>
              <a:rPr lang="en-GB" dirty="0" smtClean="0"/>
              <a:t>Impact of Media</a:t>
            </a:r>
            <a:endParaRPr lang="en-GB" dirty="0"/>
          </a:p>
        </p:txBody>
      </p:sp>
    </p:spTree>
    <p:extLst>
      <p:ext uri="{BB962C8B-B14F-4D97-AF65-F5344CB8AC3E}">
        <p14:creationId xmlns:p14="http://schemas.microsoft.com/office/powerpoint/2010/main" val="36851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Varied Family Forms</a:t>
            </a:r>
            <a:endParaRPr lang="en-GB" b="1" dirty="0"/>
          </a:p>
        </p:txBody>
      </p:sp>
      <p:sp>
        <p:nvSpPr>
          <p:cNvPr id="3" name="Content Placeholder 2"/>
          <p:cNvSpPr>
            <a:spLocks noGrp="1"/>
          </p:cNvSpPr>
          <p:nvPr>
            <p:ph idx="1"/>
          </p:nvPr>
        </p:nvSpPr>
        <p:spPr/>
        <p:txBody>
          <a:bodyPr/>
          <a:lstStyle/>
          <a:p>
            <a:r>
              <a:rPr lang="en-GB" dirty="0" smtClean="0"/>
              <a:t>Idealised American/European family image</a:t>
            </a:r>
          </a:p>
          <a:p>
            <a:pPr lvl="1"/>
            <a:r>
              <a:rPr lang="en-GB" b="1" dirty="0" smtClean="0"/>
              <a:t>Preindustrial society:</a:t>
            </a:r>
          </a:p>
          <a:p>
            <a:pPr lvl="2"/>
            <a:r>
              <a:rPr lang="en-GB" dirty="0" smtClean="0"/>
              <a:t>Multigenerational family households</a:t>
            </a:r>
          </a:p>
          <a:p>
            <a:pPr lvl="2"/>
            <a:r>
              <a:rPr lang="en-GB" dirty="0" smtClean="0"/>
              <a:t>Agrarian society populated with extended family </a:t>
            </a:r>
          </a:p>
          <a:p>
            <a:pPr lvl="2"/>
            <a:r>
              <a:rPr lang="en-GB" dirty="0" smtClean="0"/>
              <a:t>Everyone had a role work, childcare education healthcare etc.</a:t>
            </a:r>
          </a:p>
          <a:p>
            <a:pPr marL="914400" lvl="2" indent="0">
              <a:buNone/>
            </a:pPr>
            <a:r>
              <a:rPr lang="en-GB" b="1" dirty="0" smtClean="0"/>
              <a:t>With industrialisation came the decline of the extended family and the rise of the smaller, geographically mobile nuclear family</a:t>
            </a:r>
          </a:p>
          <a:p>
            <a:endParaRPr lang="en-GB" dirty="0"/>
          </a:p>
        </p:txBody>
      </p:sp>
    </p:spTree>
    <p:extLst>
      <p:ext uri="{BB962C8B-B14F-4D97-AF65-F5344CB8AC3E}">
        <p14:creationId xmlns:p14="http://schemas.microsoft.com/office/powerpoint/2010/main" val="135151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Post WWII</a:t>
            </a:r>
            <a:endParaRPr lang="en-GB" b="1" dirty="0"/>
          </a:p>
        </p:txBody>
      </p:sp>
      <p:sp>
        <p:nvSpPr>
          <p:cNvPr id="3" name="Content Placeholder 2"/>
          <p:cNvSpPr>
            <a:spLocks noGrp="1"/>
          </p:cNvSpPr>
          <p:nvPr>
            <p:ph sz="half" idx="1"/>
          </p:nvPr>
        </p:nvSpPr>
        <p:spPr/>
        <p:txBody>
          <a:bodyPr>
            <a:normAutofit fontScale="92500" lnSpcReduction="10000"/>
          </a:bodyPr>
          <a:lstStyle/>
          <a:p>
            <a:r>
              <a:rPr lang="en-GB" dirty="0" smtClean="0"/>
              <a:t>Strong economy</a:t>
            </a:r>
          </a:p>
          <a:p>
            <a:r>
              <a:rPr lang="en-GB" dirty="0" smtClean="0"/>
              <a:t>Government benefits fuelled a broad middle-class prosperity</a:t>
            </a:r>
          </a:p>
          <a:p>
            <a:pPr lvl="1"/>
            <a:r>
              <a:rPr lang="en-GB" dirty="0" smtClean="0"/>
              <a:t>Education</a:t>
            </a:r>
          </a:p>
          <a:p>
            <a:pPr lvl="1"/>
            <a:r>
              <a:rPr lang="en-GB" dirty="0" smtClean="0"/>
              <a:t>Jobs</a:t>
            </a:r>
          </a:p>
          <a:p>
            <a:pPr lvl="1"/>
            <a:r>
              <a:rPr lang="en-GB" dirty="0" smtClean="0"/>
              <a:t>Home ownership</a:t>
            </a:r>
          </a:p>
          <a:p>
            <a:pPr lvl="1"/>
            <a:r>
              <a:rPr lang="en-GB" dirty="0" smtClean="0"/>
              <a:t>Families lived comfortably on one income</a:t>
            </a:r>
          </a:p>
          <a:p>
            <a:pPr lvl="1"/>
            <a:r>
              <a:rPr lang="en-GB" dirty="0" smtClean="0"/>
              <a:t>Steady decline in birth rates</a:t>
            </a:r>
          </a:p>
          <a:p>
            <a:pPr lvl="1"/>
            <a:r>
              <a:rPr lang="en-GB" dirty="0" smtClean="0"/>
              <a:t>Couples married younger</a:t>
            </a:r>
          </a:p>
        </p:txBody>
      </p:sp>
      <p:sp>
        <p:nvSpPr>
          <p:cNvPr id="6" name="Content Placeholder 5"/>
          <p:cNvSpPr>
            <a:spLocks noGrp="1"/>
          </p:cNvSpPr>
          <p:nvPr>
            <p:ph sz="half" idx="2"/>
          </p:nvPr>
        </p:nvSpPr>
        <p:spPr/>
        <p:txBody>
          <a:bodyPr>
            <a:normAutofit fontScale="92500" lnSpcReduction="10000"/>
          </a:bodyPr>
          <a:lstStyle/>
          <a:p>
            <a:r>
              <a:rPr lang="en-GB" dirty="0"/>
              <a:t>This started the </a:t>
            </a:r>
          </a:p>
          <a:p>
            <a:pPr lvl="1"/>
            <a:r>
              <a:rPr lang="en-GB" dirty="0"/>
              <a:t>Baby Boom</a:t>
            </a:r>
          </a:p>
          <a:p>
            <a:endParaRPr lang="en-GB" dirty="0"/>
          </a:p>
        </p:txBody>
      </p:sp>
    </p:spTree>
    <p:extLst>
      <p:ext uri="{BB962C8B-B14F-4D97-AF65-F5344CB8AC3E}">
        <p14:creationId xmlns:p14="http://schemas.microsoft.com/office/powerpoint/2010/main" val="318650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Nuclear Family </a:t>
            </a:r>
            <a:endParaRPr lang="en-GB" b="1" dirty="0"/>
          </a:p>
        </p:txBody>
      </p:sp>
      <p:sp>
        <p:nvSpPr>
          <p:cNvPr id="3" name="Content Placeholder 2"/>
          <p:cNvSpPr>
            <a:spLocks noGrp="1"/>
          </p:cNvSpPr>
          <p:nvPr>
            <p:ph idx="1"/>
          </p:nvPr>
        </p:nvSpPr>
        <p:spPr/>
        <p:txBody>
          <a:bodyPr/>
          <a:lstStyle/>
          <a:p>
            <a:r>
              <a:rPr lang="en-GB" dirty="0" smtClean="0"/>
              <a:t>1950s</a:t>
            </a:r>
          </a:p>
          <a:p>
            <a:pPr lvl="1"/>
            <a:r>
              <a:rPr lang="en-GB" dirty="0" smtClean="0"/>
              <a:t>2 parent family unit</a:t>
            </a:r>
          </a:p>
          <a:p>
            <a:pPr lvl="1"/>
            <a:r>
              <a:rPr lang="en-GB" dirty="0" smtClean="0"/>
              <a:t>Male breadwinner</a:t>
            </a:r>
          </a:p>
          <a:p>
            <a:pPr lvl="1"/>
            <a:r>
              <a:rPr lang="en-GB" dirty="0" smtClean="0"/>
              <a:t>Supported by full-time homemaker wife</a:t>
            </a:r>
          </a:p>
          <a:p>
            <a:pPr lvl="1"/>
            <a:r>
              <a:rPr lang="en-GB" dirty="0" smtClean="0"/>
              <a:t>Devoted herself to household management</a:t>
            </a:r>
          </a:p>
          <a:p>
            <a:pPr lvl="1"/>
            <a:r>
              <a:rPr lang="en-GB" dirty="0" smtClean="0"/>
              <a:t>Childrearing</a:t>
            </a:r>
          </a:p>
          <a:p>
            <a:pPr lvl="1"/>
            <a:r>
              <a:rPr lang="en-GB" dirty="0" smtClean="0"/>
              <a:t>Elder care</a:t>
            </a:r>
          </a:p>
          <a:p>
            <a:pPr lvl="1"/>
            <a:endParaRPr lang="en-GB" dirty="0"/>
          </a:p>
        </p:txBody>
      </p:sp>
    </p:spTree>
    <p:extLst>
      <p:ext uri="{BB962C8B-B14F-4D97-AF65-F5344CB8AC3E}">
        <p14:creationId xmlns:p14="http://schemas.microsoft.com/office/powerpoint/2010/main" val="40977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Ideal Family: The Reality </a:t>
            </a:r>
            <a:endParaRPr lang="en-GB" b="1" dirty="0"/>
          </a:p>
        </p:txBody>
      </p:sp>
      <p:sp>
        <p:nvSpPr>
          <p:cNvPr id="3" name="Content Placeholder 2"/>
          <p:cNvSpPr>
            <a:spLocks noGrp="1"/>
          </p:cNvSpPr>
          <p:nvPr>
            <p:ph idx="1"/>
          </p:nvPr>
        </p:nvSpPr>
        <p:spPr/>
        <p:txBody>
          <a:bodyPr/>
          <a:lstStyle/>
          <a:p>
            <a:r>
              <a:rPr lang="en-GB" dirty="0" smtClean="0"/>
              <a:t>Could be disrupted through a variety of family transitions</a:t>
            </a:r>
          </a:p>
          <a:p>
            <a:pPr lvl="1"/>
            <a:r>
              <a:rPr lang="en-GB" dirty="0" smtClean="0"/>
              <a:t>Early parental death or disability</a:t>
            </a:r>
          </a:p>
          <a:p>
            <a:pPr lvl="1"/>
            <a:r>
              <a:rPr lang="en-GB" dirty="0" smtClean="0"/>
              <a:t>Remarriage &amp; stepfamilies</a:t>
            </a:r>
          </a:p>
          <a:p>
            <a:pPr lvl="1"/>
            <a:r>
              <a:rPr lang="en-GB" dirty="0" smtClean="0"/>
              <a:t>Child placements in extended families</a:t>
            </a:r>
          </a:p>
          <a:p>
            <a:pPr lvl="1"/>
            <a:r>
              <a:rPr lang="en-GB" dirty="0" smtClean="0"/>
              <a:t>Foster care</a:t>
            </a:r>
          </a:p>
          <a:p>
            <a:pPr lvl="1"/>
            <a:r>
              <a:rPr lang="en-GB" dirty="0" smtClean="0"/>
              <a:t>orphanages</a:t>
            </a:r>
          </a:p>
          <a:p>
            <a:endParaRPr lang="en-GB" dirty="0"/>
          </a:p>
        </p:txBody>
      </p:sp>
    </p:spTree>
    <p:extLst>
      <p:ext uri="{BB962C8B-B14F-4D97-AF65-F5344CB8AC3E}">
        <p14:creationId xmlns:p14="http://schemas.microsoft.com/office/powerpoint/2010/main" val="32624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Choice in the 21st Century</a:t>
            </a:r>
            <a:endParaRPr lang="en-GB" dirty="0"/>
          </a:p>
        </p:txBody>
      </p:sp>
      <p:sp>
        <p:nvSpPr>
          <p:cNvPr id="3" name="Content Placeholder 2"/>
          <p:cNvSpPr>
            <a:spLocks noGrp="1"/>
          </p:cNvSpPr>
          <p:nvPr>
            <p:ph idx="1"/>
          </p:nvPr>
        </p:nvSpPr>
        <p:spPr/>
        <p:txBody>
          <a:bodyPr/>
          <a:lstStyle/>
          <a:p>
            <a:r>
              <a:rPr lang="en-GB" smtClean="0"/>
              <a:t>Today individuals have choices over marriage and children</a:t>
            </a:r>
          </a:p>
          <a:p>
            <a:pPr lvl="1"/>
            <a:r>
              <a:rPr lang="en-GB" smtClean="0"/>
              <a:t>Education</a:t>
            </a:r>
          </a:p>
          <a:p>
            <a:pPr lvl="1"/>
            <a:r>
              <a:rPr lang="en-GB" smtClean="0"/>
              <a:t>Birth control</a:t>
            </a:r>
          </a:p>
          <a:p>
            <a:pPr lvl="1"/>
            <a:r>
              <a:rPr lang="en-GB" smtClean="0"/>
              <a:t>Medical advances</a:t>
            </a:r>
          </a:p>
          <a:p>
            <a:pPr lvl="1"/>
            <a:r>
              <a:rPr lang="en-GB" smtClean="0"/>
              <a:t>Increased fertility</a:t>
            </a:r>
          </a:p>
          <a:p>
            <a:pPr lvl="1"/>
            <a:r>
              <a:rPr lang="en-GB" smtClean="0"/>
              <a:t>Childbearing options</a:t>
            </a:r>
          </a:p>
          <a:p>
            <a:pPr lvl="1"/>
            <a:r>
              <a:rPr lang="en-GB" smtClean="0"/>
              <a:t>Lengthened life expectancy</a:t>
            </a:r>
            <a:endParaRPr lang="en-GB" dirty="0" smtClean="0"/>
          </a:p>
        </p:txBody>
      </p:sp>
    </p:spTree>
    <p:extLst>
      <p:ext uri="{BB962C8B-B14F-4D97-AF65-F5344CB8AC3E}">
        <p14:creationId xmlns:p14="http://schemas.microsoft.com/office/powerpoint/2010/main" val="36813222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Current Trends</a:t>
            </a:r>
            <a:endParaRPr lang="en-GB" b="1" dirty="0"/>
          </a:p>
        </p:txBody>
      </p:sp>
      <p:sp>
        <p:nvSpPr>
          <p:cNvPr id="3" name="Content Placeholder 2"/>
          <p:cNvSpPr>
            <a:spLocks noGrp="1"/>
          </p:cNvSpPr>
          <p:nvPr>
            <p:ph idx="1"/>
          </p:nvPr>
        </p:nvSpPr>
        <p:spPr/>
        <p:txBody>
          <a:bodyPr/>
          <a:lstStyle/>
          <a:p>
            <a:r>
              <a:rPr lang="en-GB" dirty="0" smtClean="0"/>
              <a:t>Varied family forms</a:t>
            </a:r>
          </a:p>
          <a:p>
            <a:r>
              <a:rPr lang="en-GB" dirty="0" smtClean="0"/>
              <a:t>Varied gender roles and relationships</a:t>
            </a:r>
          </a:p>
          <a:p>
            <a:r>
              <a:rPr lang="en-GB" dirty="0" smtClean="0"/>
              <a:t>Growing cultural diversity and multicultural society</a:t>
            </a:r>
          </a:p>
          <a:p>
            <a:r>
              <a:rPr lang="en-GB" dirty="0" smtClean="0"/>
              <a:t>Increasing socioeconomic disparity</a:t>
            </a:r>
          </a:p>
          <a:p>
            <a:r>
              <a:rPr lang="en-GB" dirty="0" smtClean="0"/>
              <a:t>Varying and expanded family life course</a:t>
            </a:r>
            <a:endParaRPr lang="en-GB" dirty="0"/>
          </a:p>
        </p:txBody>
      </p:sp>
    </p:spTree>
    <p:extLst>
      <p:ext uri="{BB962C8B-B14F-4D97-AF65-F5344CB8AC3E}">
        <p14:creationId xmlns:p14="http://schemas.microsoft.com/office/powerpoint/2010/main" val="251150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Families in the UK</a:t>
            </a:r>
          </a:p>
        </p:txBody>
      </p:sp>
      <p:sp>
        <p:nvSpPr>
          <p:cNvPr id="3" name="Content Placeholder 2"/>
          <p:cNvSpPr>
            <a:spLocks noGrp="1"/>
          </p:cNvSpPr>
          <p:nvPr>
            <p:ph idx="1"/>
          </p:nvPr>
        </p:nvSpPr>
        <p:spPr>
          <a:xfrm>
            <a:off x="143508" y="1417638"/>
            <a:ext cx="8856984" cy="2188840"/>
          </a:xfrm>
        </p:spPr>
        <p:txBody>
          <a:bodyPr>
            <a:normAutofit/>
          </a:bodyPr>
          <a:lstStyle/>
          <a:p>
            <a:r>
              <a:rPr lang="en-GB" dirty="0"/>
              <a:t>Families have undoubtedly changed</a:t>
            </a:r>
          </a:p>
          <a:p>
            <a:r>
              <a:rPr lang="en-GB" dirty="0"/>
              <a:t>The last 100 years have seen changes in legislation, technology, attitudes and expectations that have led to:</a:t>
            </a:r>
          </a:p>
        </p:txBody>
      </p:sp>
      <p:sp>
        <p:nvSpPr>
          <p:cNvPr id="4" name="TextBox 3">
            <a:extLst>
              <a:ext uri="{FF2B5EF4-FFF2-40B4-BE49-F238E27FC236}">
                <a16:creationId xmlns:a16="http://schemas.microsoft.com/office/drawing/2014/main" id="{6631663B-958A-4253-8CE9-F800C17A0960}"/>
              </a:ext>
            </a:extLst>
          </p:cNvPr>
          <p:cNvSpPr txBox="1"/>
          <p:nvPr/>
        </p:nvSpPr>
        <p:spPr>
          <a:xfrm>
            <a:off x="1331640" y="3606478"/>
            <a:ext cx="7355160"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a massive feminisation of the workforce since the second world war;</a:t>
            </a:r>
          </a:p>
          <a:p>
            <a:pPr marL="285750" indent="-285750">
              <a:buFont typeface="Arial" panose="020B0604020202020204" pitchFamily="34" charset="0"/>
              <a:buChar char="•"/>
            </a:pPr>
            <a:r>
              <a:rPr lang="en-GB" sz="2400" dirty="0"/>
              <a:t>widespread contraception leading to deferred decisions about the start of families; and</a:t>
            </a:r>
          </a:p>
          <a:p>
            <a:pPr marL="285750" indent="-285750">
              <a:buFont typeface="Arial" panose="020B0604020202020204" pitchFamily="34" charset="0"/>
              <a:buChar char="•"/>
            </a:pPr>
            <a:r>
              <a:rPr lang="en-GB" sz="2400" dirty="0"/>
              <a:t>divorce, remarriage and cohabitation becoming much more acceptable.</a:t>
            </a:r>
          </a:p>
          <a:p>
            <a:pPr algn="r"/>
            <a:r>
              <a:rPr lang="en-GB" sz="2400" dirty="0"/>
              <a:t>(</a:t>
            </a:r>
            <a:r>
              <a:rPr lang="en-GB" sz="2400" dirty="0" err="1"/>
              <a:t>Roantree</a:t>
            </a:r>
            <a:r>
              <a:rPr lang="en-GB" sz="2400" dirty="0"/>
              <a:t> &amp; </a:t>
            </a:r>
            <a:r>
              <a:rPr lang="en-GB" sz="2400" dirty="0" err="1"/>
              <a:t>Vira</a:t>
            </a:r>
            <a:r>
              <a:rPr lang="en-GB" sz="2400" dirty="0"/>
              <a:t>, No Date) </a:t>
            </a:r>
          </a:p>
        </p:txBody>
      </p:sp>
    </p:spTree>
    <p:extLst>
      <p:ext uri="{BB962C8B-B14F-4D97-AF65-F5344CB8AC3E}">
        <p14:creationId xmlns:p14="http://schemas.microsoft.com/office/powerpoint/2010/main" val="3717638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Family and Social Attitudes</a:t>
            </a:r>
          </a:p>
        </p:txBody>
      </p:sp>
      <p:sp>
        <p:nvSpPr>
          <p:cNvPr id="3" name="Content Placeholder 2"/>
          <p:cNvSpPr>
            <a:spLocks noGrp="1"/>
          </p:cNvSpPr>
          <p:nvPr>
            <p:ph idx="1"/>
          </p:nvPr>
        </p:nvSpPr>
        <p:spPr/>
        <p:txBody>
          <a:bodyPr>
            <a:normAutofit lnSpcReduction="10000"/>
          </a:bodyPr>
          <a:lstStyle/>
          <a:p>
            <a:r>
              <a:rPr lang="en-GB" dirty="0"/>
              <a:t>We have seen a relaxation of societal attitudes</a:t>
            </a:r>
          </a:p>
          <a:p>
            <a:r>
              <a:rPr lang="en-GB" dirty="0"/>
              <a:t>For example, it is no longer seen as unusual to be involved in a ‘complicated’ family structure</a:t>
            </a:r>
          </a:p>
          <a:p>
            <a:r>
              <a:rPr lang="en-GB" dirty="0"/>
              <a:t>Families no longer made up of married parents living with their children</a:t>
            </a:r>
          </a:p>
          <a:p>
            <a:r>
              <a:rPr lang="en-GB" dirty="0"/>
              <a:t>7 in 10 households are still headed up by married couples</a:t>
            </a:r>
          </a:p>
          <a:p>
            <a:r>
              <a:rPr lang="en-GB" dirty="0"/>
              <a:t>But this is now declining</a:t>
            </a:r>
          </a:p>
          <a:p>
            <a:pPr marL="0" indent="0" algn="r">
              <a:buNone/>
            </a:pPr>
            <a:r>
              <a:rPr lang="en-GB" sz="2400" dirty="0"/>
              <a:t>(ONS, No Date)</a:t>
            </a:r>
          </a:p>
        </p:txBody>
      </p:sp>
    </p:spTree>
    <p:extLst>
      <p:ext uri="{BB962C8B-B14F-4D97-AF65-F5344CB8AC3E}">
        <p14:creationId xmlns:p14="http://schemas.microsoft.com/office/powerpoint/2010/main" val="46945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276872"/>
            <a:ext cx="7416824" cy="1754326"/>
          </a:xfrm>
          <a:prstGeom prst="rect">
            <a:avLst/>
          </a:prstGeom>
        </p:spPr>
        <p:txBody>
          <a:bodyPr wrap="square">
            <a:spAutoFit/>
          </a:bodyPr>
          <a:lstStyle/>
          <a:p>
            <a:pPr algn="ctr">
              <a:lnSpc>
                <a:spcPct val="150000"/>
              </a:lnSpc>
              <a:spcAft>
                <a:spcPts val="800"/>
              </a:spcAft>
            </a:pPr>
            <a:r>
              <a:rPr lang="en-GB" sz="3600" b="1" dirty="0">
                <a:latin typeface="+mj-lt"/>
                <a:ea typeface="Calibri" panose="020F0502020204030204" pitchFamily="34" charset="0"/>
                <a:cs typeface="Times New Roman" panose="02020603050405020304" pitchFamily="18" charset="0"/>
              </a:rPr>
              <a:t>Are changes in Birth and Marriage Rates having an Effect on the Family?</a:t>
            </a:r>
          </a:p>
        </p:txBody>
      </p:sp>
    </p:spTree>
    <p:extLst>
      <p:ext uri="{BB962C8B-B14F-4D97-AF65-F5344CB8AC3E}">
        <p14:creationId xmlns:p14="http://schemas.microsoft.com/office/powerpoint/2010/main" val="398755886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Declining Birth Rates</a:t>
            </a:r>
            <a:endParaRPr lang="en-GB" b="1" dirty="0"/>
          </a:p>
        </p:txBody>
      </p:sp>
      <p:sp>
        <p:nvSpPr>
          <p:cNvPr id="3" name="Content Placeholder 2"/>
          <p:cNvSpPr>
            <a:spLocks noGrp="1"/>
          </p:cNvSpPr>
          <p:nvPr>
            <p:ph idx="1"/>
          </p:nvPr>
        </p:nvSpPr>
        <p:spPr>
          <a:xfrm>
            <a:off x="179512" y="1600200"/>
            <a:ext cx="8507288" cy="4525963"/>
          </a:xfrm>
        </p:spPr>
        <p:txBody>
          <a:bodyPr>
            <a:normAutofit fontScale="92500"/>
          </a:bodyPr>
          <a:lstStyle/>
          <a:p>
            <a:r>
              <a:rPr lang="en-GB" dirty="0"/>
              <a:t>There were 640,370 live births in England and Wales in 2019, a decrease of 2.5% since 2018 and a 12.2% decrease since the most recent peak in </a:t>
            </a:r>
            <a:r>
              <a:rPr lang="en-GB" dirty="0" smtClean="0"/>
              <a:t>2012</a:t>
            </a:r>
          </a:p>
          <a:p>
            <a:r>
              <a:rPr lang="en-GB" dirty="0"/>
              <a:t>Fertility rates decreased in all age groups except for women aged 40 years and over, among whom the rate increased to 16.5 births per 1,000 </a:t>
            </a:r>
            <a:r>
              <a:rPr lang="en-GB" dirty="0" smtClean="0"/>
              <a:t>women</a:t>
            </a:r>
          </a:p>
          <a:p>
            <a:r>
              <a:rPr lang="en-GB" b="1" dirty="0" smtClean="0"/>
              <a:t>What are possible reasons for this…?</a:t>
            </a:r>
          </a:p>
          <a:p>
            <a:r>
              <a:rPr lang="en-GB" b="1" dirty="0" smtClean="0"/>
              <a:t>How could this impact on ‘the family…?’</a:t>
            </a:r>
            <a:endParaRPr lang="en-GB" b="1" dirty="0"/>
          </a:p>
        </p:txBody>
      </p:sp>
    </p:spTree>
    <p:extLst>
      <p:ext uri="{BB962C8B-B14F-4D97-AF65-F5344CB8AC3E}">
        <p14:creationId xmlns:p14="http://schemas.microsoft.com/office/powerpoint/2010/main" val="72403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Declining Marriage Rates</a:t>
            </a:r>
            <a:endParaRPr lang="en-GB" b="1" dirty="0"/>
          </a:p>
        </p:txBody>
      </p:sp>
      <p:sp>
        <p:nvSpPr>
          <p:cNvPr id="3" name="Content Placeholder 2"/>
          <p:cNvSpPr>
            <a:spLocks noGrp="1"/>
          </p:cNvSpPr>
          <p:nvPr>
            <p:ph idx="1"/>
          </p:nvPr>
        </p:nvSpPr>
        <p:spPr/>
        <p:txBody>
          <a:bodyPr>
            <a:normAutofit fontScale="85000" lnSpcReduction="20000"/>
          </a:bodyPr>
          <a:lstStyle/>
          <a:p>
            <a:r>
              <a:rPr lang="en-GB" dirty="0"/>
              <a:t>There were 242,842 marriages in England and Wales in 2017, a decrease of 2.8% from </a:t>
            </a:r>
            <a:r>
              <a:rPr lang="en-GB" dirty="0" smtClean="0"/>
              <a:t>2016</a:t>
            </a:r>
            <a:endParaRPr lang="en-GB" dirty="0"/>
          </a:p>
          <a:p>
            <a:r>
              <a:rPr lang="en-GB" dirty="0"/>
              <a:t>Marriage rates for opposite-sex couples in 2017 were the lowest on record, with 21.2 marriages per 1,000 unmarried men and 19.5 marriages per 1,000 unmarried </a:t>
            </a:r>
            <a:r>
              <a:rPr lang="en-GB" dirty="0" smtClean="0"/>
              <a:t>women</a:t>
            </a:r>
            <a:endParaRPr lang="en-GB" dirty="0"/>
          </a:p>
          <a:p>
            <a:r>
              <a:rPr lang="en-GB" dirty="0"/>
              <a:t>Less than a quarter (22%) of all marriages in 2017 were religious ceremonies, the lowest percentage on </a:t>
            </a:r>
            <a:r>
              <a:rPr lang="en-GB" dirty="0" smtClean="0"/>
              <a:t>record</a:t>
            </a:r>
            <a:endParaRPr lang="en-GB" dirty="0"/>
          </a:p>
          <a:p>
            <a:r>
              <a:rPr lang="en-GB" dirty="0"/>
              <a:t>In 2017, there were 6,932 marriages of same-sex couples of which 56% were between female couples; a further 1,072 couples converted their existing civil partnership into a </a:t>
            </a:r>
            <a:r>
              <a:rPr lang="en-GB" dirty="0" smtClean="0"/>
              <a:t>marriage</a:t>
            </a:r>
            <a:endParaRPr lang="en-GB" dirty="0"/>
          </a:p>
          <a:p>
            <a:endParaRPr lang="en-GB" dirty="0"/>
          </a:p>
        </p:txBody>
      </p:sp>
    </p:spTree>
    <p:extLst>
      <p:ext uri="{BB962C8B-B14F-4D97-AF65-F5344CB8AC3E}">
        <p14:creationId xmlns:p14="http://schemas.microsoft.com/office/powerpoint/2010/main" val="295802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Declining Marriage Rates</a:t>
            </a:r>
            <a:endParaRPr lang="en-GB" b="1" dirty="0"/>
          </a:p>
        </p:txBody>
      </p:sp>
      <p:sp>
        <p:nvSpPr>
          <p:cNvPr id="3" name="Content Placeholder 2"/>
          <p:cNvSpPr>
            <a:spLocks noGrp="1"/>
          </p:cNvSpPr>
          <p:nvPr>
            <p:ph idx="1"/>
          </p:nvPr>
        </p:nvSpPr>
        <p:spPr/>
        <p:txBody>
          <a:bodyPr>
            <a:normAutofit fontScale="85000" lnSpcReduction="20000"/>
          </a:bodyPr>
          <a:lstStyle/>
          <a:p>
            <a:r>
              <a:rPr lang="en-GB" dirty="0" smtClean="0"/>
              <a:t>Nearly </a:t>
            </a:r>
            <a:r>
              <a:rPr lang="en-GB" dirty="0"/>
              <a:t>9 in 10 (88%) of opposite-sex couples cohabited before getting married in 2017; this proportion was slightly higher for couples who had a civil ceremony (90%) compared with those who had a religious ceremony (81</a:t>
            </a:r>
            <a:r>
              <a:rPr lang="en-GB" dirty="0" smtClean="0"/>
              <a:t>%)</a:t>
            </a:r>
            <a:endParaRPr lang="en-GB" dirty="0"/>
          </a:p>
          <a:p>
            <a:r>
              <a:rPr lang="en-GB" dirty="0"/>
              <a:t>The average age at marriage of opposite-sex couples was 38.0 years for men and 35.7 years for women in </a:t>
            </a:r>
            <a:r>
              <a:rPr lang="en-GB" dirty="0" smtClean="0"/>
              <a:t>2017</a:t>
            </a:r>
          </a:p>
          <a:p>
            <a:pPr marL="0" indent="0">
              <a:buNone/>
            </a:pPr>
            <a:r>
              <a:rPr lang="en-GB" b="1" dirty="0"/>
              <a:t>Marriage rates for opposite-sex couples are now at the lowest level on record. This continues a gradual long-term decline seen since the early 1970s, with numbers falling by a third over the past 40 years.</a:t>
            </a:r>
          </a:p>
          <a:p>
            <a:endParaRPr lang="en-GB" dirty="0"/>
          </a:p>
        </p:txBody>
      </p:sp>
    </p:spTree>
    <p:extLst>
      <p:ext uri="{BB962C8B-B14F-4D97-AF65-F5344CB8AC3E}">
        <p14:creationId xmlns:p14="http://schemas.microsoft.com/office/powerpoint/2010/main" val="73099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Declining Marriage Rates</a:t>
            </a:r>
            <a:endParaRPr lang="en-GB" b="1" dirty="0"/>
          </a:p>
        </p:txBody>
      </p:sp>
      <p:sp>
        <p:nvSpPr>
          <p:cNvPr id="3" name="Content Placeholder 2"/>
          <p:cNvSpPr>
            <a:spLocks noGrp="1"/>
          </p:cNvSpPr>
          <p:nvPr>
            <p:ph idx="1"/>
          </p:nvPr>
        </p:nvSpPr>
        <p:spPr/>
        <p:txBody>
          <a:bodyPr>
            <a:normAutofit lnSpcReduction="10000"/>
          </a:bodyPr>
          <a:lstStyle/>
          <a:p>
            <a:r>
              <a:rPr lang="en-GB" dirty="0"/>
              <a:t>There were 6,932 same-sex marriages in 2017. This is a small decrease from 7,019 in 2016.</a:t>
            </a:r>
          </a:p>
          <a:p>
            <a:r>
              <a:rPr lang="en-GB" dirty="0"/>
              <a:t>56% of same-sex marriages were between females.</a:t>
            </a:r>
          </a:p>
          <a:p>
            <a:r>
              <a:rPr lang="en-GB" dirty="0"/>
              <a:t>For 89% of men and 81% of women in 2017, their marriage was their first legally recognised relationship.</a:t>
            </a:r>
          </a:p>
          <a:p>
            <a:r>
              <a:rPr lang="en-GB" dirty="0"/>
              <a:t>1,072 same-sex couples converted an existing civil partnership into a marriage</a:t>
            </a:r>
          </a:p>
          <a:p>
            <a:endParaRPr lang="en-GB" dirty="0"/>
          </a:p>
        </p:txBody>
      </p:sp>
    </p:spTree>
    <p:extLst>
      <p:ext uri="{BB962C8B-B14F-4D97-AF65-F5344CB8AC3E}">
        <p14:creationId xmlns:p14="http://schemas.microsoft.com/office/powerpoint/2010/main" val="2765384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Divorce Rates</a:t>
            </a:r>
            <a:endParaRPr lang="en-GB" b="1" dirty="0"/>
          </a:p>
        </p:txBody>
      </p:sp>
      <p:sp>
        <p:nvSpPr>
          <p:cNvPr id="3" name="Content Placeholder 2"/>
          <p:cNvSpPr>
            <a:spLocks noGrp="1"/>
          </p:cNvSpPr>
          <p:nvPr>
            <p:ph idx="1"/>
          </p:nvPr>
        </p:nvSpPr>
        <p:spPr/>
        <p:txBody>
          <a:bodyPr>
            <a:normAutofit lnSpcReduction="10000"/>
          </a:bodyPr>
          <a:lstStyle/>
          <a:p>
            <a:r>
              <a:rPr lang="en-GB" dirty="0"/>
              <a:t>Data from the Office for National </a:t>
            </a:r>
            <a:r>
              <a:rPr lang="en-GB" b="1" dirty="0"/>
              <a:t>Statistics</a:t>
            </a:r>
            <a:r>
              <a:rPr lang="en-GB" dirty="0"/>
              <a:t> (ONS) shows that </a:t>
            </a:r>
            <a:r>
              <a:rPr lang="en-GB" b="1" dirty="0"/>
              <a:t>divorces</a:t>
            </a:r>
            <a:r>
              <a:rPr lang="en-GB" dirty="0"/>
              <a:t> among heterosexual couples rose by 18.4% from 90,871 in 2018 to 107,599 last year. ... </a:t>
            </a:r>
            <a:endParaRPr lang="en-GB" dirty="0" smtClean="0"/>
          </a:p>
          <a:p>
            <a:r>
              <a:rPr lang="en-GB" b="1" dirty="0" smtClean="0"/>
              <a:t>Divorce</a:t>
            </a:r>
            <a:r>
              <a:rPr lang="en-GB" dirty="0"/>
              <a:t> among same-sex couples in </a:t>
            </a:r>
            <a:r>
              <a:rPr lang="en-GB" b="1" dirty="0"/>
              <a:t>England</a:t>
            </a:r>
            <a:r>
              <a:rPr lang="en-GB" dirty="0"/>
              <a:t> and Wales has doubled - from 428 in 2018 to 822 in </a:t>
            </a:r>
            <a:r>
              <a:rPr lang="en-GB" b="1" dirty="0"/>
              <a:t>2019</a:t>
            </a:r>
            <a:r>
              <a:rPr lang="en-GB" dirty="0"/>
              <a:t>. Almost three-quarters (72%) were among female couples</a:t>
            </a:r>
          </a:p>
        </p:txBody>
      </p:sp>
    </p:spTree>
    <p:extLst>
      <p:ext uri="{BB962C8B-B14F-4D97-AF65-F5344CB8AC3E}">
        <p14:creationId xmlns:p14="http://schemas.microsoft.com/office/powerpoint/2010/main" val="380009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Divorce &amp; Remarriage </a:t>
            </a:r>
            <a:endParaRPr lang="en-GB" b="1" dirty="0"/>
          </a:p>
        </p:txBody>
      </p:sp>
      <p:sp>
        <p:nvSpPr>
          <p:cNvPr id="3" name="Content Placeholder 2"/>
          <p:cNvSpPr>
            <a:spLocks noGrp="1"/>
          </p:cNvSpPr>
          <p:nvPr>
            <p:ph idx="1"/>
          </p:nvPr>
        </p:nvSpPr>
        <p:spPr>
          <a:xfrm>
            <a:off x="0" y="1600200"/>
            <a:ext cx="9036496" cy="4525963"/>
          </a:xfrm>
        </p:spPr>
        <p:txBody>
          <a:bodyPr/>
          <a:lstStyle/>
          <a:p>
            <a:r>
              <a:rPr lang="en-GB" dirty="0" smtClean="0"/>
              <a:t>Divorce rates rising</a:t>
            </a:r>
          </a:p>
          <a:p>
            <a:pPr lvl="1"/>
            <a:r>
              <a:rPr lang="en-GB" dirty="0" smtClean="0"/>
              <a:t>Complexity of stepfamily</a:t>
            </a:r>
          </a:p>
          <a:p>
            <a:pPr lvl="1"/>
            <a:r>
              <a:rPr lang="en-GB" dirty="0" smtClean="0"/>
              <a:t>Increases the divorce of remarriage families</a:t>
            </a:r>
          </a:p>
          <a:p>
            <a:pPr lvl="1"/>
            <a:r>
              <a:rPr lang="en-GB" dirty="0" smtClean="0"/>
              <a:t>Challenging children of second marriages </a:t>
            </a:r>
          </a:p>
          <a:p>
            <a:pPr marL="457200" lvl="1" indent="0">
              <a:buNone/>
            </a:pPr>
            <a:r>
              <a:rPr lang="en-GB" sz="1800" dirty="0"/>
              <a:t> </a:t>
            </a:r>
            <a:r>
              <a:rPr lang="en-GB" sz="1800" dirty="0" smtClean="0"/>
              <a:t>                                                                                                                 (</a:t>
            </a:r>
            <a:r>
              <a:rPr lang="en-GB" sz="1800" dirty="0" err="1" smtClean="0"/>
              <a:t>Pasley</a:t>
            </a:r>
            <a:r>
              <a:rPr lang="en-GB" sz="1800" dirty="0" smtClean="0"/>
              <a:t> &amp; Garneau, 2012)</a:t>
            </a:r>
          </a:p>
          <a:p>
            <a:pPr lvl="1"/>
            <a:r>
              <a:rPr lang="en-GB" dirty="0" smtClean="0"/>
              <a:t>Most children from divorced of second marriage families cope well with the potential challenges </a:t>
            </a:r>
            <a:endParaRPr lang="en-GB" dirty="0"/>
          </a:p>
        </p:txBody>
      </p:sp>
    </p:spTree>
    <p:extLst>
      <p:ext uri="{BB962C8B-B14F-4D97-AF65-F5344CB8AC3E}">
        <p14:creationId xmlns:p14="http://schemas.microsoft.com/office/powerpoint/2010/main" val="163167272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Cohabitation &amp; Single Living </a:t>
            </a:r>
            <a:endParaRPr lang="en-GB" b="1" dirty="0"/>
          </a:p>
        </p:txBody>
      </p:sp>
      <p:sp>
        <p:nvSpPr>
          <p:cNvPr id="3" name="Content Placeholder 2"/>
          <p:cNvSpPr>
            <a:spLocks noGrp="1"/>
          </p:cNvSpPr>
          <p:nvPr>
            <p:ph sz="half" idx="1"/>
          </p:nvPr>
        </p:nvSpPr>
        <p:spPr/>
        <p:txBody>
          <a:bodyPr>
            <a:normAutofit/>
          </a:bodyPr>
          <a:lstStyle/>
          <a:p>
            <a:r>
              <a:rPr lang="en-GB" dirty="0" smtClean="0"/>
              <a:t>A step ‘towards’ marriage</a:t>
            </a:r>
          </a:p>
          <a:p>
            <a:r>
              <a:rPr lang="en-GB" dirty="0" smtClean="0"/>
              <a:t>Divorcees</a:t>
            </a:r>
          </a:p>
          <a:p>
            <a:r>
              <a:rPr lang="en-GB" dirty="0" smtClean="0"/>
              <a:t>Widowhood</a:t>
            </a:r>
          </a:p>
          <a:p>
            <a:r>
              <a:rPr lang="en-GB" dirty="0" smtClean="0"/>
              <a:t>May prefer not to remarry</a:t>
            </a:r>
          </a:p>
        </p:txBody>
      </p:sp>
      <p:sp>
        <p:nvSpPr>
          <p:cNvPr id="6" name="Content Placeholder 5"/>
          <p:cNvSpPr>
            <a:spLocks noGrp="1"/>
          </p:cNvSpPr>
          <p:nvPr>
            <p:ph sz="half" idx="2"/>
          </p:nvPr>
        </p:nvSpPr>
        <p:spPr/>
        <p:txBody>
          <a:bodyPr/>
          <a:lstStyle/>
          <a:p>
            <a:r>
              <a:rPr lang="en-GB" dirty="0"/>
              <a:t>Unmarried couples drift into cohabitation </a:t>
            </a:r>
          </a:p>
          <a:p>
            <a:pPr lvl="1"/>
            <a:r>
              <a:rPr lang="en-GB" dirty="0"/>
              <a:t>Gradual process</a:t>
            </a:r>
          </a:p>
          <a:p>
            <a:pPr lvl="1"/>
            <a:r>
              <a:rPr lang="en-GB" dirty="0"/>
              <a:t>No clear decision to live </a:t>
            </a:r>
            <a:r>
              <a:rPr lang="en-GB" dirty="0" smtClean="0"/>
              <a:t>together</a:t>
            </a:r>
            <a:endParaRPr lang="en-GB" dirty="0"/>
          </a:p>
          <a:p>
            <a:pPr lvl="1"/>
            <a:r>
              <a:rPr lang="en-GB" dirty="0"/>
              <a:t>Many break up</a:t>
            </a:r>
          </a:p>
          <a:p>
            <a:pPr lvl="2"/>
            <a:r>
              <a:rPr lang="en-GB" dirty="0"/>
              <a:t>Most common within 3 </a:t>
            </a:r>
            <a:r>
              <a:rPr lang="en-GB" dirty="0" smtClean="0"/>
              <a:t>years</a:t>
            </a:r>
          </a:p>
          <a:p>
            <a:pPr lvl="2"/>
            <a:r>
              <a:rPr lang="en-GB" dirty="0" smtClean="0"/>
              <a:t>Not always the case</a:t>
            </a:r>
            <a:endParaRPr lang="en-GB" dirty="0"/>
          </a:p>
          <a:p>
            <a:endParaRPr lang="en-GB" dirty="0"/>
          </a:p>
        </p:txBody>
      </p:sp>
    </p:spTree>
    <p:extLst>
      <p:ext uri="{BB962C8B-B14F-4D97-AF65-F5344CB8AC3E}">
        <p14:creationId xmlns:p14="http://schemas.microsoft.com/office/powerpoint/2010/main" val="134017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Modern Family Constructs</a:t>
            </a:r>
            <a:endParaRPr lang="en-GB" b="1" dirty="0"/>
          </a:p>
        </p:txBody>
      </p:sp>
      <p:sp>
        <p:nvSpPr>
          <p:cNvPr id="3" name="Content Placeholder 2"/>
          <p:cNvSpPr>
            <a:spLocks noGrp="1"/>
          </p:cNvSpPr>
          <p:nvPr>
            <p:ph idx="1"/>
          </p:nvPr>
        </p:nvSpPr>
        <p:spPr>
          <a:xfrm>
            <a:off x="0" y="1600200"/>
            <a:ext cx="9144000" cy="4525963"/>
          </a:xfrm>
        </p:spPr>
        <p:txBody>
          <a:bodyPr>
            <a:normAutofit lnSpcReduction="10000"/>
          </a:bodyPr>
          <a:lstStyle/>
          <a:p>
            <a:pPr marL="0" indent="0">
              <a:buNone/>
            </a:pPr>
            <a:r>
              <a:rPr lang="en-GB" b="1" dirty="0" smtClean="0"/>
              <a:t>How many constructs of family can you think of…?</a:t>
            </a:r>
          </a:p>
          <a:p>
            <a:r>
              <a:rPr lang="en-GB" dirty="0" smtClean="0"/>
              <a:t>Traditional nuclear family</a:t>
            </a:r>
          </a:p>
          <a:p>
            <a:r>
              <a:rPr lang="en-GB" dirty="0" smtClean="0"/>
              <a:t>Symmetrical family</a:t>
            </a:r>
          </a:p>
          <a:p>
            <a:r>
              <a:rPr lang="en-GB" dirty="0" smtClean="0"/>
              <a:t>Nuclear family with ‘house husband’ or ‘new man’</a:t>
            </a:r>
          </a:p>
          <a:p>
            <a:r>
              <a:rPr lang="en-GB" dirty="0" smtClean="0"/>
              <a:t>Extended family- vertical</a:t>
            </a:r>
          </a:p>
          <a:p>
            <a:r>
              <a:rPr lang="en-GB" dirty="0" smtClean="0"/>
              <a:t>Extended family horizontal</a:t>
            </a:r>
          </a:p>
          <a:p>
            <a:r>
              <a:rPr lang="en-GB" dirty="0" smtClean="0"/>
              <a:t>Same sex parent family (with or without children)</a:t>
            </a:r>
          </a:p>
          <a:p>
            <a:r>
              <a:rPr lang="en-GB" dirty="0" smtClean="0"/>
              <a:t>Beanpole family</a:t>
            </a:r>
          </a:p>
          <a:p>
            <a:endParaRPr lang="en-GB" dirty="0" smtClean="0"/>
          </a:p>
          <a:p>
            <a:endParaRPr lang="en-GB" b="1" dirty="0"/>
          </a:p>
        </p:txBody>
      </p:sp>
    </p:spTree>
    <p:extLst>
      <p:ext uri="{BB962C8B-B14F-4D97-AF65-F5344CB8AC3E}">
        <p14:creationId xmlns:p14="http://schemas.microsoft.com/office/powerpoint/2010/main" val="102913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Modern Family Constructs</a:t>
            </a:r>
            <a:endParaRPr lang="en-GB" b="1" dirty="0"/>
          </a:p>
        </p:txBody>
      </p:sp>
      <p:sp>
        <p:nvSpPr>
          <p:cNvPr id="3" name="Content Placeholder 2"/>
          <p:cNvSpPr>
            <a:spLocks noGrp="1"/>
          </p:cNvSpPr>
          <p:nvPr>
            <p:ph idx="1"/>
          </p:nvPr>
        </p:nvSpPr>
        <p:spPr>
          <a:xfrm>
            <a:off x="0" y="1600200"/>
            <a:ext cx="9144000" cy="4525963"/>
          </a:xfrm>
        </p:spPr>
        <p:txBody>
          <a:bodyPr>
            <a:normAutofit fontScale="85000" lnSpcReduction="10000"/>
          </a:bodyPr>
          <a:lstStyle/>
          <a:p>
            <a:pPr marL="0" indent="0">
              <a:buNone/>
            </a:pPr>
            <a:r>
              <a:rPr lang="en-GB" sz="3900" b="1" dirty="0" smtClean="0"/>
              <a:t>How many constructs of family can you think of…?</a:t>
            </a:r>
          </a:p>
          <a:p>
            <a:r>
              <a:rPr lang="en-GB" dirty="0" smtClean="0"/>
              <a:t>Concealed family</a:t>
            </a:r>
          </a:p>
          <a:p>
            <a:r>
              <a:rPr lang="en-GB" dirty="0" smtClean="0"/>
              <a:t>Lone parent family- </a:t>
            </a:r>
            <a:r>
              <a:rPr lang="en-GB" dirty="0" err="1" smtClean="0"/>
              <a:t>matrifocal</a:t>
            </a:r>
            <a:r>
              <a:rPr lang="en-GB" dirty="0" smtClean="0"/>
              <a:t> and </a:t>
            </a:r>
            <a:r>
              <a:rPr lang="en-GB" dirty="0" err="1" smtClean="0"/>
              <a:t>patrifocal</a:t>
            </a:r>
            <a:endParaRPr lang="en-GB" dirty="0" smtClean="0"/>
          </a:p>
          <a:p>
            <a:r>
              <a:rPr lang="en-GB" dirty="0" smtClean="0"/>
              <a:t>Reconstituted or blended families</a:t>
            </a:r>
          </a:p>
          <a:p>
            <a:r>
              <a:rPr lang="en-GB" dirty="0" smtClean="0"/>
              <a:t>Living apart together (accounts for 10% of UK adults)</a:t>
            </a:r>
          </a:p>
          <a:p>
            <a:r>
              <a:rPr lang="en-GB" dirty="0" err="1" smtClean="0"/>
              <a:t>Grandparenting</a:t>
            </a:r>
            <a:r>
              <a:rPr lang="en-GB" dirty="0" smtClean="0"/>
              <a:t> (more formal)</a:t>
            </a:r>
          </a:p>
          <a:p>
            <a:r>
              <a:rPr lang="en-GB" dirty="0" smtClean="0"/>
              <a:t>Empty nest family</a:t>
            </a:r>
          </a:p>
          <a:p>
            <a:r>
              <a:rPr lang="en-GB" dirty="0" smtClean="0"/>
              <a:t>Boomerang family</a:t>
            </a:r>
          </a:p>
          <a:p>
            <a:r>
              <a:rPr lang="en-GB" dirty="0" smtClean="0"/>
              <a:t>Adoptive/ foster families</a:t>
            </a:r>
          </a:p>
          <a:p>
            <a:endParaRPr lang="en-GB" dirty="0" smtClean="0"/>
          </a:p>
          <a:p>
            <a:endParaRPr lang="en-GB" b="1" dirty="0"/>
          </a:p>
        </p:txBody>
      </p:sp>
    </p:spTree>
    <p:extLst>
      <p:ext uri="{BB962C8B-B14F-4D97-AF65-F5344CB8AC3E}">
        <p14:creationId xmlns:p14="http://schemas.microsoft.com/office/powerpoint/2010/main" val="365880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a Normal Family?</a:t>
            </a:r>
            <a:endParaRPr lang="en-GB" b="1" dirty="0"/>
          </a:p>
        </p:txBody>
      </p:sp>
      <p:sp>
        <p:nvSpPr>
          <p:cNvPr id="3" name="Content Placeholder 2"/>
          <p:cNvSpPr>
            <a:spLocks noGrp="1"/>
          </p:cNvSpPr>
          <p:nvPr>
            <p:ph sz="half" idx="1"/>
          </p:nvPr>
        </p:nvSpPr>
        <p:spPr/>
        <p:txBody>
          <a:bodyPr/>
          <a:lstStyle/>
          <a:p>
            <a:r>
              <a:rPr lang="en-GB" dirty="0" smtClean="0"/>
              <a:t>It depends where you stand</a:t>
            </a:r>
          </a:p>
          <a:p>
            <a:pPr lvl="1"/>
            <a:r>
              <a:rPr lang="en-GB" dirty="0" smtClean="0"/>
              <a:t>Subjective or objective position of the observer</a:t>
            </a:r>
          </a:p>
          <a:p>
            <a:pPr lvl="1"/>
            <a:r>
              <a:rPr lang="en-GB" dirty="0" smtClean="0"/>
              <a:t>Surrounding culture</a:t>
            </a:r>
          </a:p>
          <a:p>
            <a:pPr lvl="1"/>
            <a:endParaRPr lang="en-GB" dirty="0"/>
          </a:p>
        </p:txBody>
      </p:sp>
      <p:sp>
        <p:nvSpPr>
          <p:cNvPr id="6" name="Content Placeholder 5"/>
          <p:cNvSpPr>
            <a:spLocks noGrp="1"/>
          </p:cNvSpPr>
          <p:nvPr>
            <p:ph sz="half" idx="2"/>
          </p:nvPr>
        </p:nvSpPr>
        <p:spPr/>
        <p:txBody>
          <a:bodyPr/>
          <a:lstStyle/>
          <a:p>
            <a:r>
              <a:rPr lang="en-GB" dirty="0"/>
              <a:t>Label</a:t>
            </a:r>
          </a:p>
          <a:p>
            <a:pPr lvl="1"/>
            <a:r>
              <a:rPr lang="en-GB" dirty="0"/>
              <a:t>Clinician</a:t>
            </a:r>
          </a:p>
          <a:p>
            <a:pPr lvl="1"/>
            <a:r>
              <a:rPr lang="en-GB" dirty="0"/>
              <a:t>Researcher</a:t>
            </a:r>
          </a:p>
          <a:p>
            <a:pPr lvl="1"/>
            <a:r>
              <a:rPr lang="en-GB" dirty="0"/>
              <a:t>Family</a:t>
            </a:r>
          </a:p>
          <a:p>
            <a:endParaRPr lang="en-GB" dirty="0"/>
          </a:p>
        </p:txBody>
      </p:sp>
    </p:spTree>
    <p:extLst>
      <p:ext uri="{BB962C8B-B14F-4D97-AF65-F5344CB8AC3E}">
        <p14:creationId xmlns:p14="http://schemas.microsoft.com/office/powerpoint/2010/main" val="60968255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What Do You Think is a Normal Family?</a:t>
            </a:r>
            <a:endParaRPr lang="en-GB" b="1" dirty="0"/>
          </a:p>
        </p:txBody>
      </p:sp>
      <p:sp>
        <p:nvSpPr>
          <p:cNvPr id="3" name="Content Placeholder 2"/>
          <p:cNvSpPr>
            <a:spLocks noGrp="1"/>
          </p:cNvSpPr>
          <p:nvPr>
            <p:ph idx="1"/>
          </p:nvPr>
        </p:nvSpPr>
        <p:spPr>
          <a:xfrm>
            <a:off x="3347864" y="2996952"/>
            <a:ext cx="2674640" cy="748680"/>
          </a:xfrm>
        </p:spPr>
        <p:txBody>
          <a:bodyPr>
            <a:normAutofit fontScale="92500" lnSpcReduction="20000"/>
          </a:bodyPr>
          <a:lstStyle/>
          <a:p>
            <a:pPr marL="0" indent="0">
              <a:buNone/>
            </a:pPr>
            <a:r>
              <a:rPr lang="en-GB" sz="5400" dirty="0" smtClean="0"/>
              <a:t>Discuss…</a:t>
            </a:r>
            <a:endParaRPr lang="en-GB" sz="5400" dirty="0"/>
          </a:p>
        </p:txBody>
      </p:sp>
    </p:spTree>
    <p:extLst>
      <p:ext uri="{BB962C8B-B14F-4D97-AF65-F5344CB8AC3E}">
        <p14:creationId xmlns:p14="http://schemas.microsoft.com/office/powerpoint/2010/main" val="3181391144"/>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96336" y="6309320"/>
            <a:ext cx="1872208" cy="369332"/>
          </a:xfrm>
          <a:prstGeom prst="rect">
            <a:avLst/>
          </a:prstGeom>
          <a:noFill/>
        </p:spPr>
        <p:txBody>
          <a:bodyPr wrap="square" rtlCol="0">
            <a:spAutoFit/>
          </a:bodyPr>
          <a:lstStyle/>
          <a:p>
            <a:r>
              <a:rPr lang="en-GB" dirty="0" smtClean="0"/>
              <a:t>(ONS, 2019)</a:t>
            </a:r>
            <a:endParaRPr lang="en-GB" dirty="0"/>
          </a:p>
        </p:txBody>
      </p:sp>
      <p:pic>
        <p:nvPicPr>
          <p:cNvPr id="4" name="Content Placeholder 3"/>
          <p:cNvPicPr>
            <a:picLocks/>
          </p:cNvPicPr>
          <p:nvPr/>
        </p:nvPicPr>
        <p:blipFill rotWithShape="1">
          <a:blip r:embed="rId2"/>
          <a:srcRect l="62476" t="5962" r="12852" b="15382"/>
          <a:stretch/>
        </p:blipFill>
        <p:spPr bwMode="auto">
          <a:xfrm>
            <a:off x="179512" y="260648"/>
            <a:ext cx="4518359" cy="5707769"/>
          </a:xfrm>
          <a:prstGeom prst="rect">
            <a:avLst/>
          </a:prstGeom>
          <a:ln>
            <a:solidFill>
              <a:schemeClr val="accent1"/>
            </a:solidFill>
          </a:ln>
          <a:extLst>
            <a:ext uri="{53640926-AAD7-44D8-BBD7-CCE9431645EC}">
              <a14:shadowObscured xmlns:a14="http://schemas.microsoft.com/office/drawing/2010/main"/>
            </a:ext>
          </a:extLst>
        </p:spPr>
      </p:pic>
      <p:sp>
        <p:nvSpPr>
          <p:cNvPr id="5" name="Rectangle 4"/>
          <p:cNvSpPr/>
          <p:nvPr/>
        </p:nvSpPr>
        <p:spPr>
          <a:xfrm>
            <a:off x="4788024" y="1844824"/>
            <a:ext cx="3960440" cy="1754326"/>
          </a:xfrm>
          <a:prstGeom prst="rect">
            <a:avLst/>
          </a:prstGeom>
        </p:spPr>
        <p:txBody>
          <a:bodyPr wrap="square">
            <a:spAutoFit/>
          </a:bodyPr>
          <a:lstStyle/>
          <a:p>
            <a:pPr>
              <a:buFont typeface="+mj-lt"/>
              <a:buAutoNum type="arabicPeriod"/>
            </a:pPr>
            <a:r>
              <a:rPr lang="en-GB" b="1" dirty="0">
                <a:solidFill>
                  <a:srgbClr val="323132"/>
                </a:solidFill>
                <a:latin typeface="Open Sans"/>
              </a:rPr>
              <a:t>Married couple families include both opposite-sex and same-sex married couples.</a:t>
            </a:r>
          </a:p>
          <a:p>
            <a:pPr>
              <a:buFont typeface="+mj-lt"/>
              <a:buAutoNum type="arabicPeriod"/>
            </a:pPr>
            <a:r>
              <a:rPr lang="en-GB" b="1" dirty="0">
                <a:solidFill>
                  <a:srgbClr val="323132"/>
                </a:solidFill>
                <a:latin typeface="Open Sans"/>
              </a:rPr>
              <a:t>Cohabiting couple families include both opposite-sex and same-sex cohabiting couples.</a:t>
            </a:r>
          </a:p>
        </p:txBody>
      </p:sp>
    </p:spTree>
    <p:extLst>
      <p:ext uri="{BB962C8B-B14F-4D97-AF65-F5344CB8AC3E}">
        <p14:creationId xmlns:p14="http://schemas.microsoft.com/office/powerpoint/2010/main" val="2388680857"/>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2060848"/>
            <a:ext cx="6462464" cy="2018694"/>
          </a:xfrm>
          <a:prstGeom prst="rect">
            <a:avLst/>
          </a:prstGeom>
        </p:spPr>
        <p:txBody>
          <a:bodyPr wrap="square">
            <a:spAutoFit/>
          </a:bodyPr>
          <a:lstStyle/>
          <a:p>
            <a:pPr>
              <a:lnSpc>
                <a:spcPct val="150000"/>
              </a:lnSpc>
              <a:spcAft>
                <a:spcPts val="800"/>
              </a:spcAft>
            </a:pPr>
            <a:r>
              <a:rPr lang="en-GB" sz="4400" b="1" dirty="0">
                <a:latin typeface="+mj-lt"/>
                <a:ea typeface="Segoe UI Historic" panose="020B0502040204020203" pitchFamily="34" charset="0"/>
                <a:cs typeface="Segoe UI Historic" panose="020B0502040204020203" pitchFamily="34" charset="0"/>
              </a:rPr>
              <a:t>A Look at Current Family Demographics in the UK </a:t>
            </a:r>
          </a:p>
        </p:txBody>
      </p:sp>
    </p:spTree>
    <p:extLst>
      <p:ext uri="{BB962C8B-B14F-4D97-AF65-F5344CB8AC3E}">
        <p14:creationId xmlns:p14="http://schemas.microsoft.com/office/powerpoint/2010/main" val="1306963753"/>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Married &amp; Cohabiting Couples</a:t>
            </a:r>
            <a:endParaRPr lang="en-GB" b="1" dirty="0"/>
          </a:p>
        </p:txBody>
      </p:sp>
      <p:sp>
        <p:nvSpPr>
          <p:cNvPr id="7" name="Text Placeholder 6"/>
          <p:cNvSpPr>
            <a:spLocks noGrp="1"/>
          </p:cNvSpPr>
          <p:nvPr>
            <p:ph type="body" idx="1"/>
          </p:nvPr>
        </p:nvSpPr>
        <p:spPr/>
        <p:txBody>
          <a:bodyPr/>
          <a:lstStyle/>
          <a:p>
            <a:pPr algn="ctr"/>
            <a:r>
              <a:rPr lang="en-US" dirty="0" smtClean="0"/>
              <a:t>2012</a:t>
            </a:r>
            <a:endParaRPr lang="en-US" dirty="0"/>
          </a:p>
        </p:txBody>
      </p:sp>
      <p:sp>
        <p:nvSpPr>
          <p:cNvPr id="3" name="Content Placeholder 2"/>
          <p:cNvSpPr>
            <a:spLocks noGrp="1"/>
          </p:cNvSpPr>
          <p:nvPr>
            <p:ph sz="half" idx="2"/>
          </p:nvPr>
        </p:nvSpPr>
        <p:spPr>
          <a:xfrm>
            <a:off x="179512" y="2174875"/>
            <a:ext cx="4317876" cy="3951288"/>
          </a:xfrm>
        </p:spPr>
        <p:txBody>
          <a:bodyPr>
            <a:normAutofit fontScale="92500" lnSpcReduction="10000"/>
          </a:bodyPr>
          <a:lstStyle/>
          <a:p>
            <a:pPr marL="0" indent="0">
              <a:buNone/>
            </a:pPr>
            <a:r>
              <a:rPr lang="en-US" b="1" dirty="0"/>
              <a:t>18.2 million families in the UK </a:t>
            </a:r>
            <a:r>
              <a:rPr lang="en-US" dirty="0"/>
              <a:t>Married Couples with/without children</a:t>
            </a:r>
          </a:p>
          <a:p>
            <a:r>
              <a:rPr lang="en-US" dirty="0"/>
              <a:t>Opposite sex cohabiting couple </a:t>
            </a:r>
            <a:r>
              <a:rPr lang="en-US" sz="2200" dirty="0"/>
              <a:t>families </a:t>
            </a:r>
          </a:p>
          <a:p>
            <a:pPr lvl="1"/>
            <a:r>
              <a:rPr lang="en-US" sz="2200" dirty="0"/>
              <a:t>1996 was 1.5 million </a:t>
            </a:r>
          </a:p>
          <a:p>
            <a:pPr lvl="1"/>
            <a:r>
              <a:rPr lang="en-US" sz="2200" dirty="0"/>
              <a:t>1996 with dependent children 0.9 million</a:t>
            </a:r>
          </a:p>
          <a:p>
            <a:pPr lvl="1"/>
            <a:r>
              <a:rPr lang="en-US" sz="2200" dirty="0"/>
              <a:t>2012 was 2.9 million </a:t>
            </a:r>
          </a:p>
          <a:p>
            <a:pPr lvl="1"/>
            <a:r>
              <a:rPr lang="en-US" sz="2200" dirty="0"/>
              <a:t>2012 with </a:t>
            </a:r>
            <a:r>
              <a:rPr lang="en-US" sz="2200" dirty="0" smtClean="0"/>
              <a:t>dependent children1.8 million</a:t>
            </a:r>
          </a:p>
          <a:p>
            <a:pPr marL="457200" lvl="1" indent="0">
              <a:buNone/>
            </a:pPr>
            <a:r>
              <a:rPr lang="en-US" dirty="0"/>
              <a:t> </a:t>
            </a:r>
            <a:r>
              <a:rPr lang="en-US" dirty="0" smtClean="0"/>
              <a:t>                                              </a:t>
            </a:r>
            <a:r>
              <a:rPr lang="en-US" sz="1900" dirty="0"/>
              <a:t>(ONS, 2012)</a:t>
            </a:r>
          </a:p>
          <a:p>
            <a:pPr marL="0" indent="0">
              <a:buNone/>
            </a:pPr>
            <a:endParaRPr lang="en-GB" dirty="0"/>
          </a:p>
        </p:txBody>
      </p:sp>
      <p:sp>
        <p:nvSpPr>
          <p:cNvPr id="8" name="Text Placeholder 7"/>
          <p:cNvSpPr>
            <a:spLocks noGrp="1"/>
          </p:cNvSpPr>
          <p:nvPr>
            <p:ph type="body" sz="quarter" idx="3"/>
          </p:nvPr>
        </p:nvSpPr>
        <p:spPr/>
        <p:txBody>
          <a:bodyPr/>
          <a:lstStyle/>
          <a:p>
            <a:pPr algn="ctr"/>
            <a:r>
              <a:rPr lang="en-GB" dirty="0" smtClean="0"/>
              <a:t>2019</a:t>
            </a:r>
            <a:endParaRPr lang="en-GB" dirty="0"/>
          </a:p>
        </p:txBody>
      </p:sp>
      <p:sp>
        <p:nvSpPr>
          <p:cNvPr id="9" name="Content Placeholder 8"/>
          <p:cNvSpPr>
            <a:spLocks noGrp="1"/>
          </p:cNvSpPr>
          <p:nvPr>
            <p:ph sz="quarter" idx="4"/>
          </p:nvPr>
        </p:nvSpPr>
        <p:spPr>
          <a:xfrm>
            <a:off x="4645025" y="1846018"/>
            <a:ext cx="4247455" cy="4607317"/>
          </a:xfrm>
        </p:spPr>
        <p:txBody>
          <a:bodyPr>
            <a:normAutofit lnSpcReduction="10000"/>
          </a:bodyPr>
          <a:lstStyle/>
          <a:p>
            <a:pPr lvl="1"/>
            <a:endParaRPr lang="en-US" dirty="0" smtClean="0"/>
          </a:p>
          <a:p>
            <a:pPr marL="0" indent="0">
              <a:buNone/>
            </a:pPr>
            <a:r>
              <a:rPr lang="en-US" b="1" dirty="0" smtClean="0"/>
              <a:t>19.2 million families in the UK</a:t>
            </a:r>
          </a:p>
          <a:p>
            <a:pPr marL="0" indent="0">
              <a:buNone/>
            </a:pPr>
            <a:r>
              <a:rPr lang="en-US" dirty="0" smtClean="0"/>
              <a:t>Married or civil partner couple families with/without children</a:t>
            </a:r>
          </a:p>
          <a:p>
            <a:pPr lvl="1"/>
            <a:r>
              <a:rPr lang="en-US" dirty="0" smtClean="0"/>
              <a:t>12.8 million – this was still the most common type of family (ONS, 2016)</a:t>
            </a:r>
          </a:p>
          <a:p>
            <a:pPr lvl="1"/>
            <a:r>
              <a:rPr lang="en-US" dirty="0" smtClean="0"/>
              <a:t>Without dependent children 7.9 million families</a:t>
            </a:r>
          </a:p>
          <a:p>
            <a:pPr lvl="1"/>
            <a:r>
              <a:rPr lang="en-US" dirty="0" smtClean="0"/>
              <a:t>With dependent children 4.8 million families</a:t>
            </a:r>
          </a:p>
          <a:p>
            <a:pPr marL="0" indent="0">
              <a:buNone/>
            </a:pPr>
            <a:endParaRPr lang="en-GB" sz="1900" dirty="0" smtClean="0"/>
          </a:p>
          <a:p>
            <a:pPr marL="0" indent="0">
              <a:buNone/>
            </a:pPr>
            <a:r>
              <a:rPr lang="en-GB" sz="1900" dirty="0" smtClean="0"/>
              <a:t>                                                     (ONS, 2019)</a:t>
            </a:r>
            <a:endParaRPr lang="en-GB" sz="1900" dirty="0"/>
          </a:p>
        </p:txBody>
      </p:sp>
    </p:spTree>
    <p:extLst>
      <p:ext uri="{BB962C8B-B14F-4D97-AF65-F5344CB8AC3E}">
        <p14:creationId xmlns:p14="http://schemas.microsoft.com/office/powerpoint/2010/main" val="1678683224"/>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Married &amp; Cohabiting </a:t>
            </a:r>
            <a:r>
              <a:rPr lang="en-GB" dirty="0" smtClean="0"/>
              <a:t/>
            </a:r>
            <a:br>
              <a:rPr lang="en-GB" dirty="0" smtClean="0"/>
            </a:br>
            <a:endParaRPr lang="en-GB" dirty="0"/>
          </a:p>
        </p:txBody>
      </p:sp>
      <p:sp>
        <p:nvSpPr>
          <p:cNvPr id="3" name="Content Placeholder 2"/>
          <p:cNvSpPr>
            <a:spLocks noGrp="1"/>
          </p:cNvSpPr>
          <p:nvPr>
            <p:ph idx="1"/>
          </p:nvPr>
        </p:nvSpPr>
        <p:spPr>
          <a:xfrm>
            <a:off x="468215" y="1196752"/>
            <a:ext cx="8229600" cy="4525963"/>
          </a:xfrm>
        </p:spPr>
        <p:txBody>
          <a:bodyPr>
            <a:normAutofit/>
          </a:bodyPr>
          <a:lstStyle/>
          <a:p>
            <a:pPr marL="0" indent="0">
              <a:buNone/>
            </a:pPr>
            <a:r>
              <a:rPr lang="en-US" b="1" dirty="0" smtClean="0"/>
              <a:t>2012</a:t>
            </a:r>
          </a:p>
          <a:p>
            <a:r>
              <a:rPr lang="en-US" dirty="0" smtClean="0"/>
              <a:t>38 % of married couple families had dependent children</a:t>
            </a:r>
          </a:p>
          <a:p>
            <a:r>
              <a:rPr lang="en-US" dirty="0" smtClean="0"/>
              <a:t>39 </a:t>
            </a:r>
            <a:r>
              <a:rPr lang="en-US" dirty="0"/>
              <a:t>%</a:t>
            </a:r>
            <a:r>
              <a:rPr lang="en-US" dirty="0" smtClean="0"/>
              <a:t> of opposite sex cohabiting couple families had dependent children</a:t>
            </a:r>
          </a:p>
          <a:p>
            <a:pPr marL="0" indent="0">
              <a:buNone/>
            </a:pPr>
            <a:r>
              <a:rPr lang="en-US" b="1" dirty="0" smtClean="0"/>
              <a:t>2019</a:t>
            </a:r>
          </a:p>
          <a:p>
            <a:r>
              <a:rPr lang="en-US" dirty="0" smtClean="0"/>
              <a:t>61.4% of married and civil partner couple families had dependent children</a:t>
            </a:r>
          </a:p>
          <a:p>
            <a:endParaRPr lang="en-US" dirty="0" smtClean="0"/>
          </a:p>
          <a:p>
            <a:endParaRPr lang="en-GB" dirty="0"/>
          </a:p>
        </p:txBody>
      </p:sp>
    </p:spTree>
    <p:extLst>
      <p:ext uri="{BB962C8B-B14F-4D97-AF65-F5344CB8AC3E}">
        <p14:creationId xmlns:p14="http://schemas.microsoft.com/office/powerpoint/2010/main" val="113697813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Lone Parents 1996 to 2016</a:t>
            </a:r>
            <a:br>
              <a:rPr lang="en-GB" b="1" dirty="0" smtClean="0"/>
            </a:br>
            <a:r>
              <a:rPr lang="en-GB" b="1" dirty="0" smtClean="0"/>
              <a:t>ONS Statistics</a:t>
            </a:r>
            <a:endParaRPr lang="en-GB" b="1" dirty="0"/>
          </a:p>
        </p:txBody>
      </p:sp>
      <p:sp>
        <p:nvSpPr>
          <p:cNvPr id="3" name="Content Placeholder 2"/>
          <p:cNvSpPr>
            <a:spLocks noGrp="1"/>
          </p:cNvSpPr>
          <p:nvPr>
            <p:ph idx="1"/>
          </p:nvPr>
        </p:nvSpPr>
        <p:spPr>
          <a:xfrm>
            <a:off x="436276" y="1916832"/>
            <a:ext cx="8229600" cy="4525963"/>
          </a:xfrm>
        </p:spPr>
        <p:txBody>
          <a:bodyPr>
            <a:normAutofit fontScale="47500" lnSpcReduction="20000"/>
          </a:bodyPr>
          <a:lstStyle/>
          <a:p>
            <a:r>
              <a:rPr lang="en-US" b="1" dirty="0" smtClean="0"/>
              <a:t>2019</a:t>
            </a:r>
          </a:p>
          <a:p>
            <a:r>
              <a:rPr lang="en-US" dirty="0" smtClean="0"/>
              <a:t>14.9% of UK families were lone parent families -2.9 million</a:t>
            </a:r>
          </a:p>
          <a:p>
            <a:pPr lvl="1"/>
            <a:r>
              <a:rPr lang="en-US" dirty="0" smtClean="0"/>
              <a:t>The number of </a:t>
            </a:r>
            <a:r>
              <a:rPr lang="en-US" dirty="0"/>
              <a:t>female lone parents with dependent </a:t>
            </a:r>
            <a:r>
              <a:rPr lang="en-US" dirty="0" smtClean="0"/>
              <a:t>children has increased by  13.4% in the last 20 years</a:t>
            </a:r>
            <a:endParaRPr lang="en-US" dirty="0"/>
          </a:p>
          <a:p>
            <a:pPr lvl="1"/>
            <a:r>
              <a:rPr lang="en-US" dirty="0" smtClean="0"/>
              <a:t>The number of male </a:t>
            </a:r>
            <a:r>
              <a:rPr lang="en-US" dirty="0"/>
              <a:t>lone parents with dependent </a:t>
            </a:r>
            <a:r>
              <a:rPr lang="en-US" dirty="0" smtClean="0"/>
              <a:t>children has increased by 22% in the last 20 years</a:t>
            </a:r>
            <a:endParaRPr lang="en-US" dirty="0"/>
          </a:p>
          <a:p>
            <a:r>
              <a:rPr lang="en-US" b="1" dirty="0" smtClean="0"/>
              <a:t>2016</a:t>
            </a:r>
          </a:p>
          <a:p>
            <a:pPr lvl="1"/>
            <a:r>
              <a:rPr lang="en-US" dirty="0" smtClean="0"/>
              <a:t>86% female lone parents with dependent children</a:t>
            </a:r>
          </a:p>
          <a:p>
            <a:pPr lvl="1"/>
            <a:r>
              <a:rPr lang="en-US" dirty="0" smtClean="0"/>
              <a:t>14% male lone parents with dependent children</a:t>
            </a:r>
            <a:endParaRPr lang="en-US" dirty="0"/>
          </a:p>
          <a:p>
            <a:r>
              <a:rPr lang="en-US" b="1" dirty="0" smtClean="0"/>
              <a:t>2013</a:t>
            </a:r>
          </a:p>
          <a:p>
            <a:pPr lvl="1"/>
            <a:r>
              <a:rPr lang="en-US" dirty="0" smtClean="0"/>
              <a:t>91% female lone parents with dependent children </a:t>
            </a:r>
          </a:p>
          <a:p>
            <a:pPr lvl="1"/>
            <a:r>
              <a:rPr lang="en-US" dirty="0" smtClean="0"/>
              <a:t>9% male lone parents with dependent children</a:t>
            </a:r>
          </a:p>
          <a:p>
            <a:r>
              <a:rPr lang="en-US" b="1" dirty="0" smtClean="0"/>
              <a:t>2012</a:t>
            </a:r>
            <a:r>
              <a:rPr lang="en-US" dirty="0" smtClean="0"/>
              <a:t> </a:t>
            </a:r>
          </a:p>
          <a:p>
            <a:pPr lvl="1"/>
            <a:r>
              <a:rPr lang="en-US" dirty="0" smtClean="0"/>
              <a:t>1.9 million lone parents with dependent children</a:t>
            </a:r>
          </a:p>
          <a:p>
            <a:pPr lvl="1"/>
            <a:r>
              <a:rPr lang="en-US" dirty="0" smtClean="0"/>
              <a:t>25% of all families with dependent children</a:t>
            </a:r>
          </a:p>
          <a:p>
            <a:r>
              <a:rPr lang="en-US" b="1" dirty="0" smtClean="0"/>
              <a:t>2003</a:t>
            </a:r>
          </a:p>
          <a:p>
            <a:pPr lvl="1"/>
            <a:r>
              <a:rPr lang="en-US" dirty="0" smtClean="0"/>
              <a:t>1.8 million lone parents with dependent children</a:t>
            </a:r>
          </a:p>
          <a:p>
            <a:r>
              <a:rPr lang="en-US" b="1" dirty="0" smtClean="0"/>
              <a:t>1996</a:t>
            </a:r>
          </a:p>
          <a:p>
            <a:pPr lvl="1"/>
            <a:r>
              <a:rPr lang="en-US" dirty="0" smtClean="0"/>
              <a:t>1.6 million lone parents with dependent children</a:t>
            </a:r>
          </a:p>
          <a:p>
            <a:pPr lvl="1"/>
            <a:endParaRPr lang="en-US" dirty="0" smtClean="0"/>
          </a:p>
          <a:p>
            <a:endParaRPr lang="en-GB" dirty="0"/>
          </a:p>
        </p:txBody>
      </p:sp>
    </p:spTree>
    <p:extLst>
      <p:ext uri="{BB962C8B-B14F-4D97-AF65-F5344CB8AC3E}">
        <p14:creationId xmlns:p14="http://schemas.microsoft.com/office/powerpoint/2010/main" val="274339018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Lone Parents2019</a:t>
            </a:r>
            <a:br>
              <a:rPr lang="en-GB" b="1" dirty="0" smtClean="0"/>
            </a:br>
            <a:r>
              <a:rPr lang="en-GB" b="1" dirty="0" smtClean="0"/>
              <a:t>ONS Statistics</a:t>
            </a:r>
            <a:endParaRPr lang="en-GB" b="1" dirty="0"/>
          </a:p>
        </p:txBody>
      </p:sp>
      <p:sp>
        <p:nvSpPr>
          <p:cNvPr id="3" name="Content Placeholder 2"/>
          <p:cNvSpPr>
            <a:spLocks noGrp="1"/>
          </p:cNvSpPr>
          <p:nvPr>
            <p:ph idx="1"/>
          </p:nvPr>
        </p:nvSpPr>
        <p:spPr>
          <a:xfrm>
            <a:off x="457200" y="1444124"/>
            <a:ext cx="8229600" cy="4525963"/>
          </a:xfrm>
        </p:spPr>
        <p:txBody>
          <a:bodyPr>
            <a:normAutofit lnSpcReduction="10000"/>
          </a:bodyPr>
          <a:lstStyle/>
          <a:p>
            <a:r>
              <a:rPr lang="en-US" b="1" dirty="0" smtClean="0"/>
              <a:t>2019</a:t>
            </a:r>
          </a:p>
          <a:p>
            <a:r>
              <a:rPr lang="en-US" dirty="0" smtClean="0"/>
              <a:t>2.9 million UK families were lone parent families </a:t>
            </a:r>
          </a:p>
          <a:p>
            <a:r>
              <a:rPr lang="en-GB" dirty="0" smtClean="0"/>
              <a:t>Over </a:t>
            </a:r>
            <a:r>
              <a:rPr lang="en-GB" dirty="0"/>
              <a:t>the last decade to 2019, the number of lone parents with non-dependent children has increased by 17.5</a:t>
            </a:r>
            <a:r>
              <a:rPr lang="en-GB" dirty="0" smtClean="0"/>
              <a:t>%</a:t>
            </a:r>
          </a:p>
          <a:p>
            <a:r>
              <a:rPr lang="en-GB" dirty="0"/>
              <a:t>T</a:t>
            </a:r>
            <a:r>
              <a:rPr lang="en-GB" dirty="0" smtClean="0"/>
              <a:t>he </a:t>
            </a:r>
            <a:r>
              <a:rPr lang="en-GB" dirty="0"/>
              <a:t>number of lone parents with dependent children has decreased by 9.8</a:t>
            </a:r>
            <a:r>
              <a:rPr lang="en-GB" dirty="0" smtClean="0"/>
              <a:t>%.</a:t>
            </a:r>
          </a:p>
          <a:p>
            <a:pPr marL="0" indent="0">
              <a:buNone/>
            </a:pPr>
            <a:r>
              <a:rPr lang="en-GB" b="1" dirty="0" smtClean="0"/>
              <a:t>Can you think of possible reasons for this?</a:t>
            </a:r>
            <a:endParaRPr lang="en-US" b="1" dirty="0" smtClean="0"/>
          </a:p>
          <a:p>
            <a:endParaRPr lang="en-GB" dirty="0"/>
          </a:p>
        </p:txBody>
      </p:sp>
    </p:spTree>
    <p:extLst>
      <p:ext uri="{BB962C8B-B14F-4D97-AF65-F5344CB8AC3E}">
        <p14:creationId xmlns:p14="http://schemas.microsoft.com/office/powerpoint/2010/main" val="3597431716"/>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786210"/>
          </a:xfrm>
        </p:spPr>
        <p:txBody>
          <a:bodyPr>
            <a:normAutofit fontScale="90000"/>
          </a:bodyPr>
          <a:lstStyle/>
          <a:p>
            <a:r>
              <a:rPr lang="en-GB" b="1" dirty="0"/>
              <a:t>Reasons for the </a:t>
            </a:r>
            <a:r>
              <a:rPr lang="en-GB" b="1" dirty="0" smtClean="0"/>
              <a:t>Decrease </a:t>
            </a:r>
            <a:r>
              <a:rPr lang="en-GB" b="1" dirty="0"/>
              <a:t>in </a:t>
            </a:r>
            <a:r>
              <a:rPr lang="en-GB" b="1" dirty="0" smtClean="0"/>
              <a:t>Lone Parent </a:t>
            </a:r>
            <a:r>
              <a:rPr lang="en-GB" b="1" dirty="0"/>
              <a:t>F</a:t>
            </a:r>
            <a:r>
              <a:rPr lang="en-GB" b="1" dirty="0" smtClean="0"/>
              <a:t>amilies </a:t>
            </a:r>
            <a:r>
              <a:rPr lang="en-GB" b="1" dirty="0"/>
              <a:t>with </a:t>
            </a:r>
            <a:r>
              <a:rPr lang="en-GB" b="1" dirty="0" smtClean="0"/>
              <a:t>Dependents </a:t>
            </a:r>
            <a:r>
              <a:rPr lang="en-GB" b="1" dirty="0"/>
              <a:t>may include</a:t>
            </a:r>
            <a:r>
              <a:rPr lang="en-GB" dirty="0"/>
              <a:t>:</a:t>
            </a:r>
          </a:p>
        </p:txBody>
      </p:sp>
      <p:sp>
        <p:nvSpPr>
          <p:cNvPr id="3" name="Content Placeholder 2"/>
          <p:cNvSpPr>
            <a:spLocks noGrp="1"/>
          </p:cNvSpPr>
          <p:nvPr>
            <p:ph idx="1"/>
          </p:nvPr>
        </p:nvSpPr>
        <p:spPr>
          <a:xfrm>
            <a:off x="827584" y="2332037"/>
            <a:ext cx="8229600" cy="4525963"/>
          </a:xfrm>
        </p:spPr>
        <p:txBody>
          <a:bodyPr>
            <a:normAutofit/>
          </a:bodyPr>
          <a:lstStyle/>
          <a:p>
            <a:r>
              <a:rPr lang="en-GB" dirty="0" smtClean="0"/>
              <a:t>More </a:t>
            </a:r>
            <a:r>
              <a:rPr lang="en-GB" dirty="0"/>
              <a:t>lone parents could be </a:t>
            </a:r>
            <a:r>
              <a:rPr lang="en-GB" dirty="0" smtClean="0"/>
              <a:t>re-partnering</a:t>
            </a:r>
            <a:endParaRPr lang="en-GB" dirty="0"/>
          </a:p>
          <a:p>
            <a:r>
              <a:rPr lang="en-GB" dirty="0" smtClean="0"/>
              <a:t>The </a:t>
            </a:r>
            <a:r>
              <a:rPr lang="en-GB" dirty="0"/>
              <a:t>number of births has been </a:t>
            </a:r>
            <a:r>
              <a:rPr lang="en-GB" dirty="0" smtClean="0"/>
              <a:t>declining</a:t>
            </a:r>
          </a:p>
          <a:p>
            <a:r>
              <a:rPr lang="en-GB" dirty="0"/>
              <a:t>M</a:t>
            </a:r>
            <a:r>
              <a:rPr lang="en-GB" dirty="0" smtClean="0"/>
              <a:t>ore </a:t>
            </a:r>
            <a:r>
              <a:rPr lang="en-GB" dirty="0"/>
              <a:t>women have been postponing childbearing to later </a:t>
            </a:r>
            <a:r>
              <a:rPr lang="en-GB" dirty="0" smtClean="0"/>
              <a:t>years</a:t>
            </a:r>
          </a:p>
          <a:p>
            <a:r>
              <a:rPr lang="en-GB" dirty="0" smtClean="0"/>
              <a:t>There </a:t>
            </a:r>
            <a:r>
              <a:rPr lang="en-GB" dirty="0"/>
              <a:t>have been fewer teenage </a:t>
            </a:r>
            <a:r>
              <a:rPr lang="en-GB" dirty="0" smtClean="0"/>
              <a:t>pregnancies</a:t>
            </a:r>
          </a:p>
          <a:p>
            <a:pPr marL="0" indent="0">
              <a:buNone/>
            </a:pPr>
            <a:r>
              <a:rPr lang="en-GB" b="1" dirty="0" smtClean="0"/>
              <a:t>Why is there an increase in lone parents with non dependent children?</a:t>
            </a:r>
            <a:endParaRPr lang="en-GB" b="1" dirty="0"/>
          </a:p>
        </p:txBody>
      </p:sp>
    </p:spTree>
    <p:extLst>
      <p:ext uri="{BB962C8B-B14F-4D97-AF65-F5344CB8AC3E}">
        <p14:creationId xmlns:p14="http://schemas.microsoft.com/office/powerpoint/2010/main" val="1375666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Dependent and Non Dependent Children</a:t>
            </a:r>
          </a:p>
        </p:txBody>
      </p:sp>
      <p:sp>
        <p:nvSpPr>
          <p:cNvPr id="3" name="Content Placeholder 2"/>
          <p:cNvSpPr>
            <a:spLocks noGrp="1"/>
          </p:cNvSpPr>
          <p:nvPr>
            <p:ph idx="1"/>
          </p:nvPr>
        </p:nvSpPr>
        <p:spPr/>
        <p:txBody>
          <a:bodyPr>
            <a:normAutofit fontScale="92500" lnSpcReduction="20000"/>
          </a:bodyPr>
          <a:lstStyle/>
          <a:p>
            <a:r>
              <a:rPr lang="en-GB" dirty="0"/>
              <a:t>Dependent children are those aged under 16 years living with at least one parent, or aged 16 to 18 years in full-time education, excluding all children who have a spouse, partner or child living in the household</a:t>
            </a:r>
            <a:r>
              <a:rPr lang="en-GB" dirty="0" smtClean="0"/>
              <a:t>.</a:t>
            </a:r>
          </a:p>
          <a:p>
            <a:r>
              <a:rPr lang="en-GB" dirty="0"/>
              <a:t>Non-dependent children are those living with their parent(s), and either aged 19 years or over, or aged 16 to 18 years who are not in full-time education or who have a spouse, partner or child living in the household. Non-dependent children are sometimes called adult children.</a:t>
            </a:r>
          </a:p>
        </p:txBody>
      </p:sp>
    </p:spTree>
    <p:extLst>
      <p:ext uri="{BB962C8B-B14F-4D97-AF65-F5344CB8AC3E}">
        <p14:creationId xmlns:p14="http://schemas.microsoft.com/office/powerpoint/2010/main" val="41788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76672"/>
            <a:ext cx="8229600" cy="1143000"/>
          </a:xfrm>
        </p:spPr>
        <p:txBody>
          <a:bodyPr>
            <a:normAutofit fontScale="90000"/>
          </a:bodyPr>
          <a:lstStyle/>
          <a:p>
            <a:r>
              <a:rPr lang="en-GB" b="1" dirty="0" smtClean="0"/>
              <a:t>Young Adults living with Their Parents</a:t>
            </a:r>
            <a:r>
              <a:rPr lang="en-GB" dirty="0" smtClean="0"/>
              <a:t/>
            </a:r>
            <a:br>
              <a:rPr lang="en-GB" dirty="0" smtClean="0"/>
            </a:br>
            <a:endParaRPr lang="en-GB" dirty="0"/>
          </a:p>
        </p:txBody>
      </p:sp>
      <p:sp>
        <p:nvSpPr>
          <p:cNvPr id="5" name="Text Placeholder 4"/>
          <p:cNvSpPr>
            <a:spLocks noGrp="1"/>
          </p:cNvSpPr>
          <p:nvPr>
            <p:ph type="body" idx="1"/>
          </p:nvPr>
        </p:nvSpPr>
        <p:spPr/>
        <p:txBody>
          <a:bodyPr/>
          <a:lstStyle/>
          <a:p>
            <a:pPr algn="ctr"/>
            <a:r>
              <a:rPr lang="en-GB" dirty="0" smtClean="0"/>
              <a:t>1996</a:t>
            </a:r>
            <a:endParaRPr lang="en-GB" dirty="0"/>
          </a:p>
        </p:txBody>
      </p:sp>
      <p:sp>
        <p:nvSpPr>
          <p:cNvPr id="4" name="Content Placeholder 3"/>
          <p:cNvSpPr>
            <a:spLocks noGrp="1"/>
          </p:cNvSpPr>
          <p:nvPr>
            <p:ph sz="half" idx="2"/>
          </p:nvPr>
        </p:nvSpPr>
        <p:spPr/>
        <p:txBody>
          <a:bodyPr>
            <a:normAutofit/>
          </a:bodyPr>
          <a:lstStyle/>
          <a:p>
            <a:r>
              <a:rPr lang="en-GB" dirty="0" smtClean="0"/>
              <a:t>5.8 </a:t>
            </a:r>
            <a:r>
              <a:rPr lang="en-GB" dirty="0"/>
              <a:t>million </a:t>
            </a:r>
            <a:endParaRPr lang="en-GB" dirty="0" smtClean="0"/>
          </a:p>
          <a:p>
            <a:pPr lvl="1"/>
            <a:r>
              <a:rPr lang="en-GB" dirty="0" smtClean="0"/>
              <a:t>15 </a:t>
            </a:r>
            <a:r>
              <a:rPr lang="en-GB" dirty="0"/>
              <a:t>to 34 year olds in the UK lived with their </a:t>
            </a:r>
            <a:r>
              <a:rPr lang="en-GB" dirty="0" smtClean="0"/>
              <a:t>parents </a:t>
            </a:r>
          </a:p>
          <a:p>
            <a:pPr lvl="1"/>
            <a:r>
              <a:rPr lang="en-GB" dirty="0" smtClean="0"/>
              <a:t>36% of all 15 to 34 year olds in the UK</a:t>
            </a:r>
          </a:p>
          <a:p>
            <a:endParaRPr lang="en-GB" dirty="0" smtClean="0"/>
          </a:p>
        </p:txBody>
      </p:sp>
      <p:sp>
        <p:nvSpPr>
          <p:cNvPr id="6" name="Text Placeholder 5"/>
          <p:cNvSpPr>
            <a:spLocks noGrp="1"/>
          </p:cNvSpPr>
          <p:nvPr>
            <p:ph type="body" sz="quarter" idx="3"/>
          </p:nvPr>
        </p:nvSpPr>
        <p:spPr/>
        <p:txBody>
          <a:bodyPr/>
          <a:lstStyle/>
          <a:p>
            <a:pPr algn="ctr"/>
            <a:r>
              <a:rPr lang="en-GB" dirty="0" smtClean="0"/>
              <a:t>2016</a:t>
            </a:r>
            <a:endParaRPr lang="en-GB" dirty="0"/>
          </a:p>
        </p:txBody>
      </p:sp>
      <p:sp>
        <p:nvSpPr>
          <p:cNvPr id="7" name="Content Placeholder 6"/>
          <p:cNvSpPr>
            <a:spLocks noGrp="1"/>
          </p:cNvSpPr>
          <p:nvPr>
            <p:ph sz="quarter" idx="4"/>
          </p:nvPr>
        </p:nvSpPr>
        <p:spPr/>
        <p:txBody>
          <a:bodyPr/>
          <a:lstStyle/>
          <a:p>
            <a:r>
              <a:rPr lang="en-GB" dirty="0" smtClean="0"/>
              <a:t>6.7 million </a:t>
            </a:r>
          </a:p>
          <a:p>
            <a:pPr lvl="1"/>
            <a:r>
              <a:rPr lang="en-GB" dirty="0" smtClean="0"/>
              <a:t>15 </a:t>
            </a:r>
            <a:r>
              <a:rPr lang="en-GB" dirty="0"/>
              <a:t>to 34 year olds in the UK lived with their </a:t>
            </a:r>
            <a:r>
              <a:rPr lang="en-GB" dirty="0" smtClean="0"/>
              <a:t>parents</a:t>
            </a:r>
          </a:p>
          <a:p>
            <a:pPr lvl="1"/>
            <a:r>
              <a:rPr lang="en-GB" dirty="0" smtClean="0"/>
              <a:t>39% of all 15 to 34 year olds in the UK</a:t>
            </a:r>
            <a:endParaRPr lang="en-GB" dirty="0"/>
          </a:p>
          <a:p>
            <a:endParaRPr lang="en-GB" dirty="0"/>
          </a:p>
        </p:txBody>
      </p:sp>
      <p:sp>
        <p:nvSpPr>
          <p:cNvPr id="2" name="TextBox 1"/>
          <p:cNvSpPr txBox="1"/>
          <p:nvPr/>
        </p:nvSpPr>
        <p:spPr>
          <a:xfrm>
            <a:off x="611560" y="4581128"/>
            <a:ext cx="8363272" cy="461665"/>
          </a:xfrm>
          <a:prstGeom prst="rect">
            <a:avLst/>
          </a:prstGeom>
          <a:noFill/>
        </p:spPr>
        <p:txBody>
          <a:bodyPr wrap="square" rtlCol="0">
            <a:spAutoFit/>
          </a:bodyPr>
          <a:lstStyle/>
          <a:p>
            <a:r>
              <a:rPr lang="en-GB" sz="2400" b="1" dirty="0" smtClean="0"/>
              <a:t>In 2019, 44% of 15 to 34 year olds were living with their parents</a:t>
            </a:r>
            <a:endParaRPr lang="en-GB" sz="2400" b="1" dirty="0"/>
          </a:p>
        </p:txBody>
      </p:sp>
    </p:spTree>
    <p:extLst>
      <p:ext uri="{BB962C8B-B14F-4D97-AF65-F5344CB8AC3E}">
        <p14:creationId xmlns:p14="http://schemas.microsoft.com/office/powerpoint/2010/main" val="397459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t>Household…</a:t>
            </a:r>
            <a:endParaRPr lang="en-GB" b="1" dirty="0"/>
          </a:p>
        </p:txBody>
      </p:sp>
      <p:sp>
        <p:nvSpPr>
          <p:cNvPr id="4" name="Content Placeholder 3"/>
          <p:cNvSpPr>
            <a:spLocks noGrp="1"/>
          </p:cNvSpPr>
          <p:nvPr>
            <p:ph idx="1"/>
          </p:nvPr>
        </p:nvSpPr>
        <p:spPr/>
        <p:txBody>
          <a:bodyPr>
            <a:normAutofit fontScale="92500" lnSpcReduction="10000"/>
          </a:bodyPr>
          <a:lstStyle/>
          <a:p>
            <a:r>
              <a:rPr lang="en-GB" dirty="0" smtClean="0"/>
              <a:t>One person living alone or a group of people</a:t>
            </a:r>
          </a:p>
          <a:p>
            <a:pPr lvl="1"/>
            <a:r>
              <a:rPr lang="en-GB" dirty="0" smtClean="0"/>
              <a:t>not necessarily related</a:t>
            </a:r>
          </a:p>
          <a:p>
            <a:pPr lvl="1"/>
            <a:r>
              <a:rPr lang="en-GB" dirty="0" smtClean="0"/>
              <a:t>living at the same address </a:t>
            </a:r>
          </a:p>
          <a:p>
            <a:pPr lvl="1"/>
            <a:r>
              <a:rPr lang="en-GB" dirty="0" smtClean="0"/>
              <a:t>who share cooking facilities </a:t>
            </a:r>
          </a:p>
          <a:p>
            <a:pPr lvl="1"/>
            <a:r>
              <a:rPr lang="en-GB" dirty="0" smtClean="0"/>
              <a:t>share a living room,</a:t>
            </a:r>
          </a:p>
          <a:p>
            <a:pPr lvl="1"/>
            <a:r>
              <a:rPr lang="en-GB" dirty="0" smtClean="0"/>
              <a:t>sitting room </a:t>
            </a:r>
          </a:p>
          <a:p>
            <a:pPr lvl="1"/>
            <a:r>
              <a:rPr lang="en-GB" dirty="0" smtClean="0"/>
              <a:t>or dining area</a:t>
            </a:r>
          </a:p>
          <a:p>
            <a:pPr lvl="1"/>
            <a:r>
              <a:rPr lang="en-GB" dirty="0" smtClean="0"/>
              <a:t> Can consist of more than one family</a:t>
            </a:r>
          </a:p>
          <a:p>
            <a:pPr lvl="1"/>
            <a:r>
              <a:rPr lang="en-GB" dirty="0" smtClean="0"/>
              <a:t>or no families in the case of a group of unrelated people</a:t>
            </a:r>
          </a:p>
          <a:p>
            <a:endParaRPr lang="en-GB" dirty="0"/>
          </a:p>
        </p:txBody>
      </p:sp>
    </p:spTree>
    <p:extLst>
      <p:ext uri="{BB962C8B-B14F-4D97-AF65-F5344CB8AC3E}">
        <p14:creationId xmlns:p14="http://schemas.microsoft.com/office/powerpoint/2010/main" val="2133906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Household Size</a:t>
            </a:r>
            <a:endParaRPr lang="en-GB" b="1" dirty="0"/>
          </a:p>
        </p:txBody>
      </p:sp>
      <p:sp>
        <p:nvSpPr>
          <p:cNvPr id="3" name="Content Placeholder 2"/>
          <p:cNvSpPr>
            <a:spLocks noGrp="1"/>
          </p:cNvSpPr>
          <p:nvPr>
            <p:ph idx="1"/>
          </p:nvPr>
        </p:nvSpPr>
        <p:spPr>
          <a:xfrm>
            <a:off x="1475656" y="1417638"/>
            <a:ext cx="5688632" cy="5256584"/>
          </a:xfrm>
        </p:spPr>
        <p:txBody>
          <a:bodyPr>
            <a:normAutofit fontScale="70000" lnSpcReduction="20000"/>
          </a:bodyPr>
          <a:lstStyle/>
          <a:p>
            <a:r>
              <a:rPr lang="en-GB" b="1" dirty="0"/>
              <a:t>1971</a:t>
            </a:r>
          </a:p>
          <a:p>
            <a:pPr lvl="1"/>
            <a:r>
              <a:rPr lang="en-GB" dirty="0"/>
              <a:t>17% of households = 1 </a:t>
            </a:r>
            <a:r>
              <a:rPr lang="en-GB" dirty="0" smtClean="0"/>
              <a:t>person</a:t>
            </a:r>
          </a:p>
          <a:p>
            <a:r>
              <a:rPr lang="en-GB" b="1" dirty="0"/>
              <a:t>2013</a:t>
            </a:r>
          </a:p>
          <a:p>
            <a:pPr lvl="1"/>
            <a:r>
              <a:rPr lang="en-GB" dirty="0"/>
              <a:t>26.4 million households</a:t>
            </a:r>
          </a:p>
          <a:p>
            <a:pPr lvl="1"/>
            <a:r>
              <a:rPr lang="en-GB" dirty="0"/>
              <a:t>6% increase since 2003</a:t>
            </a:r>
          </a:p>
          <a:p>
            <a:pPr lvl="1"/>
            <a:r>
              <a:rPr lang="en-GB" dirty="0"/>
              <a:t>20% of households = 4 or more people</a:t>
            </a:r>
          </a:p>
          <a:p>
            <a:pPr lvl="1"/>
            <a:r>
              <a:rPr lang="en-GB" dirty="0"/>
              <a:t>29% of households = 1 </a:t>
            </a:r>
            <a:r>
              <a:rPr lang="en-GB" dirty="0" smtClean="0"/>
              <a:t>person</a:t>
            </a:r>
          </a:p>
          <a:p>
            <a:r>
              <a:rPr lang="en-GB" b="1" dirty="0" smtClean="0"/>
              <a:t>2016</a:t>
            </a:r>
          </a:p>
          <a:p>
            <a:pPr lvl="1"/>
            <a:r>
              <a:rPr lang="en-GB" dirty="0" smtClean="0"/>
              <a:t>27.1 million households</a:t>
            </a:r>
          </a:p>
          <a:p>
            <a:pPr lvl="1"/>
            <a:r>
              <a:rPr lang="en-GB" dirty="0" smtClean="0"/>
              <a:t>7% increase since 2006</a:t>
            </a:r>
          </a:p>
          <a:p>
            <a:pPr lvl="1"/>
            <a:r>
              <a:rPr lang="en-GB" dirty="0" smtClean="0"/>
              <a:t>2.4 people in a house household on average</a:t>
            </a:r>
          </a:p>
          <a:p>
            <a:pPr lvl="1"/>
            <a:r>
              <a:rPr lang="en-GB" dirty="0" smtClean="0"/>
              <a:t>21% </a:t>
            </a:r>
            <a:r>
              <a:rPr lang="en-GB" dirty="0"/>
              <a:t>of households = 4 or more </a:t>
            </a:r>
            <a:r>
              <a:rPr lang="en-GB" dirty="0" smtClean="0"/>
              <a:t>people</a:t>
            </a:r>
          </a:p>
          <a:p>
            <a:pPr lvl="1"/>
            <a:r>
              <a:rPr lang="en-GB" dirty="0" smtClean="0"/>
              <a:t>16% of households = 3 people</a:t>
            </a:r>
          </a:p>
          <a:p>
            <a:pPr lvl="1"/>
            <a:r>
              <a:rPr lang="en-GB" dirty="0" smtClean="0"/>
              <a:t>35% of households = 2 people</a:t>
            </a:r>
            <a:endParaRPr lang="en-GB" dirty="0"/>
          </a:p>
          <a:p>
            <a:pPr lvl="1"/>
            <a:r>
              <a:rPr lang="en-GB" dirty="0" smtClean="0"/>
              <a:t>28% </a:t>
            </a:r>
            <a:r>
              <a:rPr lang="en-GB" dirty="0"/>
              <a:t>of households = 1 </a:t>
            </a:r>
            <a:r>
              <a:rPr lang="en-GB" dirty="0" smtClean="0"/>
              <a:t>person</a:t>
            </a:r>
          </a:p>
          <a:p>
            <a:pPr lvl="1"/>
            <a:endParaRPr lang="en-GB" dirty="0" smtClean="0"/>
          </a:p>
        </p:txBody>
      </p:sp>
    </p:spTree>
    <p:extLst>
      <p:ext uri="{BB962C8B-B14F-4D97-AF65-F5344CB8AC3E}">
        <p14:creationId xmlns:p14="http://schemas.microsoft.com/office/powerpoint/2010/main" val="3908645824"/>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Household Size</a:t>
            </a:r>
            <a:endParaRPr lang="en-GB" b="1" dirty="0"/>
          </a:p>
        </p:txBody>
      </p:sp>
      <p:sp>
        <p:nvSpPr>
          <p:cNvPr id="3" name="Content Placeholder 2"/>
          <p:cNvSpPr>
            <a:spLocks noGrp="1"/>
          </p:cNvSpPr>
          <p:nvPr>
            <p:ph idx="1"/>
          </p:nvPr>
        </p:nvSpPr>
        <p:spPr>
          <a:xfrm>
            <a:off x="457200" y="2060848"/>
            <a:ext cx="8496944" cy="2947466"/>
          </a:xfrm>
        </p:spPr>
        <p:txBody>
          <a:bodyPr>
            <a:normAutofit/>
          </a:bodyPr>
          <a:lstStyle/>
          <a:p>
            <a:pPr marL="457200" lvl="1" indent="0">
              <a:buNone/>
            </a:pPr>
            <a:r>
              <a:rPr lang="en-GB" b="1" dirty="0"/>
              <a:t>In 2019, there were 8.2 million people living </a:t>
            </a:r>
            <a:r>
              <a:rPr lang="en-GB" b="1" dirty="0" smtClean="0"/>
              <a:t>alone</a:t>
            </a:r>
          </a:p>
          <a:p>
            <a:pPr marL="457200" lvl="1" indent="0">
              <a:buNone/>
            </a:pPr>
            <a:r>
              <a:rPr lang="en-GB" dirty="0" smtClean="0"/>
              <a:t>This has increased by 20% in two decades and is set to rise still further</a:t>
            </a:r>
          </a:p>
          <a:p>
            <a:pPr marL="457200" lvl="1" indent="0">
              <a:buNone/>
            </a:pPr>
            <a:r>
              <a:rPr lang="en-GB" b="1" dirty="0" smtClean="0"/>
              <a:t>Why…?</a:t>
            </a:r>
          </a:p>
          <a:p>
            <a:pPr marL="457200" lvl="1" indent="0">
              <a:buNone/>
            </a:pPr>
            <a:r>
              <a:rPr lang="en-GB" b="1" dirty="0" smtClean="0"/>
              <a:t>Who…?</a:t>
            </a:r>
            <a:endParaRPr lang="en-GB" b="1" dirty="0"/>
          </a:p>
          <a:p>
            <a:pPr marL="457200" lvl="1" indent="0">
              <a:buNone/>
            </a:pPr>
            <a:endParaRPr lang="en-GB" dirty="0" smtClean="0"/>
          </a:p>
        </p:txBody>
      </p:sp>
    </p:spTree>
    <p:extLst>
      <p:ext uri="{BB962C8B-B14F-4D97-AF65-F5344CB8AC3E}">
        <p14:creationId xmlns:p14="http://schemas.microsoft.com/office/powerpoint/2010/main" val="106801665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 2017 More Women than Men </a:t>
            </a:r>
            <a:br>
              <a:rPr lang="en-GB" b="1" dirty="0"/>
            </a:br>
            <a:r>
              <a:rPr lang="en-GB" b="1" dirty="0"/>
              <a:t>Lived Alone in the UK</a:t>
            </a:r>
          </a:p>
        </p:txBody>
      </p:sp>
      <p:sp>
        <p:nvSpPr>
          <p:cNvPr id="3" name="Content Placeholder 2"/>
          <p:cNvSpPr>
            <a:spLocks noGrp="1"/>
          </p:cNvSpPr>
          <p:nvPr>
            <p:ph idx="1"/>
          </p:nvPr>
        </p:nvSpPr>
        <p:spPr>
          <a:xfrm>
            <a:off x="107504" y="1600200"/>
            <a:ext cx="8928992" cy="4525963"/>
          </a:xfrm>
        </p:spPr>
        <p:txBody>
          <a:bodyPr>
            <a:normAutofit fontScale="85000" lnSpcReduction="10000"/>
          </a:bodyPr>
          <a:lstStyle/>
          <a:p>
            <a:r>
              <a:rPr lang="en-GB" dirty="0"/>
              <a:t>54.2%  of households contained one women</a:t>
            </a:r>
          </a:p>
          <a:p>
            <a:r>
              <a:rPr lang="en-GB" dirty="0"/>
              <a:t>45.8% of households contained one man</a:t>
            </a:r>
          </a:p>
          <a:p>
            <a:r>
              <a:rPr lang="en-GB" dirty="0"/>
              <a:t>4.0 million people living alone aged 16 to 64; the majority (57.8%) were male. </a:t>
            </a:r>
            <a:r>
              <a:rPr lang="en-GB" dirty="0" smtClean="0"/>
              <a:t> </a:t>
            </a:r>
            <a:r>
              <a:rPr lang="en-GB" b="1" dirty="0" smtClean="0"/>
              <a:t>Why…?</a:t>
            </a:r>
          </a:p>
          <a:p>
            <a:r>
              <a:rPr lang="en-GB" dirty="0"/>
              <a:t>This could be because; higher proportions of men than women never </a:t>
            </a:r>
            <a:r>
              <a:rPr lang="en-GB" dirty="0" smtClean="0"/>
              <a:t>marry </a:t>
            </a:r>
          </a:p>
          <a:p>
            <a:r>
              <a:rPr lang="en-GB" dirty="0" smtClean="0"/>
              <a:t>Men </a:t>
            </a:r>
            <a:r>
              <a:rPr lang="en-GB" dirty="0"/>
              <a:t>marry at older ages than women and marry women younger than </a:t>
            </a:r>
            <a:r>
              <a:rPr lang="en-GB" dirty="0" smtClean="0"/>
              <a:t>themselves</a:t>
            </a:r>
          </a:p>
          <a:p>
            <a:r>
              <a:rPr lang="en-GB" dirty="0"/>
              <a:t>P</a:t>
            </a:r>
            <a:r>
              <a:rPr lang="en-GB" dirty="0" smtClean="0"/>
              <a:t>artnership </a:t>
            </a:r>
            <a:r>
              <a:rPr lang="en-GB" dirty="0"/>
              <a:t>dissolution </a:t>
            </a:r>
            <a:r>
              <a:rPr lang="en-GB" dirty="0" smtClean="0"/>
              <a:t>may lead </a:t>
            </a:r>
            <a:r>
              <a:rPr lang="en-GB" dirty="0"/>
              <a:t>to men living alone while women may live with any children from the relationship. </a:t>
            </a:r>
          </a:p>
        </p:txBody>
      </p:sp>
    </p:spTree>
    <p:extLst>
      <p:ext uri="{BB962C8B-B14F-4D97-AF65-F5344CB8AC3E}">
        <p14:creationId xmlns:p14="http://schemas.microsoft.com/office/powerpoint/2010/main" val="189916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 2017 More Women than Men </a:t>
            </a:r>
            <a:br>
              <a:rPr lang="en-GB" b="1" dirty="0"/>
            </a:br>
            <a:r>
              <a:rPr lang="en-GB" b="1" dirty="0"/>
              <a:t>Lived Alone in the UK</a:t>
            </a:r>
          </a:p>
        </p:txBody>
      </p:sp>
      <p:sp>
        <p:nvSpPr>
          <p:cNvPr id="3" name="Content Placeholder 2"/>
          <p:cNvSpPr>
            <a:spLocks noGrp="1"/>
          </p:cNvSpPr>
          <p:nvPr>
            <p:ph idx="1"/>
          </p:nvPr>
        </p:nvSpPr>
        <p:spPr>
          <a:xfrm>
            <a:off x="174340" y="1628800"/>
            <a:ext cx="8795320" cy="4525963"/>
          </a:xfrm>
        </p:spPr>
        <p:txBody>
          <a:bodyPr>
            <a:normAutofit fontScale="70000" lnSpcReduction="20000"/>
          </a:bodyPr>
          <a:lstStyle/>
          <a:p>
            <a:r>
              <a:rPr lang="en-GB" dirty="0" smtClean="0"/>
              <a:t>This is reversed for </a:t>
            </a:r>
            <a:r>
              <a:rPr lang="en-GB" dirty="0"/>
              <a:t>those aged 65 to 74 and </a:t>
            </a:r>
            <a:r>
              <a:rPr lang="en-GB" dirty="0" smtClean="0"/>
              <a:t>75+</a:t>
            </a:r>
          </a:p>
          <a:p>
            <a:r>
              <a:rPr lang="en-GB" dirty="0"/>
              <a:t>T</a:t>
            </a:r>
            <a:r>
              <a:rPr lang="en-GB" dirty="0" smtClean="0"/>
              <a:t>he </a:t>
            </a:r>
            <a:r>
              <a:rPr lang="en-GB" dirty="0"/>
              <a:t>majority of people aged 65 to 74 and 75 and over living alone </a:t>
            </a:r>
            <a:r>
              <a:rPr lang="en-GB" dirty="0" smtClean="0"/>
              <a:t>were; </a:t>
            </a:r>
            <a:endParaRPr lang="en-GB" dirty="0"/>
          </a:p>
          <a:p>
            <a:r>
              <a:rPr lang="en-GB" dirty="0"/>
              <a:t>Female 65 to 74 = 62.0% </a:t>
            </a:r>
          </a:p>
          <a:p>
            <a:r>
              <a:rPr lang="en-GB" dirty="0"/>
              <a:t>Female 75 and over = 71.8</a:t>
            </a:r>
            <a:r>
              <a:rPr lang="en-GB" dirty="0" smtClean="0"/>
              <a:t>% </a:t>
            </a:r>
            <a:r>
              <a:rPr lang="en-GB" b="1" dirty="0" smtClean="0"/>
              <a:t>Why…?</a:t>
            </a:r>
          </a:p>
          <a:p>
            <a:r>
              <a:rPr lang="en-GB" dirty="0"/>
              <a:t>P</a:t>
            </a:r>
            <a:r>
              <a:rPr lang="en-GB" dirty="0" smtClean="0"/>
              <a:t>artly </a:t>
            </a:r>
            <a:r>
              <a:rPr lang="en-GB" dirty="0"/>
              <a:t>because there are more women than men in the total population aged 65 and over due to women’s higher life expectancy</a:t>
            </a:r>
            <a:r>
              <a:rPr lang="en-GB" dirty="0" smtClean="0"/>
              <a:t>.</a:t>
            </a:r>
          </a:p>
          <a:p>
            <a:r>
              <a:rPr lang="en-GB" dirty="0" smtClean="0"/>
              <a:t>By </a:t>
            </a:r>
            <a:r>
              <a:rPr lang="en-GB" dirty="0"/>
              <a:t>the age of 65 most women have been married and husbands are typically older than their wives</a:t>
            </a:r>
            <a:r>
              <a:rPr lang="en-GB" dirty="0" smtClean="0"/>
              <a:t>.</a:t>
            </a:r>
          </a:p>
          <a:p>
            <a:pPr marL="0" indent="0">
              <a:buNone/>
            </a:pPr>
            <a:r>
              <a:rPr lang="en-GB" dirty="0" smtClean="0"/>
              <a:t>These </a:t>
            </a:r>
            <a:r>
              <a:rPr lang="en-GB" dirty="0"/>
              <a:t>2 factors accentuate the gap in life expectancy between husbands and wives and mean that more women than men become widowed, which may lead to living alone. </a:t>
            </a:r>
            <a:endParaRPr lang="en-GB" dirty="0" smtClean="0"/>
          </a:p>
          <a:p>
            <a:r>
              <a:rPr lang="en-GB" dirty="0" smtClean="0"/>
              <a:t>In </a:t>
            </a:r>
            <a:r>
              <a:rPr lang="en-GB" dirty="0"/>
              <a:t>spite of this, the number of widowed women is falling due to life expectancy increasing faster for men compared with women.</a:t>
            </a:r>
          </a:p>
          <a:p>
            <a:endParaRPr lang="en-GB" dirty="0"/>
          </a:p>
        </p:txBody>
      </p:sp>
    </p:spTree>
    <p:extLst>
      <p:ext uri="{BB962C8B-B14F-4D97-AF65-F5344CB8AC3E}">
        <p14:creationId xmlns:p14="http://schemas.microsoft.com/office/powerpoint/2010/main" val="355553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143000"/>
          </a:xfrm>
        </p:spPr>
        <p:txBody>
          <a:bodyPr>
            <a:normAutofit fontScale="90000"/>
          </a:bodyPr>
          <a:lstStyle/>
          <a:p>
            <a:r>
              <a:rPr lang="en-GB" b="1" dirty="0"/>
              <a:t>Gap </a:t>
            </a:r>
            <a:r>
              <a:rPr lang="en-GB" b="1" dirty="0" smtClean="0"/>
              <a:t>Between </a:t>
            </a:r>
            <a:r>
              <a:rPr lang="en-GB" b="1" dirty="0"/>
              <a:t>the </a:t>
            </a:r>
            <a:r>
              <a:rPr lang="en-GB" b="1" dirty="0" smtClean="0"/>
              <a:t>Sexes </a:t>
            </a:r>
            <a:r>
              <a:rPr lang="en-GB" b="1" dirty="0"/>
              <a:t>N</a:t>
            </a:r>
            <a:r>
              <a:rPr lang="en-GB" b="1" dirty="0" smtClean="0"/>
              <a:t>arrows </a:t>
            </a:r>
            <a:r>
              <a:rPr lang="en-GB" b="1" dirty="0"/>
              <a:t>with </a:t>
            </a:r>
            <a:r>
              <a:rPr lang="en-GB" b="1" dirty="0" smtClean="0"/>
              <a:t>Age</a:t>
            </a:r>
            <a:r>
              <a:rPr lang="en-GB" b="1" dirty="0"/>
              <a:t/>
            </a:r>
            <a:br>
              <a:rPr lang="en-GB" b="1" dirty="0"/>
            </a:br>
            <a:endParaRPr lang="en-GB" dirty="0"/>
          </a:p>
        </p:txBody>
      </p:sp>
      <p:pic>
        <p:nvPicPr>
          <p:cNvPr id="5" name="Content Placeholder 4"/>
          <p:cNvPicPr>
            <a:picLocks noGrp="1"/>
          </p:cNvPicPr>
          <p:nvPr>
            <p:ph idx="1"/>
          </p:nvPr>
        </p:nvPicPr>
        <p:blipFill rotWithShape="1">
          <a:blip r:embed="rId2"/>
          <a:srcRect l="63279" t="29407" r="12716" b="35634"/>
          <a:stretch/>
        </p:blipFill>
        <p:spPr bwMode="auto">
          <a:xfrm>
            <a:off x="1619672" y="1916832"/>
            <a:ext cx="5997837" cy="2947988"/>
          </a:xfrm>
          <a:prstGeom prst="rect">
            <a:avLst/>
          </a:prstGeom>
          <a:ln w="12700">
            <a:solidFill>
              <a:schemeClr val="accent1">
                <a:lumMod val="75000"/>
              </a:schemeClr>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6726897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4463"/>
            <a:ext cx="8229600" cy="1143000"/>
          </a:xfrm>
        </p:spPr>
        <p:txBody>
          <a:bodyPr>
            <a:normAutofit fontScale="90000"/>
          </a:bodyPr>
          <a:lstStyle/>
          <a:p>
            <a:pPr lvl="0"/>
            <a:r>
              <a:rPr lang="en-US" b="1" dirty="0" smtClean="0"/>
              <a:t>Percentage of Households by Household size in 2019</a:t>
            </a:r>
            <a:endParaRPr lang="en-GB" b="1" dirty="0"/>
          </a:p>
        </p:txBody>
      </p:sp>
      <p:pic>
        <p:nvPicPr>
          <p:cNvPr id="7" name="Picture 6"/>
          <p:cNvPicPr/>
          <p:nvPr/>
        </p:nvPicPr>
        <p:blipFill rotWithShape="1">
          <a:blip r:embed="rId2"/>
          <a:srcRect l="63385" t="22137" r="17421" b="23753"/>
          <a:stretch/>
        </p:blipFill>
        <p:spPr bwMode="auto">
          <a:xfrm>
            <a:off x="107504" y="1157463"/>
            <a:ext cx="5573856" cy="4835803"/>
          </a:xfrm>
          <a:prstGeom prst="rect">
            <a:avLst/>
          </a:prstGeom>
          <a:ln w="19050" cap="flat" cmpd="sng" algn="ctr">
            <a:solidFill>
              <a:srgbClr val="5B9BD5">
                <a:lumMod val="75000"/>
              </a:srgbClr>
            </a:solidFill>
            <a:prstDash val="solid"/>
            <a:round/>
            <a:headEnd type="none" w="med" len="med"/>
            <a:tailEnd type="none" w="med" len="med"/>
          </a:ln>
          <a:extLst>
            <a:ext uri="{53640926-AAD7-44D8-BBD7-CCE9431645EC}">
              <a14:shadowObscured xmlns:a14="http://schemas.microsoft.com/office/drawing/2010/main"/>
            </a:ext>
          </a:extLst>
        </p:spPr>
      </p:pic>
      <p:sp>
        <p:nvSpPr>
          <p:cNvPr id="3" name="TextBox 2"/>
          <p:cNvSpPr txBox="1"/>
          <p:nvPr/>
        </p:nvSpPr>
        <p:spPr>
          <a:xfrm>
            <a:off x="5681360" y="2852936"/>
            <a:ext cx="3715176"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Couple households- 57%</a:t>
            </a:r>
          </a:p>
          <a:p>
            <a:pPr marL="285750" indent="-285750">
              <a:buFont typeface="Arial" panose="020B0604020202020204" pitchFamily="34" charset="0"/>
              <a:buChar char="•"/>
            </a:pPr>
            <a:r>
              <a:rPr lang="en-GB" dirty="0" smtClean="0"/>
              <a:t>One person households- 29.5%</a:t>
            </a:r>
          </a:p>
          <a:p>
            <a:pPr marL="285750" indent="-285750">
              <a:buFont typeface="Arial" panose="020B0604020202020204" pitchFamily="34" charset="0"/>
              <a:buChar char="•"/>
            </a:pPr>
            <a:r>
              <a:rPr lang="en-GB" dirty="0" smtClean="0"/>
              <a:t>Lone parent households- 9.7%</a:t>
            </a:r>
          </a:p>
          <a:p>
            <a:pPr marL="285750" indent="-285750">
              <a:buFont typeface="Arial" panose="020B0604020202020204" pitchFamily="34" charset="0"/>
              <a:buChar char="•"/>
            </a:pPr>
            <a:r>
              <a:rPr lang="en-GB" dirty="0" smtClean="0"/>
              <a:t>Two or more unrelated adults- 2.8%</a:t>
            </a:r>
          </a:p>
          <a:p>
            <a:pPr marL="285750" indent="-285750">
              <a:buFont typeface="Arial" panose="020B0604020202020204" pitchFamily="34" charset="0"/>
              <a:buChar char="•"/>
            </a:pPr>
            <a:r>
              <a:rPr lang="en-GB" dirty="0" smtClean="0"/>
              <a:t>Multi-family households- 1.1%</a:t>
            </a:r>
            <a:endParaRPr lang="en-GB" dirty="0"/>
          </a:p>
        </p:txBody>
      </p:sp>
    </p:spTree>
    <p:extLst>
      <p:ext uri="{BB962C8B-B14F-4D97-AF65-F5344CB8AC3E}">
        <p14:creationId xmlns:p14="http://schemas.microsoft.com/office/powerpoint/2010/main" val="72730751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Multi-family Households</a:t>
            </a:r>
            <a:endParaRPr lang="en-GB" b="1" dirty="0"/>
          </a:p>
        </p:txBody>
      </p:sp>
      <p:sp>
        <p:nvSpPr>
          <p:cNvPr id="3" name="Content Placeholder 2"/>
          <p:cNvSpPr>
            <a:spLocks noGrp="1"/>
          </p:cNvSpPr>
          <p:nvPr>
            <p:ph idx="1"/>
          </p:nvPr>
        </p:nvSpPr>
        <p:spPr>
          <a:xfrm>
            <a:off x="138336" y="1417638"/>
            <a:ext cx="8867328" cy="4525963"/>
          </a:xfrm>
        </p:spPr>
        <p:txBody>
          <a:bodyPr>
            <a:normAutofit fontScale="92500" lnSpcReduction="20000"/>
          </a:bodyPr>
          <a:lstStyle/>
          <a:p>
            <a:r>
              <a:rPr lang="en-GB" dirty="0" smtClean="0"/>
              <a:t>Consist of two or more families</a:t>
            </a:r>
          </a:p>
          <a:p>
            <a:r>
              <a:rPr lang="en-GB" dirty="0" smtClean="0"/>
              <a:t>The </a:t>
            </a:r>
            <a:r>
              <a:rPr lang="en-GB" dirty="0"/>
              <a:t>fastest growing household type over the last two decades to </a:t>
            </a:r>
            <a:r>
              <a:rPr lang="en-GB" dirty="0" smtClean="0"/>
              <a:t>2019</a:t>
            </a:r>
          </a:p>
          <a:p>
            <a:r>
              <a:rPr lang="en-GB" dirty="0"/>
              <a:t>Families in these households may be </a:t>
            </a:r>
            <a:r>
              <a:rPr lang="en-GB" dirty="0" smtClean="0"/>
              <a:t>related or unrelated. </a:t>
            </a:r>
            <a:r>
              <a:rPr lang="en-GB" b="1" dirty="0" smtClean="0"/>
              <a:t>How…?</a:t>
            </a:r>
          </a:p>
          <a:p>
            <a:r>
              <a:rPr lang="en-GB" dirty="0" smtClean="0"/>
              <a:t>This could </a:t>
            </a:r>
            <a:r>
              <a:rPr lang="en-GB" dirty="0"/>
              <a:t>reflect a growth in multigenerational families choosing to live </a:t>
            </a:r>
            <a:r>
              <a:rPr lang="en-GB" dirty="0" smtClean="0"/>
              <a:t>together </a:t>
            </a:r>
            <a:r>
              <a:rPr lang="en-GB" b="1" dirty="0" smtClean="0"/>
              <a:t>or…</a:t>
            </a:r>
          </a:p>
          <a:p>
            <a:r>
              <a:rPr lang="en-GB" dirty="0" smtClean="0"/>
              <a:t>Be because of  </a:t>
            </a:r>
            <a:r>
              <a:rPr lang="en-GB" dirty="0"/>
              <a:t>reasons such as housing affordability, childcare responsibilities and caring for older relatives.</a:t>
            </a:r>
            <a:endParaRPr lang="en-GB" b="1" dirty="0"/>
          </a:p>
        </p:txBody>
      </p:sp>
    </p:spTree>
    <p:extLst>
      <p:ext uri="{BB962C8B-B14F-4D97-AF65-F5344CB8AC3E}">
        <p14:creationId xmlns:p14="http://schemas.microsoft.com/office/powerpoint/2010/main" val="427009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Households by Household Type:</a:t>
            </a:r>
            <a:br>
              <a:rPr lang="en-GB" dirty="0" smtClean="0"/>
            </a:br>
            <a:r>
              <a:rPr lang="en-GB" dirty="0" smtClean="0"/>
              <a:t>1996; 2006; 2016.</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992500052"/>
              </p:ext>
            </p:extLst>
          </p:nvPr>
        </p:nvGraphicFramePr>
        <p:xfrm>
          <a:off x="942975" y="1417637"/>
          <a:ext cx="7258049" cy="451643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17464651"/>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9712" y="1988840"/>
            <a:ext cx="5149668" cy="1843582"/>
          </a:xfrm>
          <a:prstGeom prst="rect">
            <a:avLst/>
          </a:prstGeom>
        </p:spPr>
        <p:txBody>
          <a:bodyPr wrap="square">
            <a:spAutoFit/>
          </a:bodyPr>
          <a:lstStyle/>
          <a:p>
            <a:pPr algn="ctr">
              <a:lnSpc>
                <a:spcPct val="150000"/>
              </a:lnSpc>
              <a:spcAft>
                <a:spcPts val="800"/>
              </a:spcAft>
            </a:pPr>
            <a:r>
              <a:rPr lang="en-GB" sz="4000" b="1" dirty="0">
                <a:latin typeface="Calibri" panose="020F0502020204030204" pitchFamily="34" charset="0"/>
                <a:ea typeface="Calibri" panose="020F0502020204030204" pitchFamily="34" charset="0"/>
                <a:cs typeface="Calibri" panose="020F0502020204030204" pitchFamily="34" charset="0"/>
              </a:rPr>
              <a:t>A Brief look at Theories of Family</a:t>
            </a:r>
          </a:p>
        </p:txBody>
      </p:sp>
    </p:spTree>
    <p:extLst>
      <p:ext uri="{BB962C8B-B14F-4D97-AF65-F5344CB8AC3E}">
        <p14:creationId xmlns:p14="http://schemas.microsoft.com/office/powerpoint/2010/main" val="4146053785"/>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r>
              <a:rPr lang="en-GB" b="1" dirty="0" smtClean="0"/>
              <a:t>Theory</a:t>
            </a:r>
            <a:r>
              <a:rPr lang="en-GB" dirty="0" smtClean="0"/>
              <a:t/>
            </a:r>
            <a:br>
              <a:rPr lang="en-GB" dirty="0" smtClean="0"/>
            </a:br>
            <a:r>
              <a:rPr lang="en-GB" dirty="0" smtClean="0"/>
              <a:t>20</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686800" cy="4525963"/>
          </a:xfrm>
        </p:spPr>
        <p:txBody>
          <a:bodyPr/>
          <a:lstStyle/>
          <a:p>
            <a:pPr marL="0" indent="0">
              <a:buNone/>
            </a:pPr>
            <a:r>
              <a:rPr lang="en-GB" dirty="0" smtClean="0"/>
              <a:t>Many theorists focused on the relationship between the family unit and the economy</a:t>
            </a:r>
          </a:p>
          <a:p>
            <a:r>
              <a:rPr lang="en-GB" dirty="0" smtClean="0"/>
              <a:t>Talcott Parsons (1956)</a:t>
            </a:r>
          </a:p>
          <a:p>
            <a:pPr marL="0" indent="0">
              <a:buNone/>
            </a:pPr>
            <a:r>
              <a:rPr lang="en-GB" dirty="0" smtClean="0"/>
              <a:t> </a:t>
            </a:r>
            <a:r>
              <a:rPr lang="en-GB" sz="2400" dirty="0" smtClean="0"/>
              <a:t>Outlined the basic principles of modern </a:t>
            </a:r>
            <a:r>
              <a:rPr lang="en-GB" sz="2400" dirty="0"/>
              <a:t>S</a:t>
            </a:r>
            <a:r>
              <a:rPr lang="en-GB" sz="2400" dirty="0" smtClean="0"/>
              <a:t>tructural Functionalism</a:t>
            </a:r>
          </a:p>
          <a:p>
            <a:r>
              <a:rPr lang="en-GB" sz="2000" dirty="0" smtClean="0"/>
              <a:t>Viewed society as a social system defined in terms of ‘needs’ or ‘functions’</a:t>
            </a:r>
          </a:p>
          <a:p>
            <a:r>
              <a:rPr lang="en-GB" sz="2000" dirty="0" smtClean="0"/>
              <a:t>Regarded ‘the nuclear family’ as a necessity for the successful operation of society.</a:t>
            </a:r>
          </a:p>
          <a:p>
            <a:endParaRPr lang="en-GB" sz="2000" dirty="0"/>
          </a:p>
        </p:txBody>
      </p:sp>
    </p:spTree>
    <p:extLst>
      <p:ext uri="{BB962C8B-B14F-4D97-AF65-F5344CB8AC3E}">
        <p14:creationId xmlns:p14="http://schemas.microsoft.com/office/powerpoint/2010/main" val="3543365827"/>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Functionalist</a:t>
            </a:r>
            <a:br>
              <a:rPr lang="en-GB" b="1" dirty="0" smtClean="0"/>
            </a:br>
            <a:r>
              <a:rPr lang="en-GB" b="1" dirty="0" smtClean="0"/>
              <a:t>Perspective</a:t>
            </a:r>
            <a:endParaRPr lang="en-GB" b="1" dirty="0"/>
          </a:p>
        </p:txBody>
      </p:sp>
      <p:sp>
        <p:nvSpPr>
          <p:cNvPr id="3" name="Content Placeholder 2"/>
          <p:cNvSpPr>
            <a:spLocks noGrp="1"/>
          </p:cNvSpPr>
          <p:nvPr>
            <p:ph idx="1"/>
          </p:nvPr>
        </p:nvSpPr>
        <p:spPr/>
        <p:txBody>
          <a:bodyPr>
            <a:normAutofit/>
          </a:bodyPr>
          <a:lstStyle/>
          <a:p>
            <a:r>
              <a:rPr lang="en-GB" dirty="0" smtClean="0"/>
              <a:t>What functions do families typically perform?</a:t>
            </a:r>
          </a:p>
          <a:p>
            <a:r>
              <a:rPr lang="en-GB" sz="2400" dirty="0" smtClean="0"/>
              <a:t>Reproduction</a:t>
            </a:r>
          </a:p>
          <a:p>
            <a:r>
              <a:rPr lang="en-GB" sz="2400" dirty="0" smtClean="0"/>
              <a:t>Socialization </a:t>
            </a:r>
          </a:p>
          <a:p>
            <a:r>
              <a:rPr lang="en-GB" sz="2400" dirty="0" smtClean="0"/>
              <a:t>Care</a:t>
            </a:r>
          </a:p>
          <a:p>
            <a:r>
              <a:rPr lang="en-GB" sz="2400" dirty="0" smtClean="0"/>
              <a:t>Protection </a:t>
            </a:r>
          </a:p>
          <a:p>
            <a:r>
              <a:rPr lang="en-GB" sz="2400" dirty="0" smtClean="0"/>
              <a:t>Emotional support</a:t>
            </a:r>
          </a:p>
          <a:p>
            <a:r>
              <a:rPr lang="en-GB" sz="2400" dirty="0"/>
              <a:t>A</a:t>
            </a:r>
            <a:r>
              <a:rPr lang="en-GB" sz="2400" dirty="0" smtClean="0"/>
              <a:t>ssignment </a:t>
            </a:r>
            <a:r>
              <a:rPr lang="en-GB" sz="2400" dirty="0"/>
              <a:t>of </a:t>
            </a:r>
            <a:r>
              <a:rPr lang="en-GB" sz="2400" dirty="0" smtClean="0"/>
              <a:t>status</a:t>
            </a:r>
          </a:p>
          <a:p>
            <a:r>
              <a:rPr lang="en-GB" sz="2400" dirty="0"/>
              <a:t>R</a:t>
            </a:r>
            <a:r>
              <a:rPr lang="en-GB" sz="2400" dirty="0" smtClean="0"/>
              <a:t>egulation </a:t>
            </a:r>
            <a:r>
              <a:rPr lang="en-GB" sz="2400" dirty="0"/>
              <a:t>of sexual </a:t>
            </a:r>
            <a:r>
              <a:rPr lang="en-GB" sz="2400" dirty="0" smtClean="0"/>
              <a:t>behaviour </a:t>
            </a:r>
            <a:r>
              <a:rPr lang="en-GB" sz="2400" dirty="0"/>
              <a:t>through social </a:t>
            </a:r>
            <a:r>
              <a:rPr lang="en-GB" sz="2400" dirty="0" smtClean="0"/>
              <a:t>norms</a:t>
            </a:r>
          </a:p>
          <a:p>
            <a:pPr marL="0" indent="0">
              <a:buNone/>
            </a:pPr>
            <a:r>
              <a:rPr lang="en-GB" sz="2400" b="1" dirty="0" smtClean="0"/>
              <a:t>The family produces well-integrated society members by instilling social culture in children</a:t>
            </a:r>
            <a:endParaRPr lang="en-GB" sz="2400" b="1" dirty="0"/>
          </a:p>
        </p:txBody>
      </p:sp>
    </p:spTree>
    <p:extLst>
      <p:ext uri="{BB962C8B-B14F-4D97-AF65-F5344CB8AC3E}">
        <p14:creationId xmlns:p14="http://schemas.microsoft.com/office/powerpoint/2010/main" val="263608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Conflict Perspective</a:t>
            </a:r>
            <a:endParaRPr lang="en-GB" b="1" dirty="0"/>
          </a:p>
        </p:txBody>
      </p:sp>
      <p:sp>
        <p:nvSpPr>
          <p:cNvPr id="3" name="Content Placeholder 2"/>
          <p:cNvSpPr>
            <a:spLocks noGrp="1"/>
          </p:cNvSpPr>
          <p:nvPr>
            <p:ph idx="1"/>
          </p:nvPr>
        </p:nvSpPr>
        <p:spPr>
          <a:xfrm>
            <a:off x="107504" y="1600200"/>
            <a:ext cx="8928992" cy="4525963"/>
          </a:xfrm>
        </p:spPr>
        <p:txBody>
          <a:bodyPr>
            <a:normAutofit fontScale="85000" lnSpcReduction="20000"/>
          </a:bodyPr>
          <a:lstStyle/>
          <a:p>
            <a:pPr marL="0" indent="0">
              <a:buNone/>
            </a:pPr>
            <a:r>
              <a:rPr lang="en-GB" dirty="0"/>
              <a:t>D</a:t>
            </a:r>
            <a:r>
              <a:rPr lang="en-GB" dirty="0" smtClean="0"/>
              <a:t>escribes </a:t>
            </a:r>
            <a:r>
              <a:rPr lang="en-GB" dirty="0"/>
              <a:t>the inequalities that exist in all societies globally, and considers aspects of society as ways for those with power and status to maintain control over scare </a:t>
            </a:r>
            <a:r>
              <a:rPr lang="en-GB" dirty="0" smtClean="0"/>
              <a:t>resources</a:t>
            </a:r>
          </a:p>
          <a:p>
            <a:r>
              <a:rPr lang="en-GB" dirty="0"/>
              <a:t>The family is a vehicle to maintain patriarchy and social inequality in society</a:t>
            </a:r>
          </a:p>
          <a:p>
            <a:r>
              <a:rPr lang="en-GB" dirty="0" smtClean="0"/>
              <a:t>The </a:t>
            </a:r>
            <a:r>
              <a:rPr lang="en-GB" dirty="0"/>
              <a:t>family works toward the continuance of social inequality within a society by maintaining and reinforcing the status </a:t>
            </a:r>
            <a:r>
              <a:rPr lang="en-GB" dirty="0" smtClean="0"/>
              <a:t>quo</a:t>
            </a:r>
          </a:p>
          <a:p>
            <a:r>
              <a:rPr lang="en-GB" dirty="0"/>
              <a:t>Through inheritance, the wealthy families are able to keep their privileged social position for their </a:t>
            </a:r>
            <a:r>
              <a:rPr lang="en-GB" dirty="0" smtClean="0"/>
              <a:t>members</a:t>
            </a:r>
          </a:p>
          <a:p>
            <a:r>
              <a:rPr lang="en-GB" dirty="0"/>
              <a:t>Conflict theorists have seen the family as a social arrangement benefiting men more than women</a:t>
            </a:r>
          </a:p>
          <a:p>
            <a:endParaRPr lang="en-GB" dirty="0" smtClean="0"/>
          </a:p>
          <a:p>
            <a:endParaRPr lang="en-GB" dirty="0"/>
          </a:p>
          <a:p>
            <a:endParaRPr lang="en-GB" dirty="0"/>
          </a:p>
        </p:txBody>
      </p:sp>
    </p:spTree>
    <p:extLst>
      <p:ext uri="{BB962C8B-B14F-4D97-AF65-F5344CB8AC3E}">
        <p14:creationId xmlns:p14="http://schemas.microsoft.com/office/powerpoint/2010/main" val="340395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Symbolic Interactionist Perspective</a:t>
            </a:r>
          </a:p>
        </p:txBody>
      </p:sp>
      <p:sp>
        <p:nvSpPr>
          <p:cNvPr id="3" name="Content Placeholder 2"/>
          <p:cNvSpPr>
            <a:spLocks noGrp="1"/>
          </p:cNvSpPr>
          <p:nvPr>
            <p:ph idx="1"/>
          </p:nvPr>
        </p:nvSpPr>
        <p:spPr>
          <a:xfrm>
            <a:off x="0" y="1417638"/>
            <a:ext cx="8964488" cy="5069160"/>
          </a:xfrm>
        </p:spPr>
        <p:txBody>
          <a:bodyPr>
            <a:normAutofit fontScale="70000" lnSpcReduction="20000"/>
          </a:bodyPr>
          <a:lstStyle/>
          <a:p>
            <a:pPr marL="0" indent="0">
              <a:buNone/>
            </a:pPr>
            <a:r>
              <a:rPr lang="en-GB" dirty="0" smtClean="0"/>
              <a:t>Analyses </a:t>
            </a:r>
            <a:r>
              <a:rPr lang="en-GB" dirty="0"/>
              <a:t>patterns of communication, interpretation, and adjustment between individuals in society. A</a:t>
            </a:r>
            <a:r>
              <a:rPr lang="en-GB" dirty="0" smtClean="0"/>
              <a:t> </a:t>
            </a:r>
            <a:r>
              <a:rPr lang="en-GB" dirty="0"/>
              <a:t>framework for understanding how individuals interact with each other and within society through the meanings of </a:t>
            </a:r>
            <a:r>
              <a:rPr lang="en-GB" dirty="0" smtClean="0"/>
              <a:t>symbols</a:t>
            </a:r>
          </a:p>
          <a:p>
            <a:pPr fontAlgn="base"/>
            <a:r>
              <a:rPr lang="en-GB" dirty="0"/>
              <a:t>Role-taking is a key mechanism that permits an individual to appreciate another person’s perspective and to understand what an action might mean to that person. Role-taking emerges at an early age through activities such as playing </a:t>
            </a:r>
            <a:r>
              <a:rPr lang="en-GB" dirty="0" smtClean="0"/>
              <a:t>house</a:t>
            </a:r>
            <a:endParaRPr lang="en-GB" dirty="0"/>
          </a:p>
          <a:p>
            <a:pPr fontAlgn="base"/>
            <a:r>
              <a:rPr lang="en-GB" dirty="0"/>
              <a:t>Symbolic interactionists explore the changing meanings attached to </a:t>
            </a:r>
            <a:r>
              <a:rPr lang="en-GB" dirty="0" smtClean="0"/>
              <a:t>family  and argue </a:t>
            </a:r>
            <a:r>
              <a:rPr lang="en-GB" dirty="0"/>
              <a:t>that shared activities help to build emotional bonds, and that marriage and family relationships are based on negotiated </a:t>
            </a:r>
            <a:r>
              <a:rPr lang="en-GB" dirty="0" smtClean="0"/>
              <a:t>meanings</a:t>
            </a:r>
            <a:endParaRPr lang="en-GB" dirty="0"/>
          </a:p>
          <a:p>
            <a:pPr fontAlgn="base"/>
            <a:r>
              <a:rPr lang="en-GB" dirty="0"/>
              <a:t>The interactionist perspective emphasizes that families reinforce and rejuvenate bonds through symbolic rituals such as family meals and </a:t>
            </a:r>
            <a:r>
              <a:rPr lang="en-GB" dirty="0" smtClean="0"/>
              <a:t>holidays</a:t>
            </a:r>
          </a:p>
          <a:p>
            <a:pPr marL="0" indent="0" fontAlgn="base">
              <a:buNone/>
            </a:pPr>
            <a:r>
              <a:rPr lang="en-GB" b="1" dirty="0"/>
              <a:t>Symbolic interactionists view the family as a site of social reproduction where meanings are negotiated and maintained by family members</a:t>
            </a:r>
          </a:p>
          <a:p>
            <a:endParaRPr lang="en-GB" dirty="0"/>
          </a:p>
        </p:txBody>
      </p:sp>
    </p:spTree>
    <p:extLst>
      <p:ext uri="{BB962C8B-B14F-4D97-AF65-F5344CB8AC3E}">
        <p14:creationId xmlns:p14="http://schemas.microsoft.com/office/powerpoint/2010/main" val="208934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GB" dirty="0"/>
              <a:t>The Feminist Perspective</a:t>
            </a:r>
          </a:p>
        </p:txBody>
      </p:sp>
      <p:sp>
        <p:nvSpPr>
          <p:cNvPr id="3" name="Content Placeholder 2"/>
          <p:cNvSpPr>
            <a:spLocks noGrp="1"/>
          </p:cNvSpPr>
          <p:nvPr>
            <p:ph idx="1"/>
          </p:nvPr>
        </p:nvSpPr>
        <p:spPr>
          <a:xfrm>
            <a:off x="0" y="1600200"/>
            <a:ext cx="9144000" cy="4525963"/>
          </a:xfrm>
        </p:spPr>
        <p:txBody>
          <a:bodyPr>
            <a:normAutofit fontScale="85000" lnSpcReduction="20000"/>
          </a:bodyPr>
          <a:lstStyle/>
          <a:p>
            <a:pPr marL="0" indent="0">
              <a:buNone/>
            </a:pPr>
            <a:r>
              <a:rPr lang="en-GB" dirty="0"/>
              <a:t>Feminism is a broad term that is the result of several historical social movements attempting to gain equal economic, political, and social rights for </a:t>
            </a:r>
            <a:r>
              <a:rPr lang="en-GB" dirty="0" smtClean="0"/>
              <a:t>women</a:t>
            </a:r>
          </a:p>
          <a:p>
            <a:pPr fontAlgn="base"/>
            <a:r>
              <a:rPr lang="en-GB" dirty="0"/>
              <a:t>First-wave feminism focused mainly on legal equality, such as voting, education, employment, the marriage laws, and the plight of intelligent, white, middle-class </a:t>
            </a:r>
            <a:r>
              <a:rPr lang="en-GB" dirty="0" smtClean="0"/>
              <a:t>women</a:t>
            </a:r>
            <a:endParaRPr lang="en-GB" dirty="0"/>
          </a:p>
          <a:p>
            <a:pPr fontAlgn="base"/>
            <a:r>
              <a:rPr lang="en-GB" dirty="0"/>
              <a:t>Second-wave feminism went a step further is seeking equality in family, employment, reproductive rights, and </a:t>
            </a:r>
            <a:r>
              <a:rPr lang="en-GB" dirty="0" smtClean="0"/>
              <a:t>sexuality</a:t>
            </a:r>
            <a:endParaRPr lang="en-GB" dirty="0"/>
          </a:p>
          <a:p>
            <a:pPr fontAlgn="base"/>
            <a:r>
              <a:rPr lang="en-GB" dirty="0"/>
              <a:t>Both feminist and masculinist authors have decried predetermined gender roles as </a:t>
            </a:r>
            <a:r>
              <a:rPr lang="en-GB" dirty="0" smtClean="0"/>
              <a:t>unjust</a:t>
            </a:r>
          </a:p>
          <a:p>
            <a:pPr marL="0" indent="0" fontAlgn="base">
              <a:buNone/>
            </a:pPr>
            <a:r>
              <a:rPr lang="en-GB" b="1" dirty="0"/>
              <a:t>Feminists view the family as a historical institution that has maintained and perpetuated sexual inequalities</a:t>
            </a:r>
          </a:p>
          <a:p>
            <a:endParaRPr lang="en-GB" dirty="0"/>
          </a:p>
        </p:txBody>
      </p:sp>
    </p:spTree>
    <p:extLst>
      <p:ext uri="{BB962C8B-B14F-4D97-AF65-F5344CB8AC3E}">
        <p14:creationId xmlns:p14="http://schemas.microsoft.com/office/powerpoint/2010/main" val="138617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 List</a:t>
            </a:r>
            <a:endParaRPr lang="en-GB" b="1" dirty="0"/>
          </a:p>
        </p:txBody>
      </p:sp>
      <p:sp>
        <p:nvSpPr>
          <p:cNvPr id="3" name="Content Placeholder 2"/>
          <p:cNvSpPr>
            <a:spLocks noGrp="1"/>
          </p:cNvSpPr>
          <p:nvPr>
            <p:ph idx="1"/>
          </p:nvPr>
        </p:nvSpPr>
        <p:spPr/>
        <p:txBody>
          <a:bodyPr>
            <a:normAutofit fontScale="25000" lnSpcReduction="20000"/>
          </a:bodyPr>
          <a:lstStyle/>
          <a:p>
            <a:pPr marL="0" indent="0">
              <a:buNone/>
            </a:pPr>
            <a:r>
              <a:rPr lang="en-GB" dirty="0"/>
              <a:t> </a:t>
            </a:r>
            <a:endParaRPr lang="en-GB" sz="4800" dirty="0"/>
          </a:p>
          <a:p>
            <a:pPr lvl="0"/>
            <a:r>
              <a:rPr lang="en-GB" sz="4800" dirty="0"/>
              <a:t>Chamberlain , R. and </a:t>
            </a:r>
            <a:r>
              <a:rPr lang="en-GB" sz="4800" dirty="0" err="1"/>
              <a:t>Mullineux</a:t>
            </a:r>
            <a:r>
              <a:rPr lang="en-GB" sz="4800" dirty="0"/>
              <a:t>, R.(with Helen </a:t>
            </a:r>
            <a:r>
              <a:rPr lang="en-GB" sz="4800" dirty="0" err="1"/>
              <a:t>Cocco</a:t>
            </a:r>
            <a:r>
              <a:rPr lang="en-GB" sz="4800" dirty="0"/>
              <a:t> and Sara Drysdale),(2012) </a:t>
            </a:r>
            <a:r>
              <a:rPr lang="en-GB" sz="4800" i="1" dirty="0"/>
              <a:t>Child Poverty Snapshots: The Local Picture in Wales</a:t>
            </a:r>
            <a:r>
              <a:rPr lang="en-GB" sz="4800" dirty="0"/>
              <a:t>, Cardiff: Save the Children</a:t>
            </a:r>
          </a:p>
          <a:p>
            <a:pPr lvl="0"/>
            <a:r>
              <a:rPr lang="en-GB" sz="4800" dirty="0"/>
              <a:t>Choate PW &amp; </a:t>
            </a:r>
            <a:r>
              <a:rPr lang="en-GB" sz="4800" dirty="0" err="1"/>
              <a:t>Engstrom</a:t>
            </a:r>
            <a:r>
              <a:rPr lang="en-GB" sz="4800" dirty="0"/>
              <a:t> S (2014) ‘The “Good Enough” Parent: Implications for Child Protection’</a:t>
            </a:r>
            <a:r>
              <a:rPr lang="en-GB" sz="4800" i="1" dirty="0"/>
              <a:t>, Child Care in Practice,</a:t>
            </a:r>
            <a:r>
              <a:rPr lang="en-GB" sz="4800" dirty="0"/>
              <a:t> 20 (4), pp. 368-382.</a:t>
            </a:r>
          </a:p>
          <a:p>
            <a:pPr lvl="0"/>
            <a:r>
              <a:rPr lang="en-GB" sz="4800" dirty="0"/>
              <a:t>Cooke, L.P. &amp; Baxter, J. (2010) ‘Families’ in International Context: Comparing Institution Effects across Western Societies’, </a:t>
            </a:r>
            <a:r>
              <a:rPr lang="en-GB" sz="4800" i="1" dirty="0"/>
              <a:t>Journal of Marriage and Family, </a:t>
            </a:r>
            <a:r>
              <a:rPr lang="en-GB" sz="4800" dirty="0"/>
              <a:t>Vo. 72, pp. 516-536.</a:t>
            </a:r>
          </a:p>
          <a:p>
            <a:pPr lvl="0"/>
            <a:r>
              <a:rPr lang="en-GB" sz="4800" dirty="0"/>
              <a:t>Coontz, S (1997) </a:t>
            </a:r>
            <a:r>
              <a:rPr lang="en-GB" sz="4800" i="1" dirty="0"/>
              <a:t>The Way We Really are: Coming to Terms with America’s Changing Families, </a:t>
            </a:r>
            <a:r>
              <a:rPr lang="en-GB" sz="4800" dirty="0"/>
              <a:t>New York: Basic </a:t>
            </a:r>
            <a:r>
              <a:rPr lang="en-GB" sz="4800" dirty="0" smtClean="0"/>
              <a:t>Books</a:t>
            </a:r>
          </a:p>
          <a:p>
            <a:r>
              <a:rPr lang="en-GB" sz="4800" dirty="0"/>
              <a:t>De Frain, J., Brand, G., Friesen, J. and Swanson, D. (2008) </a:t>
            </a:r>
            <a:r>
              <a:rPr lang="en-GB" sz="4800" i="1" dirty="0"/>
              <a:t>Creating a Strong Family: Why Are Families So Important?</a:t>
            </a:r>
            <a:r>
              <a:rPr lang="en-GB" sz="4800" dirty="0"/>
              <a:t> Available at: </a:t>
            </a:r>
            <a:r>
              <a:rPr lang="en-GB" sz="4800" u="sng" dirty="0">
                <a:hlinkClick r:id="rId2"/>
              </a:rPr>
              <a:t>http://ianrpubs.unl.edu/live/g1890/build/g1890.pdf</a:t>
            </a:r>
            <a:r>
              <a:rPr lang="en-GB" sz="4800" dirty="0"/>
              <a:t> (Accessed: </a:t>
            </a:r>
            <a:r>
              <a:rPr lang="en-GB" sz="4800" dirty="0" smtClean="0"/>
              <a:t>10 November 2020).</a:t>
            </a:r>
            <a:endParaRPr lang="en-GB" sz="4800" dirty="0"/>
          </a:p>
          <a:p>
            <a:pPr lvl="0"/>
            <a:endParaRPr lang="en-GB" sz="4800" dirty="0"/>
          </a:p>
          <a:p>
            <a:pPr lvl="0"/>
            <a:r>
              <a:rPr lang="en-GB" sz="4800" dirty="0" err="1"/>
              <a:t>Engstrom</a:t>
            </a:r>
            <a:r>
              <a:rPr lang="en-GB" sz="4800" dirty="0"/>
              <a:t>, M. (2010) </a:t>
            </a:r>
            <a:r>
              <a:rPr lang="en-GB" sz="4800" i="1" dirty="0"/>
              <a:t>Families Affected by Maternal Substance Use Problems and Incarceration, </a:t>
            </a:r>
            <a:r>
              <a:rPr lang="en-GB" sz="4800" dirty="0"/>
              <a:t>Unpublished raw data</a:t>
            </a:r>
            <a:r>
              <a:rPr lang="en-GB" sz="4800" dirty="0" smtClean="0"/>
              <a:t>.</a:t>
            </a:r>
          </a:p>
          <a:p>
            <a:r>
              <a:rPr lang="en-GB" sz="4800" dirty="0"/>
              <a:t>Equalities Act (2010) Available at: http://www.legislation.gov.uk/ukpga/2010/15/pdfs/ukpga_20100015_en.pdf </a:t>
            </a:r>
            <a:r>
              <a:rPr lang="en-GB" sz="4800" dirty="0" smtClean="0"/>
              <a:t>(Accessed 26/01/2020)</a:t>
            </a:r>
            <a:endParaRPr lang="en-GB" sz="4800" dirty="0"/>
          </a:p>
          <a:p>
            <a:pPr lvl="0"/>
            <a:endParaRPr lang="en-GB" sz="4800" dirty="0"/>
          </a:p>
          <a:p>
            <a:pPr lvl="0"/>
            <a:r>
              <a:rPr lang="en-US" sz="4800" dirty="0"/>
              <a:t>Foucault, M (1980) </a:t>
            </a:r>
            <a:r>
              <a:rPr lang="en-US" sz="4800" i="1" dirty="0"/>
              <a:t>Power/Knowledge: Selected Interviews and Other Writings, </a:t>
            </a:r>
            <a:r>
              <a:rPr lang="en-US" sz="4800" dirty="0"/>
              <a:t>New York: Pantheon.</a:t>
            </a:r>
            <a:endParaRPr lang="en-GB" sz="4800" dirty="0"/>
          </a:p>
          <a:p>
            <a:pPr lvl="0"/>
            <a:r>
              <a:rPr lang="en-GB" sz="4800" dirty="0"/>
              <a:t>Giddens, A &amp; Sutton , P.W.  (2012) </a:t>
            </a:r>
            <a:r>
              <a:rPr lang="en-GB" sz="4800" i="1" dirty="0"/>
              <a:t>Sociology (7</a:t>
            </a:r>
            <a:r>
              <a:rPr lang="en-GB" sz="4800" i="1" baseline="30000" dirty="0"/>
              <a:t>th</a:t>
            </a:r>
            <a:r>
              <a:rPr lang="en-GB" sz="4800" i="1" dirty="0"/>
              <a:t> Ed) </a:t>
            </a:r>
            <a:r>
              <a:rPr lang="en-GB" sz="4800" dirty="0"/>
              <a:t> Polity Press</a:t>
            </a:r>
          </a:p>
          <a:p>
            <a:pPr lvl="0"/>
            <a:r>
              <a:rPr lang="en-GB" sz="4800" dirty="0"/>
              <a:t>Gittins, D (1993) </a:t>
            </a:r>
            <a:r>
              <a:rPr lang="en-GB" sz="4800" i="1" dirty="0"/>
              <a:t>The Family in Question: Changing Households and Familiar Ideologies, </a:t>
            </a:r>
            <a:r>
              <a:rPr lang="en-GB" sz="4800" dirty="0"/>
              <a:t>Basingstoke: Macmillan.</a:t>
            </a:r>
          </a:p>
          <a:p>
            <a:pPr lvl="0"/>
            <a:r>
              <a:rPr lang="en-GB" sz="4800" dirty="0" err="1"/>
              <a:t>Goldthorpe</a:t>
            </a:r>
            <a:r>
              <a:rPr lang="en-GB" sz="4800" dirty="0"/>
              <a:t>, JH (1987) </a:t>
            </a:r>
            <a:r>
              <a:rPr lang="en-GB" sz="4800" i="1" dirty="0"/>
              <a:t>Social Mobility and Class Structure in Modern Britain, </a:t>
            </a:r>
            <a:r>
              <a:rPr lang="en-GB" sz="4800" dirty="0"/>
              <a:t>Oxford: Clarendon Press.</a:t>
            </a:r>
          </a:p>
          <a:p>
            <a:pPr lvl="0"/>
            <a:r>
              <a:rPr lang="en-GB" sz="4800" dirty="0"/>
              <a:t>Grigg, R. et al (2014) </a:t>
            </a:r>
            <a:r>
              <a:rPr lang="en-GB" sz="4800" i="1" dirty="0"/>
              <a:t>The Good News… What schools in Wales are doing to reduce the impact of poverty on pupils’ achievement </a:t>
            </a:r>
            <a:r>
              <a:rPr lang="en-GB" sz="4800" dirty="0"/>
              <a:t> Cardiff: Wales Centre for Equity in Education</a:t>
            </a:r>
          </a:p>
          <a:p>
            <a:pPr lvl="0"/>
            <a:r>
              <a:rPr lang="en-GB" sz="4800" dirty="0"/>
              <a:t>McKie, L &amp; Callan, S (2012) </a:t>
            </a:r>
            <a:r>
              <a:rPr lang="en-GB" sz="4800" i="1" dirty="0"/>
              <a:t>Understanding Families: A Global Introduction, </a:t>
            </a:r>
            <a:r>
              <a:rPr lang="en-GB" sz="4800" dirty="0"/>
              <a:t>London: Sage.</a:t>
            </a:r>
          </a:p>
          <a:p>
            <a:pPr lvl="0"/>
            <a:r>
              <a:rPr lang="en-GB" sz="4800" dirty="0"/>
              <a:t>McLeod. J.D. &amp; Shanahan, M.J. (1993) ‘Poverty, parenting and children’s mental health’ </a:t>
            </a:r>
            <a:r>
              <a:rPr lang="en-GB" sz="4800" i="1" dirty="0"/>
              <a:t>American Sociological Review </a:t>
            </a:r>
            <a:r>
              <a:rPr lang="en-GB" sz="4800" dirty="0"/>
              <a:t>Vol.58 </a:t>
            </a:r>
            <a:r>
              <a:rPr lang="en-GB" sz="4800" dirty="0" smtClean="0"/>
              <a:t>pp351-367</a:t>
            </a:r>
            <a:endParaRPr lang="en-GB" sz="4800" dirty="0"/>
          </a:p>
        </p:txBody>
      </p:sp>
    </p:spTree>
    <p:extLst>
      <p:ext uri="{BB962C8B-B14F-4D97-AF65-F5344CB8AC3E}">
        <p14:creationId xmlns:p14="http://schemas.microsoft.com/office/powerpoint/2010/main" val="4031853257"/>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a:t>
            </a:r>
          </a:p>
        </p:txBody>
      </p:sp>
      <p:sp>
        <p:nvSpPr>
          <p:cNvPr id="3" name="Content Placeholder 2"/>
          <p:cNvSpPr>
            <a:spLocks noGrp="1"/>
          </p:cNvSpPr>
          <p:nvPr>
            <p:ph idx="1"/>
          </p:nvPr>
        </p:nvSpPr>
        <p:spPr>
          <a:xfrm>
            <a:off x="323528" y="1196752"/>
            <a:ext cx="8229600" cy="5246042"/>
          </a:xfrm>
        </p:spPr>
        <p:txBody>
          <a:bodyPr>
            <a:normAutofit fontScale="40000" lnSpcReduction="20000"/>
          </a:bodyPr>
          <a:lstStyle/>
          <a:p>
            <a:pPr lvl="0"/>
            <a:r>
              <a:rPr lang="en-GB" dirty="0"/>
              <a:t>Muncie, J. et al (Eds) (1997) </a:t>
            </a:r>
            <a:r>
              <a:rPr lang="en-GB" i="1" dirty="0"/>
              <a:t>Understanding the Family  </a:t>
            </a:r>
            <a:r>
              <a:rPr lang="en-GB" dirty="0"/>
              <a:t>London: Sage</a:t>
            </a:r>
          </a:p>
          <a:p>
            <a:pPr lvl="0"/>
            <a:r>
              <a:rPr lang="en-GB" dirty="0"/>
              <a:t>Murdock, GP (1949)</a:t>
            </a:r>
            <a:r>
              <a:rPr lang="en-GB" i="1" dirty="0"/>
              <a:t> Social Structure, </a:t>
            </a:r>
            <a:r>
              <a:rPr lang="en-GB" dirty="0"/>
              <a:t>New York: Macmillan.</a:t>
            </a:r>
          </a:p>
          <a:p>
            <a:pPr lvl="0"/>
            <a:r>
              <a:rPr lang="en-GB" dirty="0"/>
              <a:t>Newman, D.M. &amp; </a:t>
            </a:r>
            <a:r>
              <a:rPr lang="en-GB" dirty="0" err="1"/>
              <a:t>Grauerholz</a:t>
            </a:r>
            <a:r>
              <a:rPr lang="en-GB" dirty="0"/>
              <a:t>, L. (2002) </a:t>
            </a:r>
            <a:r>
              <a:rPr lang="en-GB" i="1" dirty="0"/>
              <a:t>Sociology of Families </a:t>
            </a:r>
            <a:r>
              <a:rPr lang="en-GB" dirty="0"/>
              <a:t>Thousand Oaks: Pine Forge Press</a:t>
            </a:r>
          </a:p>
          <a:p>
            <a:pPr lvl="0"/>
            <a:r>
              <a:rPr lang="en-GB" dirty="0">
                <a:solidFill>
                  <a:srgbClr val="FF0000"/>
                </a:solidFill>
              </a:rPr>
              <a:t>Office of National Statistics (2016) </a:t>
            </a:r>
            <a:r>
              <a:rPr lang="en-GB" i="1" dirty="0">
                <a:solidFill>
                  <a:srgbClr val="FF0000"/>
                </a:solidFill>
              </a:rPr>
              <a:t>Families and Households in the UK: 2016 </a:t>
            </a:r>
            <a:r>
              <a:rPr lang="en-GB" dirty="0">
                <a:solidFill>
                  <a:srgbClr val="FF0000"/>
                </a:solidFill>
              </a:rPr>
              <a:t>Available at </a:t>
            </a:r>
            <a:r>
              <a:rPr lang="en-GB" u="sng" dirty="0">
                <a:solidFill>
                  <a:srgbClr val="FF0000"/>
                </a:solidFill>
                <a:hlinkClick r:id="rId2"/>
              </a:rPr>
              <a:t>https://www.ons.gov.uk/peoplepopulationandcommunity/birthsdeathsandmarriages/families/bulletins/familiesandhouseholds/2016</a:t>
            </a:r>
            <a:r>
              <a:rPr lang="en-GB" dirty="0">
                <a:solidFill>
                  <a:srgbClr val="FF0000"/>
                </a:solidFill>
              </a:rPr>
              <a:t>   </a:t>
            </a:r>
            <a:r>
              <a:rPr lang="en-GB" dirty="0" smtClean="0">
                <a:solidFill>
                  <a:srgbClr val="FF0000"/>
                </a:solidFill>
              </a:rPr>
              <a:t>(Accessed 18/03/2017)</a:t>
            </a:r>
            <a:endParaRPr lang="en-GB" dirty="0">
              <a:solidFill>
                <a:srgbClr val="FF0000"/>
              </a:solidFill>
            </a:endParaRPr>
          </a:p>
          <a:p>
            <a:pPr lvl="0"/>
            <a:r>
              <a:rPr lang="en-GB" dirty="0"/>
              <a:t>ONS (2013) </a:t>
            </a:r>
            <a:r>
              <a:rPr lang="en-GB" i="1" dirty="0"/>
              <a:t>Family Data, </a:t>
            </a:r>
            <a:r>
              <a:rPr lang="en-GB" dirty="0"/>
              <a:t>London: ONS</a:t>
            </a:r>
            <a:r>
              <a:rPr lang="en-GB" dirty="0" smtClean="0"/>
              <a:t>.</a:t>
            </a:r>
          </a:p>
          <a:p>
            <a:pPr lvl="0"/>
            <a:r>
              <a:rPr lang="en-GB" dirty="0"/>
              <a:t>ONS (2019) </a:t>
            </a:r>
            <a:r>
              <a:rPr lang="en-GB" i="1" dirty="0"/>
              <a:t>Families and households in the UK: </a:t>
            </a:r>
            <a:r>
              <a:rPr lang="en-GB" i="1" dirty="0" smtClean="0"/>
              <a:t>2019 </a:t>
            </a:r>
            <a:r>
              <a:rPr lang="en-GB" dirty="0"/>
              <a:t>Available at: </a:t>
            </a:r>
            <a:r>
              <a:rPr lang="en-GB" dirty="0">
                <a:hlinkClick r:id="rId3"/>
              </a:rPr>
              <a:t>https://</a:t>
            </a:r>
            <a:r>
              <a:rPr lang="en-GB" dirty="0" smtClean="0">
                <a:hlinkClick r:id="rId3"/>
              </a:rPr>
              <a:t>www.ons.gov.uk/peoplepopulationandcommunity/birthsdeathsandmarriages/families/bulletins/familiesandhouseholds/2019</a:t>
            </a:r>
            <a:r>
              <a:rPr lang="en-GB" dirty="0" smtClean="0"/>
              <a:t> (Accessed: 10 November 2020).</a:t>
            </a:r>
          </a:p>
          <a:p>
            <a:r>
              <a:rPr lang="en-GB" dirty="0" smtClean="0"/>
              <a:t>ONS (2019a) </a:t>
            </a:r>
            <a:r>
              <a:rPr lang="en-GB" i="1" dirty="0"/>
              <a:t>Families and households statistics </a:t>
            </a:r>
            <a:r>
              <a:rPr lang="en-GB" i="1" dirty="0" smtClean="0"/>
              <a:t>explained </a:t>
            </a:r>
            <a:r>
              <a:rPr lang="en-GB" dirty="0"/>
              <a:t>Available at: </a:t>
            </a:r>
            <a:r>
              <a:rPr lang="en-GB" dirty="0">
                <a:hlinkClick r:id="rId4"/>
              </a:rPr>
              <a:t>https://</a:t>
            </a:r>
            <a:r>
              <a:rPr lang="en-GB" dirty="0" smtClean="0">
                <a:hlinkClick r:id="rId4"/>
              </a:rPr>
              <a:t>www.ons.gov.uk/peoplepopulationandcommunity/birthsdeathsandmarriages/families/articles/familiesandhouseholdsstatisticsexplained/2019-08-07</a:t>
            </a:r>
            <a:r>
              <a:rPr lang="en-GB" dirty="0" smtClean="0"/>
              <a:t> (Accessed: 10 November 2020).</a:t>
            </a:r>
            <a:endParaRPr lang="en-GB" dirty="0"/>
          </a:p>
          <a:p>
            <a:pPr lvl="0"/>
            <a:r>
              <a:rPr lang="en-GB" dirty="0">
                <a:solidFill>
                  <a:srgbClr val="FF0000"/>
                </a:solidFill>
              </a:rPr>
              <a:t>ONS (2016) </a:t>
            </a:r>
            <a:r>
              <a:rPr lang="en-GB" i="1" dirty="0">
                <a:solidFill>
                  <a:srgbClr val="FF0000"/>
                </a:solidFill>
              </a:rPr>
              <a:t>Family Data, </a:t>
            </a:r>
            <a:r>
              <a:rPr lang="en-GB" dirty="0">
                <a:solidFill>
                  <a:srgbClr val="FF0000"/>
                </a:solidFill>
              </a:rPr>
              <a:t>London: ONS.</a:t>
            </a:r>
          </a:p>
          <a:p>
            <a:pPr lvl="0"/>
            <a:r>
              <a:rPr lang="en-GB" dirty="0"/>
              <a:t>Parke, R.D. (2013) </a:t>
            </a:r>
            <a:r>
              <a:rPr lang="en-GB" i="1" dirty="0"/>
              <a:t>Future Families: Diverse Forms, Rich Possibilities, </a:t>
            </a:r>
            <a:r>
              <a:rPr lang="en-GB" dirty="0"/>
              <a:t>Chichester, Sussex: Wiley Blackwell.</a:t>
            </a:r>
          </a:p>
          <a:p>
            <a:pPr lvl="0"/>
            <a:r>
              <a:rPr lang="en-GB" dirty="0" err="1"/>
              <a:t>Pasley</a:t>
            </a:r>
            <a:r>
              <a:rPr lang="en-GB" dirty="0"/>
              <a:t>, B. K., &amp; Garneau, C. L. (2012). Stepfamilies: Effects on children's education. In A. Banks (Ed.), Encyclopaedia of diversity in education (1st ed.). Thousand Oaks, CA: Sage</a:t>
            </a:r>
          </a:p>
          <a:p>
            <a:pPr lvl="0"/>
            <a:r>
              <a:rPr lang="en-GB" dirty="0" err="1"/>
              <a:t>Ribbens</a:t>
            </a:r>
            <a:r>
              <a:rPr lang="en-GB" dirty="0"/>
              <a:t> McCarthy, J &amp; Edwards, R (2011) </a:t>
            </a:r>
            <a:r>
              <a:rPr lang="en-GB" i="1" dirty="0"/>
              <a:t>Key concepts in Family Studies, </a:t>
            </a:r>
            <a:r>
              <a:rPr lang="en-GB" dirty="0"/>
              <a:t>London: Sage.</a:t>
            </a:r>
          </a:p>
          <a:p>
            <a:pPr lvl="0"/>
            <a:r>
              <a:rPr lang="en-GB" dirty="0"/>
              <a:t>Steel, L, Kidd, W &amp; Brown, A (2012) </a:t>
            </a:r>
            <a:r>
              <a:rPr lang="en-GB" i="1" dirty="0"/>
              <a:t>The Family, </a:t>
            </a:r>
            <a:r>
              <a:rPr lang="en-GB" dirty="0"/>
              <a:t>Basingstoke, Hampshire: Palgrave Macmillan</a:t>
            </a:r>
            <a:r>
              <a:rPr lang="en-GB" dirty="0" smtClean="0"/>
              <a:t>.</a:t>
            </a:r>
          </a:p>
          <a:p>
            <a:r>
              <a:rPr lang="en-GB" dirty="0" err="1" smtClean="0"/>
              <a:t>Thane,P</a:t>
            </a:r>
            <a:r>
              <a:rPr lang="en-GB" dirty="0" smtClean="0"/>
              <a:t>. (2010) </a:t>
            </a:r>
            <a:r>
              <a:rPr lang="en-GB" i="1" dirty="0"/>
              <a:t>‘Happy families?’ history and </a:t>
            </a:r>
            <a:r>
              <a:rPr lang="en-GB" i="1" dirty="0" smtClean="0"/>
              <a:t>policy </a:t>
            </a:r>
            <a:r>
              <a:rPr lang="en-GB" dirty="0"/>
              <a:t>Available at: </a:t>
            </a:r>
            <a:r>
              <a:rPr lang="en-GB" dirty="0">
                <a:hlinkClick r:id="rId5"/>
              </a:rPr>
              <a:t>http://</a:t>
            </a:r>
            <a:r>
              <a:rPr lang="en-GB" dirty="0" smtClean="0">
                <a:hlinkClick r:id="rId5"/>
              </a:rPr>
              <a:t>www.historyandpolicy.org/policy-papers/papers/happy-families-history-and-policy</a:t>
            </a:r>
            <a:r>
              <a:rPr lang="en-GB" dirty="0" smtClean="0"/>
              <a:t> (Accessed: 10 November 2020).</a:t>
            </a:r>
            <a:endParaRPr lang="en-GB" dirty="0"/>
          </a:p>
          <a:p>
            <a:pPr lvl="0"/>
            <a:r>
              <a:rPr lang="en-GB" dirty="0"/>
              <a:t>Walsh, F (2003) ‘Family Resilience: A Framework for Clinical Practice’, </a:t>
            </a:r>
            <a:r>
              <a:rPr lang="en-GB" i="1" dirty="0"/>
              <a:t>Family Process, </a:t>
            </a:r>
            <a:r>
              <a:rPr lang="en-GB" dirty="0"/>
              <a:t>Vol. 42, No. 1, pp. 1-18.</a:t>
            </a:r>
          </a:p>
          <a:p>
            <a:pPr lvl="0"/>
            <a:r>
              <a:rPr lang="en-GB" dirty="0"/>
              <a:t>Walsh, F (Ed) (2009) </a:t>
            </a:r>
            <a:r>
              <a:rPr lang="en-GB" i="1" dirty="0"/>
              <a:t>Spiritual Resources in Family Therapy’, </a:t>
            </a:r>
            <a:r>
              <a:rPr lang="en-GB" dirty="0"/>
              <a:t>New York: Guildford Press. </a:t>
            </a:r>
          </a:p>
          <a:p>
            <a:pPr lvl="0"/>
            <a:r>
              <a:rPr lang="en-GB" dirty="0"/>
              <a:t>Webster, C. &amp; Kingston, S. (2014) </a:t>
            </a:r>
            <a:r>
              <a:rPr lang="en-GB" i="1" dirty="0"/>
              <a:t>Poverty Crime Review </a:t>
            </a:r>
            <a:r>
              <a:rPr lang="en-GB" dirty="0"/>
              <a:t>Joseph Rowntree </a:t>
            </a:r>
            <a:r>
              <a:rPr lang="en-GB" dirty="0" smtClean="0"/>
              <a:t>Foundation</a:t>
            </a:r>
          </a:p>
          <a:p>
            <a:pPr lvl="0"/>
            <a:r>
              <a:rPr lang="en-GB" dirty="0"/>
              <a:t>Weiss, Heather (1988) “Family support and education programs…” in Weiss &amp; Jacobs (</a:t>
            </a:r>
            <a:r>
              <a:rPr lang="en-GB" dirty="0" err="1"/>
              <a:t>eds</a:t>
            </a:r>
            <a:r>
              <a:rPr lang="en-GB" dirty="0"/>
              <a:t>) “Evaluating Family Programs”: Aldine De </a:t>
            </a:r>
            <a:r>
              <a:rPr lang="en-GB" dirty="0" err="1"/>
              <a:t>Gruyter</a:t>
            </a:r>
            <a:endParaRPr lang="en-GB" dirty="0"/>
          </a:p>
          <a:p>
            <a:endParaRPr lang="en-GB" dirty="0"/>
          </a:p>
        </p:txBody>
      </p:sp>
    </p:spTree>
    <p:extLst>
      <p:ext uri="{BB962C8B-B14F-4D97-AF65-F5344CB8AC3E}">
        <p14:creationId xmlns:p14="http://schemas.microsoft.com/office/powerpoint/2010/main" val="2124841127"/>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10292</TotalTime>
  <Words>5418</Words>
  <Application>Microsoft Office PowerPoint</Application>
  <PresentationFormat>On-screen Show (4:3)</PresentationFormat>
  <Paragraphs>591</Paragraphs>
  <Slides>90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90</vt:i4>
      </vt:variant>
    </vt:vector>
  </HeadingPairs>
  <TitlesOfParts>
    <vt:vector size="96" baseType="lpstr">
      <vt:lpstr>Arial</vt:lpstr>
      <vt:lpstr>Calibri</vt:lpstr>
      <vt:lpstr>Open Sans</vt:lpstr>
      <vt:lpstr>Segoe UI Historic</vt:lpstr>
      <vt:lpstr>Times New Roman</vt:lpstr>
      <vt:lpstr>UWTSD PPT Template</vt:lpstr>
      <vt:lpstr>SJSI6022 Individuals and Families: Living in a Contemporary World - Families &amp; Households</vt:lpstr>
      <vt:lpstr>PowerPoint Presentation</vt:lpstr>
      <vt:lpstr>PowerPoint Presentation</vt:lpstr>
      <vt:lpstr>Basic Ideas about the Family </vt:lpstr>
      <vt:lpstr>Representations of what Constitutes ‘Family’ in 21st Century</vt:lpstr>
      <vt:lpstr>What is a ‘Normal’ Family?</vt:lpstr>
      <vt:lpstr>PowerPoint Presentation</vt:lpstr>
      <vt:lpstr>FAMILY</vt:lpstr>
      <vt:lpstr>Definitions of Family: 1949</vt:lpstr>
      <vt:lpstr>1949…</vt:lpstr>
      <vt:lpstr>1949…</vt:lpstr>
      <vt:lpstr>1949…</vt:lpstr>
      <vt:lpstr>1950- 1980…</vt:lpstr>
      <vt:lpstr>Definitions of Family: 1980s</vt:lpstr>
      <vt:lpstr>Definitions of Family: 1992</vt:lpstr>
      <vt:lpstr>Definitions of Family: 1993</vt:lpstr>
      <vt:lpstr>Definitions of Family: 2009</vt:lpstr>
      <vt:lpstr>Definitions of Family: 2011</vt:lpstr>
      <vt:lpstr>Definitions of Family: 2011</vt:lpstr>
      <vt:lpstr>Definitions of Family 2019</vt:lpstr>
      <vt:lpstr>What is the Difference between a Family and a Household?</vt:lpstr>
      <vt:lpstr>Definitions of Household: 2007</vt:lpstr>
      <vt:lpstr>Definition of Household: 2011</vt:lpstr>
      <vt:lpstr>Current Definition of Household</vt:lpstr>
      <vt:lpstr>Family versus Household</vt:lpstr>
      <vt:lpstr>Common Family Characteristics: Common Identity</vt:lpstr>
      <vt:lpstr>Common Family Characteristics: Economic Co-operation and Ownership</vt:lpstr>
      <vt:lpstr>Common Family Characteristics: Reproduction of the Next Generation</vt:lpstr>
      <vt:lpstr>Common Family Characteristics: Care Work and Domestic Labour</vt:lpstr>
      <vt:lpstr>Common Family Characteristics: Co-residence</vt:lpstr>
      <vt:lpstr>Changing Nature of Family: A Few Challenges</vt:lpstr>
      <vt:lpstr>Challenges to the Ideal Family Form</vt:lpstr>
      <vt:lpstr>The ‘ideal’ Nuclear Family Social Construction of Normality</vt:lpstr>
      <vt:lpstr>Normal</vt:lpstr>
      <vt:lpstr>Family Functioning</vt:lpstr>
      <vt:lpstr>Individual Normality</vt:lpstr>
      <vt:lpstr>Normal Families as Problem-Free</vt:lpstr>
      <vt:lpstr>Normal Families as Average</vt:lpstr>
      <vt:lpstr>Normal Family Processes</vt:lpstr>
      <vt:lpstr>Normal Families as Healthy Ideal</vt:lpstr>
      <vt:lpstr>Dysfunctional Families</vt:lpstr>
      <vt:lpstr>Family: Changing Landscape</vt:lpstr>
      <vt:lpstr>Possible Reasons for changes in Family Constructs</vt:lpstr>
      <vt:lpstr>Possible Reasons for changes in Family Constructs</vt:lpstr>
      <vt:lpstr>Varied Family Forms</vt:lpstr>
      <vt:lpstr>Post WWII</vt:lpstr>
      <vt:lpstr>Nuclear Family </vt:lpstr>
      <vt:lpstr>Ideal Family: The Reality </vt:lpstr>
      <vt:lpstr>Choice in the 21st Century</vt:lpstr>
      <vt:lpstr>Current Trends</vt:lpstr>
      <vt:lpstr>Families in the UK</vt:lpstr>
      <vt:lpstr>Family and Social Attitudes</vt:lpstr>
      <vt:lpstr>PowerPoint Presentation</vt:lpstr>
      <vt:lpstr>Declining Birth Rates</vt:lpstr>
      <vt:lpstr>Declining Marriage Rates</vt:lpstr>
      <vt:lpstr>Declining Marriage Rates</vt:lpstr>
      <vt:lpstr>Declining Marriage Rates</vt:lpstr>
      <vt:lpstr>Divorce Rates</vt:lpstr>
      <vt:lpstr>Divorce &amp; Remarriage </vt:lpstr>
      <vt:lpstr>Cohabitation &amp; Single Living </vt:lpstr>
      <vt:lpstr>Modern Family Constructs</vt:lpstr>
      <vt:lpstr>Modern Family Constructs</vt:lpstr>
      <vt:lpstr>What is a Normal Family?</vt:lpstr>
      <vt:lpstr>What Do You Think is a Normal Family?</vt:lpstr>
      <vt:lpstr>PowerPoint Presentation</vt:lpstr>
      <vt:lpstr>PowerPoint Presentation</vt:lpstr>
      <vt:lpstr>Married &amp; Cohabiting Couples</vt:lpstr>
      <vt:lpstr>Married &amp; Cohabiting  </vt:lpstr>
      <vt:lpstr>Lone Parents 1996 to 2016 ONS Statistics</vt:lpstr>
      <vt:lpstr>Lone Parents2019 ONS Statistics</vt:lpstr>
      <vt:lpstr>Reasons for the Decrease in Lone Parent Families with Dependents may include:</vt:lpstr>
      <vt:lpstr>Dependent and Non Dependent Children</vt:lpstr>
      <vt:lpstr>Young Adults living with Their Parents </vt:lpstr>
      <vt:lpstr>Household…</vt:lpstr>
      <vt:lpstr>Household Size</vt:lpstr>
      <vt:lpstr>Household Size</vt:lpstr>
      <vt:lpstr>In 2017 More Women than Men  Lived Alone in the UK</vt:lpstr>
      <vt:lpstr>In 2017 More Women than Men  Lived Alone in the UK</vt:lpstr>
      <vt:lpstr>Gap Between the Sexes Narrows with Age </vt:lpstr>
      <vt:lpstr>Percentage of Households by Household size in 2019</vt:lpstr>
      <vt:lpstr>Multi-family Households</vt:lpstr>
      <vt:lpstr>Households by Household Type: 1996; 2006; 2016.</vt:lpstr>
      <vt:lpstr>PowerPoint Presentation</vt:lpstr>
      <vt:lpstr>Theory 20th Century</vt:lpstr>
      <vt:lpstr>The Functionalist Perspective</vt:lpstr>
      <vt:lpstr>The Conflict Perspective</vt:lpstr>
      <vt:lpstr>The Symbolic Interactionist Perspective</vt:lpstr>
      <vt:lpstr>The Feminist Perspective</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98</cp:revision>
  <dcterms:created xsi:type="dcterms:W3CDTF">2016-09-29T11:33:04Z</dcterms:created>
  <dcterms:modified xsi:type="dcterms:W3CDTF">2020-11-19T00:49:04Z</dcterms:modified>
</cp:coreProperties>
</file>