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63" r:id="rId5"/>
    <p:sldId id="264" r:id="rId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352F92-F4A9-2A19-A4DE-07299BF011DF}" v="889" dt="2026-02-08T17:08:47.323"/>
    <p1510:client id="{CB4E2A00-C59F-5A34-AC58-99339371C615}" v="26" dt="2026-02-07T20:39:21.533"/>
    <p1510:client id="{F2503206-9B6D-E4A1-DA44-8E2B1FDB8031}" v="719" dt="2026-02-07T21:26:15.4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nira Zakari Mohammed (2421787)" userId="S::2421787@student.uwtsd.ac.uk::d10c05e7-7cd1-406e-8fe3-9aa4fa7fb488" providerId="AD" clId="Web-{69352F92-F4A9-2A19-A4DE-07299BF011DF}"/>
    <pc:docChg chg="addSld delSld modSld">
      <pc:chgData name="Munira Zakari Mohammed (2421787)" userId="S::2421787@student.uwtsd.ac.uk::d10c05e7-7cd1-406e-8fe3-9aa4fa7fb488" providerId="AD" clId="Web-{69352F92-F4A9-2A19-A4DE-07299BF011DF}" dt="2026-02-08T17:08:45.245" v="897" actId="20577"/>
      <pc:docMkLst>
        <pc:docMk/>
      </pc:docMkLst>
      <pc:sldChg chg="delSp modSp">
        <pc:chgData name="Munira Zakari Mohammed (2421787)" userId="S::2421787@student.uwtsd.ac.uk::d10c05e7-7cd1-406e-8fe3-9aa4fa7fb488" providerId="AD" clId="Web-{69352F92-F4A9-2A19-A4DE-07299BF011DF}" dt="2026-02-08T17:07:46.009" v="892"/>
        <pc:sldMkLst>
          <pc:docMk/>
          <pc:sldMk cId="109857222" sldId="256"/>
        </pc:sldMkLst>
        <pc:spChg chg="mod">
          <ac:chgData name="Munira Zakari Mohammed (2421787)" userId="S::2421787@student.uwtsd.ac.uk::d10c05e7-7cd1-406e-8fe3-9aa4fa7fb488" providerId="AD" clId="Web-{69352F92-F4A9-2A19-A4DE-07299BF011DF}" dt="2026-02-08T17:07:34.962" v="891" actId="20577"/>
          <ac:spMkLst>
            <pc:docMk/>
            <pc:sldMk cId="109857222" sldId="256"/>
            <ac:spMk id="2" creationId="{00000000-0000-0000-0000-000000000000}"/>
          </ac:spMkLst>
        </pc:spChg>
        <pc:spChg chg="del">
          <ac:chgData name="Munira Zakari Mohammed (2421787)" userId="S::2421787@student.uwtsd.ac.uk::d10c05e7-7cd1-406e-8fe3-9aa4fa7fb488" providerId="AD" clId="Web-{69352F92-F4A9-2A19-A4DE-07299BF011DF}" dt="2026-02-08T17:07:46.009" v="892"/>
          <ac:spMkLst>
            <pc:docMk/>
            <pc:sldMk cId="109857222" sldId="256"/>
            <ac:spMk id="3" creationId="{00000000-0000-0000-0000-000000000000}"/>
          </ac:spMkLst>
        </pc:spChg>
      </pc:sldChg>
      <pc:sldChg chg="modSp">
        <pc:chgData name="Munira Zakari Mohammed (2421787)" userId="S::2421787@student.uwtsd.ac.uk::d10c05e7-7cd1-406e-8fe3-9aa4fa7fb488" providerId="AD" clId="Web-{69352F92-F4A9-2A19-A4DE-07299BF011DF}" dt="2026-02-08T17:06:46.008" v="866" actId="20577"/>
        <pc:sldMkLst>
          <pc:docMk/>
          <pc:sldMk cId="1088135294" sldId="257"/>
        </pc:sldMkLst>
        <pc:spChg chg="mod">
          <ac:chgData name="Munira Zakari Mohammed (2421787)" userId="S::2421787@student.uwtsd.ac.uk::d10c05e7-7cd1-406e-8fe3-9aa4fa7fb488" providerId="AD" clId="Web-{69352F92-F4A9-2A19-A4DE-07299BF011DF}" dt="2026-02-08T17:04:13.612" v="844" actId="20577"/>
          <ac:spMkLst>
            <pc:docMk/>
            <pc:sldMk cId="1088135294" sldId="257"/>
            <ac:spMk id="2" creationId="{F649B98B-AF0A-FD69-7B69-86354E4B28C4}"/>
          </ac:spMkLst>
        </pc:spChg>
        <pc:spChg chg="mod">
          <ac:chgData name="Munira Zakari Mohammed (2421787)" userId="S::2421787@student.uwtsd.ac.uk::d10c05e7-7cd1-406e-8fe3-9aa4fa7fb488" providerId="AD" clId="Web-{69352F92-F4A9-2A19-A4DE-07299BF011DF}" dt="2026-02-08T17:06:46.008" v="866" actId="20577"/>
          <ac:spMkLst>
            <pc:docMk/>
            <pc:sldMk cId="1088135294" sldId="257"/>
            <ac:spMk id="3" creationId="{81CAC9AB-25DA-9E32-AD9F-091FE11DD783}"/>
          </ac:spMkLst>
        </pc:spChg>
      </pc:sldChg>
      <pc:sldChg chg="del">
        <pc:chgData name="Munira Zakari Mohammed (2421787)" userId="S::2421787@student.uwtsd.ac.uk::d10c05e7-7cd1-406e-8fe3-9aa4fa7fb488" providerId="AD" clId="Web-{69352F92-F4A9-2A19-A4DE-07299BF011DF}" dt="2026-02-08T17:08:35.354" v="895"/>
        <pc:sldMkLst>
          <pc:docMk/>
          <pc:sldMk cId="594798626" sldId="258"/>
        </pc:sldMkLst>
      </pc:sldChg>
      <pc:sldChg chg="del">
        <pc:chgData name="Munira Zakari Mohammed (2421787)" userId="S::2421787@student.uwtsd.ac.uk::d10c05e7-7cd1-406e-8fe3-9aa4fa7fb488" providerId="AD" clId="Web-{69352F92-F4A9-2A19-A4DE-07299BF011DF}" dt="2026-02-08T17:08:29.823" v="894"/>
        <pc:sldMkLst>
          <pc:docMk/>
          <pc:sldMk cId="3418345202" sldId="260"/>
        </pc:sldMkLst>
      </pc:sldChg>
      <pc:sldChg chg="del">
        <pc:chgData name="Munira Zakari Mohammed (2421787)" userId="S::2421787@student.uwtsd.ac.uk::d10c05e7-7cd1-406e-8fe3-9aa4fa7fb488" providerId="AD" clId="Web-{69352F92-F4A9-2A19-A4DE-07299BF011DF}" dt="2026-02-08T17:08:26.541" v="893"/>
        <pc:sldMkLst>
          <pc:docMk/>
          <pc:sldMk cId="1658597960" sldId="261"/>
        </pc:sldMkLst>
      </pc:sldChg>
      <pc:sldChg chg="modSp add replId">
        <pc:chgData name="Munira Zakari Mohammed (2421787)" userId="S::2421787@student.uwtsd.ac.uk::d10c05e7-7cd1-406e-8fe3-9aa4fa7fb488" providerId="AD" clId="Web-{69352F92-F4A9-2A19-A4DE-07299BF011DF}" dt="2026-02-08T17:06:55.992" v="868" actId="20577"/>
        <pc:sldMkLst>
          <pc:docMk/>
          <pc:sldMk cId="3040689573" sldId="262"/>
        </pc:sldMkLst>
        <pc:spChg chg="mod">
          <ac:chgData name="Munira Zakari Mohammed (2421787)" userId="S::2421787@student.uwtsd.ac.uk::d10c05e7-7cd1-406e-8fe3-9aa4fa7fb488" providerId="AD" clId="Web-{69352F92-F4A9-2A19-A4DE-07299BF011DF}" dt="2026-02-08T17:03:59.205" v="829" actId="20577"/>
          <ac:spMkLst>
            <pc:docMk/>
            <pc:sldMk cId="3040689573" sldId="262"/>
            <ac:spMk id="2" creationId="{D05738B7-C803-7A67-3947-F674B5BDDD01}"/>
          </ac:spMkLst>
        </pc:spChg>
        <pc:spChg chg="mod">
          <ac:chgData name="Munira Zakari Mohammed (2421787)" userId="S::2421787@student.uwtsd.ac.uk::d10c05e7-7cd1-406e-8fe3-9aa4fa7fb488" providerId="AD" clId="Web-{69352F92-F4A9-2A19-A4DE-07299BF011DF}" dt="2026-02-08T17:06:55.992" v="868" actId="20577"/>
          <ac:spMkLst>
            <pc:docMk/>
            <pc:sldMk cId="3040689573" sldId="262"/>
            <ac:spMk id="3" creationId="{0D85654F-DB1B-88EA-FAC0-E323DAC29983}"/>
          </ac:spMkLst>
        </pc:spChg>
      </pc:sldChg>
      <pc:sldChg chg="modSp add replId">
        <pc:chgData name="Munira Zakari Mohammed (2421787)" userId="S::2421787@student.uwtsd.ac.uk::d10c05e7-7cd1-406e-8fe3-9aa4fa7fb488" providerId="AD" clId="Web-{69352F92-F4A9-2A19-A4DE-07299BF011DF}" dt="2026-02-08T17:08:45.245" v="897" actId="20577"/>
        <pc:sldMkLst>
          <pc:docMk/>
          <pc:sldMk cId="939580229" sldId="263"/>
        </pc:sldMkLst>
        <pc:spChg chg="mod">
          <ac:chgData name="Munira Zakari Mohammed (2421787)" userId="S::2421787@student.uwtsd.ac.uk::d10c05e7-7cd1-406e-8fe3-9aa4fa7fb488" providerId="AD" clId="Web-{69352F92-F4A9-2A19-A4DE-07299BF011DF}" dt="2026-02-08T17:08:45.245" v="897" actId="20577"/>
          <ac:spMkLst>
            <pc:docMk/>
            <pc:sldMk cId="939580229" sldId="263"/>
            <ac:spMk id="2" creationId="{AFE3D385-0FE3-9235-CDB0-3A5527671769}"/>
          </ac:spMkLst>
        </pc:spChg>
        <pc:spChg chg="mod">
          <ac:chgData name="Munira Zakari Mohammed (2421787)" userId="S::2421787@student.uwtsd.ac.uk::d10c05e7-7cd1-406e-8fe3-9aa4fa7fb488" providerId="AD" clId="Web-{69352F92-F4A9-2A19-A4DE-07299BF011DF}" dt="2026-02-08T17:05:47.959" v="856" actId="20577"/>
          <ac:spMkLst>
            <pc:docMk/>
            <pc:sldMk cId="939580229" sldId="263"/>
            <ac:spMk id="3" creationId="{975FFD3A-4671-E00B-BB9E-B983EDE98E51}"/>
          </ac:spMkLst>
        </pc:spChg>
      </pc:sldChg>
      <pc:sldChg chg="modSp add replId">
        <pc:chgData name="Munira Zakari Mohammed (2421787)" userId="S::2421787@student.uwtsd.ac.uk::d10c05e7-7cd1-406e-8fe3-9aa4fa7fb488" providerId="AD" clId="Web-{69352F92-F4A9-2A19-A4DE-07299BF011DF}" dt="2026-02-08T17:08:40.120" v="896" actId="20577"/>
        <pc:sldMkLst>
          <pc:docMk/>
          <pc:sldMk cId="3992919874" sldId="264"/>
        </pc:sldMkLst>
        <pc:spChg chg="mod">
          <ac:chgData name="Munira Zakari Mohammed (2421787)" userId="S::2421787@student.uwtsd.ac.uk::d10c05e7-7cd1-406e-8fe3-9aa4fa7fb488" providerId="AD" clId="Web-{69352F92-F4A9-2A19-A4DE-07299BF011DF}" dt="2026-02-08T17:08:40.120" v="896" actId="20577"/>
          <ac:spMkLst>
            <pc:docMk/>
            <pc:sldMk cId="3992919874" sldId="264"/>
            <ac:spMk id="2" creationId="{280A5A72-367F-3A91-824E-84164FF96BEF}"/>
          </ac:spMkLst>
        </pc:spChg>
        <pc:spChg chg="mod">
          <ac:chgData name="Munira Zakari Mohammed (2421787)" userId="S::2421787@student.uwtsd.ac.uk::d10c05e7-7cd1-406e-8fe3-9aa4fa7fb488" providerId="AD" clId="Web-{69352F92-F4A9-2A19-A4DE-07299BF011DF}" dt="2026-02-08T17:06:26.210" v="863" actId="20577"/>
          <ac:spMkLst>
            <pc:docMk/>
            <pc:sldMk cId="3992919874" sldId="264"/>
            <ac:spMk id="3" creationId="{AAE00A05-874B-364E-C94C-6E339B534AE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08/02/2026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08/02/2026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08/02/2026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08/02/2026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08/02/2026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08/02/2026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08/02/2026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08/02/2026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08/02/2026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08/02/2026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08/02/2026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08/02/2026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microsoft.com/en-gb/security/business/siem-and-xdr/microsoft-defender-office-365?utm_source=chatgpt.com" TargetMode="External"/><Relationship Id="rId2" Type="http://schemas.openxmlformats.org/officeDocument/2006/relationships/hyperlink" Target="https://www.microsoft.com/en-gb/security/business/microsoft-purview?utm_source=chatgpt.com" TargetMode="External"/><Relationship Id="rId1" Type="http://schemas.openxmlformats.org/officeDocument/2006/relationships/slideLayout" Target="../slideLayouts/slideLayout2.xml"/><Relationship Id="rId5" Type="http://schemas.openxmlformats.org/officeDocument/2006/relationships/hyperlink" Target="https://www.microsoft.com/en-gb/security/business/compliance/e5-compliance?utm_source=chatgpt.com" TargetMode="External"/><Relationship Id="rId4" Type="http://schemas.openxmlformats.org/officeDocument/2006/relationships/hyperlink" Target="https://www.microsoft.com/en-gb/security/business/information-protection/microsoft-purview-information-protection?utm_source=chatgpt.com"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arxiv.org/abs/2403.17648?utm_source=chatgpt.com" TargetMode="External"/><Relationship Id="rId2" Type="http://schemas.openxmlformats.org/officeDocument/2006/relationships/hyperlink" Target="https://www.quintech.co.uk/ten-essential-microsoft-365-security-features-you-need-to-know/?utm_source=chatgpt.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  </a:t>
            </a:r>
            <a:r>
              <a:rPr lang="en-GB" sz="1600" dirty="0"/>
              <a:t>MODULE CODE LCHS007</a:t>
            </a:r>
            <a:br>
              <a:rPr lang="en-GB" sz="1600" dirty="0"/>
            </a:br>
            <a:r>
              <a:rPr lang="en-GB" sz="1600" dirty="0"/>
              <a:t>Digital Skills</a:t>
            </a:r>
            <a:br>
              <a:rPr lang="en-GB" sz="1600" dirty="0"/>
            </a:br>
            <a:r>
              <a:rPr lang="en-GB" sz="1600" dirty="0"/>
              <a:t>Munira Zakari Mohammed 2421787 </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9B98B-AF0A-FD69-7B69-86354E4B28C4}"/>
              </a:ext>
            </a:extLst>
          </p:cNvPr>
          <p:cNvSpPr>
            <a:spLocks noGrp="1"/>
          </p:cNvSpPr>
          <p:nvPr>
            <p:ph type="title"/>
          </p:nvPr>
        </p:nvSpPr>
        <p:spPr/>
        <p:txBody>
          <a:bodyPr>
            <a:normAutofit/>
          </a:bodyPr>
          <a:lstStyle/>
          <a:p>
            <a:r>
              <a:rPr lang="en-GB" sz="1600" dirty="0"/>
              <a:t>                                                                                                                  Task 1 </a:t>
            </a:r>
            <a:br>
              <a:rPr lang="en-GB" sz="1600" dirty="0"/>
            </a:br>
            <a:r>
              <a:rPr lang="en-GB" sz="1600" dirty="0"/>
              <a:t>                                                                                         Microsoft 365 – Digital Safety</a:t>
            </a:r>
          </a:p>
          <a:p>
            <a:endParaRPr lang="en-GB" sz="1600" dirty="0"/>
          </a:p>
        </p:txBody>
      </p:sp>
      <p:sp>
        <p:nvSpPr>
          <p:cNvPr id="3" name="Content Placeholder 2">
            <a:extLst>
              <a:ext uri="{FF2B5EF4-FFF2-40B4-BE49-F238E27FC236}">
                <a16:creationId xmlns:a16="http://schemas.microsoft.com/office/drawing/2014/main" id="{81CAC9AB-25DA-9E32-AD9F-091FE11DD783}"/>
              </a:ext>
            </a:extLst>
          </p:cNvPr>
          <p:cNvSpPr>
            <a:spLocks noGrp="1"/>
          </p:cNvSpPr>
          <p:nvPr>
            <p:ph idx="1"/>
          </p:nvPr>
        </p:nvSpPr>
        <p:spPr/>
        <p:txBody>
          <a:bodyPr vert="horz" lIns="91440" tIns="45720" rIns="91440" bIns="45720" rtlCol="0" anchor="t">
            <a:normAutofit lnSpcReduction="10000"/>
          </a:bodyPr>
          <a:lstStyle/>
          <a:p>
            <a:pPr marL="0" indent="0">
              <a:buNone/>
            </a:pPr>
            <a:r>
              <a:rPr lang="en-GB" dirty="0"/>
              <a:t>Greenfield Home Care Agency Digital Safety </a:t>
            </a:r>
            <a:br>
              <a:rPr lang="en-GB" dirty="0"/>
            </a:br>
            <a:endParaRPr lang="en-GB"/>
          </a:p>
          <a:p>
            <a:pPr marL="0" indent="0">
              <a:buNone/>
            </a:pPr>
            <a:r>
              <a:rPr lang="en-GB" sz="2000" dirty="0"/>
              <a:t>Home care agency's are one of the institutions that handle sensitive data such as personal information of their clients, medical, family and financial records. This makes it a must for such orgs to use software such as the Microsoft 365 suite to prevent data breach.</a:t>
            </a:r>
            <a:br>
              <a:rPr lang="en-GB" sz="2000" dirty="0"/>
            </a:br>
            <a:br>
              <a:rPr lang="en-GB" sz="2000" dirty="0"/>
            </a:br>
            <a:r>
              <a:rPr lang="en-GB" sz="2000" b="1" dirty="0"/>
              <a:t>Digital Safety</a:t>
            </a:r>
            <a:br>
              <a:rPr lang="en-GB" sz="2000" dirty="0"/>
            </a:br>
            <a:r>
              <a:rPr lang="en-GB" sz="2000" dirty="0"/>
              <a:t>Having software with security measures in places makes it easy to focus on serving the individuals in the care home without fear of their personal, medical and financial record getting breached or exposed.</a:t>
            </a:r>
            <a:br>
              <a:rPr lang="en-GB" sz="2000" dirty="0"/>
            </a:br>
            <a:br>
              <a:rPr lang="en-GB" sz="2000" dirty="0"/>
            </a:br>
            <a:r>
              <a:rPr lang="en-GB" sz="2000" b="1" dirty="0"/>
              <a:t>Email Awareness</a:t>
            </a:r>
            <a:br>
              <a:rPr lang="en-GB" sz="2000" dirty="0"/>
            </a:br>
            <a:r>
              <a:rPr lang="en-GB" sz="2000" dirty="0"/>
              <a:t>The primary way hackers and thieves gain access to locked systems is by sending malicious emails to institutions to extract sensitive information. Microsoft's suite gives the user's further protection by detecting and blocking these kinds of emails</a:t>
            </a:r>
          </a:p>
          <a:p>
            <a:endParaRPr lang="en-GB" sz="2000"/>
          </a:p>
          <a:p>
            <a:endParaRPr lang="en-GB" sz="2000"/>
          </a:p>
        </p:txBody>
      </p:sp>
    </p:spTree>
    <p:extLst>
      <p:ext uri="{BB962C8B-B14F-4D97-AF65-F5344CB8AC3E}">
        <p14:creationId xmlns:p14="http://schemas.microsoft.com/office/powerpoint/2010/main" val="1088135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3998A-7938-3BDF-354D-562F4DF3FB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5738B7-C803-7A67-3947-F674B5BDDD01}"/>
              </a:ext>
            </a:extLst>
          </p:cNvPr>
          <p:cNvSpPr>
            <a:spLocks noGrp="1"/>
          </p:cNvSpPr>
          <p:nvPr>
            <p:ph type="title"/>
          </p:nvPr>
        </p:nvSpPr>
        <p:spPr/>
        <p:txBody>
          <a:bodyPr>
            <a:normAutofit/>
          </a:bodyPr>
          <a:lstStyle/>
          <a:p>
            <a:r>
              <a:rPr lang="en-GB" sz="1600" dirty="0"/>
              <a:t>                                                                                                                  Task 1     </a:t>
            </a:r>
            <a:br>
              <a:rPr lang="en-GB" sz="1600" dirty="0"/>
            </a:br>
            <a:r>
              <a:rPr lang="en-GB" sz="1600" dirty="0"/>
              <a:t>                                                                                            Microsoft 365 – Digital Safety</a:t>
            </a:r>
          </a:p>
        </p:txBody>
      </p:sp>
      <p:sp>
        <p:nvSpPr>
          <p:cNvPr id="3" name="Content Placeholder 2">
            <a:extLst>
              <a:ext uri="{FF2B5EF4-FFF2-40B4-BE49-F238E27FC236}">
                <a16:creationId xmlns:a16="http://schemas.microsoft.com/office/drawing/2014/main" id="{0D85654F-DB1B-88EA-FAC0-E323DAC29983}"/>
              </a:ext>
            </a:extLst>
          </p:cNvPr>
          <p:cNvSpPr>
            <a:spLocks noGrp="1"/>
          </p:cNvSpPr>
          <p:nvPr>
            <p:ph idx="1"/>
          </p:nvPr>
        </p:nvSpPr>
        <p:spPr/>
        <p:txBody>
          <a:bodyPr vert="horz" lIns="91440" tIns="45720" rIns="91440" bIns="45720" rtlCol="0" anchor="t">
            <a:normAutofit/>
          </a:bodyPr>
          <a:lstStyle/>
          <a:p>
            <a:pPr marL="0" indent="0">
              <a:buNone/>
            </a:pPr>
            <a:r>
              <a:rPr lang="en-GB" dirty="0"/>
              <a:t>Greenfield Home Care Agency Digital Safety </a:t>
            </a:r>
            <a:br>
              <a:rPr lang="en-GB" dirty="0"/>
            </a:br>
            <a:endParaRPr lang="en-GB"/>
          </a:p>
          <a:p>
            <a:pPr marL="0" indent="0">
              <a:buNone/>
            </a:pPr>
            <a:r>
              <a:rPr lang="en-GB" sz="2000" b="1" dirty="0"/>
              <a:t>Data Management</a:t>
            </a:r>
            <a:br>
              <a:rPr lang="en-GB" sz="2000" dirty="0"/>
            </a:br>
            <a:r>
              <a:rPr lang="en-GB" sz="2000" dirty="0"/>
              <a:t>Most home care agencies rely on old ways such as notes, and paper which could easily be misplaced and hard to track. When sensitive data is lost, both the agency and the clients are at risk. This is where tools within the Microsoft 365 package such as Purview allow the agency to share data across the cloud and easily find them when needed. The implementation of DLP (Data Loss Protection) also automatically restricts sharing sensitive data without the right authorization</a:t>
            </a:r>
            <a:br>
              <a:rPr lang="en-GB" sz="2000" dirty="0"/>
            </a:br>
            <a:br>
              <a:rPr lang="en-GB" sz="2000" dirty="0"/>
            </a:br>
            <a:r>
              <a:rPr lang="en-GB" sz="2000" b="1" dirty="0"/>
              <a:t>Compliance and Confidentiality</a:t>
            </a:r>
            <a:br>
              <a:rPr lang="en-GB" sz="2000" dirty="0"/>
            </a:br>
            <a:r>
              <a:rPr lang="en-GB" sz="2000" dirty="0"/>
              <a:t>Making sure the org adheres to the right regulatory standards is fundamental and essential. Features such as eDiscovery and audit assist with legal issues and regulatory reporting.</a:t>
            </a:r>
          </a:p>
        </p:txBody>
      </p:sp>
    </p:spTree>
    <p:extLst>
      <p:ext uri="{BB962C8B-B14F-4D97-AF65-F5344CB8AC3E}">
        <p14:creationId xmlns:p14="http://schemas.microsoft.com/office/powerpoint/2010/main" val="3040689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D57C3-BF70-34DD-DA90-3F2809F611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E3D385-0FE3-9235-CDB0-3A5527671769}"/>
              </a:ext>
            </a:extLst>
          </p:cNvPr>
          <p:cNvSpPr>
            <a:spLocks noGrp="1"/>
          </p:cNvSpPr>
          <p:nvPr>
            <p:ph type="title"/>
          </p:nvPr>
        </p:nvSpPr>
        <p:spPr/>
        <p:txBody>
          <a:bodyPr>
            <a:normAutofit/>
          </a:bodyPr>
          <a:lstStyle/>
          <a:p>
            <a:r>
              <a:rPr lang="en-GB" sz="1600" dirty="0"/>
              <a:t>                                                                                                                  Task 2     </a:t>
            </a:r>
            <a:br>
              <a:rPr lang="en-GB" sz="1600" dirty="0"/>
            </a:br>
            <a:r>
              <a:rPr lang="en-GB" sz="1600" dirty="0"/>
              <a:t>                                                                                            Microsoft 365 – Digital Safety</a:t>
            </a:r>
          </a:p>
        </p:txBody>
      </p:sp>
      <p:sp>
        <p:nvSpPr>
          <p:cNvPr id="3" name="Content Placeholder 2">
            <a:extLst>
              <a:ext uri="{FF2B5EF4-FFF2-40B4-BE49-F238E27FC236}">
                <a16:creationId xmlns:a16="http://schemas.microsoft.com/office/drawing/2014/main" id="{975FFD3A-4671-E00B-BB9E-B983EDE98E51}"/>
              </a:ext>
            </a:extLst>
          </p:cNvPr>
          <p:cNvSpPr>
            <a:spLocks noGrp="1"/>
          </p:cNvSpPr>
          <p:nvPr>
            <p:ph idx="1"/>
          </p:nvPr>
        </p:nvSpPr>
        <p:spPr/>
        <p:txBody>
          <a:bodyPr vert="horz" lIns="91440" tIns="45720" rIns="91440" bIns="45720" rtlCol="0" anchor="t">
            <a:normAutofit lnSpcReduction="10000"/>
          </a:bodyPr>
          <a:lstStyle/>
          <a:p>
            <a:pPr marL="0" indent="0">
              <a:buNone/>
            </a:pPr>
            <a:r>
              <a:rPr lang="en-GB" dirty="0"/>
              <a:t>References</a:t>
            </a:r>
            <a:br>
              <a:rPr lang="en-GB" dirty="0"/>
            </a:br>
            <a:endParaRPr lang="en-GB"/>
          </a:p>
          <a:p>
            <a:pPr marL="0" indent="0">
              <a:buNone/>
            </a:pPr>
            <a:r>
              <a:rPr lang="en-GB" sz="2000" dirty="0"/>
              <a:t>Microsoft</a:t>
            </a:r>
            <a:r>
              <a:rPr lang="en-GB" sz="2000" dirty="0">
                <a:ea typeface="+mn-lt"/>
                <a:cs typeface="+mn-lt"/>
              </a:rPr>
              <a:t> (2026) </a:t>
            </a:r>
            <a:r>
              <a:rPr lang="en-GB" sz="2000" i="1" dirty="0">
                <a:ea typeface="+mn-lt"/>
                <a:cs typeface="+mn-lt"/>
              </a:rPr>
              <a:t>Microsoft Purview: Data Security and Governance</a:t>
            </a:r>
            <a:r>
              <a:rPr lang="en-GB" sz="2000" dirty="0">
                <a:ea typeface="+mn-lt"/>
                <a:cs typeface="+mn-lt"/>
              </a:rPr>
              <a:t>. Available at: </a:t>
            </a:r>
            <a:r>
              <a:rPr lang="en-GB" sz="2000" dirty="0">
                <a:ea typeface="+mn-lt"/>
                <a:cs typeface="+mn-lt"/>
                <a:hlinkClick r:id="rId2"/>
              </a:rPr>
              <a:t>https://www.microsoft.com/en-gb/security/business/microsoft-purview</a:t>
            </a:r>
            <a:r>
              <a:rPr lang="en-GB" sz="2000" dirty="0">
                <a:ea typeface="+mn-lt"/>
                <a:cs typeface="+mn-lt"/>
              </a:rPr>
              <a:t> (Accessed: 8 February 2026).</a:t>
            </a:r>
          </a:p>
          <a:p>
            <a:pPr>
              <a:buNone/>
            </a:pPr>
            <a:r>
              <a:rPr lang="en-GB" sz="2000" dirty="0">
                <a:ea typeface="+mn-lt"/>
                <a:cs typeface="+mn-lt"/>
              </a:rPr>
              <a:t>Microsoft (2026) </a:t>
            </a:r>
            <a:r>
              <a:rPr lang="en-GB" sz="2000" i="1" dirty="0">
                <a:ea typeface="+mn-lt"/>
                <a:cs typeface="+mn-lt"/>
              </a:rPr>
              <a:t>Microsoft Defender for Office 365</a:t>
            </a:r>
            <a:r>
              <a:rPr lang="en-GB" sz="2000" dirty="0">
                <a:ea typeface="+mn-lt"/>
                <a:cs typeface="+mn-lt"/>
              </a:rPr>
              <a:t>. Available at: </a:t>
            </a:r>
            <a:r>
              <a:rPr lang="en-GB" sz="2000" dirty="0">
                <a:ea typeface="+mn-lt"/>
                <a:cs typeface="+mn-lt"/>
                <a:hlinkClick r:id="rId3"/>
              </a:rPr>
              <a:t>https://www.microsoft.com/en-gb/security/business/siem-and-xdr/microsoft-defender-office-365</a:t>
            </a:r>
            <a:r>
              <a:rPr lang="en-GB" sz="2000" dirty="0">
                <a:ea typeface="+mn-lt"/>
                <a:cs typeface="+mn-lt"/>
              </a:rPr>
              <a:t> (Accessed: 8 February 2026).</a:t>
            </a:r>
            <a:endParaRPr lang="en-GB" dirty="0"/>
          </a:p>
          <a:p>
            <a:pPr>
              <a:buNone/>
            </a:pPr>
            <a:r>
              <a:rPr lang="en-GB" sz="2000" dirty="0">
                <a:ea typeface="+mn-lt"/>
                <a:cs typeface="+mn-lt"/>
              </a:rPr>
              <a:t>Microsoft (2026) </a:t>
            </a:r>
            <a:r>
              <a:rPr lang="en-GB" sz="2000" i="1" dirty="0">
                <a:ea typeface="+mn-lt"/>
                <a:cs typeface="+mn-lt"/>
              </a:rPr>
              <a:t>Microsoft Purview Information Protection</a:t>
            </a:r>
            <a:r>
              <a:rPr lang="en-GB" sz="2000" dirty="0">
                <a:ea typeface="+mn-lt"/>
                <a:cs typeface="+mn-lt"/>
              </a:rPr>
              <a:t>. Available at: </a:t>
            </a:r>
            <a:r>
              <a:rPr lang="en-GB" sz="2000" dirty="0">
                <a:ea typeface="+mn-lt"/>
                <a:cs typeface="+mn-lt"/>
                <a:hlinkClick r:id="rId4"/>
              </a:rPr>
              <a:t>https://www.microsoft.com/en-gb/security/business/information-protection/microsoft-purview-information-protection</a:t>
            </a:r>
            <a:r>
              <a:rPr lang="en-GB" sz="2000" dirty="0">
                <a:ea typeface="+mn-lt"/>
                <a:cs typeface="+mn-lt"/>
              </a:rPr>
              <a:t> (Accessed: 8 February 2026).</a:t>
            </a:r>
            <a:endParaRPr lang="en-GB" dirty="0"/>
          </a:p>
          <a:p>
            <a:pPr>
              <a:buNone/>
            </a:pPr>
            <a:r>
              <a:rPr lang="en-GB" sz="2000" dirty="0">
                <a:ea typeface="+mn-lt"/>
                <a:cs typeface="+mn-lt"/>
              </a:rPr>
              <a:t>Microsoft (2026) </a:t>
            </a:r>
            <a:r>
              <a:rPr lang="en-GB" sz="2000" i="1" dirty="0">
                <a:ea typeface="+mn-lt"/>
                <a:cs typeface="+mn-lt"/>
              </a:rPr>
              <a:t>Microsoft Purview Suite</a:t>
            </a:r>
            <a:r>
              <a:rPr lang="en-GB" sz="2000" dirty="0">
                <a:ea typeface="+mn-lt"/>
                <a:cs typeface="+mn-lt"/>
              </a:rPr>
              <a:t>. Available at: </a:t>
            </a:r>
            <a:r>
              <a:rPr lang="en-GB" sz="2000" dirty="0">
                <a:ea typeface="+mn-lt"/>
                <a:cs typeface="+mn-lt"/>
                <a:hlinkClick r:id="rId5"/>
              </a:rPr>
              <a:t>https://www.microsoft.com/en-gb/security/business/compliance/e5-compliance</a:t>
            </a:r>
            <a:r>
              <a:rPr lang="en-GB" sz="2000" dirty="0">
                <a:ea typeface="+mn-lt"/>
                <a:cs typeface="+mn-lt"/>
              </a:rPr>
              <a:t> (Accessed: 8 February 2026)</a:t>
            </a:r>
            <a:endParaRPr lang="en-GB" dirty="0"/>
          </a:p>
          <a:p>
            <a:pPr marL="0" indent="0">
              <a:buNone/>
            </a:pPr>
            <a:endParaRPr lang="en-GB" sz="2000" dirty="0"/>
          </a:p>
        </p:txBody>
      </p:sp>
    </p:spTree>
    <p:extLst>
      <p:ext uri="{BB962C8B-B14F-4D97-AF65-F5344CB8AC3E}">
        <p14:creationId xmlns:p14="http://schemas.microsoft.com/office/powerpoint/2010/main" val="939580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EFD6A2-73E7-727E-DB89-87B78E93A1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0A5A72-367F-3A91-824E-84164FF96BEF}"/>
              </a:ext>
            </a:extLst>
          </p:cNvPr>
          <p:cNvSpPr>
            <a:spLocks noGrp="1"/>
          </p:cNvSpPr>
          <p:nvPr>
            <p:ph type="title"/>
          </p:nvPr>
        </p:nvSpPr>
        <p:spPr/>
        <p:txBody>
          <a:bodyPr>
            <a:normAutofit/>
          </a:bodyPr>
          <a:lstStyle/>
          <a:p>
            <a:r>
              <a:rPr lang="en-GB" sz="1600" dirty="0"/>
              <a:t>                                                                                                                  Task 2     </a:t>
            </a:r>
            <a:br>
              <a:rPr lang="en-GB" sz="1600" dirty="0"/>
            </a:br>
            <a:r>
              <a:rPr lang="en-GB" sz="1600" dirty="0"/>
              <a:t>                                                                                            Microsoft 365 – Digital Safety</a:t>
            </a:r>
          </a:p>
        </p:txBody>
      </p:sp>
      <p:sp>
        <p:nvSpPr>
          <p:cNvPr id="3" name="Content Placeholder 2">
            <a:extLst>
              <a:ext uri="{FF2B5EF4-FFF2-40B4-BE49-F238E27FC236}">
                <a16:creationId xmlns:a16="http://schemas.microsoft.com/office/drawing/2014/main" id="{AAE00A05-874B-364E-C94C-6E339B534AEA}"/>
              </a:ext>
            </a:extLst>
          </p:cNvPr>
          <p:cNvSpPr>
            <a:spLocks noGrp="1"/>
          </p:cNvSpPr>
          <p:nvPr>
            <p:ph idx="1"/>
          </p:nvPr>
        </p:nvSpPr>
        <p:spPr/>
        <p:txBody>
          <a:bodyPr vert="horz" lIns="91440" tIns="45720" rIns="91440" bIns="45720" rtlCol="0" anchor="t">
            <a:normAutofit/>
          </a:bodyPr>
          <a:lstStyle/>
          <a:p>
            <a:pPr marL="0" indent="0">
              <a:buNone/>
            </a:pPr>
            <a:r>
              <a:rPr lang="en-GB" dirty="0"/>
              <a:t>References</a:t>
            </a:r>
            <a:br>
              <a:rPr lang="en-GB" dirty="0"/>
            </a:br>
            <a:endParaRPr lang="en-GB"/>
          </a:p>
          <a:p>
            <a:pPr marL="0" indent="0">
              <a:buNone/>
            </a:pPr>
            <a:r>
              <a:rPr lang="en-GB" sz="2000" dirty="0" err="1"/>
              <a:t>Quintech</a:t>
            </a:r>
            <a:r>
              <a:rPr lang="en-GB" sz="2000" dirty="0">
                <a:ea typeface="+mn-lt"/>
                <a:cs typeface="+mn-lt"/>
              </a:rPr>
              <a:t> (2024) </a:t>
            </a:r>
            <a:r>
              <a:rPr lang="en-GB" sz="2000" i="1" dirty="0">
                <a:ea typeface="+mn-lt"/>
                <a:cs typeface="+mn-lt"/>
              </a:rPr>
              <a:t>10 essential M365 security features you need to know</a:t>
            </a:r>
            <a:r>
              <a:rPr lang="en-GB" sz="2000" dirty="0">
                <a:ea typeface="+mn-lt"/>
                <a:cs typeface="+mn-lt"/>
              </a:rPr>
              <a:t>. Available at: </a:t>
            </a:r>
            <a:r>
              <a:rPr lang="en-GB" sz="2000" dirty="0">
                <a:ea typeface="+mn-lt"/>
                <a:cs typeface="+mn-lt"/>
                <a:hlinkClick r:id="rId2"/>
              </a:rPr>
              <a:t>https://www.quintech.co.uk/ten-essential-microsoft-365-security-features-you-need-to-know/</a:t>
            </a:r>
            <a:r>
              <a:rPr lang="en-GB" sz="2000" dirty="0">
                <a:ea typeface="+mn-lt"/>
                <a:cs typeface="+mn-lt"/>
              </a:rPr>
              <a:t> (Accessed: 8 February 2026).</a:t>
            </a:r>
          </a:p>
          <a:p>
            <a:pPr>
              <a:buNone/>
            </a:pPr>
            <a:r>
              <a:rPr lang="en-GB" sz="2000" dirty="0">
                <a:ea typeface="+mn-lt"/>
                <a:cs typeface="+mn-lt"/>
              </a:rPr>
              <a:t>Rathi, A and </a:t>
            </a:r>
            <a:r>
              <a:rPr lang="en-GB" sz="2000" dirty="0" err="1">
                <a:ea typeface="+mn-lt"/>
                <a:cs typeface="+mn-lt"/>
              </a:rPr>
              <a:t>Kechadi</a:t>
            </a:r>
            <a:r>
              <a:rPr lang="en-GB" sz="2000" dirty="0">
                <a:ea typeface="+mn-lt"/>
                <a:cs typeface="+mn-lt"/>
              </a:rPr>
              <a:t>, M.T. (2024) </a:t>
            </a:r>
            <a:r>
              <a:rPr lang="en-GB" sz="2000" i="1" dirty="0">
                <a:ea typeface="+mn-lt"/>
                <a:cs typeface="+mn-lt"/>
              </a:rPr>
              <a:t>Healthcare Data Governance, Privacy, and Security -- A Conceptual Framework</a:t>
            </a:r>
            <a:r>
              <a:rPr lang="en-GB" sz="2000" dirty="0">
                <a:ea typeface="+mn-lt"/>
                <a:cs typeface="+mn-lt"/>
              </a:rPr>
              <a:t>. Available at: </a:t>
            </a:r>
            <a:r>
              <a:rPr lang="en-GB" sz="2000" dirty="0">
                <a:ea typeface="+mn-lt"/>
                <a:cs typeface="+mn-lt"/>
                <a:hlinkClick r:id="rId3"/>
              </a:rPr>
              <a:t>https://arxiv.org/abs/2403.17648</a:t>
            </a:r>
            <a:r>
              <a:rPr lang="en-GB" sz="2000" dirty="0">
                <a:ea typeface="+mn-lt"/>
                <a:cs typeface="+mn-lt"/>
              </a:rPr>
              <a:t> (Accessed: 8 February 2026)</a:t>
            </a:r>
            <a:endParaRPr lang="en-GB" dirty="0">
              <a:ea typeface="+mn-lt"/>
              <a:cs typeface="+mn-lt"/>
            </a:endParaRPr>
          </a:p>
          <a:p>
            <a:pPr marL="0" indent="0">
              <a:buNone/>
            </a:pPr>
            <a:endParaRPr lang="en-GB" sz="2000" dirty="0"/>
          </a:p>
        </p:txBody>
      </p:sp>
    </p:spTree>
    <p:extLst>
      <p:ext uri="{BB962C8B-B14F-4D97-AF65-F5344CB8AC3E}">
        <p14:creationId xmlns:p14="http://schemas.microsoft.com/office/powerpoint/2010/main" val="39929198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  MODULE CODE LCHS007 Digital Skills Munira Zakari Mohammed 2421787 </vt:lpstr>
      <vt:lpstr>                                                                                                                  Task 1                                                                                           Microsoft 365 – Digital Safety </vt:lpstr>
      <vt:lpstr>                                                                                                                  Task 1                                                                                                  Microsoft 365 – Digital Safety</vt:lpstr>
      <vt:lpstr>                                                                                                                  Task 2                                                                                                  Microsoft 365 – Digital Safety</vt:lpstr>
      <vt:lpstr>                                                                                                                  Task 2                                                                                                  Microsoft 365 – Digital Safety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139</cp:revision>
  <dcterms:created xsi:type="dcterms:W3CDTF">2026-01-21T12:03:30Z</dcterms:created>
  <dcterms:modified xsi:type="dcterms:W3CDTF">2026-02-08T17:08:56Z</dcterms:modified>
</cp:coreProperties>
</file>