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61" r:id="rId5"/>
    <p:sldId id="262" r:id="rId6"/>
    <p:sldId id="258"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6601761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10688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262851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01043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1819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1344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87365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16362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22672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8226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93326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19/02/2020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7041069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0" y="2892265"/>
            <a:ext cx="9143999" cy="2074590"/>
          </a:xfrm>
          <a:prstGeom prst="rect">
            <a:avLst/>
          </a:prstGeom>
        </p:spPr>
        <p:txBody>
          <a:bodyPr vert="horz">
            <a:normAutofit fontScale="92500" lnSpcReduction="20000"/>
          </a:bodyPr>
          <a:lstStyle/>
          <a:p>
            <a:pPr algn="ctr">
              <a:spcBef>
                <a:spcPct val="20000"/>
              </a:spcBef>
              <a:buClr>
                <a:prstClr val="white">
                  <a:shade val="95000"/>
                </a:prstClr>
              </a:buClr>
              <a:buSzPct val="65000"/>
              <a:defRPr/>
            </a:pPr>
            <a:r>
              <a:rPr lang="en-GB" sz="4600" dirty="0">
                <a:solidFill>
                  <a:prstClr val="black"/>
                </a:solidFill>
              </a:rPr>
              <a:t>Session </a:t>
            </a:r>
            <a:r>
              <a:rPr lang="en-GB" sz="4600" dirty="0">
                <a:solidFill>
                  <a:prstClr val="black"/>
                </a:solidFill>
              </a:rPr>
              <a:t>seven </a:t>
            </a:r>
            <a:r>
              <a:rPr lang="en-GB" sz="4600" dirty="0">
                <a:solidFill>
                  <a:prstClr val="black"/>
                </a:solidFill>
              </a:rPr>
              <a:t>– part </a:t>
            </a:r>
            <a:r>
              <a:rPr lang="en-GB" sz="4600" dirty="0" smtClean="0">
                <a:solidFill>
                  <a:prstClr val="black"/>
                </a:solidFill>
              </a:rPr>
              <a:t>2 </a:t>
            </a:r>
            <a:endParaRPr lang="en-GB" sz="4600" dirty="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End of the Roman Empire?</a:t>
            </a:r>
            <a:endParaRPr lang="en-GB" sz="3600" i="1" dirty="0">
              <a:solidFill>
                <a:prstClr val="black"/>
              </a:solidFill>
            </a:endParaRP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6" name="Picture 5"/>
          <p:cNvPicPr>
            <a:picLocks noChangeAspect="1"/>
          </p:cNvPicPr>
          <p:nvPr/>
        </p:nvPicPr>
        <p:blipFill>
          <a:blip r:embed="rId2"/>
          <a:stretch>
            <a:fillRect/>
          </a:stretch>
        </p:blipFill>
        <p:spPr>
          <a:xfrm>
            <a:off x="101508" y="4158149"/>
            <a:ext cx="3265148" cy="2489501"/>
          </a:xfrm>
          <a:prstGeom prst="rect">
            <a:avLst/>
          </a:prstGeom>
        </p:spPr>
      </p:pic>
      <p:pic>
        <p:nvPicPr>
          <p:cNvPr id="10" name="Picture 9"/>
          <p:cNvPicPr>
            <a:picLocks noChangeAspect="1"/>
          </p:cNvPicPr>
          <p:nvPr/>
        </p:nvPicPr>
        <p:blipFill>
          <a:blip r:embed="rId3"/>
          <a:stretch>
            <a:fillRect/>
          </a:stretch>
        </p:blipFill>
        <p:spPr>
          <a:xfrm>
            <a:off x="5724779" y="4239491"/>
            <a:ext cx="3338401" cy="2408159"/>
          </a:xfrm>
          <a:prstGeom prst="rect">
            <a:avLst/>
          </a:prstGeom>
        </p:spPr>
      </p:pic>
      <p:pic>
        <p:nvPicPr>
          <p:cNvPr id="11" name="Picture 10"/>
          <p:cNvPicPr>
            <a:picLocks noChangeAspect="1"/>
          </p:cNvPicPr>
          <p:nvPr/>
        </p:nvPicPr>
        <p:blipFill>
          <a:blip r:embed="rId4"/>
          <a:stretch>
            <a:fillRect/>
          </a:stretch>
        </p:blipFill>
        <p:spPr>
          <a:xfrm>
            <a:off x="3812168" y="3978331"/>
            <a:ext cx="1476805" cy="1977048"/>
          </a:xfrm>
          <a:prstGeom prst="rect">
            <a:avLst/>
          </a:prstGeom>
        </p:spPr>
      </p:pic>
    </p:spTree>
    <p:extLst>
      <p:ext uri="{BB962C8B-B14F-4D97-AF65-F5344CB8AC3E}">
        <p14:creationId xmlns:p14="http://schemas.microsoft.com/office/powerpoint/2010/main" val="41309174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864096"/>
          </a:xfrm>
        </p:spPr>
        <p:txBody>
          <a:bodyPr/>
          <a:lstStyle/>
          <a:p>
            <a:r>
              <a:rPr lang="en-GB" b="1" dirty="0" smtClean="0">
                <a:solidFill>
                  <a:schemeClr val="bg1"/>
                </a:solidFill>
              </a:rPr>
              <a:t>Characterising the End</a:t>
            </a:r>
            <a:endParaRPr lang="en-GB" b="1" dirty="0">
              <a:solidFill>
                <a:schemeClr val="bg1"/>
              </a:solidFill>
            </a:endParaRPr>
          </a:p>
        </p:txBody>
      </p:sp>
      <p:sp>
        <p:nvSpPr>
          <p:cNvPr id="3" name="Content Placeholder 2"/>
          <p:cNvSpPr>
            <a:spLocks noGrp="1"/>
          </p:cNvSpPr>
          <p:nvPr>
            <p:ph idx="1"/>
          </p:nvPr>
        </p:nvSpPr>
        <p:spPr>
          <a:xfrm>
            <a:off x="107504" y="1412776"/>
            <a:ext cx="8928992" cy="5445224"/>
          </a:xfrm>
        </p:spPr>
        <p:txBody>
          <a:bodyPr>
            <a:normAutofit/>
          </a:bodyPr>
          <a:lstStyle/>
          <a:p>
            <a:r>
              <a:rPr lang="en-GB" sz="2600" dirty="0" smtClean="0">
                <a:solidFill>
                  <a:schemeClr val="bg1"/>
                </a:solidFill>
              </a:rPr>
              <a:t>When did the Ancient world come to an end?</a:t>
            </a:r>
          </a:p>
          <a:p>
            <a:endParaRPr lang="en-GB" sz="500" dirty="0">
              <a:solidFill>
                <a:schemeClr val="bg1"/>
              </a:solidFill>
            </a:endParaRPr>
          </a:p>
          <a:p>
            <a:r>
              <a:rPr lang="en-GB" sz="2600" dirty="0" smtClean="0">
                <a:solidFill>
                  <a:schemeClr val="bg1"/>
                </a:solidFill>
              </a:rPr>
              <a:t>Labels of convenience - Later Empire, Late Antiquity, Byzantine period, Medieval period.</a:t>
            </a:r>
          </a:p>
          <a:p>
            <a:endParaRPr lang="en-GB" sz="500" dirty="0">
              <a:solidFill>
                <a:schemeClr val="bg1"/>
              </a:solidFill>
            </a:endParaRPr>
          </a:p>
          <a:p>
            <a:r>
              <a:rPr lang="en-GB" sz="2600" dirty="0" smtClean="0">
                <a:solidFill>
                  <a:schemeClr val="bg1"/>
                </a:solidFill>
              </a:rPr>
              <a:t>Edward Gibbon </a:t>
            </a:r>
            <a:r>
              <a:rPr lang="en-GB" sz="2600" i="1" dirty="0" smtClean="0">
                <a:solidFill>
                  <a:schemeClr val="bg1"/>
                </a:solidFill>
              </a:rPr>
              <a:t>Decline and Fall of the Roman Empire </a:t>
            </a:r>
            <a:r>
              <a:rPr lang="en-GB" sz="2600" dirty="0" smtClean="0">
                <a:solidFill>
                  <a:schemeClr val="bg1"/>
                </a:solidFill>
              </a:rPr>
              <a:t>– debasement of earlier Empire, negative impact of Christianity.</a:t>
            </a:r>
          </a:p>
          <a:p>
            <a:endParaRPr lang="en-GB" sz="500" dirty="0">
              <a:solidFill>
                <a:schemeClr val="bg1"/>
              </a:solidFill>
            </a:endParaRPr>
          </a:p>
          <a:p>
            <a:r>
              <a:rPr lang="en-GB" sz="2600" dirty="0" smtClean="0">
                <a:solidFill>
                  <a:schemeClr val="bg1"/>
                </a:solidFill>
              </a:rPr>
              <a:t>Continuity / transition rather than a radical break? </a:t>
            </a:r>
            <a:r>
              <a:rPr lang="en-GB" sz="2600" dirty="0">
                <a:solidFill>
                  <a:schemeClr val="bg1"/>
                </a:solidFill>
              </a:rPr>
              <a:t>- Catastrophism vs. </a:t>
            </a:r>
            <a:r>
              <a:rPr lang="en-GB" sz="2600" dirty="0" smtClean="0">
                <a:solidFill>
                  <a:schemeClr val="bg1"/>
                </a:solidFill>
              </a:rPr>
              <a:t>Continuity.</a:t>
            </a:r>
          </a:p>
          <a:p>
            <a:pPr marL="0" indent="0">
              <a:buNone/>
            </a:pPr>
            <a:endParaRPr lang="en-GB" sz="500" dirty="0">
              <a:solidFill>
                <a:schemeClr val="bg1"/>
              </a:solidFill>
            </a:endParaRPr>
          </a:p>
          <a:p>
            <a:r>
              <a:rPr lang="en-GB" sz="2600" dirty="0">
                <a:solidFill>
                  <a:schemeClr val="bg1"/>
                </a:solidFill>
              </a:rPr>
              <a:t>West more affected by third century crisis than the East.</a:t>
            </a:r>
          </a:p>
          <a:p>
            <a:endParaRPr lang="en-GB" sz="500" dirty="0">
              <a:solidFill>
                <a:schemeClr val="bg1"/>
              </a:solidFill>
            </a:endParaRPr>
          </a:p>
          <a:p>
            <a:r>
              <a:rPr lang="en-GB" sz="2600" dirty="0">
                <a:solidFill>
                  <a:schemeClr val="bg1"/>
                </a:solidFill>
              </a:rPr>
              <a:t>Unity and diversity – can we still speak of a Roman world after the fifth century AD? </a:t>
            </a:r>
          </a:p>
          <a:p>
            <a:endParaRPr lang="en-GB" dirty="0"/>
          </a:p>
          <a:p>
            <a:endParaRPr lang="en-GB" dirty="0"/>
          </a:p>
        </p:txBody>
      </p:sp>
    </p:spTree>
    <p:extLst>
      <p:ext uri="{BB962C8B-B14F-4D97-AF65-F5344CB8AC3E}">
        <p14:creationId xmlns:p14="http://schemas.microsoft.com/office/powerpoint/2010/main" val="3691211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224136"/>
          </a:xfrm>
        </p:spPr>
        <p:txBody>
          <a:bodyPr/>
          <a:lstStyle/>
          <a:p>
            <a:r>
              <a:rPr lang="en-GB" b="1" dirty="0" smtClean="0">
                <a:solidFill>
                  <a:schemeClr val="bg1"/>
                </a:solidFill>
              </a:rPr>
              <a:t>The Fourth Century AD</a:t>
            </a:r>
            <a:endParaRPr lang="en-GB" b="1" dirty="0">
              <a:solidFill>
                <a:schemeClr val="bg1"/>
              </a:solidFill>
            </a:endParaRPr>
          </a:p>
        </p:txBody>
      </p:sp>
      <p:sp>
        <p:nvSpPr>
          <p:cNvPr id="3" name="Content Placeholder 2"/>
          <p:cNvSpPr>
            <a:spLocks noGrp="1"/>
          </p:cNvSpPr>
          <p:nvPr>
            <p:ph idx="1"/>
          </p:nvPr>
        </p:nvSpPr>
        <p:spPr>
          <a:xfrm>
            <a:off x="107504" y="1556792"/>
            <a:ext cx="8928992" cy="5301208"/>
          </a:xfrm>
        </p:spPr>
        <p:txBody>
          <a:bodyPr>
            <a:normAutofit lnSpcReduction="10000"/>
          </a:bodyPr>
          <a:lstStyle/>
          <a:p>
            <a:r>
              <a:rPr lang="en-GB" sz="2800" dirty="0" smtClean="0">
                <a:solidFill>
                  <a:schemeClr val="bg1"/>
                </a:solidFill>
              </a:rPr>
              <a:t>Constantius II as sole emperor in AD 353 – Arian creed.</a:t>
            </a:r>
          </a:p>
          <a:p>
            <a:endParaRPr lang="en-GB" sz="200" dirty="0" smtClean="0">
              <a:solidFill>
                <a:schemeClr val="bg1"/>
              </a:solidFill>
            </a:endParaRPr>
          </a:p>
          <a:p>
            <a:r>
              <a:rPr lang="en-GB" sz="2800" dirty="0" smtClean="0">
                <a:solidFill>
                  <a:schemeClr val="bg1"/>
                </a:solidFill>
              </a:rPr>
              <a:t>Last pagan emperor Julian (AD 361-63), dies campaigning in Persia – major strategic consequences for Roman Empire.</a:t>
            </a:r>
          </a:p>
          <a:p>
            <a:endParaRPr lang="en-GB" sz="200" dirty="0" smtClean="0">
              <a:solidFill>
                <a:schemeClr val="bg1"/>
              </a:solidFill>
            </a:endParaRPr>
          </a:p>
          <a:p>
            <a:r>
              <a:rPr lang="en-GB" sz="2800" dirty="0" err="1" smtClean="0">
                <a:solidFill>
                  <a:schemeClr val="bg1"/>
                </a:solidFill>
              </a:rPr>
              <a:t>Valentinian</a:t>
            </a:r>
            <a:r>
              <a:rPr lang="en-GB" sz="2800" dirty="0" smtClean="0">
                <a:solidFill>
                  <a:schemeClr val="bg1"/>
                </a:solidFill>
              </a:rPr>
              <a:t> I (AD 364-75) and Valens (AD 364-78) as co-emperors, Gratian also made emperor in AD 367. </a:t>
            </a:r>
          </a:p>
          <a:p>
            <a:endParaRPr lang="en-GB" sz="200" dirty="0" smtClean="0">
              <a:solidFill>
                <a:schemeClr val="bg1"/>
              </a:solidFill>
            </a:endParaRPr>
          </a:p>
          <a:p>
            <a:r>
              <a:rPr lang="en-GB" sz="2800" dirty="0" smtClean="0">
                <a:solidFill>
                  <a:schemeClr val="bg1"/>
                </a:solidFill>
              </a:rPr>
              <a:t>Valens killed fighting the Goths at </a:t>
            </a:r>
            <a:r>
              <a:rPr lang="en-GB" sz="2800" dirty="0" err="1" smtClean="0">
                <a:solidFill>
                  <a:schemeClr val="bg1"/>
                </a:solidFill>
              </a:rPr>
              <a:t>Andrianople</a:t>
            </a:r>
            <a:r>
              <a:rPr lang="en-GB" sz="2800" dirty="0" smtClean="0">
                <a:solidFill>
                  <a:schemeClr val="bg1"/>
                </a:solidFill>
              </a:rPr>
              <a:t> (AD 378).</a:t>
            </a:r>
          </a:p>
          <a:p>
            <a:endParaRPr lang="en-GB" sz="200" dirty="0">
              <a:solidFill>
                <a:schemeClr val="bg1"/>
              </a:solidFill>
            </a:endParaRPr>
          </a:p>
          <a:p>
            <a:endParaRPr lang="en-GB" sz="200" dirty="0">
              <a:solidFill>
                <a:schemeClr val="bg1"/>
              </a:solidFill>
            </a:endParaRPr>
          </a:p>
          <a:p>
            <a:r>
              <a:rPr lang="en-GB" sz="2800" dirty="0">
                <a:solidFill>
                  <a:schemeClr val="bg1"/>
                </a:solidFill>
              </a:rPr>
              <a:t>Theodosius I (AD 381) restores the Nicene formula. </a:t>
            </a:r>
          </a:p>
          <a:p>
            <a:endParaRPr lang="en-GB" sz="200" dirty="0">
              <a:solidFill>
                <a:schemeClr val="bg1"/>
              </a:solidFill>
            </a:endParaRPr>
          </a:p>
          <a:p>
            <a:endParaRPr lang="en-GB" dirty="0" smtClean="0">
              <a:solidFill>
                <a:schemeClr val="bg1"/>
              </a:solidFill>
            </a:endParaRPr>
          </a:p>
          <a:p>
            <a:endParaRPr lang="en-GB" sz="1200" dirty="0" smtClean="0">
              <a:solidFill>
                <a:schemeClr val="bg1"/>
              </a:solidFill>
            </a:endParaRPr>
          </a:p>
        </p:txBody>
      </p:sp>
    </p:spTree>
    <p:extLst>
      <p:ext uri="{BB962C8B-B14F-4D97-AF65-F5344CB8AC3E}">
        <p14:creationId xmlns:p14="http://schemas.microsoft.com/office/powerpoint/2010/main" val="12913444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107504" y="620688"/>
            <a:ext cx="4320480" cy="6120680"/>
          </a:xfrm>
        </p:spPr>
        <p:txBody>
          <a:bodyPr>
            <a:normAutofit fontScale="92500" lnSpcReduction="10000"/>
          </a:bodyPr>
          <a:lstStyle/>
          <a:p>
            <a:r>
              <a:rPr lang="en-GB" dirty="0">
                <a:solidFill>
                  <a:schemeClr val="bg1"/>
                </a:solidFill>
              </a:rPr>
              <a:t>Power of bishop Ambrose of Milan </a:t>
            </a:r>
            <a:endParaRPr lang="en-GB" dirty="0" smtClean="0">
              <a:solidFill>
                <a:schemeClr val="bg1"/>
              </a:solidFill>
            </a:endParaRPr>
          </a:p>
          <a:p>
            <a:pPr lvl="1"/>
            <a:r>
              <a:rPr lang="en-GB" dirty="0" smtClean="0">
                <a:solidFill>
                  <a:schemeClr val="bg1"/>
                </a:solidFill>
              </a:rPr>
              <a:t>Theodosius </a:t>
            </a:r>
            <a:r>
              <a:rPr lang="en-GB" dirty="0">
                <a:solidFill>
                  <a:schemeClr val="bg1"/>
                </a:solidFill>
              </a:rPr>
              <a:t>to seek penance for actions of Imperial troops at Thessalonica </a:t>
            </a:r>
            <a:endParaRPr lang="en-GB" dirty="0" smtClean="0">
              <a:solidFill>
                <a:schemeClr val="bg1"/>
              </a:solidFill>
            </a:endParaRPr>
          </a:p>
          <a:p>
            <a:endParaRPr lang="en-GB" sz="500" dirty="0" smtClean="0">
              <a:solidFill>
                <a:schemeClr val="bg1"/>
              </a:solidFill>
            </a:endParaRPr>
          </a:p>
          <a:p>
            <a:r>
              <a:rPr lang="en-GB" dirty="0" smtClean="0">
                <a:solidFill>
                  <a:schemeClr val="bg1"/>
                </a:solidFill>
              </a:rPr>
              <a:t>Advocates </a:t>
            </a:r>
            <a:r>
              <a:rPr lang="en-GB" dirty="0">
                <a:solidFill>
                  <a:schemeClr val="bg1"/>
                </a:solidFill>
              </a:rPr>
              <a:t>against </a:t>
            </a:r>
            <a:r>
              <a:rPr lang="en-GB" dirty="0" err="1">
                <a:solidFill>
                  <a:schemeClr val="bg1"/>
                </a:solidFill>
              </a:rPr>
              <a:t>Symmachus</a:t>
            </a:r>
            <a:r>
              <a:rPr lang="en-GB" dirty="0">
                <a:solidFill>
                  <a:schemeClr val="bg1"/>
                </a:solidFill>
              </a:rPr>
              <a:t>’ request to restore the statute of Victory to the Senate House in Rome. </a:t>
            </a:r>
            <a:endParaRPr lang="en-GB" dirty="0" smtClean="0">
              <a:solidFill>
                <a:schemeClr val="bg1"/>
              </a:solidFill>
            </a:endParaRPr>
          </a:p>
          <a:p>
            <a:endParaRPr lang="en-GB" sz="500" dirty="0">
              <a:solidFill>
                <a:schemeClr val="bg1"/>
              </a:solidFill>
            </a:endParaRPr>
          </a:p>
          <a:p>
            <a:r>
              <a:rPr lang="en-GB" dirty="0">
                <a:solidFill>
                  <a:schemeClr val="bg1"/>
                </a:solidFill>
              </a:rPr>
              <a:t>Series of laws passed by fourth century emperors laying increasing restrictions and penalties on pagans, Jews, “heretics” and apostates. </a:t>
            </a:r>
          </a:p>
          <a:p>
            <a:endParaRPr lang="en-GB" dirty="0"/>
          </a:p>
          <a:p>
            <a:endParaRPr lang="en-GB" dirty="0"/>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197" r="21847"/>
          <a:stretch/>
        </p:blipFill>
        <p:spPr bwMode="auto">
          <a:xfrm>
            <a:off x="4572000" y="620688"/>
            <a:ext cx="4136710"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p:cNvSpPr>
            <a:spLocks noGrp="1"/>
          </p:cNvSpPr>
          <p:nvPr>
            <p:ph idx="1"/>
          </p:nvPr>
        </p:nvSpPr>
        <p:spPr>
          <a:xfrm>
            <a:off x="4539208" y="6199449"/>
            <a:ext cx="4474840" cy="671736"/>
          </a:xfrm>
        </p:spPr>
        <p:txBody>
          <a:bodyPr>
            <a:normAutofit fontScale="70000" lnSpcReduction="20000"/>
          </a:bodyPr>
          <a:lstStyle/>
          <a:p>
            <a:pPr marL="0" indent="0">
              <a:buNone/>
            </a:pPr>
            <a:r>
              <a:rPr lang="en-GB" dirty="0" smtClean="0">
                <a:solidFill>
                  <a:schemeClr val="bg1"/>
                </a:solidFill>
              </a:rPr>
              <a:t>Anthony </a:t>
            </a:r>
            <a:r>
              <a:rPr lang="en-GB" dirty="0">
                <a:solidFill>
                  <a:schemeClr val="bg1"/>
                </a:solidFill>
              </a:rPr>
              <a:t>van Dyke (1619-20) St Ambrose barring Theodosius from Milan Cathedral</a:t>
            </a:r>
          </a:p>
        </p:txBody>
      </p:sp>
    </p:spTree>
    <p:extLst>
      <p:ext uri="{BB962C8B-B14F-4D97-AF65-F5344CB8AC3E}">
        <p14:creationId xmlns:p14="http://schemas.microsoft.com/office/powerpoint/2010/main" val="29962730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14780" y="3068960"/>
            <a:ext cx="5049708" cy="3641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txBox="1">
            <a:spLocks/>
          </p:cNvSpPr>
          <p:nvPr/>
        </p:nvSpPr>
        <p:spPr>
          <a:xfrm>
            <a:off x="0" y="548680"/>
            <a:ext cx="9144000" cy="2492896"/>
          </a:xfrm>
          <a:prstGeom prst="rect">
            <a:avLst/>
          </a:prstGeom>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endParaRPr lang="en-GB" sz="2600" dirty="0">
              <a:solidFill>
                <a:schemeClr val="bg1"/>
              </a:solidFill>
            </a:endParaRPr>
          </a:p>
        </p:txBody>
      </p:sp>
      <p:sp>
        <p:nvSpPr>
          <p:cNvPr id="6" name="Content Placeholder 2"/>
          <p:cNvSpPr txBox="1">
            <a:spLocks/>
          </p:cNvSpPr>
          <p:nvPr/>
        </p:nvSpPr>
        <p:spPr>
          <a:xfrm>
            <a:off x="107504" y="3041576"/>
            <a:ext cx="3779912" cy="3816424"/>
          </a:xfrm>
          <a:prstGeom prst="rect">
            <a:avLst/>
          </a:prstGeom>
        </p:spPr>
        <p:txBody>
          <a:bodyPr vert="horz" lIns="91440" tIns="45720" rIns="91440" bIns="45720" rtlCol="0">
            <a:no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buFont typeface="Arial" pitchFamily="34" charset="0"/>
              <a:buNone/>
            </a:pPr>
            <a:r>
              <a:rPr lang="en-GB" sz="2200" dirty="0" smtClean="0">
                <a:solidFill>
                  <a:schemeClr val="bg1"/>
                </a:solidFill>
              </a:rPr>
              <a:t>“The Empire now devolved upon Arcadius and Honorius, who, although apparently the rulers, were so in name only: complete control was exercised by </a:t>
            </a:r>
            <a:r>
              <a:rPr lang="en-GB" sz="2200" dirty="0" err="1" smtClean="0">
                <a:solidFill>
                  <a:schemeClr val="bg1"/>
                </a:solidFill>
              </a:rPr>
              <a:t>Rufinus</a:t>
            </a:r>
            <a:r>
              <a:rPr lang="en-GB" sz="2200" dirty="0" smtClean="0">
                <a:solidFill>
                  <a:schemeClr val="bg1"/>
                </a:solidFill>
              </a:rPr>
              <a:t> in the east and Stilicho in the west… all senators were distressed at the present plight.” – </a:t>
            </a:r>
            <a:r>
              <a:rPr lang="en-GB" sz="2200" b="1" dirty="0" err="1" smtClean="0">
                <a:solidFill>
                  <a:schemeClr val="bg1"/>
                </a:solidFill>
              </a:rPr>
              <a:t>Zosimus</a:t>
            </a:r>
            <a:r>
              <a:rPr lang="en-GB" sz="2200" b="1" dirty="0" smtClean="0">
                <a:solidFill>
                  <a:schemeClr val="bg1"/>
                </a:solidFill>
              </a:rPr>
              <a:t> </a:t>
            </a:r>
            <a:r>
              <a:rPr lang="en-GB" sz="2200" b="1" i="1" dirty="0" smtClean="0">
                <a:solidFill>
                  <a:schemeClr val="bg1"/>
                </a:solidFill>
              </a:rPr>
              <a:t>New History </a:t>
            </a:r>
            <a:r>
              <a:rPr lang="en-GB" sz="2200" b="1" dirty="0" smtClean="0">
                <a:solidFill>
                  <a:schemeClr val="bg1"/>
                </a:solidFill>
              </a:rPr>
              <a:t>5.1.9</a:t>
            </a:r>
            <a:r>
              <a:rPr lang="en-GB" sz="2200" dirty="0" smtClean="0">
                <a:solidFill>
                  <a:schemeClr val="bg1"/>
                </a:solidFill>
              </a:rPr>
              <a:t>.</a:t>
            </a:r>
            <a:endParaRPr lang="en-GB" sz="2200" dirty="0">
              <a:solidFill>
                <a:schemeClr val="bg1"/>
              </a:solidFill>
            </a:endParaRPr>
          </a:p>
        </p:txBody>
      </p:sp>
      <p:sp>
        <p:nvSpPr>
          <p:cNvPr id="7" name="Content Placeholder 2"/>
          <p:cNvSpPr txBox="1">
            <a:spLocks/>
          </p:cNvSpPr>
          <p:nvPr/>
        </p:nvSpPr>
        <p:spPr>
          <a:xfrm>
            <a:off x="107503" y="155864"/>
            <a:ext cx="8932587" cy="2913096"/>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mtClean="0">
                <a:solidFill>
                  <a:schemeClr val="bg1"/>
                </a:solidFill>
              </a:rPr>
              <a:t>Death of Theodosius I in AD 395 -  Arcadius becomes emperor of the East – Honorius emperor of the West.</a:t>
            </a:r>
          </a:p>
          <a:p>
            <a:endParaRPr lang="en-GB" sz="500" smtClean="0">
              <a:solidFill>
                <a:schemeClr val="bg1"/>
              </a:solidFill>
            </a:endParaRPr>
          </a:p>
          <a:p>
            <a:r>
              <a:rPr lang="en-GB" smtClean="0">
                <a:solidFill>
                  <a:schemeClr val="bg1"/>
                </a:solidFill>
              </a:rPr>
              <a:t>By fifth century AD Ravenna seat of Emperor in the West.</a:t>
            </a:r>
          </a:p>
          <a:p>
            <a:endParaRPr lang="en-GB" sz="500" smtClean="0">
              <a:solidFill>
                <a:schemeClr val="bg1"/>
              </a:solidFill>
            </a:endParaRPr>
          </a:p>
          <a:p>
            <a:r>
              <a:rPr lang="en-GB" smtClean="0">
                <a:solidFill>
                  <a:schemeClr val="bg1"/>
                </a:solidFill>
              </a:rPr>
              <a:t>Greek East and Latin West – “official” language of military Latin until sixth century AD.</a:t>
            </a:r>
          </a:p>
          <a:p>
            <a:endParaRPr lang="en-GB" dirty="0"/>
          </a:p>
        </p:txBody>
      </p:sp>
    </p:spTree>
    <p:extLst>
      <p:ext uri="{BB962C8B-B14F-4D97-AF65-F5344CB8AC3E}">
        <p14:creationId xmlns:p14="http://schemas.microsoft.com/office/powerpoint/2010/main" val="7733568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412776"/>
            <a:ext cx="8424936" cy="4896584"/>
          </a:xfrm>
        </p:spPr>
        <p:txBody>
          <a:bodyPr/>
          <a:lstStyle/>
          <a:p>
            <a:pPr>
              <a:buNone/>
            </a:pPr>
            <a:endParaRPr lang="en-GB" dirty="0" smtClean="0"/>
          </a:p>
          <a:p>
            <a:pPr>
              <a:buNone/>
            </a:pPr>
            <a:endParaRPr lang="en-GB" dirty="0" smtClean="0"/>
          </a:p>
          <a:p>
            <a:pPr algn="ctr">
              <a:buNone/>
            </a:pPr>
            <a:r>
              <a:rPr lang="en-GB" sz="7200" b="1" dirty="0" smtClean="0">
                <a:solidFill>
                  <a:schemeClr val="bg1"/>
                </a:solidFill>
              </a:rPr>
              <a:t>“Barbarians” and the Empire</a:t>
            </a:r>
            <a:endParaRPr lang="en-GB" sz="7200" b="1" dirty="0">
              <a:solidFill>
                <a:schemeClr val="bg1"/>
              </a:solidFill>
            </a:endParaRPr>
          </a:p>
        </p:txBody>
      </p:sp>
    </p:spTree>
    <p:extLst>
      <p:ext uri="{BB962C8B-B14F-4D97-AF65-F5344CB8AC3E}">
        <p14:creationId xmlns:p14="http://schemas.microsoft.com/office/powerpoint/2010/main" val="16603126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4664"/>
            <a:ext cx="8928992" cy="3456383"/>
          </a:xfrm>
        </p:spPr>
        <p:txBody>
          <a:bodyPr>
            <a:normAutofit lnSpcReduction="10000"/>
          </a:bodyPr>
          <a:lstStyle/>
          <a:p>
            <a:r>
              <a:rPr lang="en-GB" sz="2600" dirty="0" smtClean="0">
                <a:solidFill>
                  <a:schemeClr val="bg1"/>
                </a:solidFill>
              </a:rPr>
              <a:t>Sources often present contrast between civilised Romans and barbarian ‘others’ – </a:t>
            </a:r>
            <a:r>
              <a:rPr lang="en-GB" sz="2600" dirty="0" err="1" smtClean="0">
                <a:solidFill>
                  <a:schemeClr val="bg1"/>
                </a:solidFill>
              </a:rPr>
              <a:t>Jordanes</a:t>
            </a:r>
            <a:r>
              <a:rPr lang="en-GB" sz="2600" dirty="0" smtClean="0">
                <a:solidFill>
                  <a:schemeClr val="bg1"/>
                </a:solidFill>
              </a:rPr>
              <a:t> </a:t>
            </a:r>
            <a:r>
              <a:rPr lang="en-GB" sz="2600" i="1" dirty="0" err="1" smtClean="0">
                <a:solidFill>
                  <a:schemeClr val="bg1"/>
                </a:solidFill>
              </a:rPr>
              <a:t>Getica</a:t>
            </a:r>
            <a:r>
              <a:rPr lang="en-GB" sz="2600" i="1" dirty="0" smtClean="0">
                <a:solidFill>
                  <a:schemeClr val="bg1"/>
                </a:solidFill>
              </a:rPr>
              <a:t> </a:t>
            </a:r>
            <a:r>
              <a:rPr lang="en-GB" sz="2600" dirty="0" smtClean="0">
                <a:solidFill>
                  <a:schemeClr val="bg1"/>
                </a:solidFill>
              </a:rPr>
              <a:t>creates mythic Scandinavian genealogy for the Goths. </a:t>
            </a:r>
          </a:p>
          <a:p>
            <a:endParaRPr lang="en-GB" sz="300" dirty="0" smtClean="0">
              <a:solidFill>
                <a:schemeClr val="bg1"/>
              </a:solidFill>
            </a:endParaRPr>
          </a:p>
          <a:p>
            <a:r>
              <a:rPr lang="en-GB" sz="2600" dirty="0" smtClean="0">
                <a:solidFill>
                  <a:schemeClr val="bg1"/>
                </a:solidFill>
              </a:rPr>
              <a:t>Scholarly reaction against term “Germanic” – development of identities through interaction with the Roman Empire.</a:t>
            </a:r>
          </a:p>
          <a:p>
            <a:endParaRPr lang="en-GB" sz="300" dirty="0" smtClean="0">
              <a:solidFill>
                <a:schemeClr val="bg1"/>
              </a:solidFill>
            </a:endParaRPr>
          </a:p>
          <a:p>
            <a:r>
              <a:rPr lang="en-GB" sz="2600" dirty="0" smtClean="0">
                <a:solidFill>
                  <a:schemeClr val="bg1"/>
                </a:solidFill>
              </a:rPr>
              <a:t>Western emperors after Theodosius I are often puppets of military commanders.</a:t>
            </a:r>
            <a:endParaRPr lang="en-GB" sz="2600" dirty="0">
              <a:solidFill>
                <a:schemeClr val="bg1"/>
              </a:solidFill>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3502609"/>
            <a:ext cx="4318893" cy="3215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107504" y="3617762"/>
            <a:ext cx="4464496" cy="3139321"/>
          </a:xfrm>
          <a:prstGeom prst="rect">
            <a:avLst/>
          </a:prstGeom>
        </p:spPr>
        <p:txBody>
          <a:bodyPr wrap="square">
            <a:spAutoFit/>
          </a:bodyPr>
          <a:lstStyle/>
          <a:p>
            <a:r>
              <a:rPr lang="en-GB" dirty="0" smtClean="0">
                <a:solidFill>
                  <a:schemeClr val="bg1"/>
                </a:solidFill>
              </a:rPr>
              <a:t>“Constantine destroyed this security [i.e. Diocletian’s supposed strong frontier defences] by removing most of the troops from the frontiers and stationing them in the cities which did not need assistance, thus both stripping of protection those being molested by the barbarians and subjecting the cities left alone by them to the outrages of the soldiers, so that henceforth most have been deserted.” – </a:t>
            </a:r>
            <a:r>
              <a:rPr lang="en-GB" b="1" dirty="0" err="1" smtClean="0">
                <a:solidFill>
                  <a:schemeClr val="bg1"/>
                </a:solidFill>
              </a:rPr>
              <a:t>Zosimus</a:t>
            </a:r>
            <a:r>
              <a:rPr lang="en-GB" b="1" dirty="0" smtClean="0">
                <a:solidFill>
                  <a:schemeClr val="bg1"/>
                </a:solidFill>
              </a:rPr>
              <a:t> </a:t>
            </a:r>
            <a:r>
              <a:rPr lang="en-GB" b="1" i="1" dirty="0" smtClean="0">
                <a:solidFill>
                  <a:schemeClr val="bg1"/>
                </a:solidFill>
              </a:rPr>
              <a:t>New History </a:t>
            </a:r>
            <a:r>
              <a:rPr lang="en-GB" b="1" dirty="0" smtClean="0">
                <a:solidFill>
                  <a:schemeClr val="bg1"/>
                </a:solidFill>
              </a:rPr>
              <a:t>2.34</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5606803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Late Roman Army</a:t>
            </a:r>
            <a:endParaRPr lang="en-GB" b="1"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fontScale="92500" lnSpcReduction="10000"/>
          </a:bodyPr>
          <a:lstStyle/>
          <a:p>
            <a:r>
              <a:rPr lang="en-GB" dirty="0" smtClean="0">
                <a:solidFill>
                  <a:schemeClr val="bg1"/>
                </a:solidFill>
              </a:rPr>
              <a:t>Poor performance attributed by contemporary sources to recruitment of “barbarians”.</a:t>
            </a:r>
          </a:p>
          <a:p>
            <a:endParaRPr lang="en-GB" sz="1100" dirty="0" smtClean="0">
              <a:solidFill>
                <a:schemeClr val="bg1"/>
              </a:solidFill>
            </a:endParaRPr>
          </a:p>
          <a:p>
            <a:r>
              <a:rPr lang="en-GB" dirty="0">
                <a:solidFill>
                  <a:schemeClr val="bg1"/>
                </a:solidFill>
              </a:rPr>
              <a:t>A</a:t>
            </a:r>
            <a:r>
              <a:rPr lang="en-GB" dirty="0" smtClean="0">
                <a:solidFill>
                  <a:schemeClr val="bg1"/>
                </a:solidFill>
              </a:rPr>
              <a:t>lso billeting soldiers in towns (softness) – payment in supplies as well as cash.</a:t>
            </a:r>
          </a:p>
          <a:p>
            <a:endParaRPr lang="en-GB" sz="1100" dirty="0">
              <a:solidFill>
                <a:schemeClr val="bg1"/>
              </a:solidFill>
            </a:endParaRPr>
          </a:p>
          <a:p>
            <a:r>
              <a:rPr lang="en-GB" i="1" dirty="0" err="1" smtClean="0">
                <a:solidFill>
                  <a:schemeClr val="bg1"/>
                </a:solidFill>
              </a:rPr>
              <a:t>Bucellari</a:t>
            </a:r>
            <a:r>
              <a:rPr lang="en-GB" i="1" dirty="0" smtClean="0">
                <a:solidFill>
                  <a:schemeClr val="bg1"/>
                </a:solidFill>
              </a:rPr>
              <a:t> </a:t>
            </a:r>
            <a:r>
              <a:rPr lang="en-GB" dirty="0" smtClean="0">
                <a:solidFill>
                  <a:schemeClr val="bg1"/>
                </a:solidFill>
              </a:rPr>
              <a:t>as de facto retainers for generals.  </a:t>
            </a:r>
          </a:p>
          <a:p>
            <a:endParaRPr lang="en-GB" sz="1100" dirty="0">
              <a:solidFill>
                <a:schemeClr val="bg1"/>
              </a:solidFill>
            </a:endParaRPr>
          </a:p>
          <a:p>
            <a:r>
              <a:rPr lang="en-GB" dirty="0" smtClean="0">
                <a:solidFill>
                  <a:schemeClr val="bg1"/>
                </a:solidFill>
              </a:rPr>
              <a:t>Barbarian generals serving in the role of </a:t>
            </a:r>
            <a:r>
              <a:rPr lang="en-GB" i="1" dirty="0" smtClean="0">
                <a:solidFill>
                  <a:schemeClr val="bg1"/>
                </a:solidFill>
              </a:rPr>
              <a:t>magister </a:t>
            </a:r>
            <a:r>
              <a:rPr lang="en-GB" i="1" dirty="0" err="1" smtClean="0">
                <a:solidFill>
                  <a:schemeClr val="bg1"/>
                </a:solidFill>
              </a:rPr>
              <a:t>militum</a:t>
            </a:r>
            <a:r>
              <a:rPr lang="en-GB" i="1" dirty="0" smtClean="0">
                <a:solidFill>
                  <a:schemeClr val="bg1"/>
                </a:solidFill>
              </a:rPr>
              <a:t> </a:t>
            </a:r>
            <a:r>
              <a:rPr lang="en-GB" dirty="0" smtClean="0">
                <a:solidFill>
                  <a:schemeClr val="bg1"/>
                </a:solidFill>
              </a:rPr>
              <a:t>(e.g. Stilicho, Odoacer).</a:t>
            </a:r>
          </a:p>
          <a:p>
            <a:endParaRPr lang="en-GB" sz="1100" dirty="0">
              <a:solidFill>
                <a:schemeClr val="bg1"/>
              </a:solidFill>
            </a:endParaRPr>
          </a:p>
          <a:p>
            <a:r>
              <a:rPr lang="en-GB" dirty="0" smtClean="0">
                <a:solidFill>
                  <a:schemeClr val="bg1"/>
                </a:solidFill>
              </a:rPr>
              <a:t>A variety of different units without unity or structure?</a:t>
            </a:r>
          </a:p>
          <a:p>
            <a:endParaRPr lang="en-GB" sz="1100" dirty="0">
              <a:solidFill>
                <a:schemeClr val="bg1"/>
              </a:solidFill>
            </a:endParaRPr>
          </a:p>
          <a:p>
            <a:r>
              <a:rPr lang="en-GB" dirty="0">
                <a:solidFill>
                  <a:schemeClr val="bg1"/>
                </a:solidFill>
              </a:rPr>
              <a:t>Archaeology indicates watch-towers and fortified store-bases to secure supply system to forward troops and to watch barbarians in Roman territory.</a:t>
            </a:r>
          </a:p>
          <a:p>
            <a:endParaRPr lang="en-GB" dirty="0">
              <a:solidFill>
                <a:schemeClr val="bg1"/>
              </a:solidFill>
            </a:endParaRPr>
          </a:p>
        </p:txBody>
      </p:sp>
    </p:spTree>
    <p:extLst>
      <p:ext uri="{BB962C8B-B14F-4D97-AF65-F5344CB8AC3E}">
        <p14:creationId xmlns:p14="http://schemas.microsoft.com/office/powerpoint/2010/main" val="26318325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5473"/>
            <a:ext cx="8229600" cy="1055135"/>
          </a:xfrm>
        </p:spPr>
        <p:txBody>
          <a:bodyPr/>
          <a:lstStyle/>
          <a:p>
            <a:r>
              <a:rPr lang="en-GB" b="1" i="1" dirty="0" err="1" smtClean="0">
                <a:solidFill>
                  <a:schemeClr val="bg1"/>
                </a:solidFill>
              </a:rPr>
              <a:t>Foederati</a:t>
            </a:r>
            <a:endParaRPr lang="en-GB" b="1" i="1" dirty="0">
              <a:solidFill>
                <a:schemeClr val="bg1"/>
              </a:solidFill>
            </a:endParaRPr>
          </a:p>
        </p:txBody>
      </p:sp>
      <p:sp>
        <p:nvSpPr>
          <p:cNvPr id="3" name="Content Placeholder 2"/>
          <p:cNvSpPr>
            <a:spLocks noGrp="1"/>
          </p:cNvSpPr>
          <p:nvPr>
            <p:ph idx="1"/>
          </p:nvPr>
        </p:nvSpPr>
        <p:spPr>
          <a:xfrm>
            <a:off x="0" y="1340768"/>
            <a:ext cx="9144000" cy="2764904"/>
          </a:xfrm>
        </p:spPr>
        <p:txBody>
          <a:bodyPr>
            <a:normAutofit fontScale="92500" lnSpcReduction="20000"/>
          </a:bodyPr>
          <a:lstStyle/>
          <a:p>
            <a:r>
              <a:rPr lang="en-GB" dirty="0" smtClean="0">
                <a:solidFill>
                  <a:schemeClr val="bg1"/>
                </a:solidFill>
              </a:rPr>
              <a:t>In earlier period </a:t>
            </a:r>
            <a:r>
              <a:rPr lang="en-GB" i="1" dirty="0" err="1" smtClean="0">
                <a:solidFill>
                  <a:schemeClr val="bg1"/>
                </a:solidFill>
              </a:rPr>
              <a:t>foederati</a:t>
            </a:r>
            <a:r>
              <a:rPr lang="en-GB" i="1" dirty="0" smtClean="0">
                <a:solidFill>
                  <a:schemeClr val="bg1"/>
                </a:solidFill>
              </a:rPr>
              <a:t> </a:t>
            </a:r>
            <a:r>
              <a:rPr lang="en-GB" dirty="0" smtClean="0">
                <a:solidFill>
                  <a:schemeClr val="bg1"/>
                </a:solidFill>
              </a:rPr>
              <a:t>(federates) were foreign troops called upon irregularly to aid campaigns.</a:t>
            </a:r>
          </a:p>
          <a:p>
            <a:endParaRPr lang="en-GB" sz="300" dirty="0" smtClean="0">
              <a:solidFill>
                <a:schemeClr val="bg1"/>
              </a:solidFill>
            </a:endParaRPr>
          </a:p>
          <a:p>
            <a:r>
              <a:rPr lang="en-GB" dirty="0" smtClean="0">
                <a:solidFill>
                  <a:schemeClr val="bg1"/>
                </a:solidFill>
              </a:rPr>
              <a:t>By the late Empire term came to mean barbarian troops settled upon Roman land in exchange for military service – reliability variable.</a:t>
            </a:r>
          </a:p>
          <a:p>
            <a:endParaRPr lang="en-GB" sz="300" dirty="0" smtClean="0">
              <a:solidFill>
                <a:schemeClr val="bg1"/>
              </a:solidFill>
            </a:endParaRPr>
          </a:p>
          <a:p>
            <a:r>
              <a:rPr lang="en-GB" dirty="0" smtClean="0">
                <a:solidFill>
                  <a:schemeClr val="bg1"/>
                </a:solidFill>
              </a:rPr>
              <a:t>Grants of land undermining Roman control and reducing the Roman tax base.</a:t>
            </a:r>
          </a:p>
          <a:p>
            <a:endParaRPr lang="en-GB" sz="1000" dirty="0">
              <a:solidFill>
                <a:schemeClr val="bg1"/>
              </a:solidFill>
            </a:endParaRPr>
          </a:p>
        </p:txBody>
      </p:sp>
      <p:sp>
        <p:nvSpPr>
          <p:cNvPr id="5" name="Rectangle 4"/>
          <p:cNvSpPr/>
          <p:nvPr/>
        </p:nvSpPr>
        <p:spPr>
          <a:xfrm>
            <a:off x="-9060" y="4051078"/>
            <a:ext cx="4716016" cy="2806922"/>
          </a:xfrm>
          <a:prstGeom prst="rect">
            <a:avLst/>
          </a:prstGeom>
        </p:spPr>
        <p:txBody>
          <a:bodyPr wrap="square">
            <a:spAutoFit/>
          </a:bodyPr>
          <a:lstStyle/>
          <a:p>
            <a:pPr marL="182880" lvl="0" indent="-182880">
              <a:spcBef>
                <a:spcPct val="20000"/>
              </a:spcBef>
              <a:buClr>
                <a:srgbClr val="98C723"/>
              </a:buClr>
              <a:buSzPct val="85000"/>
              <a:buFont typeface="Arial" pitchFamily="34" charset="0"/>
              <a:buChar char="•"/>
            </a:pPr>
            <a:r>
              <a:rPr lang="en-GB" sz="2400" dirty="0">
                <a:solidFill>
                  <a:prstClr val="black"/>
                </a:solidFill>
              </a:rPr>
              <a:t>Difficult to recruit men from Roman population – power of landlords unwilling to relinquish labour.</a:t>
            </a:r>
          </a:p>
          <a:p>
            <a:pPr marL="182880" lvl="0" indent="-182880">
              <a:spcBef>
                <a:spcPct val="20000"/>
              </a:spcBef>
              <a:buClr>
                <a:srgbClr val="98C723"/>
              </a:buClr>
              <a:buSzPct val="85000"/>
              <a:buFont typeface="Arial" pitchFamily="34" charset="0"/>
              <a:buChar char="•"/>
            </a:pPr>
            <a:endParaRPr lang="en-GB" sz="300" dirty="0">
              <a:solidFill>
                <a:prstClr val="black"/>
              </a:solidFill>
            </a:endParaRPr>
          </a:p>
          <a:p>
            <a:pPr marL="182880" lvl="0" indent="-182880">
              <a:spcBef>
                <a:spcPct val="20000"/>
              </a:spcBef>
              <a:buClr>
                <a:srgbClr val="98C723"/>
              </a:buClr>
              <a:buSzPct val="85000"/>
              <a:buFont typeface="Arial" pitchFamily="34" charset="0"/>
              <a:buChar char="•"/>
            </a:pPr>
            <a:r>
              <a:rPr lang="en-GB" sz="2400" dirty="0">
                <a:solidFill>
                  <a:prstClr val="black"/>
                </a:solidFill>
              </a:rPr>
              <a:t>Use of archaeology to determine “barbarian” settlement patterns?</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90337" y="3789040"/>
            <a:ext cx="4309647" cy="29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94225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Abandonment of Britain</a:t>
            </a:r>
            <a:endParaRPr lang="en-GB" b="1" dirty="0">
              <a:solidFill>
                <a:schemeClr val="bg1"/>
              </a:solidFill>
            </a:endParaRPr>
          </a:p>
        </p:txBody>
      </p:sp>
      <p:sp>
        <p:nvSpPr>
          <p:cNvPr id="4" name="Content Placeholder 3"/>
          <p:cNvSpPr>
            <a:spLocks noGrp="1"/>
          </p:cNvSpPr>
          <p:nvPr>
            <p:ph sz="half" idx="1"/>
          </p:nvPr>
        </p:nvSpPr>
        <p:spPr>
          <a:xfrm>
            <a:off x="107504" y="1600200"/>
            <a:ext cx="4176464" cy="5257800"/>
          </a:xfrm>
        </p:spPr>
        <p:txBody>
          <a:bodyPr>
            <a:normAutofit fontScale="92500" lnSpcReduction="10000"/>
          </a:bodyPr>
          <a:lstStyle/>
          <a:p>
            <a:r>
              <a:rPr lang="en-GB" dirty="0" smtClean="0">
                <a:solidFill>
                  <a:schemeClr val="bg1"/>
                </a:solidFill>
              </a:rPr>
              <a:t>Britain formally abandoned by Honorius in AD 410. </a:t>
            </a:r>
          </a:p>
          <a:p>
            <a:endParaRPr lang="en-GB" sz="500" dirty="0" smtClean="0">
              <a:solidFill>
                <a:schemeClr val="bg1"/>
              </a:solidFill>
            </a:endParaRPr>
          </a:p>
          <a:p>
            <a:r>
              <a:rPr lang="en-GB" dirty="0" smtClean="0">
                <a:solidFill>
                  <a:schemeClr val="bg1"/>
                </a:solidFill>
              </a:rPr>
              <a:t>Bulk of troops had already left - some troops who had supported usurpers prior to AD 406 remained.</a:t>
            </a:r>
          </a:p>
          <a:p>
            <a:endParaRPr lang="en-GB" sz="500" dirty="0" smtClean="0">
              <a:solidFill>
                <a:schemeClr val="bg1"/>
              </a:solidFill>
            </a:endParaRPr>
          </a:p>
          <a:p>
            <a:r>
              <a:rPr lang="en-GB" dirty="0" smtClean="0">
                <a:solidFill>
                  <a:schemeClr val="bg1"/>
                </a:solidFill>
              </a:rPr>
              <a:t>Increasing raids from Saxons.</a:t>
            </a:r>
          </a:p>
          <a:p>
            <a:endParaRPr lang="en-GB" sz="500" dirty="0" smtClean="0">
              <a:solidFill>
                <a:schemeClr val="bg1"/>
              </a:solidFill>
            </a:endParaRPr>
          </a:p>
          <a:p>
            <a:r>
              <a:rPr lang="en-GB" dirty="0" smtClean="0">
                <a:solidFill>
                  <a:schemeClr val="bg1"/>
                </a:solidFill>
              </a:rPr>
              <a:t>Town in Britain rapidly disappear.</a:t>
            </a:r>
          </a:p>
          <a:p>
            <a:endParaRPr lang="en-GB" sz="500" dirty="0" smtClean="0">
              <a:solidFill>
                <a:schemeClr val="bg1"/>
              </a:solidFill>
            </a:endParaRPr>
          </a:p>
          <a:p>
            <a:r>
              <a:rPr lang="en-GB" dirty="0" smtClean="0">
                <a:solidFill>
                  <a:schemeClr val="bg1"/>
                </a:solidFill>
              </a:rPr>
              <a:t>Rescript </a:t>
            </a:r>
            <a:r>
              <a:rPr lang="en-GB" dirty="0">
                <a:solidFill>
                  <a:schemeClr val="bg1"/>
                </a:solidFill>
              </a:rPr>
              <a:t>of Honorius.</a:t>
            </a:r>
          </a:p>
          <a:p>
            <a:endParaRPr lang="en-GB" dirty="0">
              <a:solidFill>
                <a:schemeClr val="bg1"/>
              </a:solidFill>
            </a:endParaRPr>
          </a:p>
        </p:txBody>
      </p:sp>
      <p:sp>
        <p:nvSpPr>
          <p:cNvPr id="5" name="Content Placeholder 4"/>
          <p:cNvSpPr>
            <a:spLocks noGrp="1"/>
          </p:cNvSpPr>
          <p:nvPr>
            <p:ph sz="half" idx="2"/>
          </p:nvPr>
        </p:nvSpPr>
        <p:spPr>
          <a:xfrm>
            <a:off x="4283968" y="1556792"/>
            <a:ext cx="4860032" cy="5301208"/>
          </a:xfrm>
        </p:spPr>
        <p:txBody>
          <a:bodyPr>
            <a:noAutofit/>
          </a:bodyPr>
          <a:lstStyle/>
          <a:p>
            <a:pPr marL="0">
              <a:buNone/>
            </a:pPr>
            <a:r>
              <a:rPr lang="en-GB" sz="2700" dirty="0" smtClean="0">
                <a:solidFill>
                  <a:schemeClr val="bg1"/>
                </a:solidFill>
              </a:rPr>
              <a:t>“Thus happened this revolt or defection of Britain and the Celtic nations, when Constantine usurped the empire, by whose lax rule the barbarians were emboldened to commit such devastations… Honorius… sent letters to the cities of Britain, advising them to be watchful of their own security…” – </a:t>
            </a:r>
            <a:r>
              <a:rPr lang="en-GB" sz="2700" b="1" dirty="0" err="1" smtClean="0">
                <a:solidFill>
                  <a:schemeClr val="bg1"/>
                </a:solidFill>
              </a:rPr>
              <a:t>Zosimus</a:t>
            </a:r>
            <a:r>
              <a:rPr lang="en-GB" sz="2700" b="1" dirty="0" smtClean="0">
                <a:solidFill>
                  <a:schemeClr val="bg1"/>
                </a:solidFill>
              </a:rPr>
              <a:t> 6.175, 177</a:t>
            </a:r>
            <a:r>
              <a:rPr lang="en-GB" sz="2700" dirty="0" smtClean="0">
                <a:solidFill>
                  <a:schemeClr val="bg1"/>
                </a:solidFill>
              </a:rPr>
              <a:t>. </a:t>
            </a:r>
            <a:endParaRPr lang="en-GB" sz="2700" dirty="0">
              <a:solidFill>
                <a:schemeClr val="bg1"/>
              </a:solidFill>
            </a:endParaRPr>
          </a:p>
        </p:txBody>
      </p:sp>
    </p:spTree>
    <p:extLst>
      <p:ext uri="{BB962C8B-B14F-4D97-AF65-F5344CB8AC3E}">
        <p14:creationId xmlns:p14="http://schemas.microsoft.com/office/powerpoint/2010/main" val="41270747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Sacks of Rome</a:t>
            </a:r>
            <a:endParaRPr lang="en-GB" b="1" dirty="0">
              <a:solidFill>
                <a:schemeClr val="bg1"/>
              </a:solidFill>
            </a:endParaRPr>
          </a:p>
        </p:txBody>
      </p:sp>
      <p:sp>
        <p:nvSpPr>
          <p:cNvPr id="4" name="Content Placeholder 3"/>
          <p:cNvSpPr>
            <a:spLocks noGrp="1"/>
          </p:cNvSpPr>
          <p:nvPr>
            <p:ph sz="half" idx="1"/>
          </p:nvPr>
        </p:nvSpPr>
        <p:spPr>
          <a:xfrm>
            <a:off x="-1" y="1496291"/>
            <a:ext cx="3512128" cy="5350079"/>
          </a:xfrm>
        </p:spPr>
        <p:txBody>
          <a:bodyPr>
            <a:normAutofit fontScale="85000" lnSpcReduction="20000"/>
          </a:bodyPr>
          <a:lstStyle/>
          <a:p>
            <a:r>
              <a:rPr lang="en-GB" sz="3200" dirty="0" smtClean="0">
                <a:solidFill>
                  <a:schemeClr val="bg1"/>
                </a:solidFill>
              </a:rPr>
              <a:t>Visigoths invade Italy but after defeated by Stilicho.</a:t>
            </a:r>
          </a:p>
          <a:p>
            <a:endParaRPr lang="en-GB" sz="900" dirty="0" smtClean="0">
              <a:solidFill>
                <a:schemeClr val="bg1"/>
              </a:solidFill>
            </a:endParaRPr>
          </a:p>
          <a:p>
            <a:r>
              <a:rPr lang="en-GB" sz="3200" dirty="0" smtClean="0">
                <a:solidFill>
                  <a:schemeClr val="bg1"/>
                </a:solidFill>
              </a:rPr>
              <a:t>Invade again in AD 408, and capture Rome in 410.</a:t>
            </a:r>
          </a:p>
          <a:p>
            <a:endParaRPr lang="en-GB" sz="900" dirty="0" smtClean="0">
              <a:solidFill>
                <a:schemeClr val="bg1"/>
              </a:solidFill>
            </a:endParaRPr>
          </a:p>
          <a:p>
            <a:r>
              <a:rPr lang="en-GB" sz="3200" dirty="0" smtClean="0">
                <a:solidFill>
                  <a:schemeClr val="bg1"/>
                </a:solidFill>
              </a:rPr>
              <a:t>Alaric dies shortly after sack of Rome.</a:t>
            </a:r>
          </a:p>
          <a:p>
            <a:endParaRPr lang="en-GB" sz="900" dirty="0" smtClean="0">
              <a:solidFill>
                <a:schemeClr val="bg1"/>
              </a:solidFill>
            </a:endParaRPr>
          </a:p>
          <a:p>
            <a:r>
              <a:rPr lang="en-GB" sz="3200" dirty="0" smtClean="0">
                <a:solidFill>
                  <a:schemeClr val="bg1"/>
                </a:solidFill>
              </a:rPr>
              <a:t>Rome again sacked in AD 455 by the Vandals.  </a:t>
            </a:r>
            <a:endParaRPr lang="en-GB" sz="3200" dirty="0">
              <a:solidFill>
                <a:schemeClr val="bg1"/>
              </a:solidFill>
            </a:endParaRPr>
          </a:p>
        </p:txBody>
      </p:sp>
      <p:sp>
        <p:nvSpPr>
          <p:cNvPr id="6" name="Content Placeholder 2"/>
          <p:cNvSpPr txBox="1">
            <a:spLocks/>
          </p:cNvSpPr>
          <p:nvPr/>
        </p:nvSpPr>
        <p:spPr>
          <a:xfrm>
            <a:off x="3304309" y="1588570"/>
            <a:ext cx="5746173" cy="2359974"/>
          </a:xfrm>
          <a:prstGeom prst="rect">
            <a:avLst/>
          </a:prstGeom>
          <a:solidFill>
            <a:schemeClr val="tx2">
              <a:lumMod val="75000"/>
            </a:schemeClr>
          </a:solidFill>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“The siege of the city was lifted only after five thousand pounds of gold, thirty thousand pounds of silver, four thousand silken tunics, three thousand scarlet-dyed hides, and three thousand pounds of pepper had been paid. Statues were stripped of their decorations and, when that was not enough, those of gold and silver melted down. When further negotiations regarding a homeland for the Goths broke down, Rome again was besieged and, this time, sacked…” - </a:t>
            </a:r>
            <a:r>
              <a:rPr lang="en-GB" b="1" dirty="0" smtClean="0">
                <a:solidFill>
                  <a:schemeClr val="bg1"/>
                </a:solidFill>
              </a:rPr>
              <a:t>Jerome, </a:t>
            </a:r>
            <a:r>
              <a:rPr lang="en-GB" b="1" i="1" dirty="0" smtClean="0">
                <a:solidFill>
                  <a:schemeClr val="bg1"/>
                </a:solidFill>
              </a:rPr>
              <a:t>Letter </a:t>
            </a:r>
            <a:r>
              <a:rPr lang="en-GB" b="1" dirty="0" smtClean="0">
                <a:solidFill>
                  <a:schemeClr val="bg1"/>
                </a:solidFill>
              </a:rPr>
              <a:t>127</a:t>
            </a:r>
            <a:r>
              <a:rPr lang="en-GB" i="1" dirty="0" smtClean="0">
                <a:solidFill>
                  <a:schemeClr val="bg1"/>
                </a:solidFill>
              </a:rPr>
              <a:t> </a:t>
            </a:r>
            <a:r>
              <a:rPr lang="en-GB" dirty="0" smtClean="0">
                <a:solidFill>
                  <a:schemeClr val="bg1"/>
                </a:solidFill>
              </a:rPr>
              <a:t>(To Principia).</a:t>
            </a:r>
          </a:p>
          <a:p>
            <a:pPr marL="137160" indent="0">
              <a:buFont typeface="Wingdings 2"/>
              <a:buNone/>
            </a:pPr>
            <a:endParaRPr lang="en-GB" dirty="0"/>
          </a:p>
        </p:txBody>
      </p:sp>
      <p:pic>
        <p:nvPicPr>
          <p:cNvPr id="3" name="Picture 2"/>
          <p:cNvPicPr>
            <a:picLocks noChangeAspect="1"/>
          </p:cNvPicPr>
          <p:nvPr/>
        </p:nvPicPr>
        <p:blipFill>
          <a:blip r:embed="rId2"/>
          <a:stretch>
            <a:fillRect/>
          </a:stretch>
        </p:blipFill>
        <p:spPr>
          <a:xfrm>
            <a:off x="4255762" y="4003928"/>
            <a:ext cx="4051084" cy="2501545"/>
          </a:xfrm>
          <a:prstGeom prst="rect">
            <a:avLst/>
          </a:prstGeom>
        </p:spPr>
      </p:pic>
      <p:sp>
        <p:nvSpPr>
          <p:cNvPr id="7" name="Rectangle 6"/>
          <p:cNvSpPr/>
          <p:nvPr/>
        </p:nvSpPr>
        <p:spPr>
          <a:xfrm>
            <a:off x="4707083" y="6534834"/>
            <a:ext cx="3408218" cy="307777"/>
          </a:xfrm>
          <a:prstGeom prst="rect">
            <a:avLst/>
          </a:prstGeom>
        </p:spPr>
        <p:txBody>
          <a:bodyPr wrap="square">
            <a:spAutoFit/>
          </a:bodyPr>
          <a:lstStyle/>
          <a:p>
            <a:r>
              <a:rPr lang="en-GB" sz="1400" i="1" dirty="0" smtClean="0">
                <a:solidFill>
                  <a:schemeClr val="bg1"/>
                </a:solidFill>
              </a:rPr>
              <a:t>Destruction</a:t>
            </a:r>
            <a:r>
              <a:rPr lang="en-GB" sz="1400" dirty="0" smtClean="0">
                <a:solidFill>
                  <a:schemeClr val="bg1"/>
                </a:solidFill>
              </a:rPr>
              <a:t>, by Thomas Cole (1833)</a:t>
            </a:r>
            <a:endParaRPr lang="en-GB" sz="1400" i="1" dirty="0">
              <a:solidFill>
                <a:schemeClr val="bg1"/>
              </a:solidFill>
            </a:endParaRPr>
          </a:p>
        </p:txBody>
      </p:sp>
    </p:spTree>
    <p:extLst>
      <p:ext uri="{BB962C8B-B14F-4D97-AF65-F5344CB8AC3E}">
        <p14:creationId xmlns:p14="http://schemas.microsoft.com/office/powerpoint/2010/main" val="39540663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96752"/>
          </a:xfrm>
        </p:spPr>
        <p:txBody>
          <a:bodyPr>
            <a:normAutofit/>
          </a:bodyPr>
          <a:lstStyle/>
          <a:p>
            <a:r>
              <a:rPr lang="en-GB" b="1" dirty="0" smtClean="0">
                <a:solidFill>
                  <a:schemeClr val="bg1"/>
                </a:solidFill>
              </a:rPr>
              <a:t>The Huns</a:t>
            </a:r>
            <a:endParaRPr lang="en-GB" b="1" dirty="0">
              <a:solidFill>
                <a:schemeClr val="bg1"/>
              </a:solidFill>
            </a:endParaRPr>
          </a:p>
        </p:txBody>
      </p:sp>
      <p:sp>
        <p:nvSpPr>
          <p:cNvPr id="3" name="Content Placeholder 2"/>
          <p:cNvSpPr>
            <a:spLocks noGrp="1"/>
          </p:cNvSpPr>
          <p:nvPr>
            <p:ph idx="1"/>
          </p:nvPr>
        </p:nvSpPr>
        <p:spPr>
          <a:xfrm>
            <a:off x="0" y="1124743"/>
            <a:ext cx="9144000" cy="3177093"/>
          </a:xfrm>
        </p:spPr>
        <p:txBody>
          <a:bodyPr>
            <a:normAutofit fontScale="77500" lnSpcReduction="20000"/>
          </a:bodyPr>
          <a:lstStyle/>
          <a:p>
            <a:r>
              <a:rPr lang="en-GB" dirty="0" smtClean="0">
                <a:solidFill>
                  <a:schemeClr val="bg1"/>
                </a:solidFill>
              </a:rPr>
              <a:t>A peoples originating from steppe-lands (probably in modern Khazakhstan).</a:t>
            </a:r>
          </a:p>
          <a:p>
            <a:endParaRPr lang="en-GB" sz="300" dirty="0" smtClean="0">
              <a:solidFill>
                <a:schemeClr val="bg1"/>
              </a:solidFill>
            </a:endParaRPr>
          </a:p>
          <a:p>
            <a:r>
              <a:rPr lang="en-GB" dirty="0" err="1" smtClean="0">
                <a:solidFill>
                  <a:schemeClr val="bg1"/>
                </a:solidFill>
              </a:rPr>
              <a:t>Ammianus</a:t>
            </a:r>
            <a:r>
              <a:rPr lang="en-GB" dirty="0" smtClean="0">
                <a:solidFill>
                  <a:schemeClr val="bg1"/>
                </a:solidFill>
              </a:rPr>
              <a:t> believes arrival of the Huns forced the </a:t>
            </a:r>
            <a:r>
              <a:rPr lang="en-GB" dirty="0" err="1" smtClean="0">
                <a:solidFill>
                  <a:schemeClr val="bg1"/>
                </a:solidFill>
              </a:rPr>
              <a:t>Tervingi</a:t>
            </a:r>
            <a:r>
              <a:rPr lang="en-GB" dirty="0" smtClean="0">
                <a:solidFill>
                  <a:schemeClr val="bg1"/>
                </a:solidFill>
              </a:rPr>
              <a:t> and </a:t>
            </a:r>
            <a:r>
              <a:rPr lang="en-GB" dirty="0" err="1" smtClean="0">
                <a:solidFill>
                  <a:schemeClr val="bg1"/>
                </a:solidFill>
              </a:rPr>
              <a:t>Greuthingi</a:t>
            </a:r>
            <a:r>
              <a:rPr lang="en-GB" dirty="0" smtClean="0">
                <a:solidFill>
                  <a:schemeClr val="bg1"/>
                </a:solidFill>
              </a:rPr>
              <a:t> to cross the Danube into Roman territory. </a:t>
            </a:r>
          </a:p>
          <a:p>
            <a:endParaRPr lang="en-GB" sz="300" dirty="0">
              <a:solidFill>
                <a:schemeClr val="bg1"/>
              </a:solidFill>
            </a:endParaRPr>
          </a:p>
          <a:p>
            <a:r>
              <a:rPr lang="en-GB" dirty="0">
                <a:solidFill>
                  <a:schemeClr val="bg1"/>
                </a:solidFill>
              </a:rPr>
              <a:t>Attila the </a:t>
            </a:r>
            <a:r>
              <a:rPr lang="en-GB" dirty="0" smtClean="0">
                <a:solidFill>
                  <a:schemeClr val="bg1"/>
                </a:solidFill>
              </a:rPr>
              <a:t>Hun </a:t>
            </a:r>
            <a:r>
              <a:rPr lang="en-GB" dirty="0">
                <a:solidFill>
                  <a:schemeClr val="bg1"/>
                </a:solidFill>
              </a:rPr>
              <a:t>receiving large subsidies, crossed Danube the early AD 440s.</a:t>
            </a:r>
          </a:p>
          <a:p>
            <a:endParaRPr lang="en-GB" sz="300" dirty="0">
              <a:solidFill>
                <a:schemeClr val="bg1"/>
              </a:solidFill>
            </a:endParaRPr>
          </a:p>
          <a:p>
            <a:r>
              <a:rPr lang="en-GB" dirty="0">
                <a:solidFill>
                  <a:schemeClr val="bg1"/>
                </a:solidFill>
              </a:rPr>
              <a:t>Defeats </a:t>
            </a:r>
            <a:r>
              <a:rPr lang="en-GB" dirty="0" smtClean="0">
                <a:solidFill>
                  <a:schemeClr val="bg1"/>
                </a:solidFill>
              </a:rPr>
              <a:t>of two </a:t>
            </a:r>
            <a:r>
              <a:rPr lang="en-GB" dirty="0">
                <a:solidFill>
                  <a:schemeClr val="bg1"/>
                </a:solidFill>
              </a:rPr>
              <a:t>Roman armies.</a:t>
            </a:r>
          </a:p>
          <a:p>
            <a:endParaRPr lang="en-GB" sz="300" dirty="0">
              <a:solidFill>
                <a:schemeClr val="bg1"/>
              </a:solidFill>
            </a:endParaRPr>
          </a:p>
          <a:p>
            <a:r>
              <a:rPr lang="en-GB" dirty="0">
                <a:solidFill>
                  <a:schemeClr val="bg1"/>
                </a:solidFill>
              </a:rPr>
              <a:t>Defeated by collation of Roman soldiers and </a:t>
            </a:r>
            <a:r>
              <a:rPr lang="en-GB" i="1" dirty="0" err="1">
                <a:solidFill>
                  <a:schemeClr val="bg1"/>
                </a:solidFill>
              </a:rPr>
              <a:t>foederati</a:t>
            </a:r>
            <a:r>
              <a:rPr lang="en-GB" i="1" dirty="0">
                <a:solidFill>
                  <a:schemeClr val="bg1"/>
                </a:solidFill>
              </a:rPr>
              <a:t> </a:t>
            </a:r>
            <a:r>
              <a:rPr lang="en-GB" dirty="0">
                <a:solidFill>
                  <a:schemeClr val="bg1"/>
                </a:solidFill>
              </a:rPr>
              <a:t>at the </a:t>
            </a:r>
            <a:r>
              <a:rPr lang="en-GB" dirty="0" err="1">
                <a:solidFill>
                  <a:schemeClr val="bg1"/>
                </a:solidFill>
              </a:rPr>
              <a:t>Catalaunian</a:t>
            </a:r>
            <a:r>
              <a:rPr lang="en-GB" dirty="0">
                <a:solidFill>
                  <a:schemeClr val="bg1"/>
                </a:solidFill>
              </a:rPr>
              <a:t> Fields (AD 451</a:t>
            </a:r>
            <a:r>
              <a:rPr lang="en-GB" dirty="0" smtClean="0">
                <a:solidFill>
                  <a:schemeClr val="bg1"/>
                </a:solidFill>
              </a:rPr>
              <a:t>).</a:t>
            </a:r>
          </a:p>
          <a:p>
            <a:pPr>
              <a:buNone/>
            </a:pPr>
            <a:endParaRPr lang="en-GB" sz="1200" dirty="0" smtClean="0"/>
          </a:p>
        </p:txBody>
      </p:sp>
      <p:sp>
        <p:nvSpPr>
          <p:cNvPr id="5" name="Content Placeholder 4"/>
          <p:cNvSpPr txBox="1">
            <a:spLocks/>
          </p:cNvSpPr>
          <p:nvPr/>
        </p:nvSpPr>
        <p:spPr>
          <a:xfrm>
            <a:off x="5076056" y="3356992"/>
            <a:ext cx="4067944" cy="3284984"/>
          </a:xfrm>
          <a:prstGeom prst="rect">
            <a:avLst/>
          </a:prstGeom>
        </p:spPr>
        <p:txBody>
          <a:bodyPr>
            <a:no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a:buFont typeface="Arial" pitchFamily="34" charset="0"/>
              <a:buNone/>
            </a:pPr>
            <a:endParaRPr lang="en-GB" sz="1900" dirty="0">
              <a:solidFill>
                <a:schemeClr val="bg1"/>
              </a:solidFill>
            </a:endParaRPr>
          </a:p>
        </p:txBody>
      </p:sp>
      <p:pic>
        <p:nvPicPr>
          <p:cNvPr id="6" name="Picture 5"/>
          <p:cNvPicPr>
            <a:picLocks noChangeAspect="1"/>
          </p:cNvPicPr>
          <p:nvPr/>
        </p:nvPicPr>
        <p:blipFill>
          <a:blip r:embed="rId2"/>
          <a:stretch>
            <a:fillRect/>
          </a:stretch>
        </p:blipFill>
        <p:spPr>
          <a:xfrm>
            <a:off x="5153891" y="3828357"/>
            <a:ext cx="3818659" cy="2914910"/>
          </a:xfrm>
          <a:prstGeom prst="rect">
            <a:avLst/>
          </a:prstGeom>
        </p:spPr>
      </p:pic>
      <p:sp>
        <p:nvSpPr>
          <p:cNvPr id="7" name="Content Placeholder 2"/>
          <p:cNvSpPr txBox="1">
            <a:spLocks/>
          </p:cNvSpPr>
          <p:nvPr/>
        </p:nvSpPr>
        <p:spPr>
          <a:xfrm>
            <a:off x="116947" y="4148497"/>
            <a:ext cx="4920192" cy="2556164"/>
          </a:xfrm>
          <a:prstGeom prst="rect">
            <a:avLst/>
          </a:prstGeom>
          <a:solidFill>
            <a:srgbClr val="FFC00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600" dirty="0" smtClean="0">
                <a:solidFill>
                  <a:schemeClr val="bg1"/>
                </a:solidFill>
              </a:rPr>
              <a:t>“[The Huns] are abnormally savage. From the moment of birth they mark they make deep gashes in their children’s cheeks… they have squat bodies, strong limbs and thick necks… live on the roots of plants and half-raw flesh… Being lightly equipped and very sudden in their movements they can deliberately scatter and gallop about at random, inflicting tremendous slaughter… they are totally ignorant of the distinction between right and wrong…” – </a:t>
            </a:r>
            <a:r>
              <a:rPr lang="en-GB" sz="1600" b="1" dirty="0" err="1" smtClean="0">
                <a:solidFill>
                  <a:schemeClr val="bg1"/>
                </a:solidFill>
              </a:rPr>
              <a:t>Amm</a:t>
            </a:r>
            <a:r>
              <a:rPr lang="en-GB" sz="1600" b="1" dirty="0" smtClean="0">
                <a:solidFill>
                  <a:schemeClr val="bg1"/>
                </a:solidFill>
              </a:rPr>
              <a:t>. Marc. 31.2</a:t>
            </a:r>
            <a:r>
              <a:rPr lang="en-GB" sz="1600" dirty="0" smtClean="0">
                <a:solidFill>
                  <a:schemeClr val="bg1"/>
                </a:solidFill>
              </a:rPr>
              <a:t>.</a:t>
            </a:r>
          </a:p>
          <a:p>
            <a:pPr marL="137160" indent="0">
              <a:buFont typeface="Wingdings 2"/>
              <a:buNone/>
            </a:pPr>
            <a:endParaRPr lang="en-GB" dirty="0"/>
          </a:p>
        </p:txBody>
      </p:sp>
    </p:spTree>
    <p:extLst>
      <p:ext uri="{BB962C8B-B14F-4D97-AF65-F5344CB8AC3E}">
        <p14:creationId xmlns:p14="http://schemas.microsoft.com/office/powerpoint/2010/main" val="27001978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72736"/>
            <a:ext cx="8229600" cy="1268032"/>
          </a:xfrm>
        </p:spPr>
        <p:txBody>
          <a:bodyPr/>
          <a:lstStyle/>
          <a:p>
            <a:r>
              <a:rPr lang="en-GB" b="1" dirty="0" smtClean="0">
                <a:solidFill>
                  <a:schemeClr val="bg1"/>
                </a:solidFill>
              </a:rPr>
              <a:t>“Fall of the Western Empire”</a:t>
            </a:r>
            <a:endParaRPr lang="en-GB" b="1" dirty="0">
              <a:solidFill>
                <a:schemeClr val="bg1"/>
              </a:solidFill>
            </a:endParaRPr>
          </a:p>
        </p:txBody>
      </p:sp>
      <p:sp>
        <p:nvSpPr>
          <p:cNvPr id="3" name="Content Placeholder 2"/>
          <p:cNvSpPr>
            <a:spLocks noGrp="1"/>
          </p:cNvSpPr>
          <p:nvPr>
            <p:ph idx="1"/>
          </p:nvPr>
        </p:nvSpPr>
        <p:spPr>
          <a:xfrm>
            <a:off x="107504" y="1196752"/>
            <a:ext cx="8928992" cy="1368152"/>
          </a:xfrm>
        </p:spPr>
        <p:txBody>
          <a:bodyPr>
            <a:normAutofit/>
          </a:bodyPr>
          <a:lstStyle/>
          <a:p>
            <a:r>
              <a:rPr lang="en-GB" dirty="0" smtClean="0">
                <a:solidFill>
                  <a:schemeClr val="bg1"/>
                </a:solidFill>
              </a:rPr>
              <a:t>AD 476 – Romulus Augustus, last emperor of the West is deposed by Odoacer who takes the title </a:t>
            </a:r>
            <a:r>
              <a:rPr lang="en-GB" i="1" dirty="0" smtClean="0">
                <a:solidFill>
                  <a:schemeClr val="bg1"/>
                </a:solidFill>
              </a:rPr>
              <a:t>rex</a:t>
            </a:r>
            <a:r>
              <a:rPr lang="en-GB" dirty="0" smtClean="0">
                <a:solidFill>
                  <a:schemeClr val="bg1"/>
                </a:solidFill>
              </a:rPr>
              <a:t>. </a:t>
            </a:r>
          </a:p>
          <a:p>
            <a:pPr>
              <a:buNone/>
            </a:pPr>
            <a:endParaRPr lang="en-GB" sz="500" dirty="0" smtClean="0">
              <a:solidFill>
                <a:schemeClr val="bg1"/>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308039"/>
            <a:ext cx="2347199" cy="2407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79512" y="2132856"/>
            <a:ext cx="8676456" cy="2031325"/>
          </a:xfrm>
          <a:prstGeom prst="rect">
            <a:avLst/>
          </a:prstGeom>
        </p:spPr>
        <p:txBody>
          <a:bodyPr wrap="square">
            <a:spAutoFit/>
          </a:bodyPr>
          <a:lstStyle/>
          <a:p>
            <a:r>
              <a:rPr lang="en-GB" sz="2100" dirty="0" smtClean="0">
                <a:solidFill>
                  <a:schemeClr val="bg1"/>
                </a:solidFill>
              </a:rPr>
              <a:t>“And in proportion as the barbarian element among them became strong, just so did the prestige of the Roman soldiers at once decline... Now there was a certain man among the Romans named Odoacer, one of the bodyguards of the emperor… when he had received the supreme power in this way, he did the emperor no further harm, but allowed him to live thereafter as a private citizen…” – </a:t>
            </a:r>
            <a:r>
              <a:rPr lang="en-GB" sz="2100" b="1" dirty="0" smtClean="0">
                <a:solidFill>
                  <a:schemeClr val="bg1"/>
                </a:solidFill>
              </a:rPr>
              <a:t>Procopius </a:t>
            </a:r>
            <a:r>
              <a:rPr lang="en-GB" sz="2100" b="1" i="1" dirty="0" smtClean="0">
                <a:solidFill>
                  <a:schemeClr val="bg1"/>
                </a:solidFill>
              </a:rPr>
              <a:t>Wars</a:t>
            </a:r>
            <a:r>
              <a:rPr lang="en-GB" sz="2100" b="1" dirty="0" smtClean="0">
                <a:solidFill>
                  <a:schemeClr val="bg1"/>
                </a:solidFill>
              </a:rPr>
              <a:t> 5.1.5-6</a:t>
            </a:r>
            <a:r>
              <a:rPr lang="en-GB" sz="2100" dirty="0" smtClean="0">
                <a:solidFill>
                  <a:schemeClr val="bg1"/>
                </a:solidFill>
              </a:rPr>
              <a:t>.</a:t>
            </a:r>
            <a:endParaRPr lang="en-GB" sz="2100" dirty="0">
              <a:solidFill>
                <a:schemeClr val="bg1"/>
              </a:solidFill>
            </a:endParaRPr>
          </a:p>
        </p:txBody>
      </p:sp>
      <p:pic>
        <p:nvPicPr>
          <p:cNvPr id="409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2699792" y="4353001"/>
            <a:ext cx="2520280" cy="2347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98621" y="4353001"/>
            <a:ext cx="3333750" cy="2152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p:cNvSpPr txBox="1">
            <a:spLocks/>
          </p:cNvSpPr>
          <p:nvPr/>
        </p:nvSpPr>
        <p:spPr>
          <a:xfrm>
            <a:off x="5715000" y="6523553"/>
            <a:ext cx="3117371" cy="383704"/>
          </a:xfrm>
          <a:prstGeom prst="rect">
            <a:avLst/>
          </a:prstGeom>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marL="0" indent="0">
              <a:buNone/>
            </a:pPr>
            <a:r>
              <a:rPr lang="en-GB" sz="1400" i="1" dirty="0" smtClean="0">
                <a:solidFill>
                  <a:schemeClr val="bg1"/>
                </a:solidFill>
              </a:rPr>
              <a:t>Desolation</a:t>
            </a:r>
            <a:r>
              <a:rPr lang="en-GB" sz="1400" dirty="0">
                <a:solidFill>
                  <a:schemeClr val="bg1"/>
                </a:solidFill>
              </a:rPr>
              <a:t>, </a:t>
            </a:r>
            <a:r>
              <a:rPr lang="en-GB" sz="1400" dirty="0" smtClean="0">
                <a:solidFill>
                  <a:schemeClr val="bg1"/>
                </a:solidFill>
              </a:rPr>
              <a:t>by Thomas </a:t>
            </a:r>
            <a:r>
              <a:rPr lang="en-GB" sz="1400" dirty="0">
                <a:solidFill>
                  <a:schemeClr val="bg1"/>
                </a:solidFill>
              </a:rPr>
              <a:t>Cole </a:t>
            </a:r>
            <a:r>
              <a:rPr lang="en-GB" sz="1400" dirty="0" smtClean="0">
                <a:solidFill>
                  <a:schemeClr val="bg1"/>
                </a:solidFill>
              </a:rPr>
              <a:t>(1836)</a:t>
            </a:r>
            <a:endParaRPr lang="en-GB" sz="1400" dirty="0">
              <a:solidFill>
                <a:schemeClr val="bg1"/>
              </a:solidFill>
            </a:endParaRPr>
          </a:p>
        </p:txBody>
      </p:sp>
    </p:spTree>
    <p:extLst>
      <p:ext uri="{BB962C8B-B14F-4D97-AF65-F5344CB8AC3E}">
        <p14:creationId xmlns:p14="http://schemas.microsoft.com/office/powerpoint/2010/main" val="12575518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059873"/>
            <a:ext cx="8424936" cy="5249487"/>
          </a:xfrm>
        </p:spPr>
        <p:txBody>
          <a:bodyPr/>
          <a:lstStyle/>
          <a:p>
            <a:pPr>
              <a:buNone/>
            </a:pPr>
            <a:endParaRPr lang="en-GB" dirty="0" smtClean="0"/>
          </a:p>
          <a:p>
            <a:pPr>
              <a:buNone/>
            </a:pPr>
            <a:endParaRPr lang="en-GB" dirty="0" smtClean="0"/>
          </a:p>
          <a:p>
            <a:pPr algn="ctr">
              <a:buNone/>
            </a:pPr>
            <a:r>
              <a:rPr lang="en-GB" sz="7200" b="1" dirty="0" smtClean="0">
                <a:solidFill>
                  <a:schemeClr val="bg1"/>
                </a:solidFill>
              </a:rPr>
              <a:t>Late Roman Society</a:t>
            </a:r>
            <a:endParaRPr lang="en-GB" sz="7200" b="1" dirty="0">
              <a:solidFill>
                <a:schemeClr val="bg1"/>
              </a:solidFill>
            </a:endParaRPr>
          </a:p>
        </p:txBody>
      </p:sp>
    </p:spTree>
    <p:extLst>
      <p:ext uri="{BB962C8B-B14F-4D97-AF65-F5344CB8AC3E}">
        <p14:creationId xmlns:p14="http://schemas.microsoft.com/office/powerpoint/2010/main" val="27812333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3909"/>
            <a:ext cx="8229600" cy="1020835"/>
          </a:xfrm>
        </p:spPr>
        <p:txBody>
          <a:bodyPr/>
          <a:lstStyle/>
          <a:p>
            <a:r>
              <a:rPr lang="en-GB" dirty="0" smtClean="0">
                <a:solidFill>
                  <a:schemeClr val="bg1"/>
                </a:solidFill>
              </a:rPr>
              <a:t>“Peasants” and Elites</a:t>
            </a:r>
            <a:endParaRPr lang="en-GB" b="1" dirty="0">
              <a:solidFill>
                <a:schemeClr val="bg1"/>
              </a:solidFill>
            </a:endParaRPr>
          </a:p>
        </p:txBody>
      </p:sp>
      <p:sp>
        <p:nvSpPr>
          <p:cNvPr id="3" name="Content Placeholder 2"/>
          <p:cNvSpPr>
            <a:spLocks noGrp="1"/>
          </p:cNvSpPr>
          <p:nvPr>
            <p:ph idx="1"/>
          </p:nvPr>
        </p:nvSpPr>
        <p:spPr>
          <a:xfrm>
            <a:off x="143508" y="1124744"/>
            <a:ext cx="8928992" cy="5733256"/>
          </a:xfrm>
        </p:spPr>
        <p:txBody>
          <a:bodyPr>
            <a:normAutofit fontScale="85000" lnSpcReduction="20000"/>
          </a:bodyPr>
          <a:lstStyle/>
          <a:p>
            <a:r>
              <a:rPr lang="en-GB" dirty="0" smtClean="0">
                <a:solidFill>
                  <a:schemeClr val="bg1"/>
                </a:solidFill>
              </a:rPr>
              <a:t>General decline of large-scale slave ownership.</a:t>
            </a:r>
          </a:p>
          <a:p>
            <a:endParaRPr lang="en-GB" sz="600" dirty="0" smtClean="0">
              <a:solidFill>
                <a:schemeClr val="bg1"/>
              </a:solidFill>
            </a:endParaRPr>
          </a:p>
          <a:p>
            <a:r>
              <a:rPr lang="en-GB" i="1" dirty="0" err="1" smtClean="0">
                <a:solidFill>
                  <a:schemeClr val="bg1"/>
                </a:solidFill>
              </a:rPr>
              <a:t>Servus</a:t>
            </a:r>
            <a:r>
              <a:rPr lang="en-GB" i="1" dirty="0" smtClean="0">
                <a:solidFill>
                  <a:schemeClr val="bg1"/>
                </a:solidFill>
              </a:rPr>
              <a:t> et </a:t>
            </a:r>
            <a:r>
              <a:rPr lang="en-GB" i="1" dirty="0" err="1" smtClean="0">
                <a:solidFill>
                  <a:schemeClr val="bg1"/>
                </a:solidFill>
              </a:rPr>
              <a:t>colonus</a:t>
            </a:r>
            <a:r>
              <a:rPr lang="en-GB" i="1" dirty="0" smtClean="0">
                <a:solidFill>
                  <a:schemeClr val="bg1"/>
                </a:solidFill>
              </a:rPr>
              <a:t> </a:t>
            </a:r>
            <a:r>
              <a:rPr lang="en-GB" dirty="0" smtClean="0">
                <a:solidFill>
                  <a:schemeClr val="bg1"/>
                </a:solidFill>
              </a:rPr>
              <a:t>(both a slave and a </a:t>
            </a:r>
            <a:r>
              <a:rPr lang="en-GB" i="1" dirty="0" err="1" smtClean="0">
                <a:solidFill>
                  <a:schemeClr val="bg1"/>
                </a:solidFill>
              </a:rPr>
              <a:t>colonus</a:t>
            </a:r>
            <a:r>
              <a:rPr lang="en-GB" dirty="0" smtClean="0">
                <a:solidFill>
                  <a:schemeClr val="bg1"/>
                </a:solidFill>
              </a:rPr>
              <a:t>) – state legislating in an attempt to control the tax base.</a:t>
            </a:r>
          </a:p>
          <a:p>
            <a:endParaRPr lang="en-GB" sz="600" i="1" dirty="0">
              <a:solidFill>
                <a:schemeClr val="bg1"/>
              </a:solidFill>
            </a:endParaRPr>
          </a:p>
          <a:p>
            <a:r>
              <a:rPr lang="en-GB" dirty="0" smtClean="0">
                <a:solidFill>
                  <a:schemeClr val="bg1"/>
                </a:solidFill>
              </a:rPr>
              <a:t>Serfdom? – is life radically different from earlier periods</a:t>
            </a:r>
            <a:r>
              <a:rPr lang="en-GB" dirty="0" smtClean="0">
                <a:solidFill>
                  <a:schemeClr val="bg1"/>
                </a:solidFill>
              </a:rPr>
              <a:t>?</a:t>
            </a:r>
          </a:p>
          <a:p>
            <a:pPr lvl="1"/>
            <a:r>
              <a:rPr lang="en-GB" dirty="0">
                <a:solidFill>
                  <a:schemeClr val="bg1"/>
                </a:solidFill>
              </a:rPr>
              <a:t>“…a law instituted by our ancestors holds tenants down by a kind of eternal right, so that they are not allowed to leave the places by whose crops they are nurtured or deserts the fields which they have once undertaken to cultivate…” – </a:t>
            </a:r>
            <a:r>
              <a:rPr lang="en-GB" b="1" i="1" dirty="0">
                <a:solidFill>
                  <a:schemeClr val="bg1"/>
                </a:solidFill>
              </a:rPr>
              <a:t>Codex Justinianus </a:t>
            </a:r>
            <a:r>
              <a:rPr lang="en-GB" b="1" dirty="0">
                <a:solidFill>
                  <a:schemeClr val="bg1"/>
                </a:solidFill>
              </a:rPr>
              <a:t>9.51.1</a:t>
            </a:r>
            <a:r>
              <a:rPr lang="en-GB" dirty="0">
                <a:solidFill>
                  <a:schemeClr val="bg1"/>
                </a:solidFill>
              </a:rPr>
              <a:t>. </a:t>
            </a:r>
            <a:endParaRPr lang="en-GB" dirty="0" smtClean="0">
              <a:solidFill>
                <a:schemeClr val="bg1"/>
              </a:solidFill>
            </a:endParaRPr>
          </a:p>
          <a:p>
            <a:endParaRPr lang="en-GB" sz="600" dirty="0" smtClean="0">
              <a:solidFill>
                <a:schemeClr val="bg1"/>
              </a:solidFill>
            </a:endParaRPr>
          </a:p>
          <a:p>
            <a:r>
              <a:rPr lang="en-GB" dirty="0" smtClean="0">
                <a:solidFill>
                  <a:schemeClr val="bg1"/>
                </a:solidFill>
              </a:rPr>
              <a:t>Senatorial </a:t>
            </a:r>
            <a:r>
              <a:rPr lang="en-GB" dirty="0">
                <a:solidFill>
                  <a:schemeClr val="bg1"/>
                </a:solidFill>
              </a:rPr>
              <a:t>class no longer tied to Rome – expanded by Constantine – classes tied to office holding </a:t>
            </a:r>
            <a:r>
              <a:rPr lang="en-GB" i="1" dirty="0" err="1">
                <a:solidFill>
                  <a:schemeClr val="bg1"/>
                </a:solidFill>
              </a:rPr>
              <a:t>clarissimi</a:t>
            </a:r>
            <a:r>
              <a:rPr lang="en-GB" dirty="0">
                <a:solidFill>
                  <a:schemeClr val="bg1"/>
                </a:solidFill>
              </a:rPr>
              <a:t>, </a:t>
            </a:r>
            <a:r>
              <a:rPr lang="en-GB" i="1" dirty="0" err="1">
                <a:solidFill>
                  <a:schemeClr val="bg1"/>
                </a:solidFill>
              </a:rPr>
              <a:t>spectabiles</a:t>
            </a:r>
            <a:r>
              <a:rPr lang="en-GB" dirty="0">
                <a:solidFill>
                  <a:schemeClr val="bg1"/>
                </a:solidFill>
              </a:rPr>
              <a:t>, </a:t>
            </a:r>
            <a:r>
              <a:rPr lang="en-GB" i="1" dirty="0" err="1">
                <a:solidFill>
                  <a:schemeClr val="bg1"/>
                </a:solidFill>
              </a:rPr>
              <a:t>illustres</a:t>
            </a:r>
            <a:r>
              <a:rPr lang="en-GB" dirty="0">
                <a:solidFill>
                  <a:schemeClr val="bg1"/>
                </a:solidFill>
              </a:rPr>
              <a:t>.</a:t>
            </a:r>
          </a:p>
          <a:p>
            <a:endParaRPr lang="en-GB" sz="800" dirty="0">
              <a:solidFill>
                <a:schemeClr val="bg1"/>
              </a:solidFill>
            </a:endParaRPr>
          </a:p>
          <a:p>
            <a:r>
              <a:rPr lang="en-GB" dirty="0">
                <a:solidFill>
                  <a:schemeClr val="bg1"/>
                </a:solidFill>
              </a:rPr>
              <a:t>Fourth century villa boom in the West.</a:t>
            </a:r>
          </a:p>
          <a:p>
            <a:endParaRPr lang="en-GB" sz="800" dirty="0">
              <a:solidFill>
                <a:schemeClr val="bg1"/>
              </a:solidFill>
            </a:endParaRPr>
          </a:p>
          <a:p>
            <a:r>
              <a:rPr lang="en-GB" dirty="0">
                <a:solidFill>
                  <a:schemeClr val="bg1"/>
                </a:solidFill>
              </a:rPr>
              <a:t>Archaeological evidence for long distance exchange in Mediterranean – gift-giving or transferring goods among the elite?</a:t>
            </a:r>
          </a:p>
          <a:p>
            <a:endParaRPr lang="en-GB" sz="800" dirty="0">
              <a:solidFill>
                <a:schemeClr val="bg1"/>
              </a:solidFill>
            </a:endParaRPr>
          </a:p>
          <a:p>
            <a:r>
              <a:rPr lang="en-GB" dirty="0">
                <a:solidFill>
                  <a:schemeClr val="bg1"/>
                </a:solidFill>
              </a:rPr>
              <a:t>Increasingly wealthy and powerful church </a:t>
            </a:r>
            <a:r>
              <a:rPr lang="en-GB" dirty="0" smtClean="0">
                <a:solidFill>
                  <a:schemeClr val="bg1"/>
                </a:solidFill>
              </a:rPr>
              <a:t>hierarchy.</a:t>
            </a:r>
            <a:endParaRPr lang="en-GB" dirty="0">
              <a:solidFill>
                <a:schemeClr val="bg1"/>
              </a:solidFill>
            </a:endParaRPr>
          </a:p>
          <a:p>
            <a:pPr lvl="1"/>
            <a:endParaRPr lang="en-GB" dirty="0" smtClean="0">
              <a:solidFill>
                <a:schemeClr val="bg1"/>
              </a:solidFill>
            </a:endParaRPr>
          </a:p>
          <a:p>
            <a:endParaRPr lang="en-GB" sz="600" dirty="0">
              <a:solidFill>
                <a:schemeClr val="bg1"/>
              </a:solidFill>
            </a:endParaRPr>
          </a:p>
        </p:txBody>
      </p:sp>
      <p:sp>
        <p:nvSpPr>
          <p:cNvPr id="5" name="Title 1"/>
          <p:cNvSpPr txBox="1">
            <a:spLocks/>
          </p:cNvSpPr>
          <p:nvPr/>
        </p:nvSpPr>
        <p:spPr>
          <a:xfrm>
            <a:off x="395536" y="3353544"/>
            <a:ext cx="8229600" cy="1143000"/>
          </a:xfrm>
          <a:prstGeom prst="rect">
            <a:avLst/>
          </a:prstGeom>
        </p:spPr>
        <p:txBody>
          <a:bodyPr vert="horz" lIns="91440" tIns="45720" rIns="91440" bIns="45720" rtlCol="0" anchor="ctr">
            <a:normAutofit/>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endParaRPr lang="en-GB" b="1" dirty="0"/>
          </a:p>
        </p:txBody>
      </p:sp>
    </p:spTree>
    <p:extLst>
      <p:ext uri="{BB962C8B-B14F-4D97-AF65-F5344CB8AC3E}">
        <p14:creationId xmlns:p14="http://schemas.microsoft.com/office/powerpoint/2010/main" val="7685983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3909"/>
            <a:ext cx="8229600" cy="1092843"/>
          </a:xfrm>
        </p:spPr>
        <p:txBody>
          <a:bodyPr/>
          <a:lstStyle/>
          <a:p>
            <a:r>
              <a:rPr lang="en-GB" b="1" dirty="0" smtClean="0">
                <a:solidFill>
                  <a:schemeClr val="bg1"/>
                </a:solidFill>
              </a:rPr>
              <a:t>Urban and Literacy</a:t>
            </a:r>
            <a:endParaRPr lang="en-GB" b="1" dirty="0">
              <a:solidFill>
                <a:schemeClr val="bg1"/>
              </a:solidFill>
            </a:endParaRPr>
          </a:p>
        </p:txBody>
      </p:sp>
      <p:sp>
        <p:nvSpPr>
          <p:cNvPr id="3" name="Content Placeholder 2"/>
          <p:cNvSpPr>
            <a:spLocks noGrp="1"/>
          </p:cNvSpPr>
          <p:nvPr>
            <p:ph idx="1"/>
          </p:nvPr>
        </p:nvSpPr>
        <p:spPr>
          <a:xfrm>
            <a:off x="107504" y="1268759"/>
            <a:ext cx="8928992" cy="5589241"/>
          </a:xfrm>
        </p:spPr>
        <p:txBody>
          <a:bodyPr>
            <a:normAutofit fontScale="77500" lnSpcReduction="20000"/>
          </a:bodyPr>
          <a:lstStyle/>
          <a:p>
            <a:r>
              <a:rPr lang="en-GB" dirty="0" smtClean="0">
                <a:solidFill>
                  <a:schemeClr val="bg1"/>
                </a:solidFill>
              </a:rPr>
              <a:t>Public buildings often failing out of use and stone being recycled for fortifications.</a:t>
            </a:r>
          </a:p>
          <a:p>
            <a:endParaRPr lang="en-GB" sz="600" dirty="0" smtClean="0">
              <a:solidFill>
                <a:schemeClr val="bg1"/>
              </a:solidFill>
            </a:endParaRPr>
          </a:p>
          <a:p>
            <a:r>
              <a:rPr lang="en-GB" dirty="0" smtClean="0">
                <a:solidFill>
                  <a:schemeClr val="bg1"/>
                </a:solidFill>
              </a:rPr>
              <a:t>Archaeological picture generally indicates urban contraction (picture varies across Mediterranean) – decline quicker in West. </a:t>
            </a:r>
          </a:p>
          <a:p>
            <a:endParaRPr lang="en-GB" sz="600" dirty="0">
              <a:solidFill>
                <a:schemeClr val="bg1"/>
              </a:solidFill>
            </a:endParaRPr>
          </a:p>
          <a:p>
            <a:r>
              <a:rPr lang="en-GB" dirty="0" smtClean="0">
                <a:solidFill>
                  <a:schemeClr val="bg1"/>
                </a:solidFill>
              </a:rPr>
              <a:t>Houses sub-divided and shops and workshop encroaching onto streets</a:t>
            </a:r>
            <a:r>
              <a:rPr lang="en-GB" dirty="0" smtClean="0">
                <a:solidFill>
                  <a:schemeClr val="bg1"/>
                </a:solidFill>
              </a:rPr>
              <a:t>.</a:t>
            </a:r>
          </a:p>
          <a:p>
            <a:endParaRPr lang="en-GB" sz="600" dirty="0" smtClean="0">
              <a:solidFill>
                <a:schemeClr val="bg1"/>
              </a:solidFill>
            </a:endParaRPr>
          </a:p>
          <a:p>
            <a:r>
              <a:rPr lang="en-GB" dirty="0">
                <a:solidFill>
                  <a:schemeClr val="bg1"/>
                </a:solidFill>
              </a:rPr>
              <a:t>Less literate society? – fewer circulating texts, less familiarity with Classical literature.</a:t>
            </a:r>
          </a:p>
          <a:p>
            <a:endParaRPr lang="en-GB" sz="600" dirty="0">
              <a:solidFill>
                <a:schemeClr val="bg1"/>
              </a:solidFill>
            </a:endParaRPr>
          </a:p>
          <a:p>
            <a:r>
              <a:rPr lang="en-GB" dirty="0">
                <a:solidFill>
                  <a:schemeClr val="bg1"/>
                </a:solidFill>
              </a:rPr>
              <a:t>Classical style education continues to be undertaken by the elite – law, oratory, rhetoric, philosophy.</a:t>
            </a:r>
          </a:p>
          <a:p>
            <a:endParaRPr lang="en-GB" sz="600" dirty="0">
              <a:solidFill>
                <a:schemeClr val="bg1"/>
              </a:solidFill>
            </a:endParaRPr>
          </a:p>
          <a:p>
            <a:r>
              <a:rPr lang="en-GB" dirty="0">
                <a:solidFill>
                  <a:schemeClr val="bg1"/>
                </a:solidFill>
              </a:rPr>
              <a:t>Monastic centres become places of learning – greater concern in Christian literature to appeal to all classes of society.</a:t>
            </a:r>
          </a:p>
          <a:p>
            <a:endParaRPr lang="en-GB" sz="600" dirty="0">
              <a:solidFill>
                <a:schemeClr val="bg1"/>
              </a:solidFill>
            </a:endParaRPr>
          </a:p>
          <a:p>
            <a:pPr marL="0">
              <a:buFont typeface="Arial" pitchFamily="34" charset="0"/>
              <a:buNone/>
            </a:pPr>
            <a:r>
              <a:rPr lang="en-GB" dirty="0">
                <a:solidFill>
                  <a:schemeClr val="bg1"/>
                </a:solidFill>
              </a:rPr>
              <a:t>“So that the illiterate who are unable to read the Holy Scriptures may, by gazing at the pictures, become mindful of the manly deeds of those who have genuinely served the true God and may be roused to emulate those glorious and celebrated feats.” – </a:t>
            </a:r>
            <a:r>
              <a:rPr lang="en-GB" b="1" dirty="0">
                <a:solidFill>
                  <a:schemeClr val="bg1"/>
                </a:solidFill>
              </a:rPr>
              <a:t>Nilus of Sinai </a:t>
            </a:r>
            <a:r>
              <a:rPr lang="en-GB" dirty="0">
                <a:solidFill>
                  <a:schemeClr val="bg1"/>
                </a:solidFill>
              </a:rPr>
              <a:t>(fifth century AD</a:t>
            </a:r>
            <a:r>
              <a:rPr lang="en-GB" dirty="0" smtClean="0">
                <a:solidFill>
                  <a:schemeClr val="bg1"/>
                </a:solidFill>
              </a:rPr>
              <a:t>).</a:t>
            </a:r>
            <a:r>
              <a:rPr lang="en-GB" dirty="0" smtClean="0">
                <a:solidFill>
                  <a:schemeClr val="bg1"/>
                </a:solidFill>
              </a:rPr>
              <a:t> </a:t>
            </a:r>
            <a:endParaRPr lang="en-GB" dirty="0">
              <a:solidFill>
                <a:schemeClr val="bg1"/>
              </a:solidFill>
            </a:endParaRPr>
          </a:p>
        </p:txBody>
      </p:sp>
      <p:sp>
        <p:nvSpPr>
          <p:cNvPr id="5" name="Content Placeholder 2"/>
          <p:cNvSpPr txBox="1">
            <a:spLocks/>
          </p:cNvSpPr>
          <p:nvPr/>
        </p:nvSpPr>
        <p:spPr>
          <a:xfrm>
            <a:off x="107504" y="3933056"/>
            <a:ext cx="8856984" cy="2924944"/>
          </a:xfrm>
          <a:prstGeom prst="rect">
            <a:avLst/>
          </a:prstGeom>
        </p:spPr>
        <p:txBody>
          <a:bodyPr vert="horz" lIns="91440" tIns="45720" rIns="91440" bIns="45720" rtlCol="0">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endParaRPr lang="en-GB" dirty="0" smtClean="0"/>
          </a:p>
          <a:p>
            <a:endParaRPr lang="en-GB" dirty="0" smtClean="0"/>
          </a:p>
        </p:txBody>
      </p:sp>
    </p:spTree>
    <p:extLst>
      <p:ext uri="{BB962C8B-B14F-4D97-AF65-F5344CB8AC3E}">
        <p14:creationId xmlns:p14="http://schemas.microsoft.com/office/powerpoint/2010/main" val="3364093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558637"/>
            <a:ext cx="8424936" cy="4750724"/>
          </a:xfrm>
        </p:spPr>
        <p:txBody>
          <a:bodyPr/>
          <a:lstStyle/>
          <a:p>
            <a:pPr>
              <a:buNone/>
            </a:pPr>
            <a:endParaRPr lang="en-GB" dirty="0" smtClean="0"/>
          </a:p>
          <a:p>
            <a:pPr>
              <a:buNone/>
            </a:pPr>
            <a:endParaRPr lang="en-GB" dirty="0" smtClean="0"/>
          </a:p>
          <a:p>
            <a:pPr algn="ctr">
              <a:buNone/>
            </a:pPr>
            <a:r>
              <a:rPr lang="en-GB" sz="7200" b="1" dirty="0" smtClean="0">
                <a:solidFill>
                  <a:schemeClr val="bg1"/>
                </a:solidFill>
              </a:rPr>
              <a:t>Byzantium</a:t>
            </a:r>
            <a:endParaRPr lang="en-GB" sz="7200" b="1" dirty="0">
              <a:solidFill>
                <a:schemeClr val="bg1"/>
              </a:solidFill>
            </a:endParaRPr>
          </a:p>
        </p:txBody>
      </p:sp>
    </p:spTree>
    <p:extLst>
      <p:ext uri="{BB962C8B-B14F-4D97-AF65-F5344CB8AC3E}">
        <p14:creationId xmlns:p14="http://schemas.microsoft.com/office/powerpoint/2010/main" val="41022909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East in the Face of Crisis</a:t>
            </a:r>
            <a:endParaRPr lang="en-GB" b="1" dirty="0">
              <a:solidFill>
                <a:schemeClr val="bg1"/>
              </a:solidFill>
            </a:endParaRPr>
          </a:p>
        </p:txBody>
      </p:sp>
      <p:sp>
        <p:nvSpPr>
          <p:cNvPr id="3" name="Content Placeholder 2"/>
          <p:cNvSpPr>
            <a:spLocks noGrp="1"/>
          </p:cNvSpPr>
          <p:nvPr>
            <p:ph idx="1"/>
          </p:nvPr>
        </p:nvSpPr>
        <p:spPr>
          <a:xfrm>
            <a:off x="251520" y="1484784"/>
            <a:ext cx="8712968" cy="5256584"/>
          </a:xfrm>
        </p:spPr>
        <p:txBody>
          <a:bodyPr>
            <a:normAutofit/>
          </a:bodyPr>
          <a:lstStyle/>
          <a:p>
            <a:r>
              <a:rPr lang="en-GB" sz="3000" dirty="0" smtClean="0">
                <a:solidFill>
                  <a:schemeClr val="bg1"/>
                </a:solidFill>
              </a:rPr>
              <a:t>Main threats the Balkan frontier and the Sassanid Persian Empire.</a:t>
            </a:r>
          </a:p>
          <a:p>
            <a:endParaRPr lang="en-GB" sz="1200" dirty="0">
              <a:solidFill>
                <a:schemeClr val="bg1"/>
              </a:solidFill>
            </a:endParaRPr>
          </a:p>
          <a:p>
            <a:r>
              <a:rPr lang="en-GB" sz="2800" dirty="0" smtClean="0">
                <a:solidFill>
                  <a:schemeClr val="bg1"/>
                </a:solidFill>
              </a:rPr>
              <a:t>Major barbarian threats often deflected westward.</a:t>
            </a:r>
          </a:p>
          <a:p>
            <a:endParaRPr lang="en-GB" sz="1200" dirty="0">
              <a:solidFill>
                <a:schemeClr val="bg1"/>
              </a:solidFill>
            </a:endParaRPr>
          </a:p>
          <a:p>
            <a:r>
              <a:rPr lang="en-GB" sz="2800" dirty="0">
                <a:solidFill>
                  <a:schemeClr val="bg1"/>
                </a:solidFill>
              </a:rPr>
              <a:t>East more densely urbanised – greater economic </a:t>
            </a:r>
            <a:r>
              <a:rPr lang="en-GB" sz="2800" dirty="0" smtClean="0">
                <a:solidFill>
                  <a:schemeClr val="bg1"/>
                </a:solidFill>
              </a:rPr>
              <a:t>prosperity</a:t>
            </a:r>
            <a:r>
              <a:rPr lang="en-GB" sz="2800" dirty="0">
                <a:solidFill>
                  <a:schemeClr val="bg1"/>
                </a:solidFill>
              </a:rPr>
              <a:t> </a:t>
            </a:r>
            <a:r>
              <a:rPr lang="en-GB" sz="2800" dirty="0" smtClean="0">
                <a:solidFill>
                  <a:schemeClr val="bg1"/>
                </a:solidFill>
              </a:rPr>
              <a:t>– similar trends in fifth century of expansion of aristocratic estates.</a:t>
            </a:r>
          </a:p>
          <a:p>
            <a:endParaRPr lang="en-GB" sz="1200" dirty="0">
              <a:solidFill>
                <a:schemeClr val="bg1"/>
              </a:solidFill>
            </a:endParaRPr>
          </a:p>
          <a:p>
            <a:r>
              <a:rPr lang="en-GB" sz="2800" dirty="0" err="1" smtClean="0">
                <a:solidFill>
                  <a:schemeClr val="bg1"/>
                </a:solidFill>
              </a:rPr>
              <a:t>Ostrogothic</a:t>
            </a:r>
            <a:r>
              <a:rPr lang="en-GB" sz="2800" dirty="0" smtClean="0">
                <a:solidFill>
                  <a:schemeClr val="bg1"/>
                </a:solidFill>
              </a:rPr>
              <a:t> confederation settles in northern Balkans – Theodoric persuaded to march west and depose Odoacer.  </a:t>
            </a:r>
            <a:endParaRPr lang="en-GB" sz="2800" dirty="0">
              <a:solidFill>
                <a:schemeClr val="bg1"/>
              </a:solidFill>
            </a:endParaRPr>
          </a:p>
          <a:p>
            <a:endParaRPr lang="en-GB" dirty="0"/>
          </a:p>
        </p:txBody>
      </p:sp>
    </p:spTree>
    <p:extLst>
      <p:ext uri="{BB962C8B-B14F-4D97-AF65-F5344CB8AC3E}">
        <p14:creationId xmlns:p14="http://schemas.microsoft.com/office/powerpoint/2010/main" val="39344825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121" y="0"/>
            <a:ext cx="8229600" cy="1361208"/>
          </a:xfrm>
        </p:spPr>
        <p:txBody>
          <a:bodyPr/>
          <a:lstStyle/>
          <a:p>
            <a:r>
              <a:rPr lang="en-GB" b="1" dirty="0" smtClean="0">
                <a:solidFill>
                  <a:schemeClr val="bg1"/>
                </a:solidFill>
              </a:rPr>
              <a:t>Constantinople</a:t>
            </a:r>
            <a:endParaRPr lang="en-GB" b="1" dirty="0">
              <a:solidFill>
                <a:schemeClr val="bg1"/>
              </a:solidFill>
            </a:endParaRPr>
          </a:p>
        </p:txBody>
      </p:sp>
      <p:sp>
        <p:nvSpPr>
          <p:cNvPr id="3" name="Content Placeholder 2"/>
          <p:cNvSpPr>
            <a:spLocks noGrp="1"/>
          </p:cNvSpPr>
          <p:nvPr>
            <p:ph idx="1"/>
          </p:nvPr>
        </p:nvSpPr>
        <p:spPr>
          <a:xfrm>
            <a:off x="0" y="1361208"/>
            <a:ext cx="5122068" cy="5496791"/>
          </a:xfrm>
        </p:spPr>
        <p:txBody>
          <a:bodyPr>
            <a:normAutofit fontScale="85000" lnSpcReduction="20000"/>
          </a:bodyPr>
          <a:lstStyle/>
          <a:p>
            <a:r>
              <a:rPr lang="en-GB" dirty="0" smtClean="0">
                <a:solidFill>
                  <a:schemeClr val="bg1"/>
                </a:solidFill>
              </a:rPr>
              <a:t>Theodosius I makes Constantinople his base (AD 380) – peripatetic phase of the imperial court ends.</a:t>
            </a:r>
          </a:p>
          <a:p>
            <a:endParaRPr lang="en-GB" sz="200" dirty="0">
              <a:solidFill>
                <a:schemeClr val="bg1"/>
              </a:solidFill>
            </a:endParaRPr>
          </a:p>
          <a:p>
            <a:r>
              <a:rPr lang="en-GB" dirty="0">
                <a:solidFill>
                  <a:schemeClr val="bg1"/>
                </a:solidFill>
              </a:rPr>
              <a:t>E</a:t>
            </a:r>
            <a:r>
              <a:rPr lang="en-GB" dirty="0" smtClean="0">
                <a:solidFill>
                  <a:schemeClr val="bg1"/>
                </a:solidFill>
              </a:rPr>
              <a:t>nd of 4</a:t>
            </a:r>
            <a:r>
              <a:rPr lang="en-GB" baseline="30000" dirty="0" smtClean="0">
                <a:solidFill>
                  <a:schemeClr val="bg1"/>
                </a:solidFill>
              </a:rPr>
              <a:t>th</a:t>
            </a:r>
            <a:r>
              <a:rPr lang="en-GB" dirty="0" smtClean="0">
                <a:solidFill>
                  <a:schemeClr val="bg1"/>
                </a:solidFill>
              </a:rPr>
              <a:t> century population bigger than Antioch (c.200,000) – by reign of Justinian (AD 527-565) population c 500,000.</a:t>
            </a:r>
          </a:p>
          <a:p>
            <a:endParaRPr lang="en-GB" sz="200" dirty="0">
              <a:solidFill>
                <a:schemeClr val="bg1"/>
              </a:solidFill>
            </a:endParaRPr>
          </a:p>
          <a:p>
            <a:r>
              <a:rPr lang="en-GB" i="1" dirty="0" err="1" smtClean="0">
                <a:solidFill>
                  <a:schemeClr val="bg1"/>
                </a:solidFill>
              </a:rPr>
              <a:t>Notitia</a:t>
            </a:r>
            <a:r>
              <a:rPr lang="en-GB" i="1" dirty="0" smtClean="0">
                <a:solidFill>
                  <a:schemeClr val="bg1"/>
                </a:solidFill>
              </a:rPr>
              <a:t> </a:t>
            </a:r>
            <a:r>
              <a:rPr lang="en-GB" i="1" dirty="0" err="1" smtClean="0">
                <a:solidFill>
                  <a:schemeClr val="bg1"/>
                </a:solidFill>
              </a:rPr>
              <a:t>urbis</a:t>
            </a:r>
            <a:r>
              <a:rPr lang="en-GB" i="1" dirty="0" smtClean="0">
                <a:solidFill>
                  <a:schemeClr val="bg1"/>
                </a:solidFill>
              </a:rPr>
              <a:t> </a:t>
            </a:r>
            <a:r>
              <a:rPr lang="en-GB" i="1" dirty="0" err="1" smtClean="0">
                <a:solidFill>
                  <a:schemeClr val="bg1"/>
                </a:solidFill>
              </a:rPr>
              <a:t>Constantinopolitanae</a:t>
            </a:r>
            <a:r>
              <a:rPr lang="en-GB" i="1" dirty="0" smtClean="0">
                <a:solidFill>
                  <a:schemeClr val="bg1"/>
                </a:solidFill>
              </a:rPr>
              <a:t> </a:t>
            </a:r>
            <a:r>
              <a:rPr lang="en-GB" dirty="0" smtClean="0">
                <a:solidFill>
                  <a:schemeClr val="bg1"/>
                </a:solidFill>
              </a:rPr>
              <a:t>(c. AD 425-430) – lists 14 churches, 52 colonnaded streets, 153 private baths and several cisterns. </a:t>
            </a:r>
          </a:p>
          <a:p>
            <a:endParaRPr lang="en-GB" sz="200" dirty="0" smtClean="0">
              <a:solidFill>
                <a:schemeClr val="bg1"/>
              </a:solidFill>
            </a:endParaRPr>
          </a:p>
          <a:p>
            <a:r>
              <a:rPr lang="en-GB" dirty="0" smtClean="0">
                <a:solidFill>
                  <a:schemeClr val="bg1"/>
                </a:solidFill>
              </a:rPr>
              <a:t>Earlier walls of Constantine, new walls erected </a:t>
            </a:r>
            <a:r>
              <a:rPr lang="en-GB" dirty="0">
                <a:solidFill>
                  <a:schemeClr val="bg1"/>
                </a:solidFill>
              </a:rPr>
              <a:t>during the reign of Theodosius II (AD 402-450) between 404-13.</a:t>
            </a:r>
          </a:p>
          <a:p>
            <a:endParaRPr lang="en-GB" dirty="0" smtClean="0">
              <a:solidFill>
                <a:schemeClr val="bg1"/>
              </a:solidFill>
            </a:endParaRPr>
          </a:p>
        </p:txBody>
      </p:sp>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160" r="2840"/>
          <a:stretch/>
        </p:blipFill>
        <p:spPr bwMode="auto">
          <a:xfrm>
            <a:off x="5122068" y="3699163"/>
            <a:ext cx="3933273" cy="29980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2551"/>
          <a:stretch/>
        </p:blipFill>
        <p:spPr bwMode="auto">
          <a:xfrm>
            <a:off x="5162259" y="1463336"/>
            <a:ext cx="3852889" cy="2041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942310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b="1" dirty="0" smtClean="0">
                <a:solidFill>
                  <a:schemeClr val="bg1"/>
                </a:solidFill>
              </a:rPr>
              <a:t>Byzantine Society</a:t>
            </a:r>
            <a:endParaRPr lang="en-GB" b="1" dirty="0">
              <a:solidFill>
                <a:schemeClr val="bg1"/>
              </a:solidFill>
            </a:endParaRPr>
          </a:p>
        </p:txBody>
      </p:sp>
      <p:sp>
        <p:nvSpPr>
          <p:cNvPr id="3" name="Content Placeholder 2"/>
          <p:cNvSpPr>
            <a:spLocks noGrp="1"/>
          </p:cNvSpPr>
          <p:nvPr>
            <p:ph idx="1"/>
          </p:nvPr>
        </p:nvSpPr>
        <p:spPr>
          <a:xfrm>
            <a:off x="-1" y="1288473"/>
            <a:ext cx="6071315" cy="5569528"/>
          </a:xfrm>
        </p:spPr>
        <p:txBody>
          <a:bodyPr>
            <a:normAutofit fontScale="85000" lnSpcReduction="20000"/>
          </a:bodyPr>
          <a:lstStyle/>
          <a:p>
            <a:r>
              <a:rPr lang="en-GB" dirty="0" smtClean="0">
                <a:solidFill>
                  <a:schemeClr val="bg1"/>
                </a:solidFill>
              </a:rPr>
              <a:t>Municipal burden heavy on local elite - local </a:t>
            </a:r>
            <a:r>
              <a:rPr lang="en-GB" dirty="0">
                <a:solidFill>
                  <a:schemeClr val="bg1"/>
                </a:solidFill>
              </a:rPr>
              <a:t>towns cities started to be run more by governors, bishops and great landowners – benefaction skewed towards main </a:t>
            </a:r>
            <a:r>
              <a:rPr lang="en-GB" dirty="0" smtClean="0">
                <a:solidFill>
                  <a:schemeClr val="bg1"/>
                </a:solidFill>
              </a:rPr>
              <a:t>centres.</a:t>
            </a:r>
          </a:p>
          <a:p>
            <a:endParaRPr lang="en-GB" sz="500" dirty="0">
              <a:solidFill>
                <a:schemeClr val="bg1"/>
              </a:solidFill>
            </a:endParaRPr>
          </a:p>
          <a:p>
            <a:r>
              <a:rPr lang="en-GB" dirty="0">
                <a:solidFill>
                  <a:schemeClr val="bg1"/>
                </a:solidFill>
              </a:rPr>
              <a:t>Public venues like theatres of hippodrome were venues were the public could express </a:t>
            </a:r>
            <a:r>
              <a:rPr lang="en-GB" dirty="0" smtClean="0">
                <a:solidFill>
                  <a:schemeClr val="bg1"/>
                </a:solidFill>
              </a:rPr>
              <a:t>discontent. </a:t>
            </a:r>
          </a:p>
          <a:p>
            <a:endParaRPr lang="en-GB" sz="500" dirty="0">
              <a:solidFill>
                <a:schemeClr val="bg1"/>
              </a:solidFill>
            </a:endParaRPr>
          </a:p>
          <a:p>
            <a:r>
              <a:rPr lang="en-GB" dirty="0" smtClean="0">
                <a:solidFill>
                  <a:schemeClr val="bg1"/>
                </a:solidFill>
              </a:rPr>
              <a:t>Maintenance of earlier civic structures – church building and fortifications new features. </a:t>
            </a:r>
          </a:p>
          <a:p>
            <a:endParaRPr lang="en-GB" sz="500" dirty="0">
              <a:solidFill>
                <a:schemeClr val="bg1"/>
              </a:solidFill>
            </a:endParaRPr>
          </a:p>
          <a:p>
            <a:r>
              <a:rPr lang="en-GB" b="1" i="1" dirty="0">
                <a:solidFill>
                  <a:schemeClr val="bg1"/>
                </a:solidFill>
              </a:rPr>
              <a:t>The Life of </a:t>
            </a:r>
            <a:r>
              <a:rPr lang="en-GB" b="1" i="1" dirty="0" err="1">
                <a:solidFill>
                  <a:schemeClr val="bg1"/>
                </a:solidFill>
              </a:rPr>
              <a:t>Symeon</a:t>
            </a:r>
            <a:r>
              <a:rPr lang="en-GB" b="1" i="1" dirty="0">
                <a:solidFill>
                  <a:schemeClr val="bg1"/>
                </a:solidFill>
              </a:rPr>
              <a:t> the Fool </a:t>
            </a:r>
            <a:r>
              <a:rPr lang="en-GB" dirty="0">
                <a:solidFill>
                  <a:schemeClr val="bg1"/>
                </a:solidFill>
              </a:rPr>
              <a:t>– mentions civic life in </a:t>
            </a:r>
            <a:r>
              <a:rPr lang="en-GB" dirty="0" err="1" smtClean="0">
                <a:solidFill>
                  <a:schemeClr val="bg1"/>
                </a:solidFill>
              </a:rPr>
              <a:t>Emesa</a:t>
            </a:r>
            <a:r>
              <a:rPr lang="en-GB" dirty="0" smtClean="0">
                <a:solidFill>
                  <a:schemeClr val="bg1"/>
                </a:solidFill>
              </a:rPr>
              <a:t> (Homs) </a:t>
            </a:r>
            <a:r>
              <a:rPr lang="en-GB" dirty="0">
                <a:solidFill>
                  <a:schemeClr val="bg1"/>
                </a:solidFill>
              </a:rPr>
              <a:t>– markets, theatre, baths, colonnaded streets, churches, mansions of rich and shacks of poor, shops, workshops and </a:t>
            </a:r>
            <a:r>
              <a:rPr lang="en-GB" dirty="0" smtClean="0">
                <a:solidFill>
                  <a:schemeClr val="bg1"/>
                </a:solidFill>
              </a:rPr>
              <a:t>cook-shops.</a:t>
            </a:r>
            <a:endParaRPr lang="en-GB" dirty="0">
              <a:solidFill>
                <a:schemeClr val="bg1"/>
              </a:solidFill>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1316" y="1700808"/>
            <a:ext cx="2971797" cy="4536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3"/>
          <p:cNvSpPr txBox="1">
            <a:spLocks/>
          </p:cNvSpPr>
          <p:nvPr/>
        </p:nvSpPr>
        <p:spPr>
          <a:xfrm>
            <a:off x="6071315" y="6381328"/>
            <a:ext cx="2971797" cy="476672"/>
          </a:xfrm>
          <a:prstGeom prst="rect">
            <a:avLst/>
          </a:prstGeom>
        </p:spPr>
        <p:txBody>
          <a:bodyPr>
            <a:norm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pPr algn="ctr">
              <a:buFont typeface="Arial" pitchFamily="34" charset="0"/>
              <a:buNone/>
            </a:pPr>
            <a:r>
              <a:rPr lang="en-GB" sz="1600" dirty="0" smtClean="0">
                <a:solidFill>
                  <a:schemeClr val="bg1"/>
                </a:solidFill>
              </a:rPr>
              <a:t>Plan of Late Antique Ephesus</a:t>
            </a:r>
            <a:endParaRPr lang="en-GB" sz="1600" dirty="0">
              <a:solidFill>
                <a:schemeClr val="bg1"/>
              </a:solidFill>
            </a:endParaRPr>
          </a:p>
        </p:txBody>
      </p:sp>
    </p:spTree>
    <p:extLst>
      <p:ext uri="{BB962C8B-B14F-4D97-AF65-F5344CB8AC3E}">
        <p14:creationId xmlns:p14="http://schemas.microsoft.com/office/powerpoint/2010/main" val="3477752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Religious Divisions</a:t>
            </a:r>
            <a:endParaRPr lang="en-GB" b="1" dirty="0">
              <a:solidFill>
                <a:schemeClr val="bg1"/>
              </a:solidFill>
            </a:endParaRPr>
          </a:p>
        </p:txBody>
      </p:sp>
      <p:sp>
        <p:nvSpPr>
          <p:cNvPr id="3" name="Content Placeholder 2"/>
          <p:cNvSpPr>
            <a:spLocks noGrp="1"/>
          </p:cNvSpPr>
          <p:nvPr>
            <p:ph idx="1"/>
          </p:nvPr>
        </p:nvSpPr>
        <p:spPr>
          <a:xfrm>
            <a:off x="107504" y="1700808"/>
            <a:ext cx="8928992" cy="5112568"/>
          </a:xfrm>
        </p:spPr>
        <p:txBody>
          <a:bodyPr>
            <a:normAutofit/>
          </a:bodyPr>
          <a:lstStyle/>
          <a:p>
            <a:r>
              <a:rPr lang="en-GB" sz="2600" dirty="0" smtClean="0">
                <a:solidFill>
                  <a:schemeClr val="bg1"/>
                </a:solidFill>
              </a:rPr>
              <a:t>Council summoned by Theodosius I in AD 381 – Bishop of Constantinople granted primacy over all other patriarchates, save for Rome.</a:t>
            </a:r>
          </a:p>
          <a:p>
            <a:endParaRPr lang="en-GB" sz="1000" dirty="0">
              <a:solidFill>
                <a:schemeClr val="bg1"/>
              </a:solidFill>
            </a:endParaRPr>
          </a:p>
          <a:p>
            <a:r>
              <a:rPr lang="en-GB" sz="2600" dirty="0" smtClean="0">
                <a:solidFill>
                  <a:schemeClr val="bg1"/>
                </a:solidFill>
              </a:rPr>
              <a:t>Tensions with Arians, a number of Goths massacred in a Church in AD 400.</a:t>
            </a:r>
          </a:p>
          <a:p>
            <a:endParaRPr lang="en-GB" sz="1000" dirty="0">
              <a:solidFill>
                <a:schemeClr val="bg1"/>
              </a:solidFill>
            </a:endParaRPr>
          </a:p>
          <a:p>
            <a:r>
              <a:rPr lang="en-GB" sz="2600" dirty="0" smtClean="0">
                <a:solidFill>
                  <a:schemeClr val="bg1"/>
                </a:solidFill>
              </a:rPr>
              <a:t>Ecumenical Council of Chalcedon (AD 451) – nature of Christ (Human and Divine) – Orthodox position vs. </a:t>
            </a:r>
            <a:r>
              <a:rPr lang="en-GB" sz="2600" dirty="0" err="1" smtClean="0">
                <a:solidFill>
                  <a:schemeClr val="bg1"/>
                </a:solidFill>
              </a:rPr>
              <a:t>Syriac</a:t>
            </a:r>
            <a:r>
              <a:rPr lang="en-GB" sz="2600" dirty="0" smtClean="0">
                <a:solidFill>
                  <a:schemeClr val="bg1"/>
                </a:solidFill>
              </a:rPr>
              <a:t> and Egyptian Churches. </a:t>
            </a:r>
          </a:p>
          <a:p>
            <a:endParaRPr lang="en-GB" sz="1000" dirty="0">
              <a:solidFill>
                <a:schemeClr val="bg1"/>
              </a:solidFill>
            </a:endParaRPr>
          </a:p>
          <a:p>
            <a:r>
              <a:rPr lang="en-GB" sz="2600" dirty="0" smtClean="0">
                <a:solidFill>
                  <a:schemeClr val="bg1"/>
                </a:solidFill>
              </a:rPr>
              <a:t>Eventual Schism between East and West. </a:t>
            </a:r>
            <a:endParaRPr lang="en-GB" sz="2600" dirty="0">
              <a:solidFill>
                <a:schemeClr val="bg1"/>
              </a:solidFill>
            </a:endParaRPr>
          </a:p>
        </p:txBody>
      </p:sp>
    </p:spTree>
    <p:extLst>
      <p:ext uri="{BB962C8B-B14F-4D97-AF65-F5344CB8AC3E}">
        <p14:creationId xmlns:p14="http://schemas.microsoft.com/office/powerpoint/2010/main" val="25492799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52128"/>
          </a:xfrm>
        </p:spPr>
        <p:txBody>
          <a:bodyPr/>
          <a:lstStyle/>
          <a:p>
            <a:r>
              <a:rPr lang="en-GB" b="1" dirty="0" smtClean="0">
                <a:solidFill>
                  <a:schemeClr val="bg1"/>
                </a:solidFill>
              </a:rPr>
              <a:t>East and West</a:t>
            </a:r>
            <a:endParaRPr lang="en-GB" b="1" dirty="0">
              <a:solidFill>
                <a:schemeClr val="bg1"/>
              </a:solidFill>
            </a:endParaRPr>
          </a:p>
        </p:txBody>
      </p:sp>
      <p:sp>
        <p:nvSpPr>
          <p:cNvPr id="3" name="Content Placeholder 2"/>
          <p:cNvSpPr>
            <a:spLocks noGrp="1"/>
          </p:cNvSpPr>
          <p:nvPr>
            <p:ph sz="half" idx="1"/>
          </p:nvPr>
        </p:nvSpPr>
        <p:spPr>
          <a:xfrm>
            <a:off x="107504" y="1556792"/>
            <a:ext cx="4032448" cy="5184576"/>
          </a:xfrm>
        </p:spPr>
        <p:txBody>
          <a:bodyPr>
            <a:normAutofit fontScale="85000" lnSpcReduction="20000"/>
          </a:bodyPr>
          <a:lstStyle/>
          <a:p>
            <a:r>
              <a:rPr lang="en-GB" dirty="0" smtClean="0">
                <a:solidFill>
                  <a:schemeClr val="bg1"/>
                </a:solidFill>
              </a:rPr>
              <a:t>Despite fragmenting West – relations between the two still important.</a:t>
            </a:r>
          </a:p>
          <a:p>
            <a:endParaRPr lang="en-GB" sz="900" dirty="0">
              <a:solidFill>
                <a:schemeClr val="bg1"/>
              </a:solidFill>
            </a:endParaRPr>
          </a:p>
          <a:p>
            <a:r>
              <a:rPr lang="en-GB" dirty="0" smtClean="0">
                <a:solidFill>
                  <a:schemeClr val="bg1"/>
                </a:solidFill>
              </a:rPr>
              <a:t>Marriage alliances – Theodosius II (AD 408-450) sends expedition to support the claim of </a:t>
            </a:r>
            <a:r>
              <a:rPr lang="en-GB" dirty="0" err="1" smtClean="0">
                <a:solidFill>
                  <a:schemeClr val="bg1"/>
                </a:solidFill>
              </a:rPr>
              <a:t>Valentinian</a:t>
            </a:r>
            <a:r>
              <a:rPr lang="en-GB" dirty="0" smtClean="0">
                <a:solidFill>
                  <a:schemeClr val="bg1"/>
                </a:solidFill>
              </a:rPr>
              <a:t> III (423/25-455) – married to Theodosius’ daughter </a:t>
            </a:r>
            <a:r>
              <a:rPr lang="en-GB" dirty="0" err="1" smtClean="0">
                <a:solidFill>
                  <a:schemeClr val="bg1"/>
                </a:solidFill>
              </a:rPr>
              <a:t>Licinia</a:t>
            </a:r>
            <a:r>
              <a:rPr lang="en-GB" dirty="0" smtClean="0">
                <a:solidFill>
                  <a:schemeClr val="bg1"/>
                </a:solidFill>
              </a:rPr>
              <a:t> </a:t>
            </a:r>
            <a:r>
              <a:rPr lang="en-GB" dirty="0" err="1" smtClean="0">
                <a:solidFill>
                  <a:schemeClr val="bg1"/>
                </a:solidFill>
              </a:rPr>
              <a:t>Eudoxia</a:t>
            </a:r>
            <a:r>
              <a:rPr lang="en-GB" dirty="0" smtClean="0">
                <a:solidFill>
                  <a:schemeClr val="bg1"/>
                </a:solidFill>
              </a:rPr>
              <a:t>.</a:t>
            </a:r>
          </a:p>
          <a:p>
            <a:endParaRPr lang="en-GB" sz="900" dirty="0">
              <a:solidFill>
                <a:schemeClr val="bg1"/>
              </a:solidFill>
            </a:endParaRPr>
          </a:p>
          <a:p>
            <a:r>
              <a:rPr lang="en-GB" dirty="0" smtClean="0">
                <a:solidFill>
                  <a:schemeClr val="bg1"/>
                </a:solidFill>
              </a:rPr>
              <a:t>Expeditions to Africa – Leo sends 1,000 ships (AD 468) – joint effort with western government but ends in failure – cost of 130,000 </a:t>
            </a:r>
            <a:r>
              <a:rPr lang="en-GB" dirty="0" err="1" smtClean="0">
                <a:solidFill>
                  <a:schemeClr val="bg1"/>
                </a:solidFill>
              </a:rPr>
              <a:t>lbs</a:t>
            </a:r>
            <a:r>
              <a:rPr lang="en-GB" dirty="0" smtClean="0">
                <a:solidFill>
                  <a:schemeClr val="bg1"/>
                </a:solidFill>
              </a:rPr>
              <a:t> of gold.    </a:t>
            </a:r>
            <a:endParaRPr lang="en-GB" dirty="0">
              <a:solidFill>
                <a:schemeClr val="bg1"/>
              </a:solidFill>
            </a:endParaRPr>
          </a:p>
        </p:txBody>
      </p:sp>
      <p:sp>
        <p:nvSpPr>
          <p:cNvPr id="4" name="Content Placeholder 3"/>
          <p:cNvSpPr>
            <a:spLocks noGrp="1"/>
          </p:cNvSpPr>
          <p:nvPr>
            <p:ph sz="half" idx="2"/>
          </p:nvPr>
        </p:nvSpPr>
        <p:spPr>
          <a:xfrm>
            <a:off x="4355976" y="1641764"/>
            <a:ext cx="4682345" cy="5216236"/>
          </a:xfrm>
        </p:spPr>
        <p:txBody>
          <a:bodyPr>
            <a:normAutofit fontScale="85000" lnSpcReduction="20000"/>
          </a:bodyPr>
          <a:lstStyle/>
          <a:p>
            <a:pPr marL="0" indent="0">
              <a:buNone/>
            </a:pPr>
            <a:r>
              <a:rPr lang="en-GB" dirty="0" smtClean="0">
                <a:solidFill>
                  <a:schemeClr val="bg1"/>
                </a:solidFill>
              </a:rPr>
              <a:t>“</a:t>
            </a:r>
            <a:r>
              <a:rPr lang="en-GB" dirty="0">
                <a:solidFill>
                  <a:schemeClr val="bg1"/>
                </a:solidFill>
              </a:rPr>
              <a:t>And the Emperor </a:t>
            </a:r>
            <a:r>
              <a:rPr lang="en-GB" dirty="0" smtClean="0">
                <a:solidFill>
                  <a:schemeClr val="bg1"/>
                </a:solidFill>
              </a:rPr>
              <a:t>Leo, </a:t>
            </a:r>
            <a:r>
              <a:rPr lang="en-GB" dirty="0">
                <a:solidFill>
                  <a:schemeClr val="bg1"/>
                </a:solidFill>
              </a:rPr>
              <a:t>wishing to punish the Vandals because of these things, was gathering an army against them; and they say that this army amounted to about one hundred thousand </a:t>
            </a:r>
            <a:r>
              <a:rPr lang="en-GB" dirty="0" smtClean="0">
                <a:solidFill>
                  <a:schemeClr val="bg1"/>
                </a:solidFill>
              </a:rPr>
              <a:t>men… </a:t>
            </a:r>
            <a:r>
              <a:rPr lang="en-GB" dirty="0">
                <a:solidFill>
                  <a:schemeClr val="bg1"/>
                </a:solidFill>
              </a:rPr>
              <a:t> they say, thirteen hundred </a:t>
            </a:r>
            <a:r>
              <a:rPr lang="en-GB" dirty="0" err="1" smtClean="0">
                <a:solidFill>
                  <a:schemeClr val="bg1"/>
                </a:solidFill>
              </a:rPr>
              <a:t>centenaria</a:t>
            </a:r>
            <a:r>
              <a:rPr lang="en-GB" dirty="0">
                <a:solidFill>
                  <a:schemeClr val="bg1"/>
                </a:solidFill>
              </a:rPr>
              <a:t> were expended by him to no </a:t>
            </a:r>
            <a:r>
              <a:rPr lang="en-GB" dirty="0" smtClean="0">
                <a:solidFill>
                  <a:schemeClr val="bg1"/>
                </a:solidFill>
              </a:rPr>
              <a:t>purpose… </a:t>
            </a:r>
            <a:r>
              <a:rPr lang="en-GB" dirty="0">
                <a:solidFill>
                  <a:schemeClr val="bg1"/>
                </a:solidFill>
              </a:rPr>
              <a:t>he made </a:t>
            </a:r>
            <a:r>
              <a:rPr lang="en-GB" dirty="0" err="1">
                <a:solidFill>
                  <a:schemeClr val="bg1"/>
                </a:solidFill>
              </a:rPr>
              <a:t>Basiliscus</a:t>
            </a:r>
            <a:r>
              <a:rPr lang="en-GB" dirty="0">
                <a:solidFill>
                  <a:schemeClr val="bg1"/>
                </a:solidFill>
              </a:rPr>
              <a:t> commander-in-chief, the brother of his wife </a:t>
            </a:r>
            <a:r>
              <a:rPr lang="en-GB" dirty="0" err="1" smtClean="0">
                <a:solidFill>
                  <a:schemeClr val="bg1"/>
                </a:solidFill>
              </a:rPr>
              <a:t>Berine</a:t>
            </a:r>
            <a:r>
              <a:rPr lang="en-GB" dirty="0" smtClean="0">
                <a:solidFill>
                  <a:schemeClr val="bg1"/>
                </a:solidFill>
              </a:rPr>
              <a:t>… had </a:t>
            </a:r>
            <a:r>
              <a:rPr lang="en-GB" dirty="0">
                <a:solidFill>
                  <a:schemeClr val="bg1"/>
                </a:solidFill>
              </a:rPr>
              <a:t>not purposely played the coward and hesitated, but had undertaken to go straight for Carthage, he would have captured it at the first </a:t>
            </a:r>
            <a:r>
              <a:rPr lang="en-GB" dirty="0" smtClean="0">
                <a:solidFill>
                  <a:schemeClr val="bg1"/>
                </a:solidFill>
              </a:rPr>
              <a:t>onset…” – </a:t>
            </a:r>
            <a:r>
              <a:rPr lang="en-GB" b="1" dirty="0" smtClean="0">
                <a:solidFill>
                  <a:schemeClr val="bg1"/>
                </a:solidFill>
              </a:rPr>
              <a:t>Procopius </a:t>
            </a:r>
            <a:r>
              <a:rPr lang="en-GB" b="1" i="1" dirty="0" smtClean="0">
                <a:solidFill>
                  <a:schemeClr val="bg1"/>
                </a:solidFill>
              </a:rPr>
              <a:t>Wars </a:t>
            </a:r>
            <a:r>
              <a:rPr lang="en-GB" b="1" dirty="0" smtClean="0">
                <a:solidFill>
                  <a:schemeClr val="bg1"/>
                </a:solidFill>
              </a:rPr>
              <a:t>3.6</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9868599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558637"/>
            <a:ext cx="9144000" cy="4750724"/>
          </a:xfrm>
        </p:spPr>
        <p:txBody>
          <a:bodyPr/>
          <a:lstStyle/>
          <a:p>
            <a:pPr>
              <a:buNone/>
            </a:pPr>
            <a:endParaRPr lang="en-GB" dirty="0" smtClean="0"/>
          </a:p>
          <a:p>
            <a:pPr>
              <a:buNone/>
            </a:pPr>
            <a:endParaRPr lang="en-GB" dirty="0" smtClean="0"/>
          </a:p>
          <a:p>
            <a:pPr algn="ctr">
              <a:buNone/>
            </a:pPr>
            <a:r>
              <a:rPr lang="en-GB" sz="7200" b="1" dirty="0">
                <a:solidFill>
                  <a:schemeClr val="bg1"/>
                </a:solidFill>
              </a:rPr>
              <a:t>Justinian AD 527-565</a:t>
            </a:r>
            <a:endParaRPr lang="en-GB" sz="7200" b="1" dirty="0">
              <a:solidFill>
                <a:schemeClr val="bg1"/>
              </a:solidFill>
            </a:endParaRPr>
          </a:p>
        </p:txBody>
      </p:sp>
    </p:spTree>
    <p:extLst>
      <p:ext uri="{BB962C8B-B14F-4D97-AF65-F5344CB8AC3E}">
        <p14:creationId xmlns:p14="http://schemas.microsoft.com/office/powerpoint/2010/main" val="14748154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b="1" dirty="0" smtClean="0">
                <a:solidFill>
                  <a:schemeClr val="bg1"/>
                </a:solidFill>
              </a:rPr>
              <a:t>Powers of Justinian</a:t>
            </a:r>
            <a:endParaRPr lang="en-GB" b="1" dirty="0">
              <a:solidFill>
                <a:schemeClr val="bg1"/>
              </a:solidFill>
            </a:endParaRPr>
          </a:p>
        </p:txBody>
      </p:sp>
      <p:sp>
        <p:nvSpPr>
          <p:cNvPr id="3" name="Content Placeholder 2"/>
          <p:cNvSpPr>
            <a:spLocks noGrp="1"/>
          </p:cNvSpPr>
          <p:nvPr>
            <p:ph idx="1"/>
          </p:nvPr>
        </p:nvSpPr>
        <p:spPr>
          <a:xfrm>
            <a:off x="0" y="1412777"/>
            <a:ext cx="9144000" cy="2702024"/>
          </a:xfrm>
        </p:spPr>
        <p:txBody>
          <a:bodyPr>
            <a:normAutofit fontScale="92500" lnSpcReduction="20000"/>
          </a:bodyPr>
          <a:lstStyle/>
          <a:p>
            <a:r>
              <a:rPr lang="en-GB" dirty="0" smtClean="0">
                <a:solidFill>
                  <a:schemeClr val="bg1"/>
                </a:solidFill>
              </a:rPr>
              <a:t>Civil law was reformed and codified – Emperor established as the only legitimate source of law – </a:t>
            </a:r>
            <a:r>
              <a:rPr lang="en-GB" i="1" dirty="0" smtClean="0">
                <a:solidFill>
                  <a:schemeClr val="bg1"/>
                </a:solidFill>
              </a:rPr>
              <a:t>Institutes </a:t>
            </a:r>
            <a:r>
              <a:rPr lang="en-GB" dirty="0" smtClean="0">
                <a:solidFill>
                  <a:schemeClr val="bg1"/>
                </a:solidFill>
              </a:rPr>
              <a:t>(AD 533); </a:t>
            </a:r>
            <a:r>
              <a:rPr lang="en-GB" i="1" dirty="0" smtClean="0">
                <a:solidFill>
                  <a:schemeClr val="bg1"/>
                </a:solidFill>
              </a:rPr>
              <a:t>Digest </a:t>
            </a:r>
            <a:r>
              <a:rPr lang="en-GB" dirty="0" smtClean="0">
                <a:solidFill>
                  <a:schemeClr val="bg1"/>
                </a:solidFill>
              </a:rPr>
              <a:t>(533); </a:t>
            </a:r>
            <a:r>
              <a:rPr lang="en-GB" i="1" dirty="0" smtClean="0">
                <a:solidFill>
                  <a:schemeClr val="bg1"/>
                </a:solidFill>
              </a:rPr>
              <a:t>Codex </a:t>
            </a:r>
            <a:r>
              <a:rPr lang="en-GB" i="1" dirty="0" err="1" smtClean="0">
                <a:solidFill>
                  <a:schemeClr val="bg1"/>
                </a:solidFill>
              </a:rPr>
              <a:t>Justinianus</a:t>
            </a:r>
            <a:r>
              <a:rPr lang="en-GB" i="1" dirty="0" smtClean="0">
                <a:solidFill>
                  <a:schemeClr val="bg1"/>
                </a:solidFill>
              </a:rPr>
              <a:t> </a:t>
            </a:r>
            <a:r>
              <a:rPr lang="en-GB" dirty="0" smtClean="0">
                <a:solidFill>
                  <a:schemeClr val="bg1"/>
                </a:solidFill>
              </a:rPr>
              <a:t>(534).</a:t>
            </a:r>
          </a:p>
          <a:p>
            <a:endParaRPr lang="en-GB" sz="500" dirty="0">
              <a:solidFill>
                <a:schemeClr val="bg1"/>
              </a:solidFill>
            </a:endParaRPr>
          </a:p>
          <a:p>
            <a:r>
              <a:rPr lang="en-GB" dirty="0" smtClean="0">
                <a:solidFill>
                  <a:schemeClr val="bg1"/>
                </a:solidFill>
              </a:rPr>
              <a:t>Attempts to reconcile pro and anti-</a:t>
            </a:r>
            <a:r>
              <a:rPr lang="en-GB" dirty="0" err="1" smtClean="0">
                <a:solidFill>
                  <a:schemeClr val="bg1"/>
                </a:solidFill>
              </a:rPr>
              <a:t>Chalcedonian</a:t>
            </a:r>
            <a:r>
              <a:rPr lang="en-GB" dirty="0" smtClean="0">
                <a:solidFill>
                  <a:schemeClr val="bg1"/>
                </a:solidFill>
              </a:rPr>
              <a:t> positions – resistant bishops punished and excluded – claims imperial authority to regulate priesthoods and the Church.</a:t>
            </a:r>
            <a:endParaRPr lang="en-GB" dirty="0">
              <a:solidFill>
                <a:schemeClr val="bg1"/>
              </a:solidFill>
            </a:endParaRPr>
          </a:p>
        </p:txBody>
      </p:sp>
      <p:sp>
        <p:nvSpPr>
          <p:cNvPr id="4" name="Title 5"/>
          <p:cNvSpPr txBox="1">
            <a:spLocks/>
          </p:cNvSpPr>
          <p:nvPr/>
        </p:nvSpPr>
        <p:spPr>
          <a:xfrm>
            <a:off x="87423" y="6237312"/>
            <a:ext cx="8928992" cy="620688"/>
          </a:xfrm>
          <a:prstGeom prst="rect">
            <a:avLst/>
          </a:prstGeom>
        </p:spPr>
        <p:txBody>
          <a:bodyPr vert="horz" lIns="91440" tIns="45720" rIns="91440" bIns="45720" rtlCol="0" anchor="ctr">
            <a:normAutofit fontScale="97500"/>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lgn="ctr"/>
            <a:r>
              <a:rPr lang="en-GB" sz="2800" b="1" dirty="0" smtClean="0">
                <a:solidFill>
                  <a:schemeClr val="bg1"/>
                </a:solidFill>
              </a:rPr>
              <a:t>Mosaics of San Vitale – Ravenna (AD 547)</a:t>
            </a:r>
            <a:endParaRPr lang="en-GB" sz="2800" b="1" dirty="0">
              <a:solidFill>
                <a:schemeClr val="bg1"/>
              </a:solidFill>
            </a:endParaRPr>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2969" y="4005064"/>
            <a:ext cx="3683007" cy="2294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4005064"/>
            <a:ext cx="3786086" cy="22947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612712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491880" y="3284984"/>
            <a:ext cx="5377138" cy="33545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Content Placeholder 4"/>
          <p:cNvSpPr txBox="1">
            <a:spLocks/>
          </p:cNvSpPr>
          <p:nvPr/>
        </p:nvSpPr>
        <p:spPr>
          <a:xfrm>
            <a:off x="107504" y="548680"/>
            <a:ext cx="8856984" cy="1800200"/>
          </a:xfrm>
          <a:prstGeom prst="rect">
            <a:avLst/>
          </a:prstGeom>
        </p:spPr>
        <p:txBody>
          <a:bodyPr vert="horz" lIns="91440" tIns="45720" rIns="91440" bIns="45720" rtlCol="0">
            <a:noAutofit/>
          </a:bodyPr>
          <a:lst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a:lstStyle>
          <a:p>
            <a:endParaRPr lang="en-GB" sz="2000" dirty="0"/>
          </a:p>
        </p:txBody>
      </p:sp>
      <p:sp>
        <p:nvSpPr>
          <p:cNvPr id="4" name="Rectangle 3"/>
          <p:cNvSpPr/>
          <p:nvPr/>
        </p:nvSpPr>
        <p:spPr>
          <a:xfrm>
            <a:off x="107504" y="3072348"/>
            <a:ext cx="3312368" cy="3785652"/>
          </a:xfrm>
          <a:prstGeom prst="rect">
            <a:avLst/>
          </a:prstGeom>
        </p:spPr>
        <p:txBody>
          <a:bodyPr wrap="square">
            <a:spAutoFit/>
          </a:bodyPr>
          <a:lstStyle/>
          <a:p>
            <a:r>
              <a:rPr lang="en-GB" sz="2000" dirty="0" smtClean="0">
                <a:solidFill>
                  <a:schemeClr val="bg1"/>
                </a:solidFill>
              </a:rPr>
              <a:t>“I shudder when I describe so great a disaster, and pass it on to be remembered for future generations, and I know what God’s will could be in raising up the affairs of a man or a place, and then casting them down and whipping them out for no apparent reason.” – </a:t>
            </a:r>
            <a:r>
              <a:rPr lang="en-GB" sz="2000" b="1" dirty="0" smtClean="0">
                <a:solidFill>
                  <a:schemeClr val="bg1"/>
                </a:solidFill>
              </a:rPr>
              <a:t>Procopius </a:t>
            </a:r>
            <a:r>
              <a:rPr lang="en-GB" sz="2000" b="1" i="1" dirty="0" smtClean="0">
                <a:solidFill>
                  <a:schemeClr val="bg1"/>
                </a:solidFill>
              </a:rPr>
              <a:t>Wars </a:t>
            </a:r>
            <a:r>
              <a:rPr lang="en-GB" sz="2000" b="1" dirty="0" smtClean="0">
                <a:solidFill>
                  <a:schemeClr val="bg1"/>
                </a:solidFill>
              </a:rPr>
              <a:t>2.10.4</a:t>
            </a:r>
            <a:r>
              <a:rPr lang="en-GB" sz="2000" dirty="0" smtClean="0">
                <a:solidFill>
                  <a:schemeClr val="bg1"/>
                </a:solidFill>
              </a:rPr>
              <a:t>.</a:t>
            </a:r>
            <a:endParaRPr lang="en-GB" sz="2000" dirty="0">
              <a:solidFill>
                <a:schemeClr val="bg1"/>
              </a:solidFill>
            </a:endParaRPr>
          </a:p>
        </p:txBody>
      </p:sp>
      <p:sp>
        <p:nvSpPr>
          <p:cNvPr id="5" name="Content Placeholder 2"/>
          <p:cNvSpPr txBox="1">
            <a:spLocks/>
          </p:cNvSpPr>
          <p:nvPr/>
        </p:nvSpPr>
        <p:spPr>
          <a:xfrm>
            <a:off x="0" y="145474"/>
            <a:ext cx="9040091" cy="3044536"/>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In the AD 330s Justinian attacks the Vandals in North Africa (533-34) and the </a:t>
            </a:r>
            <a:r>
              <a:rPr lang="en-GB" dirty="0" err="1" smtClean="0">
                <a:solidFill>
                  <a:schemeClr val="bg1"/>
                </a:solidFill>
              </a:rPr>
              <a:t>Ostrogoths</a:t>
            </a:r>
            <a:r>
              <a:rPr lang="en-GB" dirty="0" smtClean="0">
                <a:solidFill>
                  <a:schemeClr val="bg1"/>
                </a:solidFill>
              </a:rPr>
              <a:t> in Italy (535-553). </a:t>
            </a:r>
          </a:p>
          <a:p>
            <a:endParaRPr lang="en-GB" sz="700" dirty="0" smtClean="0">
              <a:solidFill>
                <a:schemeClr val="bg1"/>
              </a:solidFill>
            </a:endParaRPr>
          </a:p>
          <a:p>
            <a:r>
              <a:rPr lang="en-GB" dirty="0" err="1" smtClean="0">
                <a:solidFill>
                  <a:schemeClr val="bg1"/>
                </a:solidFill>
              </a:rPr>
              <a:t>Avars</a:t>
            </a:r>
            <a:r>
              <a:rPr lang="en-GB" dirty="0" smtClean="0">
                <a:solidFill>
                  <a:schemeClr val="bg1"/>
                </a:solidFill>
              </a:rPr>
              <a:t> establish themselves on the Pannonian plain.</a:t>
            </a:r>
          </a:p>
          <a:p>
            <a:endParaRPr lang="en-GB" sz="700" dirty="0" smtClean="0">
              <a:solidFill>
                <a:schemeClr val="bg1"/>
              </a:solidFill>
            </a:endParaRPr>
          </a:p>
          <a:p>
            <a:r>
              <a:rPr lang="en-GB" dirty="0" smtClean="0">
                <a:solidFill>
                  <a:schemeClr val="bg1"/>
                </a:solidFill>
              </a:rPr>
              <a:t>Major treaty between Byzantium and Persia concluded in AD 533 – former paid 11,000 lb of gold for peace.</a:t>
            </a:r>
          </a:p>
          <a:p>
            <a:endParaRPr lang="en-GB" sz="700" dirty="0" smtClean="0">
              <a:solidFill>
                <a:schemeClr val="bg1"/>
              </a:solidFill>
            </a:endParaRPr>
          </a:p>
          <a:p>
            <a:r>
              <a:rPr lang="en-GB" dirty="0" err="1" smtClean="0">
                <a:solidFill>
                  <a:schemeClr val="bg1"/>
                </a:solidFill>
              </a:rPr>
              <a:t>Khurso</a:t>
            </a:r>
            <a:r>
              <a:rPr lang="en-GB" dirty="0" smtClean="0">
                <a:solidFill>
                  <a:schemeClr val="bg1"/>
                </a:solidFill>
              </a:rPr>
              <a:t> I sack Antioch in AD 540 - AD 561 “fifth-year peace” concluded.</a:t>
            </a:r>
          </a:p>
          <a:p>
            <a:endParaRPr lang="en-GB" dirty="0"/>
          </a:p>
        </p:txBody>
      </p:sp>
    </p:spTree>
    <p:extLst>
      <p:ext uri="{BB962C8B-B14F-4D97-AF65-F5344CB8AC3E}">
        <p14:creationId xmlns:p14="http://schemas.microsoft.com/office/powerpoint/2010/main" val="264284098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chemeClr val="bg1"/>
                </a:solidFill>
              </a:rPr>
              <a:t>Hagia</a:t>
            </a:r>
            <a:r>
              <a:rPr lang="en-GB" b="1" dirty="0" smtClean="0">
                <a:solidFill>
                  <a:schemeClr val="bg1"/>
                </a:solidFill>
              </a:rPr>
              <a:t> Sophia</a:t>
            </a:r>
            <a:endParaRPr lang="en-GB" b="1" dirty="0">
              <a:solidFill>
                <a:schemeClr val="bg1"/>
              </a:solidFill>
            </a:endParaRPr>
          </a:p>
        </p:txBody>
      </p:sp>
      <p:sp>
        <p:nvSpPr>
          <p:cNvPr id="4" name="Content Placeholder 3"/>
          <p:cNvSpPr>
            <a:spLocks noGrp="1"/>
          </p:cNvSpPr>
          <p:nvPr>
            <p:ph sz="half" idx="1"/>
          </p:nvPr>
        </p:nvSpPr>
        <p:spPr>
          <a:xfrm>
            <a:off x="107504" y="1600200"/>
            <a:ext cx="4388296" cy="5257800"/>
          </a:xfrm>
        </p:spPr>
        <p:txBody>
          <a:bodyPr>
            <a:normAutofit fontScale="85000" lnSpcReduction="20000"/>
          </a:bodyPr>
          <a:lstStyle/>
          <a:p>
            <a:r>
              <a:rPr lang="en-GB" dirty="0" smtClean="0">
                <a:solidFill>
                  <a:schemeClr val="bg1"/>
                </a:solidFill>
              </a:rPr>
              <a:t>Replaces earlier building destroyed in the </a:t>
            </a:r>
            <a:r>
              <a:rPr lang="en-GB" dirty="0" err="1" smtClean="0">
                <a:solidFill>
                  <a:schemeClr val="bg1"/>
                </a:solidFill>
              </a:rPr>
              <a:t>Nika</a:t>
            </a:r>
            <a:r>
              <a:rPr lang="en-GB" dirty="0" smtClean="0">
                <a:solidFill>
                  <a:schemeClr val="bg1"/>
                </a:solidFill>
              </a:rPr>
              <a:t> riots.</a:t>
            </a:r>
          </a:p>
          <a:p>
            <a:endParaRPr lang="en-GB" sz="1000" dirty="0">
              <a:solidFill>
                <a:schemeClr val="bg1"/>
              </a:solidFill>
            </a:endParaRPr>
          </a:p>
          <a:p>
            <a:r>
              <a:rPr lang="en-GB" dirty="0" smtClean="0">
                <a:solidFill>
                  <a:schemeClr val="bg1"/>
                </a:solidFill>
              </a:rPr>
              <a:t>Dedicated AD 535, dome replaced in 563 after original collapsed. </a:t>
            </a:r>
          </a:p>
          <a:p>
            <a:endParaRPr lang="en-GB" sz="1000" dirty="0">
              <a:solidFill>
                <a:schemeClr val="bg1"/>
              </a:solidFill>
            </a:endParaRPr>
          </a:p>
          <a:p>
            <a:pPr marL="0" indent="0">
              <a:buNone/>
            </a:pPr>
            <a:r>
              <a:rPr lang="en-GB" dirty="0" smtClean="0">
                <a:solidFill>
                  <a:schemeClr val="bg1"/>
                </a:solidFill>
              </a:rPr>
              <a:t>“Both </a:t>
            </a:r>
            <a:r>
              <a:rPr lang="en-GB" dirty="0">
                <a:solidFill>
                  <a:schemeClr val="bg1"/>
                </a:solidFill>
              </a:rPr>
              <a:t>its breadth and its length have been so carefully proportioned, that it may not improperly be said to be exceedingly long and at the same time unusually </a:t>
            </a:r>
            <a:r>
              <a:rPr lang="en-GB" dirty="0" smtClean="0">
                <a:solidFill>
                  <a:schemeClr val="bg1"/>
                </a:solidFill>
              </a:rPr>
              <a:t>broad… The </a:t>
            </a:r>
            <a:r>
              <a:rPr lang="en-GB" dirty="0">
                <a:solidFill>
                  <a:schemeClr val="bg1"/>
                </a:solidFill>
              </a:rPr>
              <a:t>whole ceiling is overlaid with pure </a:t>
            </a:r>
            <a:r>
              <a:rPr lang="en-GB" dirty="0" smtClean="0">
                <a:solidFill>
                  <a:schemeClr val="bg1"/>
                </a:solidFill>
              </a:rPr>
              <a:t>gold… </a:t>
            </a:r>
            <a:r>
              <a:rPr lang="en-GB" dirty="0">
                <a:solidFill>
                  <a:schemeClr val="bg1"/>
                </a:solidFill>
              </a:rPr>
              <a:t>who could recount the beauty of the </a:t>
            </a:r>
            <a:r>
              <a:rPr lang="en-GB" dirty="0" smtClean="0">
                <a:solidFill>
                  <a:schemeClr val="bg1"/>
                </a:solidFill>
              </a:rPr>
              <a:t>columns </a:t>
            </a:r>
            <a:r>
              <a:rPr lang="en-GB" dirty="0">
                <a:solidFill>
                  <a:schemeClr val="bg1"/>
                </a:solidFill>
              </a:rPr>
              <a:t>and the stones with which the church is adorned</a:t>
            </a:r>
            <a:r>
              <a:rPr lang="en-GB" dirty="0" smtClean="0">
                <a:solidFill>
                  <a:schemeClr val="bg1"/>
                </a:solidFill>
              </a:rPr>
              <a:t>?” – </a:t>
            </a:r>
            <a:r>
              <a:rPr lang="en-GB" b="1" dirty="0" smtClean="0">
                <a:solidFill>
                  <a:schemeClr val="bg1"/>
                </a:solidFill>
              </a:rPr>
              <a:t>Procopius </a:t>
            </a:r>
            <a:r>
              <a:rPr lang="en-GB" b="1" i="1" dirty="0" smtClean="0">
                <a:solidFill>
                  <a:schemeClr val="bg1"/>
                </a:solidFill>
              </a:rPr>
              <a:t>Buildings </a:t>
            </a:r>
            <a:r>
              <a:rPr lang="en-GB" b="1" dirty="0" smtClean="0">
                <a:solidFill>
                  <a:schemeClr val="bg1"/>
                </a:solidFill>
              </a:rPr>
              <a:t>1.28, 54, 59</a:t>
            </a:r>
            <a:r>
              <a:rPr lang="en-GB" dirty="0" smtClean="0">
                <a:solidFill>
                  <a:schemeClr val="bg1"/>
                </a:solidFill>
              </a:rPr>
              <a:t>.</a:t>
            </a:r>
            <a:endParaRPr lang="en-GB" b="1" dirty="0">
              <a:solidFill>
                <a:schemeClr val="bg1"/>
              </a:solidFill>
            </a:endParaRPr>
          </a:p>
        </p:txBody>
      </p:sp>
      <p:sp>
        <p:nvSpPr>
          <p:cNvPr id="5" name="Content Placeholder 4"/>
          <p:cNvSpPr>
            <a:spLocks noGrp="1"/>
          </p:cNvSpPr>
          <p:nvPr>
            <p:ph sz="half" idx="2"/>
          </p:nvPr>
        </p:nvSpPr>
        <p:spPr>
          <a:xfrm>
            <a:off x="4644008" y="6237312"/>
            <a:ext cx="4172272" cy="360040"/>
          </a:xfrm>
        </p:spPr>
        <p:txBody>
          <a:bodyPr>
            <a:normAutofit fontScale="85000" lnSpcReduction="20000"/>
          </a:bodyPr>
          <a:lstStyle/>
          <a:p>
            <a:pPr marL="0" indent="0" algn="ctr">
              <a:buNone/>
            </a:pPr>
            <a:r>
              <a:rPr lang="en-GB" dirty="0" smtClean="0">
                <a:solidFill>
                  <a:schemeClr val="bg1"/>
                </a:solidFill>
              </a:rPr>
              <a:t>Church of Holy Wisdom</a:t>
            </a:r>
            <a:endParaRPr lang="en-GB" dirty="0">
              <a:solidFill>
                <a:schemeClr val="bg1"/>
              </a:solidFill>
            </a:endParaRPr>
          </a:p>
        </p:txBody>
      </p:sp>
      <p:pic>
        <p:nvPicPr>
          <p:cNvPr id="2050" name="Picture 2" descr="C:\Users\Matt\Downloads\Hagia Sophia.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4008" y="1628800"/>
            <a:ext cx="4176464"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746285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3128"/>
            <a:ext cx="9144000" cy="1278082"/>
          </a:xfrm>
        </p:spPr>
        <p:txBody>
          <a:bodyPr>
            <a:normAutofit/>
          </a:bodyPr>
          <a:lstStyle/>
          <a:p>
            <a:r>
              <a:rPr lang="en-GB" sz="3400" b="1" dirty="0" smtClean="0">
                <a:solidFill>
                  <a:schemeClr val="bg1"/>
                </a:solidFill>
              </a:rPr>
              <a:t>From the Late Antique to the Medieval</a:t>
            </a:r>
            <a:endParaRPr lang="en-GB" sz="3400" b="1" dirty="0">
              <a:solidFill>
                <a:schemeClr val="bg1"/>
              </a:solidFill>
            </a:endParaRPr>
          </a:p>
        </p:txBody>
      </p:sp>
      <p:sp>
        <p:nvSpPr>
          <p:cNvPr id="3" name="Content Placeholder 2"/>
          <p:cNvSpPr>
            <a:spLocks noGrp="1"/>
          </p:cNvSpPr>
          <p:nvPr>
            <p:ph idx="1"/>
          </p:nvPr>
        </p:nvSpPr>
        <p:spPr>
          <a:xfrm>
            <a:off x="32792" y="1286636"/>
            <a:ext cx="8931696" cy="2164987"/>
          </a:xfrm>
        </p:spPr>
        <p:txBody>
          <a:bodyPr>
            <a:normAutofit fontScale="92500"/>
          </a:bodyPr>
          <a:lstStyle/>
          <a:p>
            <a:r>
              <a:rPr lang="en-GB" dirty="0">
                <a:solidFill>
                  <a:schemeClr val="bg1"/>
                </a:solidFill>
              </a:rPr>
              <a:t>Byzantine-Sassanid War AD </a:t>
            </a:r>
            <a:r>
              <a:rPr lang="en-GB" dirty="0" smtClean="0">
                <a:solidFill>
                  <a:schemeClr val="bg1"/>
                </a:solidFill>
              </a:rPr>
              <a:t>602-628:</a:t>
            </a:r>
          </a:p>
          <a:p>
            <a:pPr lvl="1"/>
            <a:r>
              <a:rPr lang="en-GB" dirty="0" smtClean="0">
                <a:solidFill>
                  <a:schemeClr val="bg1"/>
                </a:solidFill>
              </a:rPr>
              <a:t>“Holy warfare”</a:t>
            </a:r>
          </a:p>
          <a:p>
            <a:pPr lvl="1"/>
            <a:r>
              <a:rPr lang="en-GB" dirty="0" smtClean="0">
                <a:solidFill>
                  <a:schemeClr val="bg1"/>
                </a:solidFill>
              </a:rPr>
              <a:t>Help from Christian </a:t>
            </a:r>
            <a:r>
              <a:rPr lang="en-GB" dirty="0">
                <a:solidFill>
                  <a:schemeClr val="bg1"/>
                </a:solidFill>
              </a:rPr>
              <a:t>lords of the </a:t>
            </a:r>
            <a:r>
              <a:rPr lang="en-GB" dirty="0" smtClean="0">
                <a:solidFill>
                  <a:schemeClr val="bg1"/>
                </a:solidFill>
              </a:rPr>
              <a:t>Caucuses.</a:t>
            </a:r>
          </a:p>
          <a:p>
            <a:pPr lvl="1"/>
            <a:r>
              <a:rPr lang="en-GB" dirty="0" smtClean="0">
                <a:solidFill>
                  <a:schemeClr val="bg1"/>
                </a:solidFill>
              </a:rPr>
              <a:t>Besieging of Constantinople by Sassanids and </a:t>
            </a:r>
            <a:r>
              <a:rPr lang="en-GB" dirty="0" err="1" smtClean="0">
                <a:solidFill>
                  <a:schemeClr val="bg1"/>
                </a:solidFill>
              </a:rPr>
              <a:t>Avars</a:t>
            </a:r>
            <a:r>
              <a:rPr lang="en-GB" dirty="0" smtClean="0">
                <a:solidFill>
                  <a:schemeClr val="bg1"/>
                </a:solidFill>
              </a:rPr>
              <a:t> (AD 625).</a:t>
            </a:r>
          </a:p>
          <a:p>
            <a:pPr lvl="1"/>
            <a:r>
              <a:rPr lang="en-GB" dirty="0">
                <a:solidFill>
                  <a:schemeClr val="bg1"/>
                </a:solidFill>
              </a:rPr>
              <a:t>True Cross restored to </a:t>
            </a:r>
            <a:r>
              <a:rPr lang="en-GB" dirty="0" smtClean="0">
                <a:solidFill>
                  <a:schemeClr val="bg1"/>
                </a:solidFill>
              </a:rPr>
              <a:t>Jerusalem (AD 628). </a:t>
            </a:r>
          </a:p>
          <a:p>
            <a:endParaRPr lang="en-GB" sz="800" dirty="0">
              <a:solidFill>
                <a:schemeClr val="bg1"/>
              </a:solidFill>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8191" y="3826732"/>
            <a:ext cx="3768305" cy="29518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ent Placeholder 2"/>
          <p:cNvSpPr txBox="1">
            <a:spLocks/>
          </p:cNvSpPr>
          <p:nvPr/>
        </p:nvSpPr>
        <p:spPr>
          <a:xfrm>
            <a:off x="32792" y="3451624"/>
            <a:ext cx="5324580" cy="3406378"/>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Rise of Islam:</a:t>
            </a:r>
          </a:p>
          <a:p>
            <a:pPr lvl="1"/>
            <a:r>
              <a:rPr lang="en-GB" dirty="0" smtClean="0">
                <a:solidFill>
                  <a:schemeClr val="bg1"/>
                </a:solidFill>
              </a:rPr>
              <a:t>Muhammad claims revelations from God – c. 610s.</a:t>
            </a:r>
          </a:p>
          <a:p>
            <a:pPr lvl="1"/>
            <a:r>
              <a:rPr lang="en-GB" dirty="0" smtClean="0">
                <a:solidFill>
                  <a:schemeClr val="bg1"/>
                </a:solidFill>
              </a:rPr>
              <a:t>By AD 620s Muhammad units much of Arabia under his leadership.</a:t>
            </a:r>
          </a:p>
          <a:p>
            <a:pPr lvl="1"/>
            <a:r>
              <a:rPr lang="en-GB" dirty="0" smtClean="0">
                <a:solidFill>
                  <a:schemeClr val="bg1"/>
                </a:solidFill>
              </a:rPr>
              <a:t>Muhammad dies around AD 632 – his successors go on to conquer Palestine, Syria, Egypt, and Persia during the seventh century. </a:t>
            </a:r>
            <a:endParaRPr lang="en-GB" dirty="0">
              <a:solidFill>
                <a:schemeClr val="bg1"/>
              </a:solidFill>
            </a:endParaRPr>
          </a:p>
        </p:txBody>
      </p:sp>
    </p:spTree>
    <p:extLst>
      <p:ext uri="{BB962C8B-B14F-4D97-AF65-F5344CB8AC3E}">
        <p14:creationId xmlns:p14="http://schemas.microsoft.com/office/powerpoint/2010/main" val="33492557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Bibliography</a:t>
            </a:r>
            <a:endParaRPr lang="en-GB" b="1" dirty="0">
              <a:solidFill>
                <a:schemeClr val="bg1"/>
              </a:solidFill>
            </a:endParaRPr>
          </a:p>
        </p:txBody>
      </p:sp>
      <p:sp>
        <p:nvSpPr>
          <p:cNvPr id="3" name="Content Placeholder 2"/>
          <p:cNvSpPr>
            <a:spLocks noGrp="1"/>
          </p:cNvSpPr>
          <p:nvPr>
            <p:ph idx="1"/>
          </p:nvPr>
        </p:nvSpPr>
        <p:spPr>
          <a:xfrm>
            <a:off x="251520" y="1600200"/>
            <a:ext cx="8640960" cy="5141168"/>
          </a:xfrm>
        </p:spPr>
        <p:txBody>
          <a:bodyPr>
            <a:normAutofit fontScale="92500" lnSpcReduction="10000"/>
          </a:bodyPr>
          <a:lstStyle/>
          <a:p>
            <a:r>
              <a:rPr lang="en-GB" dirty="0" smtClean="0">
                <a:solidFill>
                  <a:schemeClr val="bg1"/>
                </a:solidFill>
              </a:rPr>
              <a:t>Cameron, A. 1993</a:t>
            </a:r>
            <a:r>
              <a:rPr lang="en-GB" dirty="0">
                <a:solidFill>
                  <a:schemeClr val="bg1"/>
                </a:solidFill>
              </a:rPr>
              <a:t>:</a:t>
            </a:r>
            <a:r>
              <a:rPr lang="en-GB" dirty="0" smtClean="0">
                <a:solidFill>
                  <a:schemeClr val="bg1"/>
                </a:solidFill>
              </a:rPr>
              <a:t> </a:t>
            </a:r>
            <a:r>
              <a:rPr lang="en-GB" i="1" dirty="0" smtClean="0">
                <a:solidFill>
                  <a:schemeClr val="bg1"/>
                </a:solidFill>
              </a:rPr>
              <a:t>The Mediterranean World in Late Antiquity AD 395-700</a:t>
            </a:r>
            <a:r>
              <a:rPr lang="en-GB" dirty="0" smtClean="0">
                <a:solidFill>
                  <a:schemeClr val="bg1"/>
                </a:solidFill>
              </a:rPr>
              <a:t>. London: Routledge.</a:t>
            </a:r>
          </a:p>
          <a:p>
            <a:endParaRPr lang="en-GB" sz="800" dirty="0">
              <a:solidFill>
                <a:schemeClr val="bg1"/>
              </a:solidFill>
            </a:endParaRPr>
          </a:p>
          <a:p>
            <a:r>
              <a:rPr lang="en-GB" dirty="0" smtClean="0">
                <a:solidFill>
                  <a:schemeClr val="bg1"/>
                </a:solidFill>
              </a:rPr>
              <a:t>Cameron, A. 1993: </a:t>
            </a:r>
            <a:r>
              <a:rPr lang="en-GB" i="1" dirty="0" smtClean="0">
                <a:solidFill>
                  <a:schemeClr val="bg1"/>
                </a:solidFill>
              </a:rPr>
              <a:t>The Later Roman Empire, AD 284-430</a:t>
            </a:r>
            <a:r>
              <a:rPr lang="en-GB" dirty="0" smtClean="0">
                <a:solidFill>
                  <a:schemeClr val="bg1"/>
                </a:solidFill>
              </a:rPr>
              <a:t>. Harvard: Harvard University Press.</a:t>
            </a:r>
          </a:p>
          <a:p>
            <a:endParaRPr lang="en-GB" sz="800" dirty="0" smtClean="0">
              <a:solidFill>
                <a:schemeClr val="bg1"/>
              </a:solidFill>
            </a:endParaRPr>
          </a:p>
          <a:p>
            <a:r>
              <a:rPr lang="en-GB" dirty="0" smtClean="0">
                <a:solidFill>
                  <a:schemeClr val="bg1"/>
                </a:solidFill>
              </a:rPr>
              <a:t>Mango</a:t>
            </a:r>
            <a:r>
              <a:rPr lang="en-GB" dirty="0">
                <a:solidFill>
                  <a:schemeClr val="bg1"/>
                </a:solidFill>
              </a:rPr>
              <a:t>, C. A. (ed.), </a:t>
            </a:r>
            <a:r>
              <a:rPr lang="en-GB" dirty="0" smtClean="0">
                <a:solidFill>
                  <a:schemeClr val="bg1"/>
                </a:solidFill>
              </a:rPr>
              <a:t>2002: </a:t>
            </a:r>
            <a:r>
              <a:rPr lang="en-GB" i="1" dirty="0">
                <a:solidFill>
                  <a:schemeClr val="bg1"/>
                </a:solidFill>
              </a:rPr>
              <a:t>The Oxford History of Byzantium</a:t>
            </a:r>
            <a:r>
              <a:rPr lang="en-GB" dirty="0">
                <a:solidFill>
                  <a:schemeClr val="bg1"/>
                </a:solidFill>
              </a:rPr>
              <a:t>. Oxford: Oxford University Press</a:t>
            </a:r>
            <a:r>
              <a:rPr lang="en-GB" dirty="0" smtClean="0">
                <a:solidFill>
                  <a:schemeClr val="bg1"/>
                </a:solidFill>
              </a:rPr>
              <a:t>.</a:t>
            </a:r>
          </a:p>
          <a:p>
            <a:endParaRPr lang="en-GB" sz="800" dirty="0">
              <a:solidFill>
                <a:schemeClr val="bg1"/>
              </a:solidFill>
            </a:endParaRPr>
          </a:p>
          <a:p>
            <a:r>
              <a:rPr lang="en-GB" dirty="0" smtClean="0">
                <a:solidFill>
                  <a:schemeClr val="bg1"/>
                </a:solidFill>
              </a:rPr>
              <a:t>Mitchell, S. 2007: </a:t>
            </a:r>
            <a:r>
              <a:rPr lang="en-GB" i="1" dirty="0" smtClean="0">
                <a:solidFill>
                  <a:schemeClr val="bg1"/>
                </a:solidFill>
              </a:rPr>
              <a:t>A History of the Later Roman Empire, AD 284-641: The Transformation of the </a:t>
            </a:r>
            <a:r>
              <a:rPr lang="en-GB" i="1" dirty="0">
                <a:solidFill>
                  <a:schemeClr val="bg1"/>
                </a:solidFill>
              </a:rPr>
              <a:t>Ancient World. </a:t>
            </a:r>
            <a:r>
              <a:rPr lang="en-GB" dirty="0">
                <a:solidFill>
                  <a:schemeClr val="bg1"/>
                </a:solidFill>
              </a:rPr>
              <a:t>Malden, </a:t>
            </a:r>
            <a:r>
              <a:rPr lang="en-GB" dirty="0" smtClean="0">
                <a:solidFill>
                  <a:schemeClr val="bg1"/>
                </a:solidFill>
              </a:rPr>
              <a:t>MA: Blackwell. </a:t>
            </a:r>
          </a:p>
          <a:p>
            <a:endParaRPr lang="en-GB" sz="800" dirty="0" smtClean="0">
              <a:solidFill>
                <a:schemeClr val="bg1"/>
              </a:solidFill>
            </a:endParaRPr>
          </a:p>
          <a:p>
            <a:r>
              <a:rPr lang="en-GB" dirty="0" smtClean="0">
                <a:solidFill>
                  <a:schemeClr val="bg1"/>
                </a:solidFill>
              </a:rPr>
              <a:t>Wickham, C. 2009: </a:t>
            </a:r>
            <a:r>
              <a:rPr lang="en-GB" i="1" dirty="0" smtClean="0">
                <a:solidFill>
                  <a:schemeClr val="bg1"/>
                </a:solidFill>
              </a:rPr>
              <a:t>The Inheritance of Rome: A History of Europe from 400 to 1000</a:t>
            </a:r>
            <a:r>
              <a:rPr lang="en-GB" dirty="0" smtClean="0">
                <a:solidFill>
                  <a:schemeClr val="bg1"/>
                </a:solidFill>
              </a:rPr>
              <a:t>. London: Penguin.</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31725787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34</TotalTime>
  <Words>2449</Words>
  <Application>Microsoft Office PowerPoint</Application>
  <PresentationFormat>On-screen Show (4:3)</PresentationFormat>
  <Paragraphs>227</Paragraphs>
  <Slides>28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Book Antiqua</vt:lpstr>
      <vt:lpstr>Lucida Sans</vt:lpstr>
      <vt:lpstr>Wingdings</vt:lpstr>
      <vt:lpstr>Wingdings 2</vt:lpstr>
      <vt:lpstr>Wingdings 3</vt:lpstr>
      <vt:lpstr>Apex</vt:lpstr>
      <vt:lpstr>Roman History and Literature</vt:lpstr>
      <vt:lpstr>Characterising the End</vt:lpstr>
      <vt:lpstr>The Fourth Century AD</vt:lpstr>
      <vt:lpstr>PowerPoint Presentation</vt:lpstr>
      <vt:lpstr>PowerPoint Presentation</vt:lpstr>
      <vt:lpstr>PowerPoint Presentation</vt:lpstr>
      <vt:lpstr>PowerPoint Presentation</vt:lpstr>
      <vt:lpstr>Late Roman Army</vt:lpstr>
      <vt:lpstr>Foederati</vt:lpstr>
      <vt:lpstr>Abandonment of Britain</vt:lpstr>
      <vt:lpstr>Sacks of Rome</vt:lpstr>
      <vt:lpstr>The Huns</vt:lpstr>
      <vt:lpstr>“Fall of the Western Empire”</vt:lpstr>
      <vt:lpstr>PowerPoint Presentation</vt:lpstr>
      <vt:lpstr>“Peasants” and Elites</vt:lpstr>
      <vt:lpstr>Urban and Literacy</vt:lpstr>
      <vt:lpstr>PowerPoint Presentation</vt:lpstr>
      <vt:lpstr>East in the Face of Crisis</vt:lpstr>
      <vt:lpstr>Constantinople</vt:lpstr>
      <vt:lpstr>Byzantine Society</vt:lpstr>
      <vt:lpstr>Religious Divisions</vt:lpstr>
      <vt:lpstr>East and West</vt:lpstr>
      <vt:lpstr>PowerPoint Presentation</vt:lpstr>
      <vt:lpstr>Powers of Justinian</vt:lpstr>
      <vt:lpstr>PowerPoint Presentation</vt:lpstr>
      <vt:lpstr>Hagia Sophia</vt:lpstr>
      <vt:lpstr>From the Late Antique to the Medieval</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dc:creator>
  <cp:lastModifiedBy>Matt</cp:lastModifiedBy>
  <cp:revision>21</cp:revision>
  <dcterms:created xsi:type="dcterms:W3CDTF">2020-02-19T11:18:36Z</dcterms:created>
  <dcterms:modified xsi:type="dcterms:W3CDTF">2020-02-19T11:52:59Z</dcterms:modified>
</cp:coreProperties>
</file>