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B9E3"/>
    <a:srgbClr val="23C9E5"/>
    <a:srgbClr val="3BAACD"/>
    <a:srgbClr val="3996CF"/>
    <a:srgbClr val="209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22" autoAdjust="0"/>
    <p:restoredTop sz="94660"/>
  </p:normalViewPr>
  <p:slideViewPr>
    <p:cSldViewPr snapToGrid="0">
      <p:cViewPr>
        <p:scale>
          <a:sx n="50" d="100"/>
          <a:sy n="50" d="100"/>
        </p:scale>
        <p:origin x="2080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D6E41C-9EB4-4AEB-A77B-E6A5DD7C241C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D7C3C-3993-40A4-A227-DD80BFE18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668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89A7-C296-4FBB-B33B-EA945F144D31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93FB-A0AB-4332-8E3E-1FA86D0719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067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89A7-C296-4FBB-B33B-EA945F144D31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93FB-A0AB-4332-8E3E-1FA86D0719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82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89A7-C296-4FBB-B33B-EA945F144D31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93FB-A0AB-4332-8E3E-1FA86D0719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285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89A7-C296-4FBB-B33B-EA945F144D31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93FB-A0AB-4332-8E3E-1FA86D0719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487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89A7-C296-4FBB-B33B-EA945F144D31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93FB-A0AB-4332-8E3E-1FA86D0719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825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89A7-C296-4FBB-B33B-EA945F144D31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93FB-A0AB-4332-8E3E-1FA86D0719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03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89A7-C296-4FBB-B33B-EA945F144D31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93FB-A0AB-4332-8E3E-1FA86D0719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105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89A7-C296-4FBB-B33B-EA945F144D31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93FB-A0AB-4332-8E3E-1FA86D0719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706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89A7-C296-4FBB-B33B-EA945F144D31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93FB-A0AB-4332-8E3E-1FA86D0719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364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89A7-C296-4FBB-B33B-EA945F144D31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93FB-A0AB-4332-8E3E-1FA86D0719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656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89A7-C296-4FBB-B33B-EA945F144D31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93FB-A0AB-4332-8E3E-1FA86D0719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378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889A7-C296-4FBB-B33B-EA945F144D31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A93FB-A0AB-4332-8E3E-1FA86D0719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473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B9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83713029-AF4D-6964-0354-178287B6BEAC}"/>
              </a:ext>
            </a:extLst>
          </p:cNvPr>
          <p:cNvSpPr/>
          <p:nvPr/>
        </p:nvSpPr>
        <p:spPr>
          <a:xfrm>
            <a:off x="416491" y="223025"/>
            <a:ext cx="2919321" cy="2269232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Diagnostic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Therapeutic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AB8F10-0ABB-5BA5-06AC-BE4EAD57DCB7}"/>
              </a:ext>
            </a:extLst>
          </p:cNvPr>
          <p:cNvSpPr txBox="1"/>
          <p:nvPr/>
        </p:nvSpPr>
        <p:spPr>
          <a:xfrm>
            <a:off x="1101141" y="396401"/>
            <a:ext cx="1550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Two types: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74320E-A79B-5DA7-1EF7-34A84D183CDB}"/>
              </a:ext>
            </a:extLst>
          </p:cNvPr>
          <p:cNvSpPr txBox="1"/>
          <p:nvPr/>
        </p:nvSpPr>
        <p:spPr>
          <a:xfrm>
            <a:off x="618720" y="1820415"/>
            <a:ext cx="2587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NHS England (no date)</a:t>
            </a:r>
          </a:p>
          <a:p>
            <a:pPr algn="ctr"/>
            <a:r>
              <a:rPr lang="en-GB" sz="1200" b="1" dirty="0"/>
              <a:t>and Adler and Carlton (2019)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76FD4D-C99F-DD1A-59E2-98DF893BAB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89689"/>
            <a:ext cx="4491404" cy="334048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FC4016C4-C27F-84CC-B65C-1841A714A666}"/>
              </a:ext>
            </a:extLst>
          </p:cNvPr>
          <p:cNvSpPr txBox="1">
            <a:spLocks/>
          </p:cNvSpPr>
          <p:nvPr/>
        </p:nvSpPr>
        <p:spPr>
          <a:xfrm>
            <a:off x="3621848" y="10940994"/>
            <a:ext cx="5465031" cy="2560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6012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62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5400" b="1" dirty="0"/>
              <a:t>Radiographer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AC90A43-4A27-8655-53CF-53BCEEF43F22}"/>
              </a:ext>
            </a:extLst>
          </p:cNvPr>
          <p:cNvSpPr/>
          <p:nvPr/>
        </p:nvSpPr>
        <p:spPr>
          <a:xfrm>
            <a:off x="2334405" y="6964013"/>
            <a:ext cx="4045431" cy="248672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 dirty="0">
              <a:solidFill>
                <a:schemeClr val="bg1"/>
              </a:solidFill>
            </a:endParaRP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Digital chemistry">
            <a:extLst>
              <a:ext uri="{FF2B5EF4-FFF2-40B4-BE49-F238E27FC236}">
                <a16:creationId xmlns:a16="http://schemas.microsoft.com/office/drawing/2014/main" id="{21F41009-5B4E-A452-F659-5249F3DA41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26"/>
          <a:stretch/>
        </p:blipFill>
        <p:spPr bwMode="auto">
          <a:xfrm>
            <a:off x="272459" y="6752454"/>
            <a:ext cx="1797456" cy="204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7E91F06D-CBF0-1096-47CE-E6650D0F100C}"/>
              </a:ext>
            </a:extLst>
          </p:cNvPr>
          <p:cNvSpPr/>
          <p:nvPr/>
        </p:nvSpPr>
        <p:spPr>
          <a:xfrm>
            <a:off x="222986" y="2706339"/>
            <a:ext cx="5018087" cy="2990088"/>
          </a:xfrm>
          <a:prstGeom prst="flowChartAlternateProcess">
            <a:avLst/>
          </a:prstGeom>
          <a:solidFill>
            <a:srgbClr val="3BAAC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  <a:p>
            <a:pPr algn="ctr"/>
            <a:endParaRPr lang="en-GB" sz="2800" b="1" dirty="0"/>
          </a:p>
          <a:p>
            <a:pPr algn="ctr"/>
            <a:r>
              <a:rPr lang="en-GB" sz="2800" b="1" dirty="0"/>
              <a:t>Sciences underpinning profession</a:t>
            </a:r>
            <a:r>
              <a:rPr lang="en-GB" sz="2800" dirty="0"/>
              <a:t>: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/>
              <a:t>Medical Physics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/>
              <a:t>Chemistry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/>
              <a:t>Human Biology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/>
              <a:t>Nuclear medicine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National School of Healthcare Science (no date)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and </a:t>
            </a:r>
            <a:r>
              <a:rPr lang="en-GB" sz="1200" b="1" dirty="0" err="1">
                <a:solidFill>
                  <a:schemeClr val="tx1"/>
                </a:solidFill>
              </a:rPr>
              <a:t>Wininger</a:t>
            </a:r>
            <a:r>
              <a:rPr lang="en-GB" sz="1200" b="1" dirty="0">
                <a:solidFill>
                  <a:schemeClr val="tx1"/>
                </a:solidFill>
              </a:rPr>
              <a:t> (2022)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3601101-5802-6E69-E7F1-F242C30E5B4B}"/>
              </a:ext>
            </a:extLst>
          </p:cNvPr>
          <p:cNvSpPr/>
          <p:nvPr/>
        </p:nvSpPr>
        <p:spPr>
          <a:xfrm>
            <a:off x="5109798" y="9405717"/>
            <a:ext cx="4051788" cy="248672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X-ray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D1A02B-70EA-C594-6023-98FD75897D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52" r="21558" b="2"/>
          <a:stretch/>
        </p:blipFill>
        <p:spPr>
          <a:xfrm>
            <a:off x="4357665" y="-1"/>
            <a:ext cx="5243534" cy="3640833"/>
          </a:xfrm>
          <a:custGeom>
            <a:avLst/>
            <a:gdLst/>
            <a:ahLst/>
            <a:cxnLst/>
            <a:rect l="l" t="t" r="r" b="b"/>
            <a:pathLst>
              <a:path w="5699887" h="4059244">
                <a:moveTo>
                  <a:pt x="0" y="0"/>
                </a:moveTo>
                <a:lnTo>
                  <a:pt x="5699887" y="0"/>
                </a:lnTo>
                <a:lnTo>
                  <a:pt x="5699887" y="3944096"/>
                </a:lnTo>
                <a:lnTo>
                  <a:pt x="5525775" y="3980429"/>
                </a:lnTo>
                <a:cubicBezTo>
                  <a:pt x="5246154" y="4032190"/>
                  <a:pt x="4957865" y="4059244"/>
                  <a:pt x="4663256" y="4059244"/>
                </a:cubicBezTo>
                <a:cubicBezTo>
                  <a:pt x="2306390" y="4059244"/>
                  <a:pt x="353936" y="2327747"/>
                  <a:pt x="8566" y="67422"/>
                </a:cubicBezTo>
                <a:close/>
              </a:path>
            </a:pathLst>
          </a:cu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7FCD46B-4580-F70F-7FC1-85ED70854AED}"/>
              </a:ext>
            </a:extLst>
          </p:cNvPr>
          <p:cNvSpPr txBox="1"/>
          <p:nvPr/>
        </p:nvSpPr>
        <p:spPr>
          <a:xfrm>
            <a:off x="3601290" y="8012825"/>
            <a:ext cx="1814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PET scan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4261951-DBB2-7E39-B7BF-9925C503D9ED}"/>
              </a:ext>
            </a:extLst>
          </p:cNvPr>
          <p:cNvSpPr txBox="1"/>
          <p:nvPr/>
        </p:nvSpPr>
        <p:spPr>
          <a:xfrm>
            <a:off x="2737722" y="7301961"/>
            <a:ext cx="17946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2. Understanding of anatomy examined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AE9116-4F40-DD4E-1761-8B4E36FFAEAB}"/>
              </a:ext>
            </a:extLst>
          </p:cNvPr>
          <p:cNvSpPr txBox="1"/>
          <p:nvPr/>
        </p:nvSpPr>
        <p:spPr>
          <a:xfrm>
            <a:off x="4237675" y="7713235"/>
            <a:ext cx="2189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1. Use of radioactive tracers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1C1F9E0-72C4-CBAF-5FFE-EED23CBC7188}"/>
              </a:ext>
            </a:extLst>
          </p:cNvPr>
          <p:cNvSpPr txBox="1"/>
          <p:nvPr/>
        </p:nvSpPr>
        <p:spPr>
          <a:xfrm>
            <a:off x="3236557" y="8442815"/>
            <a:ext cx="22031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3. Understanding chemistry/physics within the body</a:t>
            </a:r>
          </a:p>
        </p:txBody>
      </p:sp>
      <p:sp>
        <p:nvSpPr>
          <p:cNvPr id="19" name="Arrow: Curved Up 18">
            <a:extLst>
              <a:ext uri="{FF2B5EF4-FFF2-40B4-BE49-F238E27FC236}">
                <a16:creationId xmlns:a16="http://schemas.microsoft.com/office/drawing/2014/main" id="{D0C566B3-FCDC-171E-1FCF-420F09E00073}"/>
              </a:ext>
            </a:extLst>
          </p:cNvPr>
          <p:cNvSpPr/>
          <p:nvPr/>
        </p:nvSpPr>
        <p:spPr>
          <a:xfrm rot="3172366">
            <a:off x="2286615" y="8236293"/>
            <a:ext cx="890827" cy="440705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Arrow: Curved Up 19">
            <a:extLst>
              <a:ext uri="{FF2B5EF4-FFF2-40B4-BE49-F238E27FC236}">
                <a16:creationId xmlns:a16="http://schemas.microsoft.com/office/drawing/2014/main" id="{FF00784A-C7FE-6460-4BE8-42852BB84DED}"/>
              </a:ext>
            </a:extLst>
          </p:cNvPr>
          <p:cNvSpPr/>
          <p:nvPr/>
        </p:nvSpPr>
        <p:spPr>
          <a:xfrm rot="19087354">
            <a:off x="5082162" y="8536106"/>
            <a:ext cx="1008978" cy="40841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Arrow: Curved Up 21">
            <a:extLst>
              <a:ext uri="{FF2B5EF4-FFF2-40B4-BE49-F238E27FC236}">
                <a16:creationId xmlns:a16="http://schemas.microsoft.com/office/drawing/2014/main" id="{3D2B7577-E040-C8D6-AFEE-077672A2DBB3}"/>
              </a:ext>
            </a:extLst>
          </p:cNvPr>
          <p:cNvSpPr/>
          <p:nvPr/>
        </p:nvSpPr>
        <p:spPr>
          <a:xfrm rot="11738220">
            <a:off x="4495335" y="7108144"/>
            <a:ext cx="1135034" cy="55687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CA78F92-FCC5-9A85-8F72-CC033A9007F9}"/>
              </a:ext>
            </a:extLst>
          </p:cNvPr>
          <p:cNvSpPr txBox="1"/>
          <p:nvPr/>
        </p:nvSpPr>
        <p:spPr>
          <a:xfrm>
            <a:off x="2651161" y="6524895"/>
            <a:ext cx="326847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Institute of Biomedical Imaging and Bioengineering (2016) and Herring (2020)</a:t>
            </a:r>
            <a:endParaRPr lang="en-GB" sz="1200" b="1" dirty="0"/>
          </a:p>
        </p:txBody>
      </p:sp>
      <p:sp>
        <p:nvSpPr>
          <p:cNvPr id="26" name="Arrow: Curved Up 25">
            <a:extLst>
              <a:ext uri="{FF2B5EF4-FFF2-40B4-BE49-F238E27FC236}">
                <a16:creationId xmlns:a16="http://schemas.microsoft.com/office/drawing/2014/main" id="{47CA01EE-9AA5-C1C3-2422-3ED72DA799A6}"/>
              </a:ext>
            </a:extLst>
          </p:cNvPr>
          <p:cNvSpPr/>
          <p:nvPr/>
        </p:nvSpPr>
        <p:spPr>
          <a:xfrm rot="11738220">
            <a:off x="7204978" y="9534920"/>
            <a:ext cx="1079743" cy="38955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2EAC6F1-F896-ABDF-FD3C-E4FB933B4DAC}"/>
              </a:ext>
            </a:extLst>
          </p:cNvPr>
          <p:cNvSpPr txBox="1"/>
          <p:nvPr/>
        </p:nvSpPr>
        <p:spPr>
          <a:xfrm>
            <a:off x="5594513" y="9813112"/>
            <a:ext cx="1878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1. Anatomy</a:t>
            </a:r>
          </a:p>
        </p:txBody>
      </p:sp>
      <p:sp>
        <p:nvSpPr>
          <p:cNvPr id="28" name="Arrow: Curved Up 27">
            <a:extLst>
              <a:ext uri="{FF2B5EF4-FFF2-40B4-BE49-F238E27FC236}">
                <a16:creationId xmlns:a16="http://schemas.microsoft.com/office/drawing/2014/main" id="{BCB7C08A-CE0E-E6A4-5988-8C0A4F7FD837}"/>
              </a:ext>
            </a:extLst>
          </p:cNvPr>
          <p:cNvSpPr/>
          <p:nvPr/>
        </p:nvSpPr>
        <p:spPr>
          <a:xfrm rot="5400000">
            <a:off x="5175020" y="10268784"/>
            <a:ext cx="838987" cy="40120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DBE8128-4FFB-B758-0A26-6B764DFB43C5}"/>
              </a:ext>
            </a:extLst>
          </p:cNvPr>
          <p:cNvSpPr txBox="1"/>
          <p:nvPr/>
        </p:nvSpPr>
        <p:spPr>
          <a:xfrm>
            <a:off x="5541274" y="10901422"/>
            <a:ext cx="18783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2.Understanding Medical Physics </a:t>
            </a:r>
          </a:p>
        </p:txBody>
      </p:sp>
      <p:sp>
        <p:nvSpPr>
          <p:cNvPr id="30" name="Arrow: Curved Up 29">
            <a:extLst>
              <a:ext uri="{FF2B5EF4-FFF2-40B4-BE49-F238E27FC236}">
                <a16:creationId xmlns:a16="http://schemas.microsoft.com/office/drawing/2014/main" id="{9250BF5E-33B4-E58C-3C08-6BFD764855CF}"/>
              </a:ext>
            </a:extLst>
          </p:cNvPr>
          <p:cNvSpPr/>
          <p:nvPr/>
        </p:nvSpPr>
        <p:spPr>
          <a:xfrm rot="20280276">
            <a:off x="7322580" y="11254186"/>
            <a:ext cx="1057108" cy="3349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005C9EC-4A65-0009-A678-1992413E3B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8808" y="3954887"/>
            <a:ext cx="3073768" cy="1600201"/>
          </a:xfrm>
          <a:prstGeom prst="rect">
            <a:avLst/>
          </a:prstGeom>
        </p:spPr>
      </p:pic>
      <p:sp>
        <p:nvSpPr>
          <p:cNvPr id="3" name="Arrow: Up-Down 2">
            <a:extLst>
              <a:ext uri="{FF2B5EF4-FFF2-40B4-BE49-F238E27FC236}">
                <a16:creationId xmlns:a16="http://schemas.microsoft.com/office/drawing/2014/main" id="{68DFAFB7-257D-E96E-831A-BDF16ABA3F5A}"/>
              </a:ext>
            </a:extLst>
          </p:cNvPr>
          <p:cNvSpPr/>
          <p:nvPr/>
        </p:nvSpPr>
        <p:spPr>
          <a:xfrm rot="2358787">
            <a:off x="5637672" y="5657918"/>
            <a:ext cx="422735" cy="982311"/>
          </a:xfrm>
          <a:prstGeom prst="up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6FDC2F-1878-AAB0-207F-9E6D7828B1F5}"/>
              </a:ext>
            </a:extLst>
          </p:cNvPr>
          <p:cNvSpPr txBox="1"/>
          <p:nvPr/>
        </p:nvSpPr>
        <p:spPr>
          <a:xfrm>
            <a:off x="5898914" y="9106676"/>
            <a:ext cx="4604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NHS UK  (2022) and Holmes et al. (2021)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D6ACAE4-A997-66E6-A766-36ABCFF852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2317" y="6164260"/>
            <a:ext cx="2874810" cy="2451505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6CACC3AE-8807-38E1-5D7E-641323AE65B4}"/>
              </a:ext>
            </a:extLst>
          </p:cNvPr>
          <p:cNvSpPr txBox="1"/>
          <p:nvPr/>
        </p:nvSpPr>
        <p:spPr>
          <a:xfrm>
            <a:off x="7536284" y="10169319"/>
            <a:ext cx="17353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3. Chemistry if contrast needed</a:t>
            </a:r>
          </a:p>
        </p:txBody>
      </p:sp>
    </p:spTree>
    <p:extLst>
      <p:ext uri="{BB962C8B-B14F-4D97-AF65-F5344CB8AC3E}">
        <p14:creationId xmlns:p14="http://schemas.microsoft.com/office/powerpoint/2010/main" val="2671293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B9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F49FC-2FE6-90FF-0605-ECE133769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678879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A09D1-A7BC-0CA5-924F-45F2AFB070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082" y="1994753"/>
            <a:ext cx="8281035" cy="1006952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Adler, A. and Carlton, R. (2019) Radiologic and Imaging Sciences and Patient Care. 7</a:t>
            </a:r>
            <a:r>
              <a:rPr lang="en-GB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Edition. </a:t>
            </a:r>
          </a:p>
          <a:p>
            <a:pPr marL="0" indent="0">
              <a:buNone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Herring, W. (2020) </a:t>
            </a:r>
            <a:r>
              <a:rPr lang="en-GB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Radiology. Recognizing the Basics. 4</a:t>
            </a:r>
            <a:r>
              <a:rPr lang="en-GB" sz="2800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edition. Elsevier. </a:t>
            </a:r>
          </a:p>
          <a:p>
            <a:pPr marL="0" indent="0">
              <a:buNone/>
            </a:pPr>
            <a:endParaRPr lang="en-GB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Holmes, K., Elkington, M. and Harris, P. (2021) </a:t>
            </a:r>
            <a:r>
              <a:rPr lang="en-GB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Clark’s Essential Physics in Imaging for Radiographers. 2</a:t>
            </a:r>
            <a:r>
              <a:rPr lang="en-GB" sz="2800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GB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Edition. CRC Press. </a:t>
            </a:r>
          </a:p>
          <a:p>
            <a:pPr marL="0" indent="0">
              <a:buNone/>
            </a:pPr>
            <a:endParaRPr lang="en-GB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Institute of Biomedical Imaging and Bioengineering (2016) </a:t>
            </a:r>
            <a:r>
              <a:rPr lang="en-GB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Nuclear Medicine.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https://www.nibib.nih.gov/science-education/science-topics/nuclear-medicine#:~:text=Single%20Photon%20Emission%20Computed%20Tomography%20or%20SPECT%20and%20Positron%20Emission,imaging%20modalities%20in%20nuclear%20medicine. (Accessed: 16th June 2023).</a:t>
            </a:r>
          </a:p>
          <a:p>
            <a:pPr marL="0" indent="0">
              <a:buNone/>
            </a:pPr>
            <a:endParaRPr lang="en-GB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School of Healthcare Science (no date) </a:t>
            </a:r>
            <a:r>
              <a:rPr lang="en-GB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Healthcare science specialities explained: Physical Sciences.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https://nshcs.hee.nhs.uk/healthcare-science/healthcare-science-specialisms-explained/physical-sciences/ (Accessed: 9</a:t>
            </a:r>
            <a:r>
              <a:rPr lang="en-GB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June 2023).</a:t>
            </a:r>
          </a:p>
          <a:p>
            <a:pPr marL="0" indent="0">
              <a:buNone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NHS England (no date) The 14 allied health professional.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https://www.england.nhs.uk/ahp/role/#radiographer (Accessed: 9</a:t>
            </a:r>
            <a:r>
              <a:rPr lang="en-GB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June 2023). </a:t>
            </a:r>
          </a:p>
          <a:p>
            <a:pPr marL="0" indent="0">
              <a:buNone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NHS UK (2022) </a:t>
            </a:r>
            <a:r>
              <a:rPr lang="en-GB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X-ray.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https://www.nhs.uk/conditions/x-ray/ </a:t>
            </a:r>
            <a:r>
              <a:rPr lang="en-GB" sz="2800">
                <a:latin typeface="Times New Roman" panose="02020603050405020304" pitchFamily="18" charset="0"/>
                <a:cs typeface="Times New Roman" panose="02020603050405020304" pitchFamily="18" charset="0"/>
              </a:rPr>
              <a:t>(Accessed: 16</a:t>
            </a:r>
            <a:r>
              <a:rPr lang="en-GB" sz="28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2800">
                <a:latin typeface="Times New Roman" panose="02020603050405020304" pitchFamily="18" charset="0"/>
                <a:cs typeface="Times New Roman" panose="02020603050405020304" pitchFamily="18" charset="0"/>
              </a:rPr>
              <a:t> June 2023).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Wininger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K. L. (2022) Chemistry in the Radiologic Sciences. </a:t>
            </a:r>
            <a:r>
              <a:rPr lang="en-GB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Radiologic Technology, 93, pp.303-328. </a:t>
            </a:r>
          </a:p>
          <a:p>
            <a:pPr marL="0" indent="0">
              <a:buNone/>
            </a:pPr>
            <a:endParaRPr lang="en-GB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387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434</TotalTime>
  <Words>388</Words>
  <Application>Microsoft Office PowerPoint</Application>
  <PresentationFormat>A3 Paper (297x420 mm)</PresentationFormat>
  <Paragraphs>45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Radiographer</dc:title>
  <dc:creator>Hanna Pearce (Hywel Dda UHB - Physio Tech)</dc:creator>
  <cp:lastModifiedBy>Hanna Pearce</cp:lastModifiedBy>
  <cp:revision>24</cp:revision>
  <dcterms:created xsi:type="dcterms:W3CDTF">2023-06-09T11:19:08Z</dcterms:created>
  <dcterms:modified xsi:type="dcterms:W3CDTF">2023-06-22T19:13:51Z</dcterms:modified>
</cp:coreProperties>
</file>