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0"/>
  </p:notesMasterIdLst>
  <p:sldIdLst>
    <p:sldId id="256" r:id="rId2"/>
    <p:sldId id="258" r:id="rId3"/>
    <p:sldId id="265" r:id="rId4"/>
    <p:sldId id="261" r:id="rId5"/>
    <p:sldId id="266" r:id="rId6"/>
    <p:sldId id="264" r:id="rId7"/>
    <p:sldId id="268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593" autoAdjust="0"/>
  </p:normalViewPr>
  <p:slideViewPr>
    <p:cSldViewPr snapToGrid="0">
      <p:cViewPr varScale="1">
        <p:scale>
          <a:sx n="46" d="100"/>
          <a:sy n="46" d="100"/>
        </p:scale>
        <p:origin x="72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7A1124-11E0-4DD7-96A9-A042B3A22639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8AA212-199C-4D6B-8C67-FFC5A1B80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470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8AA212-199C-4D6B-8C67-FFC5A1B80C9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266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Effect of safety car</a:t>
            </a:r>
          </a:p>
          <a:p>
            <a:r>
              <a:rPr lang="en-US" dirty="0"/>
              <a:t>Overtake difficulty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8AA212-199C-4D6B-8C67-FFC5A1B80C9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968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343B4B-2C0A-2CC0-80B5-5B1115DF4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BB5FFD-08DC-75A0-42F9-2655E8F5C2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30C2BD-1553-666B-4CB3-F0B0D002F1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Feed real data in and make decision from race midpoint</a:t>
            </a:r>
          </a:p>
          <a:p>
            <a:r>
              <a:rPr lang="en-US" dirty="0"/>
              <a:t>Calculate best </a:t>
            </a:r>
            <a:r>
              <a:rPr lang="en-US" dirty="0" err="1"/>
              <a:t>strat</a:t>
            </a:r>
            <a:r>
              <a:rPr lang="en-US" dirty="0"/>
              <a:t> given pace – compare to real </a:t>
            </a:r>
            <a:r>
              <a:rPr lang="en-US" dirty="0" err="1"/>
              <a:t>strat</a:t>
            </a:r>
            <a:r>
              <a:rPr lang="en-US" dirty="0"/>
              <a:t> used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51D3D-249B-B0B3-F6C4-7AFB88CAF6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8AA212-199C-4D6B-8C67-FFC5A1B80C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78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362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139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193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208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999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302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91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111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59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316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4319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8916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301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9271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2344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707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053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0C8C1CC-0253-43D8-AA2D-27C6C68D6955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47F6A68-5CDC-49DE-80D4-DB4241122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0246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829" r:id="rId12"/>
    <p:sldLayoutId id="2147483830" r:id="rId13"/>
    <p:sldLayoutId id="2147483831" r:id="rId14"/>
    <p:sldLayoutId id="2147483832" r:id="rId15"/>
    <p:sldLayoutId id="2147483833" r:id="rId16"/>
    <p:sldLayoutId id="214748383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1technical.net/news/2582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97986E7-0E3C-4F64-886E-935DDCB83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73033" y="1420238"/>
            <a:ext cx="4415786" cy="4751961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03D17F-F79E-40E5-9563-A1CFFCC06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A5D5775-627F-4588-82B3-905EDF231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D7F2A20-5DE4-4BC0-91EA-5FFE33A4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536BA0-56C7-429C-B41E-B5724F0CD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F15726F-71BE-4007-B9B6-0A1AA0D52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4C6C12-08A6-DBDA-4749-11B36CB058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1" y="685799"/>
            <a:ext cx="8420877" cy="2971801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3"/>
                </a:solidFill>
              </a:rPr>
              <a:t>Race Strategy Predictive Analysis</a:t>
            </a:r>
            <a:endParaRPr lang="en-GB" dirty="0">
              <a:solidFill>
                <a:schemeClr val="accent3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CE7A7B-DF5B-C9FF-6C94-F9E5F02329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Avenir Next LT Pro" panose="020B0504020202020204" pitchFamily="34" charset="0"/>
              </a:rPr>
              <a:t>Proposed Research</a:t>
            </a:r>
            <a:endParaRPr lang="en-GB" b="1" dirty="0">
              <a:solidFill>
                <a:schemeClr val="tx2">
                  <a:lumMod val="75000"/>
                </a:schemeClr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16" name="Picture 15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D5358F24-BAF0-2F45-2611-B19BBC6EC7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5088" y="5526368"/>
            <a:ext cx="2808547" cy="982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36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E699D-C296-6140-22C4-0E9FD3811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85244"/>
            <a:ext cx="12192000" cy="1507067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accent3"/>
                </a:solidFill>
              </a:rPr>
              <a:t>Race Strategy Predictive Analysis</a:t>
            </a:r>
            <a:endParaRPr lang="en-GB" sz="4000" b="1" dirty="0">
              <a:solidFill>
                <a:schemeClr val="accent3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73537-EB63-6D50-46F1-594938D27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992311"/>
            <a:ext cx="10367246" cy="4380445"/>
          </a:xfrm>
        </p:spPr>
        <p:txBody>
          <a:bodyPr>
            <a:normAutofit/>
          </a:bodyPr>
          <a:lstStyle/>
          <a:p>
            <a:pPr marL="0" rtl="0" eaLnBrk="1" fontAlgn="t" latinLnBrk="0" hangingPunct="1">
              <a:spcAft>
                <a:spcPts val="800"/>
              </a:spcAft>
            </a:pPr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Create a tool that can be used for post-race race strategy analysis, pre-event race strategy prediction, and mid-race live race strategy decision making</a:t>
            </a:r>
          </a:p>
          <a:p>
            <a:pPr marL="0" rtl="0" eaLnBrk="1" fontAlgn="t" latinLnBrk="0" hangingPunct="1">
              <a:spcAft>
                <a:spcPts val="800"/>
              </a:spcAft>
            </a:pPr>
            <a:endParaRPr lang="en-GB" u="none" strike="noStrike" dirty="0">
              <a:solidFill>
                <a:schemeClr val="accent3"/>
              </a:solidFill>
              <a:effectLst/>
              <a:latin typeface="Avenir Next LT Pro" panose="020B0504020202020204" pitchFamily="34" charset="0"/>
            </a:endParaRPr>
          </a:p>
          <a:p>
            <a:pPr marL="0" rtl="0" eaLnBrk="1" fontAlgn="t" latinLnBrk="0" hangingPunct="1">
              <a:spcAft>
                <a:spcPts val="800"/>
              </a:spcAft>
            </a:pPr>
            <a:r>
              <a:rPr lang="en-GB" u="none" strike="noStrike" kern="1200" dirty="0">
                <a:solidFill>
                  <a:schemeClr val="accent3"/>
                </a:solidFill>
                <a:effectLst/>
                <a:latin typeface="Avenir Next LT Pro" panose="020B05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Using MATLAB to build an analytical method of evaluating post-race data to understand race strategy, tyre drop off, fuel burn implications etc</a:t>
            </a:r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with a Monte Carlo simulation</a:t>
            </a:r>
            <a:endParaRPr lang="en-GB" sz="1600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905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F8CC1A-0173-D730-5BE9-AFE92268C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AB8FFBB-0A2D-4D4C-B94B-320ABB349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a control room&#10;&#10;AI-generated content may be incorrect.">
            <a:extLst>
              <a:ext uri="{FF2B5EF4-FFF2-40B4-BE49-F238E27FC236}">
                <a16:creationId xmlns:a16="http://schemas.microsoft.com/office/drawing/2014/main" id="{89017B3E-C541-B9E2-5DC6-70D7EBBA890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27FD8B-A63B-1EB7-EFB1-007DC5CDC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685800"/>
            <a:ext cx="12188825" cy="15070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3"/>
                </a:solidFill>
              </a:rPr>
              <a:t>Industrial Relevance</a:t>
            </a:r>
            <a:endParaRPr lang="en-GB" b="1" dirty="0">
              <a:solidFill>
                <a:schemeClr val="accent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55490-A058-7B01-56E2-D79382062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551" y="2196306"/>
            <a:ext cx="8534400" cy="36152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Simulations are standard across top-flight circuit racing</a:t>
            </a: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Used to retroactively assess race strategy performance</a:t>
            </a: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Used to predict the most effective strategy live while the race goes on</a:t>
            </a:r>
          </a:p>
          <a:p>
            <a:endParaRPr lang="en-US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Some modern models using machine learning / AI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EC92BD4-3684-4A4A-84FF-704DCA7A3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BA388E6-4C14-4B9E-A26C-CCA504DAB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E122466-428E-43AB-9AB9-02C82A3902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749A3CE-D685-4BD6-9E32-FECB9B95F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1C33F82-A690-4D10-9DF8-7B2B300FC2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C37F367-774B-4B76-82C0-09AA8E2D9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772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9645C8-5BFC-10E7-4B67-8D97E6AAF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E8CEF2-1E8B-73CB-B20F-A285AA4FE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DFF0D-3233-2DC7-CF6E-DC215FB91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85244"/>
            <a:ext cx="12192000" cy="1507067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accent3"/>
                </a:solidFill>
              </a:rPr>
              <a:t>Methodology</a:t>
            </a:r>
            <a:endParaRPr lang="en-GB" sz="4000" b="1" dirty="0">
              <a:solidFill>
                <a:schemeClr val="accent3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837C632-80C4-422B-8469-05223877D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08C1251-5967-1CDF-E100-F65AE2737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599A908-8744-863F-CB05-30D2C8D513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311B373-61A3-860F-FF08-5431F79F7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28DB25-7D68-0D5E-6AD3-CFC3EF2ED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18C33E8-706D-AE07-44ED-FB153BA32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F2642-7979-DD0F-C1B3-BF1BD2940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2068511"/>
            <a:ext cx="5153880" cy="410368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MATLAB script</a:t>
            </a: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Monte Carlo Simulation</a:t>
            </a:r>
          </a:p>
          <a:p>
            <a:pPr marL="457200" lvl="1" indent="0">
              <a:buNone/>
            </a:pPr>
            <a:endParaRPr lang="en-US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Huge number of variables can be added to consideration to affect outcome</a:t>
            </a:r>
          </a:p>
          <a:p>
            <a:endParaRPr lang="en-GB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  <a:p>
            <a:endParaRPr lang="en-US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649542A-2048-71C6-F802-47E9C1283C75}"/>
              </a:ext>
            </a:extLst>
          </p:cNvPr>
          <p:cNvSpPr txBox="1">
            <a:spLocks/>
          </p:cNvSpPr>
          <p:nvPr/>
        </p:nvSpPr>
        <p:spPr>
          <a:xfrm>
            <a:off x="6693878" y="2068511"/>
            <a:ext cx="5153880" cy="4304245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1800" b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Tyre degradation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accent3"/>
                </a:solidFill>
                <a:latin typeface="Avenir Next LT Pro" panose="020B0504020202020204" pitchFamily="34" charset="0"/>
              </a:rPr>
              <a:t>Relative pace</a:t>
            </a:r>
            <a:endParaRPr lang="en-GB" sz="1800" b="1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accent3"/>
                </a:solidFill>
                <a:latin typeface="Avenir Next LT Pro" panose="020B0504020202020204" pitchFamily="34" charset="0"/>
              </a:rPr>
              <a:t>Track characteristics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chemeClr val="accent3"/>
                </a:solidFill>
                <a:latin typeface="Avenir Next LT Pro" panose="020B0504020202020204" pitchFamily="34" charset="0"/>
              </a:rPr>
              <a:t>	</a:t>
            </a:r>
            <a:r>
              <a:rPr lang="en-GB" sz="1600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Temperatures</a:t>
            </a:r>
          </a:p>
          <a:p>
            <a:pPr marL="457200" lvl="1" indent="0">
              <a:buNone/>
            </a:pPr>
            <a:r>
              <a:rPr lang="en-GB" sz="1600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	Degradation characteristics</a:t>
            </a:r>
          </a:p>
          <a:p>
            <a:pPr marL="457200" lvl="1" indent="0">
              <a:buNone/>
            </a:pPr>
            <a:r>
              <a:rPr lang="en-GB" sz="1600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	Pitstop time loss (SC / VSC)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accent3"/>
                </a:solidFill>
                <a:latin typeface="Avenir Next LT Pro" panose="020B0504020202020204" pitchFamily="34" charset="0"/>
              </a:rPr>
              <a:t>Fuel burn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accent3"/>
                </a:solidFill>
                <a:latin typeface="Avenir Next LT Pro" panose="020B0504020202020204" pitchFamily="34" charset="0"/>
              </a:rPr>
              <a:t>Average pitstop time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accent3"/>
                </a:solidFill>
                <a:latin typeface="Avenir Next LT Pro" panose="020B0504020202020204" pitchFamily="34" charset="0"/>
              </a:rPr>
              <a:t>Qualifying position</a:t>
            </a:r>
          </a:p>
        </p:txBody>
      </p:sp>
    </p:spTree>
    <p:extLst>
      <p:ext uri="{BB962C8B-B14F-4D97-AF65-F5344CB8AC3E}">
        <p14:creationId xmlns:p14="http://schemas.microsoft.com/office/powerpoint/2010/main" val="358961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574455-0715-C9B7-1D06-7A2FC863C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1B7C506-91FA-05C1-6F68-FDA3B4636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9B517-1F2D-94A3-F0EC-C801B1B1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85244"/>
            <a:ext cx="12192000" cy="1507067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accent3"/>
                </a:solidFill>
              </a:rPr>
              <a:t>DATA COLLECTION</a:t>
            </a:r>
            <a:endParaRPr lang="en-GB" sz="4000" b="1" dirty="0">
              <a:solidFill>
                <a:schemeClr val="accent3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A4EAF3D-2721-C843-9CC7-5B2195442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87CBD11-EB59-3F3D-D08C-631E9B664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5A2973D-837F-272D-BE41-2596E82B8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145794E-0493-41B8-4B5C-86DBE1B58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B22B68F-D382-C61C-E5E0-70DE76472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C83C057-8AC9-0323-1222-33BD16379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64092-8F93-A2BF-9BBD-DA70D4036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2068511"/>
            <a:ext cx="5153880" cy="4103689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Analyse strategy output of model</a:t>
            </a: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Compare difference in output when model is changed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FE8F3A5-BC3E-4401-94D4-B12CA09C330B}"/>
              </a:ext>
            </a:extLst>
          </p:cNvPr>
          <p:cNvSpPr txBox="1">
            <a:spLocks/>
          </p:cNvSpPr>
          <p:nvPr/>
        </p:nvSpPr>
        <p:spPr>
          <a:xfrm>
            <a:off x="6693878" y="2068511"/>
            <a:ext cx="5153880" cy="4304245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Compare to real-world timing data across a range of motorsports</a:t>
            </a:r>
            <a:endParaRPr lang="en-GB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  <a:p>
            <a:pPr lvl="1"/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</a:rPr>
              <a:t>F2 – Simplest comparison</a:t>
            </a:r>
          </a:p>
          <a:p>
            <a:pPr lvl="1"/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</a:rPr>
              <a:t>F1 – More distinct differences in car pace</a:t>
            </a:r>
          </a:p>
          <a:p>
            <a:pPr lvl="1"/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</a:rPr>
              <a:t>WEC – includes damage/repair, driver changes, drastic changes in conditions</a:t>
            </a:r>
          </a:p>
          <a:p>
            <a:endParaRPr lang="en-US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240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1490DE-C66C-AAB0-0B3D-E71BA696F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D3E1BF-A716-E09C-6272-FA6AEEB74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06534-F734-AEF0-E7CC-497203DE4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485244"/>
            <a:ext cx="12188825" cy="1507067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accent3"/>
                </a:solidFill>
              </a:rPr>
              <a:t>Evaluation – MSc </a:t>
            </a:r>
            <a:endParaRPr lang="en-GB" sz="4000" b="1" dirty="0">
              <a:solidFill>
                <a:schemeClr val="accent3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F3547EA-3A27-D21A-3627-F34A51DA5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E12824-A60B-D9E8-7537-3959BBF50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B1911A-CB8C-73B3-DFD6-940492F5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2F8028-7684-AB48-9A11-41C0A86BC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13BEEDB-9A23-FE87-24CF-1416051C6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3243890-14C8-5C30-3E2F-1C9E562AF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C93DF-FB71-D1A4-889F-ABAB2B4FE7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8534400" cy="36152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Relevant to industry</a:t>
            </a: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Presents opportunity to compare to real data across top-flight motorsport</a:t>
            </a: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More variables can be added to expand the accuracy and use cases of the model</a:t>
            </a:r>
          </a:p>
          <a:p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Data output by different methods of calculating these problems can also be compared</a:t>
            </a:r>
          </a:p>
          <a:p>
            <a:endParaRPr lang="en-GB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275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FE7E6D-F03E-F29C-7BC3-72C22C107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A9FB7E-D0AC-D8A0-FA9F-1CF81015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BABBC-B51F-4807-3000-DC7A51975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485244"/>
            <a:ext cx="12188825" cy="1507067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chemeClr val="accent3"/>
                </a:solidFill>
              </a:rPr>
              <a:t>Sources</a:t>
            </a:r>
            <a:endParaRPr lang="en-GB" sz="4000" b="1" dirty="0">
              <a:solidFill>
                <a:schemeClr val="accent3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6552DF8-4195-D4B4-666E-375BB895C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8408B92-C341-B937-821A-ED5B93BC8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BB6132F-2E60-F952-8DA8-BB54E1C26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B809B65-FE0C-7502-9676-7444B730F4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06CDEEB-E7ED-137B-E690-558E8C672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D3F001E-F02C-4002-5470-140AAC4AA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1C875-1D21-5636-567E-5F8B0DA91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10588626" cy="4304245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</a:rPr>
              <a:t>A. </a:t>
            </a:r>
            <a:r>
              <a:rPr lang="en-GB" dirty="0" err="1">
                <a:solidFill>
                  <a:schemeClr val="accent3"/>
                </a:solidFill>
                <a:latin typeface="Avenir Next LT Pro" panose="020B0504020202020204" pitchFamily="34" charset="0"/>
              </a:rPr>
              <a:t>Heilmeier</a:t>
            </a:r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</a:rPr>
              <a:t>; M, Graf; and M, </a:t>
            </a:r>
            <a:r>
              <a:rPr lang="en-GB" dirty="0" err="1">
                <a:solidFill>
                  <a:schemeClr val="accent3"/>
                </a:solidFill>
                <a:latin typeface="Avenir Next LT Pro" panose="020B0504020202020204" pitchFamily="34" charset="0"/>
              </a:rPr>
              <a:t>Lienkamp</a:t>
            </a:r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</a:rPr>
              <a:t>. (2018) </a:t>
            </a:r>
            <a:r>
              <a:rPr lang="en-GB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A Race Simulation for Strategy Decisions in Circuit Motorsports</a:t>
            </a:r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</a:rPr>
              <a:t>, 2018 21st International Conference on Intelligent Transportation Systems (ITSC), Maui, HI, USA, pp. 2986-2993</a:t>
            </a:r>
          </a:p>
          <a:p>
            <a:r>
              <a:rPr lang="en-US" dirty="0" err="1">
                <a:solidFill>
                  <a:schemeClr val="accent3"/>
                </a:solidFill>
                <a:latin typeface="Avenir Next LT Pro" panose="020B0504020202020204" pitchFamily="34" charset="0"/>
              </a:rPr>
              <a:t>Heilmeier</a:t>
            </a:r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, A; Graf, M; Betz, J; &amp; </a:t>
            </a:r>
            <a:r>
              <a:rPr lang="en-US" dirty="0" err="1">
                <a:solidFill>
                  <a:schemeClr val="accent3"/>
                </a:solidFill>
                <a:latin typeface="Avenir Next LT Pro" panose="020B0504020202020204" pitchFamily="34" charset="0"/>
              </a:rPr>
              <a:t>Lienkamp</a:t>
            </a:r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, M. (2020). </a:t>
            </a:r>
            <a:r>
              <a:rPr lang="en-US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Application of Monte Carlo Methods to Consider Probabilistic Effects in a Race Simulation for Circuit Motorsport</a:t>
            </a:r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. Applied Sciences, 10(12), 4229.</a:t>
            </a:r>
          </a:p>
          <a:p>
            <a:r>
              <a:rPr lang="en-GB" dirty="0">
                <a:solidFill>
                  <a:schemeClr val="accent3"/>
                </a:solidFill>
                <a:latin typeface="Avenir Next LT Pro" panose="020B0504020202020204" pitchFamily="34" charset="0"/>
              </a:rPr>
              <a:t>Szabo, Balazs (2025). </a:t>
            </a:r>
            <a:r>
              <a:rPr lang="en-US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How do teams define race strategies? </a:t>
            </a:r>
            <a:r>
              <a:rPr lang="en-US" i="1" dirty="0">
                <a:solidFill>
                  <a:schemeClr val="accent3"/>
                </a:solidFill>
                <a:latin typeface="Avenir Next LT Pro" panose="020B0504020202020204" pitchFamily="34" charset="0"/>
                <a:hlinkClick r:id="rId2"/>
              </a:rPr>
              <a:t>https://www.f1technical.net/news/25828</a:t>
            </a:r>
            <a:endParaRPr lang="en-US" i="1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  <a:p>
            <a:r>
              <a:rPr lang="en-GB" i="1" dirty="0" err="1">
                <a:solidFill>
                  <a:schemeClr val="accent3"/>
                </a:solidFill>
                <a:latin typeface="Avenir Next LT Pro" panose="020B0504020202020204" pitchFamily="34" charset="0"/>
              </a:rPr>
              <a:t>Heilmeier</a:t>
            </a:r>
            <a:r>
              <a:rPr lang="en-GB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, Alexander, André </a:t>
            </a:r>
            <a:r>
              <a:rPr lang="en-GB" i="1" dirty="0" err="1">
                <a:solidFill>
                  <a:schemeClr val="accent3"/>
                </a:solidFill>
                <a:latin typeface="Avenir Next LT Pro" panose="020B0504020202020204" pitchFamily="34" charset="0"/>
              </a:rPr>
              <a:t>Thomaser</a:t>
            </a:r>
            <a:r>
              <a:rPr lang="en-GB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, Michael Graf, and Johannes Betz. 2020. "Virtual Strategy Engineer: Using Artificial Neural Networks for Making Race Strategy Decisions in Circuit Motorsport" Applied Sciences 10, no. 21: 7805. https://doi.org/10.3390/app10217805 </a:t>
            </a:r>
          </a:p>
          <a:p>
            <a:r>
              <a:rPr lang="en-GB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Choo, Christopher L. W. (2015) </a:t>
            </a:r>
            <a:r>
              <a:rPr lang="en-US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Real-Time Decision Making in Motorsports: Analytics for Improving Professional Car Race Strategy, </a:t>
            </a:r>
            <a:r>
              <a:rPr lang="en-US" dirty="0">
                <a:solidFill>
                  <a:schemeClr val="accent3"/>
                </a:solidFill>
                <a:latin typeface="Avenir Next LT Pro" panose="020B0504020202020204" pitchFamily="34" charset="0"/>
              </a:rPr>
              <a:t>MIT</a:t>
            </a:r>
            <a:r>
              <a:rPr lang="en-US" i="1" dirty="0">
                <a:solidFill>
                  <a:schemeClr val="accent3"/>
                </a:solidFill>
                <a:latin typeface="Avenir Next LT Pro" panose="020B0504020202020204" pitchFamily="34" charset="0"/>
              </a:rPr>
              <a:t> https://dspace.mit.edu/bitstream/handle/1721.1/100310/931596281-MIT.pdf?sequence=1&amp;isAllowed=y</a:t>
            </a:r>
            <a:endParaRPr lang="en-GB" i="1" dirty="0">
              <a:solidFill>
                <a:schemeClr val="accent3"/>
              </a:solidFill>
              <a:latin typeface="Avenir Next LT Pro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12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4A627D-0C87-F35E-E63C-7524CAE12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DC1C08-869C-3B6D-5196-ECD1F18A2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CEEC7A-1243-339B-B3DB-2507A02A8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2188825" cy="6858000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chemeClr val="accent3"/>
                </a:solidFill>
              </a:rPr>
              <a:t>Questions</a:t>
            </a:r>
            <a:endParaRPr lang="en-GB" sz="4000" b="1" dirty="0">
              <a:solidFill>
                <a:schemeClr val="accent3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4AEB79-2686-EAA2-4861-4AA660588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0547836-B2EE-E448-9924-688E4123B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CC83566-F593-0824-EF27-E0D28E93D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1963159-F717-35DC-96E7-A7ECE26C2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E7F1CCA-6456-1D56-C2F1-72B60D0406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2496E9-4BEB-B9F6-5A3C-6A1F9C1BF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1337775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Custom 16">
      <a:dk1>
        <a:srgbClr val="000000"/>
      </a:dk1>
      <a:lt1>
        <a:srgbClr val="E5C243"/>
      </a:lt1>
      <a:dk2>
        <a:srgbClr val="000000"/>
      </a:dk2>
      <a:lt2>
        <a:srgbClr val="E5C243"/>
      </a:lt2>
      <a:accent1>
        <a:srgbClr val="61D6FF"/>
      </a:accent1>
      <a:accent2>
        <a:srgbClr val="D55816"/>
      </a:accent2>
      <a:accent3>
        <a:srgbClr val="FFFFFF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490</Words>
  <Application>Microsoft Office PowerPoint</Application>
  <PresentationFormat>Widescreen</PresentationFormat>
  <Paragraphs>53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Avenir Next LT Pro</vt:lpstr>
      <vt:lpstr>Century Gothic</vt:lpstr>
      <vt:lpstr>Wingdings 3</vt:lpstr>
      <vt:lpstr>Slice</vt:lpstr>
      <vt:lpstr>Race Strategy Predictive Analysis</vt:lpstr>
      <vt:lpstr>Race Strategy Predictive Analysis</vt:lpstr>
      <vt:lpstr>Industrial Relevance</vt:lpstr>
      <vt:lpstr>Methodology</vt:lpstr>
      <vt:lpstr>DATA COLLECTION</vt:lpstr>
      <vt:lpstr>Evaluation – MSc </vt:lpstr>
      <vt:lpstr>Sources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Robin Thomas (2306069)</dc:creator>
  <cp:lastModifiedBy>Robin Thomas (2306069)</cp:lastModifiedBy>
  <cp:revision>25</cp:revision>
  <dcterms:created xsi:type="dcterms:W3CDTF">2025-02-11T19:51:10Z</dcterms:created>
  <dcterms:modified xsi:type="dcterms:W3CDTF">2025-02-12T22:24:42Z</dcterms:modified>
</cp:coreProperties>
</file>