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
  </p:notesMasterIdLst>
  <p:sldIdLst>
    <p:sldId id="257" r:id="rId2"/>
    <p:sldId id="258" r:id="rId3"/>
    <p:sldId id="260" r:id="rId4"/>
    <p:sldId id="261" r:id="rId5"/>
    <p:sldId id="259" r:id="rId6"/>
    <p:sldId id="262" r:id="rId7"/>
    <p:sldId id="269" r:id="rId8"/>
    <p:sldId id="263" r:id="rId9"/>
    <p:sldId id="270" r:id="rId10"/>
    <p:sldId id="264"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2" autoAdjust="0"/>
    <p:restoredTop sz="94660"/>
  </p:normalViewPr>
  <p:slideViewPr>
    <p:cSldViewPr snapToGrid="0">
      <p:cViewPr varScale="1">
        <p:scale>
          <a:sx n="78" d="100"/>
          <a:sy n="78" d="100"/>
        </p:scale>
        <p:origin x="73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852FAB-5661-4264-8E6C-9E7DB5A559EF}"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en-GB"/>
        </a:p>
      </dgm:t>
    </dgm:pt>
    <dgm:pt modelId="{BE3914A5-0E00-4E6A-968C-2478160D5C76}">
      <dgm:prSet phldrT="[Text]" custT="1"/>
      <dgm:spPr/>
      <dgm:t>
        <a:bodyPr/>
        <a:lstStyle/>
        <a:p>
          <a:pPr>
            <a:buNone/>
          </a:pPr>
          <a:r>
            <a:rPr lang="en-GB" sz="2000" b="1" i="0" dirty="0"/>
            <a:t>Birth to 6 weeks):</a:t>
          </a:r>
          <a:r>
            <a:rPr lang="en-GB" sz="2000" b="0" i="0" dirty="0"/>
            <a:t> </a:t>
          </a:r>
        </a:p>
        <a:p>
          <a:pPr>
            <a:buNone/>
          </a:pPr>
          <a:r>
            <a:rPr lang="en-GB" sz="2000" b="0" i="0" dirty="0"/>
            <a:t>Infants display innate </a:t>
          </a:r>
          <a:r>
            <a:rPr lang="en-GB" sz="1800" b="0" i="0" dirty="0"/>
            <a:t>signal</a:t>
          </a:r>
          <a:r>
            <a:rPr lang="en-GB" sz="2000" b="0" i="0" dirty="0"/>
            <a:t> behaviours</a:t>
          </a:r>
          <a:endParaRPr lang="en-GB" sz="2000" dirty="0"/>
        </a:p>
      </dgm:t>
    </dgm:pt>
    <dgm:pt modelId="{1882965C-990C-416D-9EDF-944E79442686}" type="parTrans" cxnId="{446DBE44-9098-4986-B26A-87E80B54E60F}">
      <dgm:prSet/>
      <dgm:spPr/>
      <dgm:t>
        <a:bodyPr/>
        <a:lstStyle/>
        <a:p>
          <a:endParaRPr lang="en-GB"/>
        </a:p>
      </dgm:t>
    </dgm:pt>
    <dgm:pt modelId="{D2564297-2146-4829-9635-CDD677E6060E}" type="sibTrans" cxnId="{446DBE44-9098-4986-B26A-87E80B54E60F}">
      <dgm:prSet/>
      <dgm:spPr/>
      <dgm:t>
        <a:bodyPr/>
        <a:lstStyle/>
        <a:p>
          <a:endParaRPr lang="en-GB"/>
        </a:p>
      </dgm:t>
    </dgm:pt>
    <dgm:pt modelId="{D18CA157-07AD-4EE8-ACC1-4648CF4F3CF3}">
      <dgm:prSet phldrT="[Text]" custT="1"/>
      <dgm:spPr/>
      <dgm:t>
        <a:bodyPr/>
        <a:lstStyle/>
        <a:p>
          <a:pPr>
            <a:buNone/>
          </a:pPr>
          <a:r>
            <a:rPr lang="en-GB" sz="2000" b="1" i="0" dirty="0"/>
            <a:t>6 weeks to 6-8 months):</a:t>
          </a:r>
          <a:r>
            <a:rPr lang="en-GB" sz="2000" b="0" i="0" dirty="0"/>
            <a:t> </a:t>
          </a:r>
        </a:p>
        <a:p>
          <a:pPr>
            <a:buNone/>
          </a:pPr>
          <a:r>
            <a:rPr lang="en-GB" sz="1800" b="0" i="0" dirty="0"/>
            <a:t>Babies</a:t>
          </a:r>
          <a:r>
            <a:rPr lang="en-GB" sz="2000" b="0" i="0" dirty="0"/>
            <a:t> begin to show preference for familiar caregivers</a:t>
          </a:r>
          <a:endParaRPr lang="en-GB" sz="2000" dirty="0"/>
        </a:p>
      </dgm:t>
    </dgm:pt>
    <dgm:pt modelId="{0538B82E-335F-4ACA-9A8E-2476D261D8DE}" type="parTrans" cxnId="{2B3A3482-996A-4675-B566-A5155B22881D}">
      <dgm:prSet/>
      <dgm:spPr/>
      <dgm:t>
        <a:bodyPr/>
        <a:lstStyle/>
        <a:p>
          <a:endParaRPr lang="en-GB"/>
        </a:p>
      </dgm:t>
    </dgm:pt>
    <dgm:pt modelId="{B3AF594D-D990-40AB-9817-B9BF954648A3}" type="sibTrans" cxnId="{2B3A3482-996A-4675-B566-A5155B22881D}">
      <dgm:prSet/>
      <dgm:spPr/>
      <dgm:t>
        <a:bodyPr/>
        <a:lstStyle/>
        <a:p>
          <a:endParaRPr lang="en-GB"/>
        </a:p>
      </dgm:t>
    </dgm:pt>
    <dgm:pt modelId="{ED330CA9-C4B3-4F92-B30B-05815DF05A50}">
      <dgm:prSet phldrT="[Text]" custT="1"/>
      <dgm:spPr/>
      <dgm:t>
        <a:bodyPr/>
        <a:lstStyle/>
        <a:p>
          <a:pPr>
            <a:buNone/>
          </a:pPr>
          <a:r>
            <a:rPr lang="en-GB" sz="1800" b="1" i="0" dirty="0"/>
            <a:t>6-8 months to 18 months-2 years):</a:t>
          </a:r>
        </a:p>
        <a:p>
          <a:pPr>
            <a:buNone/>
          </a:pPr>
          <a:r>
            <a:rPr lang="en-GB" sz="1800" b="0" i="0" dirty="0"/>
            <a:t> Children actively seek proximity to specific attachment figures</a:t>
          </a:r>
          <a:endParaRPr lang="en-GB" sz="1800" dirty="0"/>
        </a:p>
      </dgm:t>
    </dgm:pt>
    <dgm:pt modelId="{844E8D7E-9EE9-4F6C-85FA-3A4944595908}" type="parTrans" cxnId="{6EE9634E-90E9-4D29-B84E-261EEB1B09F0}">
      <dgm:prSet/>
      <dgm:spPr/>
      <dgm:t>
        <a:bodyPr/>
        <a:lstStyle/>
        <a:p>
          <a:endParaRPr lang="en-GB"/>
        </a:p>
      </dgm:t>
    </dgm:pt>
    <dgm:pt modelId="{569ED351-BF82-4D5F-8935-5CB176BFB051}" type="sibTrans" cxnId="{6EE9634E-90E9-4D29-B84E-261EEB1B09F0}">
      <dgm:prSet/>
      <dgm:spPr/>
      <dgm:t>
        <a:bodyPr/>
        <a:lstStyle/>
        <a:p>
          <a:endParaRPr lang="en-GB"/>
        </a:p>
      </dgm:t>
    </dgm:pt>
    <dgm:pt modelId="{896944EA-A4CE-4FD6-8D4C-8F0E61EB4102}">
      <dgm:prSet custT="1"/>
      <dgm:spPr/>
      <dgm:t>
        <a:bodyPr/>
        <a:lstStyle/>
        <a:p>
          <a:pPr>
            <a:buNone/>
          </a:pPr>
          <a:r>
            <a:rPr lang="en-GB" sz="2000" b="1" i="0" dirty="0"/>
            <a:t>18 months-2 years onwards):</a:t>
          </a:r>
          <a:r>
            <a:rPr lang="en-GB" sz="2000" b="0" i="0" dirty="0"/>
            <a:t> </a:t>
          </a:r>
        </a:p>
        <a:p>
          <a:pPr>
            <a:buNone/>
          </a:pPr>
          <a:r>
            <a:rPr lang="en-GB" sz="2000" b="0" i="0" dirty="0"/>
            <a:t>Children develop more complex relationships with caregivers</a:t>
          </a:r>
          <a:endParaRPr lang="en-GB" sz="2000" dirty="0"/>
        </a:p>
      </dgm:t>
    </dgm:pt>
    <dgm:pt modelId="{BEABB2F8-DD98-4921-8311-0E5C52683033}" type="parTrans" cxnId="{19163056-6A01-4DD2-88CC-F613580EA4C7}">
      <dgm:prSet/>
      <dgm:spPr/>
      <dgm:t>
        <a:bodyPr/>
        <a:lstStyle/>
        <a:p>
          <a:endParaRPr lang="en-GB"/>
        </a:p>
      </dgm:t>
    </dgm:pt>
    <dgm:pt modelId="{72BD424A-C774-4E32-B664-834F8394DC04}" type="sibTrans" cxnId="{19163056-6A01-4DD2-88CC-F613580EA4C7}">
      <dgm:prSet/>
      <dgm:spPr/>
      <dgm:t>
        <a:bodyPr/>
        <a:lstStyle/>
        <a:p>
          <a:endParaRPr lang="en-GB"/>
        </a:p>
      </dgm:t>
    </dgm:pt>
    <dgm:pt modelId="{54D34CC5-2D77-4259-895A-D1B70F58482B}" type="pres">
      <dgm:prSet presAssocID="{98852FAB-5661-4264-8E6C-9E7DB5A559EF}" presName="compositeShape" presStyleCnt="0">
        <dgm:presLayoutVars>
          <dgm:dir/>
          <dgm:resizeHandles/>
        </dgm:presLayoutVars>
      </dgm:prSet>
      <dgm:spPr/>
    </dgm:pt>
    <dgm:pt modelId="{A2915316-624F-4861-B0BF-0CE8F94137AA}" type="pres">
      <dgm:prSet presAssocID="{98852FAB-5661-4264-8E6C-9E7DB5A559EF}" presName="pyramid" presStyleLbl="node1" presStyleIdx="0" presStyleCnt="1" custScaleX="111649" custLinFactNeighborX="30226" custLinFactNeighborY="-2355"/>
      <dgm:spPr/>
    </dgm:pt>
    <dgm:pt modelId="{3DFDDDDA-7325-4AA5-A430-F5123676ED71}" type="pres">
      <dgm:prSet presAssocID="{98852FAB-5661-4264-8E6C-9E7DB5A559EF}" presName="theList" presStyleCnt="0"/>
      <dgm:spPr/>
    </dgm:pt>
    <dgm:pt modelId="{90F939F6-86E8-462F-9925-A6B612A64731}" type="pres">
      <dgm:prSet presAssocID="{BE3914A5-0E00-4E6A-968C-2478160D5C76}" presName="aNode" presStyleLbl="fgAcc1" presStyleIdx="0" presStyleCnt="4" custScaleX="211174" custScaleY="2000000" custLinFactX="-77805" custLinFactNeighborX="-100000" custLinFactNeighborY="-53355">
        <dgm:presLayoutVars>
          <dgm:bulletEnabled val="1"/>
        </dgm:presLayoutVars>
      </dgm:prSet>
      <dgm:spPr/>
    </dgm:pt>
    <dgm:pt modelId="{D6E21DF1-39EF-4454-B7C8-6B1903D2FB2E}" type="pres">
      <dgm:prSet presAssocID="{BE3914A5-0E00-4E6A-968C-2478160D5C76}" presName="aSpace" presStyleCnt="0"/>
      <dgm:spPr/>
    </dgm:pt>
    <dgm:pt modelId="{BE0EDBF7-DE59-4C4E-B47D-48A606EC80A4}" type="pres">
      <dgm:prSet presAssocID="{D18CA157-07AD-4EE8-ACC1-4648CF4F3CF3}" presName="aNode" presStyleLbl="fgAcc1" presStyleIdx="1" presStyleCnt="4" custScaleX="229139" custScaleY="2000000" custLinFactX="7139" custLinFactY="-536180" custLinFactNeighborX="100000" custLinFactNeighborY="-600000">
        <dgm:presLayoutVars>
          <dgm:bulletEnabled val="1"/>
        </dgm:presLayoutVars>
      </dgm:prSet>
      <dgm:spPr/>
    </dgm:pt>
    <dgm:pt modelId="{6EA53CBD-9A57-4DB6-9684-E99E262153AB}" type="pres">
      <dgm:prSet presAssocID="{D18CA157-07AD-4EE8-ACC1-4648CF4F3CF3}" presName="aSpace" presStyleCnt="0"/>
      <dgm:spPr/>
    </dgm:pt>
    <dgm:pt modelId="{47CEE19E-E919-4CD3-97B6-0574DA3CA8E1}" type="pres">
      <dgm:prSet presAssocID="{ED330CA9-C4B3-4F92-B30B-05815DF05A50}" presName="aNode" presStyleLbl="fgAcc1" presStyleIdx="2" presStyleCnt="4" custScaleX="211016" custScaleY="2000000" custLinFactX="-12518" custLinFactY="175201" custLinFactNeighborX="-100000" custLinFactNeighborY="200000">
        <dgm:presLayoutVars>
          <dgm:bulletEnabled val="1"/>
        </dgm:presLayoutVars>
      </dgm:prSet>
      <dgm:spPr/>
    </dgm:pt>
    <dgm:pt modelId="{D51D1AED-1547-456E-B535-A6009557D187}" type="pres">
      <dgm:prSet presAssocID="{ED330CA9-C4B3-4F92-B30B-05815DF05A50}" presName="aSpace" presStyleCnt="0"/>
      <dgm:spPr/>
    </dgm:pt>
    <dgm:pt modelId="{66D093CD-6E5C-4995-A868-EC9A56D72361}" type="pres">
      <dgm:prSet presAssocID="{896944EA-A4CE-4FD6-8D4C-8F0E61EB4102}" presName="aNode" presStyleLbl="fgAcc1" presStyleIdx="3" presStyleCnt="4" custScaleX="191825" custScaleY="2000000" custLinFactX="1668" custLinFactY="400000" custLinFactNeighborX="100000" custLinFactNeighborY="444053">
        <dgm:presLayoutVars>
          <dgm:bulletEnabled val="1"/>
        </dgm:presLayoutVars>
      </dgm:prSet>
      <dgm:spPr/>
    </dgm:pt>
    <dgm:pt modelId="{741F5AE3-A132-4F36-9476-470B20901FF3}" type="pres">
      <dgm:prSet presAssocID="{896944EA-A4CE-4FD6-8D4C-8F0E61EB4102}" presName="aSpace" presStyleCnt="0"/>
      <dgm:spPr/>
    </dgm:pt>
  </dgm:ptLst>
  <dgm:cxnLst>
    <dgm:cxn modelId="{8FBDF43F-D85A-421D-9936-BF3AFA2431E1}" type="presOf" srcId="{D18CA157-07AD-4EE8-ACC1-4648CF4F3CF3}" destId="{BE0EDBF7-DE59-4C4E-B47D-48A606EC80A4}" srcOrd="0" destOrd="0" presId="urn:microsoft.com/office/officeart/2005/8/layout/pyramid2"/>
    <dgm:cxn modelId="{446DBE44-9098-4986-B26A-87E80B54E60F}" srcId="{98852FAB-5661-4264-8E6C-9E7DB5A559EF}" destId="{BE3914A5-0E00-4E6A-968C-2478160D5C76}" srcOrd="0" destOrd="0" parTransId="{1882965C-990C-416D-9EDF-944E79442686}" sibTransId="{D2564297-2146-4829-9635-CDD677E6060E}"/>
    <dgm:cxn modelId="{97F92F6B-CE12-45DB-A128-1D9AE1A8249C}" type="presOf" srcId="{98852FAB-5661-4264-8E6C-9E7DB5A559EF}" destId="{54D34CC5-2D77-4259-895A-D1B70F58482B}" srcOrd="0" destOrd="0" presId="urn:microsoft.com/office/officeart/2005/8/layout/pyramid2"/>
    <dgm:cxn modelId="{6EE9634E-90E9-4D29-B84E-261EEB1B09F0}" srcId="{98852FAB-5661-4264-8E6C-9E7DB5A559EF}" destId="{ED330CA9-C4B3-4F92-B30B-05815DF05A50}" srcOrd="2" destOrd="0" parTransId="{844E8D7E-9EE9-4F6C-85FA-3A4944595908}" sibTransId="{569ED351-BF82-4D5F-8935-5CB176BFB051}"/>
    <dgm:cxn modelId="{6AC4DA51-9E53-4E10-897C-3CF77F3939C0}" type="presOf" srcId="{ED330CA9-C4B3-4F92-B30B-05815DF05A50}" destId="{47CEE19E-E919-4CD3-97B6-0574DA3CA8E1}" srcOrd="0" destOrd="0" presId="urn:microsoft.com/office/officeart/2005/8/layout/pyramid2"/>
    <dgm:cxn modelId="{19163056-6A01-4DD2-88CC-F613580EA4C7}" srcId="{98852FAB-5661-4264-8E6C-9E7DB5A559EF}" destId="{896944EA-A4CE-4FD6-8D4C-8F0E61EB4102}" srcOrd="3" destOrd="0" parTransId="{BEABB2F8-DD98-4921-8311-0E5C52683033}" sibTransId="{72BD424A-C774-4E32-B664-834F8394DC04}"/>
    <dgm:cxn modelId="{2B3A3482-996A-4675-B566-A5155B22881D}" srcId="{98852FAB-5661-4264-8E6C-9E7DB5A559EF}" destId="{D18CA157-07AD-4EE8-ACC1-4648CF4F3CF3}" srcOrd="1" destOrd="0" parTransId="{0538B82E-335F-4ACA-9A8E-2476D261D8DE}" sibTransId="{B3AF594D-D990-40AB-9817-B9BF954648A3}"/>
    <dgm:cxn modelId="{3F5A588E-F601-48EC-98F9-1558FA7070B2}" type="presOf" srcId="{896944EA-A4CE-4FD6-8D4C-8F0E61EB4102}" destId="{66D093CD-6E5C-4995-A868-EC9A56D72361}" srcOrd="0" destOrd="0" presId="urn:microsoft.com/office/officeart/2005/8/layout/pyramid2"/>
    <dgm:cxn modelId="{5E4F2093-D8E4-4745-9EA9-6B6F1D07077F}" type="presOf" srcId="{BE3914A5-0E00-4E6A-968C-2478160D5C76}" destId="{90F939F6-86E8-462F-9925-A6B612A64731}" srcOrd="0" destOrd="0" presId="urn:microsoft.com/office/officeart/2005/8/layout/pyramid2"/>
    <dgm:cxn modelId="{0F371301-F57A-49E9-9166-02541FA2F010}" type="presParOf" srcId="{54D34CC5-2D77-4259-895A-D1B70F58482B}" destId="{A2915316-624F-4861-B0BF-0CE8F94137AA}" srcOrd="0" destOrd="0" presId="urn:microsoft.com/office/officeart/2005/8/layout/pyramid2"/>
    <dgm:cxn modelId="{86227CE6-2B8F-40AC-BB2F-7E08CC88B436}" type="presParOf" srcId="{54D34CC5-2D77-4259-895A-D1B70F58482B}" destId="{3DFDDDDA-7325-4AA5-A430-F5123676ED71}" srcOrd="1" destOrd="0" presId="urn:microsoft.com/office/officeart/2005/8/layout/pyramid2"/>
    <dgm:cxn modelId="{B5448C5E-B699-4BBF-8F6A-6009F0CFF33F}" type="presParOf" srcId="{3DFDDDDA-7325-4AA5-A430-F5123676ED71}" destId="{90F939F6-86E8-462F-9925-A6B612A64731}" srcOrd="0" destOrd="0" presId="urn:microsoft.com/office/officeart/2005/8/layout/pyramid2"/>
    <dgm:cxn modelId="{C5277E71-64F9-432F-9DAC-30EB7D1D9CCD}" type="presParOf" srcId="{3DFDDDDA-7325-4AA5-A430-F5123676ED71}" destId="{D6E21DF1-39EF-4454-B7C8-6B1903D2FB2E}" srcOrd="1" destOrd="0" presId="urn:microsoft.com/office/officeart/2005/8/layout/pyramid2"/>
    <dgm:cxn modelId="{DDBB29A5-3ACC-4E09-8592-6D8140E8A977}" type="presParOf" srcId="{3DFDDDDA-7325-4AA5-A430-F5123676ED71}" destId="{BE0EDBF7-DE59-4C4E-B47D-48A606EC80A4}" srcOrd="2" destOrd="0" presId="urn:microsoft.com/office/officeart/2005/8/layout/pyramid2"/>
    <dgm:cxn modelId="{53A97BF2-09C8-4604-B806-91FE3C669BA6}" type="presParOf" srcId="{3DFDDDDA-7325-4AA5-A430-F5123676ED71}" destId="{6EA53CBD-9A57-4DB6-9684-E99E262153AB}" srcOrd="3" destOrd="0" presId="urn:microsoft.com/office/officeart/2005/8/layout/pyramid2"/>
    <dgm:cxn modelId="{518A22CE-257D-4887-9B48-E8CDF38C0717}" type="presParOf" srcId="{3DFDDDDA-7325-4AA5-A430-F5123676ED71}" destId="{47CEE19E-E919-4CD3-97B6-0574DA3CA8E1}" srcOrd="4" destOrd="0" presId="urn:microsoft.com/office/officeart/2005/8/layout/pyramid2"/>
    <dgm:cxn modelId="{B3BB50C1-B255-4820-B989-9AB7524EC5E5}" type="presParOf" srcId="{3DFDDDDA-7325-4AA5-A430-F5123676ED71}" destId="{D51D1AED-1547-456E-B535-A6009557D187}" srcOrd="5" destOrd="0" presId="urn:microsoft.com/office/officeart/2005/8/layout/pyramid2"/>
    <dgm:cxn modelId="{AC521F0F-37D7-4051-9C0E-D6533C8A7638}" type="presParOf" srcId="{3DFDDDDA-7325-4AA5-A430-F5123676ED71}" destId="{66D093CD-6E5C-4995-A868-EC9A56D72361}" srcOrd="6" destOrd="0" presId="urn:microsoft.com/office/officeart/2005/8/layout/pyramid2"/>
    <dgm:cxn modelId="{7C6B97BA-EBB1-403B-AEBB-F4D43AB55CDB}" type="presParOf" srcId="{3DFDDDDA-7325-4AA5-A430-F5123676ED71}" destId="{741F5AE3-A132-4F36-9476-470B20901FF3}"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15316-624F-4861-B0BF-0CE8F94137AA}">
      <dsp:nvSpPr>
        <dsp:cNvPr id="0" name=""/>
        <dsp:cNvSpPr/>
      </dsp:nvSpPr>
      <dsp:spPr>
        <a:xfrm>
          <a:off x="3102798" y="0"/>
          <a:ext cx="3704374" cy="3317875"/>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F939F6-86E8-462F-9925-A6B612A64731}">
      <dsp:nvSpPr>
        <dsp:cNvPr id="0" name=""/>
        <dsp:cNvSpPr/>
      </dsp:nvSpPr>
      <dsp:spPr>
        <a:xfrm>
          <a:off x="0" y="329770"/>
          <a:ext cx="4554218" cy="65936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i="0" kern="1200" dirty="0"/>
            <a:t>Birth to 6 weeks):</a:t>
          </a:r>
          <a:r>
            <a:rPr lang="en-GB" sz="2000" b="0" i="0" kern="1200" dirty="0"/>
            <a:t> </a:t>
          </a:r>
        </a:p>
        <a:p>
          <a:pPr marL="0" lvl="0" indent="0" algn="ctr" defTabSz="889000">
            <a:lnSpc>
              <a:spcPct val="90000"/>
            </a:lnSpc>
            <a:spcBef>
              <a:spcPct val="0"/>
            </a:spcBef>
            <a:spcAft>
              <a:spcPct val="35000"/>
            </a:spcAft>
            <a:buNone/>
          </a:pPr>
          <a:r>
            <a:rPr lang="en-GB" sz="2000" b="0" i="0" kern="1200" dirty="0"/>
            <a:t>Infants display innate </a:t>
          </a:r>
          <a:r>
            <a:rPr lang="en-GB" sz="1800" b="0" i="0" kern="1200" dirty="0"/>
            <a:t>signal</a:t>
          </a:r>
          <a:r>
            <a:rPr lang="en-GB" sz="2000" b="0" i="0" kern="1200" dirty="0"/>
            <a:t> behaviours</a:t>
          </a:r>
          <a:endParaRPr lang="en-GB" sz="2000" kern="1200" dirty="0"/>
        </a:p>
      </dsp:txBody>
      <dsp:txXfrm>
        <a:off x="32187" y="361957"/>
        <a:ext cx="4489844" cy="594988"/>
      </dsp:txXfrm>
    </dsp:sp>
    <dsp:sp modelId="{BE0EDBF7-DE59-4C4E-B47D-48A606EC80A4}">
      <dsp:nvSpPr>
        <dsp:cNvPr id="0" name=""/>
        <dsp:cNvSpPr/>
      </dsp:nvSpPr>
      <dsp:spPr>
        <a:xfrm>
          <a:off x="4659545" y="793958"/>
          <a:ext cx="4941654" cy="65936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i="0" kern="1200" dirty="0"/>
            <a:t>6 weeks to 6-8 months):</a:t>
          </a:r>
          <a:r>
            <a:rPr lang="en-GB" sz="2000" b="0" i="0" kern="1200" dirty="0"/>
            <a:t> </a:t>
          </a:r>
        </a:p>
        <a:p>
          <a:pPr marL="0" lvl="0" indent="0" algn="ctr" defTabSz="889000">
            <a:lnSpc>
              <a:spcPct val="90000"/>
            </a:lnSpc>
            <a:spcBef>
              <a:spcPct val="0"/>
            </a:spcBef>
            <a:spcAft>
              <a:spcPct val="35000"/>
            </a:spcAft>
            <a:buNone/>
          </a:pPr>
          <a:r>
            <a:rPr lang="en-GB" sz="1800" b="0" i="0" kern="1200" dirty="0"/>
            <a:t>Babies</a:t>
          </a:r>
          <a:r>
            <a:rPr lang="en-GB" sz="2000" b="0" i="0" kern="1200" dirty="0"/>
            <a:t> begin to show preference for familiar caregivers</a:t>
          </a:r>
          <a:endParaRPr lang="en-GB" sz="2000" kern="1200" dirty="0"/>
        </a:p>
      </dsp:txBody>
      <dsp:txXfrm>
        <a:off x="4691732" y="826145"/>
        <a:ext cx="4877280" cy="594988"/>
      </dsp:txXfrm>
    </dsp:sp>
    <dsp:sp modelId="{47CEE19E-E919-4CD3-97B6-0574DA3CA8E1}">
      <dsp:nvSpPr>
        <dsp:cNvPr id="0" name=""/>
        <dsp:cNvSpPr/>
      </dsp:nvSpPr>
      <dsp:spPr>
        <a:xfrm>
          <a:off x="328444" y="1724940"/>
          <a:ext cx="4550810" cy="65936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6-8 months to 18 months-2 years):</a:t>
          </a:r>
        </a:p>
        <a:p>
          <a:pPr marL="0" lvl="0" indent="0" algn="ctr" defTabSz="800100">
            <a:lnSpc>
              <a:spcPct val="90000"/>
            </a:lnSpc>
            <a:spcBef>
              <a:spcPct val="0"/>
            </a:spcBef>
            <a:spcAft>
              <a:spcPct val="35000"/>
            </a:spcAft>
            <a:buNone/>
          </a:pPr>
          <a:r>
            <a:rPr lang="en-GB" sz="1800" b="0" i="0" kern="1200" dirty="0"/>
            <a:t> Children actively seek proximity to specific attachment figures</a:t>
          </a:r>
          <a:endParaRPr lang="en-GB" sz="1800" kern="1200" dirty="0"/>
        </a:p>
      </dsp:txBody>
      <dsp:txXfrm>
        <a:off x="360631" y="1757127"/>
        <a:ext cx="4486436" cy="594988"/>
      </dsp:txXfrm>
    </dsp:sp>
    <dsp:sp modelId="{66D093CD-6E5C-4995-A868-EC9A56D72361}">
      <dsp:nvSpPr>
        <dsp:cNvPr id="0" name=""/>
        <dsp:cNvSpPr/>
      </dsp:nvSpPr>
      <dsp:spPr>
        <a:xfrm>
          <a:off x="5154558" y="2472593"/>
          <a:ext cx="4136933" cy="65936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i="0" kern="1200" dirty="0"/>
            <a:t>18 months-2 years onwards):</a:t>
          </a:r>
          <a:r>
            <a:rPr lang="en-GB" sz="2000" b="0" i="0" kern="1200" dirty="0"/>
            <a:t> </a:t>
          </a:r>
        </a:p>
        <a:p>
          <a:pPr marL="0" lvl="0" indent="0" algn="ctr" defTabSz="889000">
            <a:lnSpc>
              <a:spcPct val="90000"/>
            </a:lnSpc>
            <a:spcBef>
              <a:spcPct val="0"/>
            </a:spcBef>
            <a:spcAft>
              <a:spcPct val="35000"/>
            </a:spcAft>
            <a:buNone/>
          </a:pPr>
          <a:r>
            <a:rPr lang="en-GB" sz="2000" b="0" i="0" kern="1200" dirty="0"/>
            <a:t>Children develop more complex relationships with caregivers</a:t>
          </a:r>
          <a:endParaRPr lang="en-GB" sz="2000" kern="1200" dirty="0"/>
        </a:p>
      </dsp:txBody>
      <dsp:txXfrm>
        <a:off x="5186745" y="2504780"/>
        <a:ext cx="4072559" cy="59498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9B458D-A0C8-4760-8601-AF3BF1CB90D2}" type="datetimeFigureOut">
              <a:rPr lang="en-GB" smtClean="0"/>
              <a:t>16/11/2025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1E3945-4DBB-418D-AF40-2FD04D20BA3F}" type="slidenum">
              <a:rPr lang="en-GB" smtClean="0"/>
              <a:t>‹#›</a:t>
            </a:fld>
            <a:endParaRPr lang="en-GB"/>
          </a:p>
        </p:txBody>
      </p:sp>
    </p:spTree>
    <p:extLst>
      <p:ext uri="{BB962C8B-B14F-4D97-AF65-F5344CB8AC3E}">
        <p14:creationId xmlns:p14="http://schemas.microsoft.com/office/powerpoint/2010/main" val="3395650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C28A28C-4C6A-46EA-90C0-4EE0B89CC5C7}" type="datetimeFigureOut">
              <a:rPr lang="en-US" smtClean="0"/>
              <a:t>11/16/2025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5DEF7F31-0B8A-474A-B86C-91F381754329}"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1280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4002392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F31-0B8A-474A-B86C-91F381754329}"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24436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1805889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0244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C28A28C-4C6A-46EA-90C0-4EE0B89CC5C7}" type="datetimeFigureOut">
              <a:rPr lang="en-US" smtClean="0"/>
              <a:t>11/16/2025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F7F31-0B8A-474A-B86C-91F381754329}"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879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28A28C-4C6A-46EA-90C0-4EE0B89CC5C7}" type="datetimeFigureOut">
              <a:rPr lang="en-US" smtClean="0"/>
              <a:t>11/16/2025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68899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63298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C28A28C-4C6A-46EA-90C0-4EE0B89CC5C7}" type="datetimeFigureOut">
              <a:rPr lang="en-US" smtClean="0"/>
              <a:t>11/16/2025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178840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992244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0226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4313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30795730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574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5453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4891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0892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C28A28C-4C6A-46EA-90C0-4EE0B89CC5C7}" type="datetimeFigureOut">
              <a:rPr lang="en-US" smtClean="0"/>
              <a:pPr/>
              <a:t>11/16/2025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261364642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wikipedia.org/wiki/London"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verywellmind.com/genes-and-development-2795114"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bing.com/ck/a?!&amp;&amp;p=6dd3eda0253e020d7345207fd29ed7d0752fb37882b61446e9be0e7310ba410eJmltdHM9MTc2MzI1MTIwMA&amp;ptn=3&amp;ver=2&amp;hsh=4&amp;fclid=3f14be51-2f1c-6563-3d58-abf02ed76425&amp;u=a1aHR0cHM6Ly93d3cuc2F2ZW15ZXhhbXMuY29tL2EtbGV2ZWwvcHN5Y2hvbG9neS9hcWEvMTcvcmV2aXNpb24tbm90ZXMvMy1hdHRhY2htZW50LzMtMy1leHBsYW5hdGlvbnMtb2YtYXR0YWNobWVudC8zLTMtMi1ib3dsYnlzLW1vbm90cm9waWMtdGhlb3J5Lw&amp;ntb=1" TargetMode="External"/><Relationship Id="rId5" Type="http://schemas.openxmlformats.org/officeDocument/2006/relationships/hyperlink" Target="https://www.bing.com/ck/a?!&amp;&amp;p=0b26f98037356b86d363aa324add2cdd866b021eb9720dbadbc4f47b722a8e8aJmltdHM9MTc2MzI1MTIwMA&amp;ptn=3&amp;ver=2&amp;hsh=4&amp;fclid=3f14be51-2f1c-6563-3d58-abf02ed76425&amp;u=a1aHR0cHM6Ly93d3cuc2ltcGx5cHN5Y2hvbG9neS5vcmcvYm93bGJ5Lmh0bWw&amp;ntb=1" TargetMode="Externa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verywellmind.com/what-is-nature-versus-nurture-2795392" TargetMode="External"/><Relationship Id="rId2" Type="http://schemas.openxmlformats.org/officeDocument/2006/relationships/hyperlink" Target="https://dictionary.apa.org/nurture" TargetMode="External"/><Relationship Id="rId1" Type="http://schemas.openxmlformats.org/officeDocument/2006/relationships/slideLayout" Target="../slideLayouts/slideLayout2.xml"/><Relationship Id="rId5" Type="http://schemas.openxmlformats.org/officeDocument/2006/relationships/hyperlink" Target="https://neurolaunch.com/pies-physical-intellectual-emotional-social/" TargetMode="External"/><Relationship Id="rId4" Type="http://schemas.openxmlformats.org/officeDocument/2006/relationships/hyperlink" Target="https://www.earlyyears.tv/john-bowlbys-attachment-theory-and-developmental-phas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FF37888-47F8-ACB9-DC5C-938EF9CFC3CA}"/>
              </a:ext>
            </a:extLst>
          </p:cNvPr>
          <p:cNvSpPr>
            <a:spLocks noGrp="1"/>
          </p:cNvSpPr>
          <p:nvPr>
            <p:ph type="title"/>
          </p:nvPr>
        </p:nvSpPr>
        <p:spPr>
          <a:xfrm>
            <a:off x="956957" y="1615706"/>
            <a:ext cx="2730414" cy="4946003"/>
          </a:xfrm>
        </p:spPr>
        <p:txBody>
          <a:bodyPr>
            <a:normAutofit/>
          </a:bodyPr>
          <a:lstStyle/>
          <a:p>
            <a:r>
              <a:rPr lang="en-GB" altLang="en-US" dirty="0">
                <a:solidFill>
                  <a:srgbClr val="FFFFFF"/>
                </a:solidFill>
                <a:cs typeface="Arial" panose="020B0604020202020204" pitchFamily="34" charset="0"/>
              </a:rPr>
              <a:t>Psychology in Healthy </a:t>
            </a:r>
            <a:br>
              <a:rPr lang="en-GB" altLang="en-US" dirty="0">
                <a:solidFill>
                  <a:srgbClr val="FFFFFF"/>
                </a:solidFill>
                <a:cs typeface="Arial" panose="020B0604020202020204" pitchFamily="34" charset="0"/>
              </a:rPr>
            </a:br>
            <a:r>
              <a:rPr lang="en-GB" altLang="en-US" dirty="0">
                <a:solidFill>
                  <a:srgbClr val="FFFFFF"/>
                </a:solidFill>
                <a:cs typeface="Arial" panose="020B0604020202020204" pitchFamily="34" charset="0"/>
              </a:rPr>
              <a:t>and Social Care</a:t>
            </a:r>
            <a:endParaRPr lang="en-GB" dirty="0">
              <a:solidFill>
                <a:srgbClr val="FFFFFF"/>
              </a:solidFill>
            </a:endParaRP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63357E-FC18-B3F4-1865-AC8CA7211B0C}"/>
              </a:ext>
            </a:extLst>
          </p:cNvPr>
          <p:cNvSpPr>
            <a:spLocks noGrp="1"/>
          </p:cNvSpPr>
          <p:nvPr>
            <p:ph idx="1"/>
          </p:nvPr>
        </p:nvSpPr>
        <p:spPr>
          <a:xfrm>
            <a:off x="5191176" y="972480"/>
            <a:ext cx="5953630" cy="5405968"/>
          </a:xfrm>
        </p:spPr>
        <p:txBody>
          <a:bodyPr anchor="ctr">
            <a:normAutofit/>
          </a:bodyPr>
          <a:lstStyle/>
          <a:p>
            <a:pPr marL="0" indent="0">
              <a:buNone/>
            </a:pPr>
            <a:r>
              <a:rPr lang="en-GB" altLang="en-US" sz="2800" b="1" dirty="0">
                <a:latin typeface="+mj-lt"/>
                <a:cs typeface="Arial" panose="020B0604020202020204" pitchFamily="34" charset="0"/>
              </a:rPr>
              <a:t>Module Number: </a:t>
            </a:r>
            <a:r>
              <a:rPr lang="en-GB" altLang="en-US" dirty="0">
                <a:latin typeface="Arial" panose="020B0604020202020204" pitchFamily="34" charset="0"/>
                <a:cs typeface="Arial" panose="020B0604020202020204" pitchFamily="34" charset="0"/>
              </a:rPr>
              <a:t>LCHS 4010_LON</a:t>
            </a:r>
            <a:endParaRPr lang="en-GB" altLang="en-US" i="1" dirty="0">
              <a:latin typeface="Arial" panose="020B0604020202020204" pitchFamily="34" charset="0"/>
              <a:cs typeface="Arial" panose="020B0604020202020204" pitchFamily="34" charset="0"/>
            </a:endParaRPr>
          </a:p>
          <a:p>
            <a:pPr marL="0" indent="0">
              <a:buNone/>
            </a:pPr>
            <a:r>
              <a:rPr lang="en-GB" altLang="en-US" sz="2800" b="1" i="1" dirty="0">
                <a:latin typeface="+mj-lt"/>
                <a:cs typeface="Arial" panose="020B0604020202020204" pitchFamily="34" charset="0"/>
              </a:rPr>
              <a:t>Assignment No: </a:t>
            </a:r>
            <a:r>
              <a:rPr lang="en-GB" altLang="en-US" i="1" dirty="0">
                <a:latin typeface="Arial" panose="020B0604020202020204" pitchFamily="34" charset="0"/>
                <a:cs typeface="Arial" panose="020B0604020202020204" pitchFamily="34" charset="0"/>
              </a:rPr>
              <a:t>Assignment 1</a:t>
            </a:r>
          </a:p>
          <a:p>
            <a:pPr marL="0" indent="0">
              <a:buNone/>
            </a:pPr>
            <a:r>
              <a:rPr lang="en-GB" altLang="en-US" sz="2800" b="1" i="1" dirty="0">
                <a:latin typeface="+mj-lt"/>
                <a:cs typeface="Arial" panose="020B0604020202020204" pitchFamily="34" charset="0"/>
              </a:rPr>
              <a:t>Student Name: </a:t>
            </a:r>
            <a:r>
              <a:rPr lang="en-GB" altLang="en-US" i="1" dirty="0">
                <a:latin typeface="Arial" panose="020B0604020202020204" pitchFamily="34" charset="0"/>
                <a:cs typeface="Arial" panose="020B0604020202020204" pitchFamily="34" charset="0"/>
              </a:rPr>
              <a:t>Cheila Tavares</a:t>
            </a:r>
          </a:p>
          <a:p>
            <a:pPr marL="0" indent="0">
              <a:buNone/>
            </a:pPr>
            <a:r>
              <a:rPr lang="en-GB" altLang="en-US" sz="2800" b="1" i="1" dirty="0">
                <a:latin typeface="+mj-lt"/>
                <a:cs typeface="Arial" panose="020B0604020202020204" pitchFamily="34" charset="0"/>
              </a:rPr>
              <a:t>Student ID: </a:t>
            </a:r>
            <a:r>
              <a:rPr lang="en-GB" i="1" dirty="0">
                <a:latin typeface="Arial" panose="020B0604020202020204" pitchFamily="34" charset="0"/>
                <a:cs typeface="Arial" panose="020B0604020202020204" pitchFamily="34" charset="0"/>
              </a:rPr>
              <a:t>2430825</a:t>
            </a:r>
            <a:endParaRPr lang="en-GB" altLang="en-US" i="1" dirty="0">
              <a:latin typeface="Arial" panose="020B0604020202020204" pitchFamily="34" charset="0"/>
              <a:cs typeface="Arial" panose="020B0604020202020204" pitchFamily="34" charset="0"/>
            </a:endParaRPr>
          </a:p>
          <a:p>
            <a:pPr marL="0" indent="0">
              <a:buNone/>
            </a:pPr>
            <a:r>
              <a:rPr lang="en-GB" altLang="en-US" sz="2800" b="1" i="1" dirty="0">
                <a:latin typeface="+mj-lt"/>
                <a:cs typeface="Arial" panose="020B0604020202020204" pitchFamily="34" charset="0"/>
              </a:rPr>
              <a:t>Lecturer’s name: </a:t>
            </a:r>
            <a:r>
              <a:rPr lang="en-GB" altLang="en-US" i="1" dirty="0">
                <a:latin typeface="Arial" panose="020B0604020202020204" pitchFamily="34" charset="0"/>
                <a:cs typeface="Arial" panose="020B0604020202020204" pitchFamily="34" charset="0"/>
              </a:rPr>
              <a:t>Christopher </a:t>
            </a:r>
            <a:r>
              <a:rPr lang="en-GB" altLang="en-US" i="1" dirty="0" err="1">
                <a:latin typeface="Arial" panose="020B0604020202020204" pitchFamily="34" charset="0"/>
                <a:cs typeface="Arial" panose="020B0604020202020204" pitchFamily="34" charset="0"/>
              </a:rPr>
              <a:t>Mafuva</a:t>
            </a:r>
            <a:endParaRPr lang="en-GB" altLang="en-US" i="1" dirty="0">
              <a:latin typeface="Arial" panose="020B0604020202020204" pitchFamily="34" charset="0"/>
              <a:cs typeface="Arial" panose="020B0604020202020204" pitchFamily="34" charset="0"/>
            </a:endParaRPr>
          </a:p>
          <a:p>
            <a:pPr marL="0" indent="0">
              <a:buNone/>
            </a:pPr>
            <a:r>
              <a:rPr lang="en-GB" altLang="en-US" sz="2800" b="1" i="1" dirty="0">
                <a:latin typeface="+mj-lt"/>
                <a:cs typeface="Arial" panose="020B0604020202020204" pitchFamily="34" charset="0"/>
              </a:rPr>
              <a:t>Submitted: </a:t>
            </a:r>
            <a:r>
              <a:rPr lang="en-GB" altLang="en-US" i="1" dirty="0">
                <a:latin typeface="Arial" panose="020B0604020202020204" pitchFamily="34" charset="0"/>
                <a:cs typeface="Arial" panose="020B0604020202020204" pitchFamily="34" charset="0"/>
              </a:rPr>
              <a:t>17</a:t>
            </a:r>
            <a:r>
              <a:rPr lang="en-GB" altLang="en-US" i="1" baseline="30000" dirty="0">
                <a:latin typeface="Arial" panose="020B0604020202020204" pitchFamily="34" charset="0"/>
                <a:cs typeface="Arial" panose="020B0604020202020204" pitchFamily="34" charset="0"/>
              </a:rPr>
              <a:t>th</a:t>
            </a:r>
            <a:r>
              <a:rPr lang="en-GB" altLang="en-US" i="1" dirty="0">
                <a:latin typeface="Arial" panose="020B0604020202020204" pitchFamily="34" charset="0"/>
                <a:cs typeface="Arial" panose="020B0604020202020204" pitchFamily="34" charset="0"/>
              </a:rPr>
              <a:t> November 2025</a:t>
            </a:r>
          </a:p>
          <a:p>
            <a:pPr marL="0" indent="0">
              <a:buNone/>
            </a:pPr>
            <a:endParaRPr lang="en-GB" dirty="0"/>
          </a:p>
        </p:txBody>
      </p:sp>
      <p:pic>
        <p:nvPicPr>
          <p:cNvPr id="4" name="Picture 3" descr="University of Wales Trinity Saint David ...">
            <a:extLst>
              <a:ext uri="{FF2B5EF4-FFF2-40B4-BE49-F238E27FC236}">
                <a16:creationId xmlns:a16="http://schemas.microsoft.com/office/drawing/2014/main" id="{0AB52563-7699-B545-8C00-6AF5FC2E9C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047194" y="952546"/>
            <a:ext cx="2671078" cy="1188907"/>
          </a:xfrm>
          <a:prstGeom prst="rect">
            <a:avLst/>
          </a:prstGeom>
          <a:noFill/>
        </p:spPr>
      </p:pic>
    </p:spTree>
    <p:extLst>
      <p:ext uri="{BB962C8B-B14F-4D97-AF65-F5344CB8AC3E}">
        <p14:creationId xmlns:p14="http://schemas.microsoft.com/office/powerpoint/2010/main" val="4019312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AB4BB-3350-089D-D5E4-02BE0D0483E0}"/>
              </a:ext>
            </a:extLst>
          </p:cNvPr>
          <p:cNvSpPr>
            <a:spLocks noGrp="1"/>
          </p:cNvSpPr>
          <p:nvPr>
            <p:ph type="title"/>
          </p:nvPr>
        </p:nvSpPr>
        <p:spPr>
          <a:xfrm>
            <a:off x="946494" y="766383"/>
            <a:ext cx="9950103" cy="1507376"/>
          </a:xfrm>
        </p:spPr>
        <p:txBody>
          <a:bodyPr>
            <a:normAutofit/>
          </a:bodyPr>
          <a:lstStyle/>
          <a:p>
            <a:pPr algn="ctr"/>
            <a:r>
              <a:rPr lang="en-GB" sz="4400" b="1" dirty="0"/>
              <a:t>Acknowledge use of AI</a:t>
            </a:r>
          </a:p>
        </p:txBody>
      </p:sp>
      <p:sp>
        <p:nvSpPr>
          <p:cNvPr id="3" name="Content Placeholder 2">
            <a:extLst>
              <a:ext uri="{FF2B5EF4-FFF2-40B4-BE49-F238E27FC236}">
                <a16:creationId xmlns:a16="http://schemas.microsoft.com/office/drawing/2014/main" id="{621CFC6D-C161-78E5-77FC-C4F4F072541E}"/>
              </a:ext>
            </a:extLst>
          </p:cNvPr>
          <p:cNvSpPr>
            <a:spLocks noGrp="1"/>
          </p:cNvSpPr>
          <p:nvPr>
            <p:ph idx="1"/>
          </p:nvPr>
        </p:nvSpPr>
        <p:spPr>
          <a:xfrm>
            <a:off x="1295401" y="3038713"/>
            <a:ext cx="9601196" cy="3318936"/>
          </a:xfrm>
        </p:spPr>
        <p:txBody>
          <a:bodyPr/>
          <a:lstStyle/>
          <a:p>
            <a:pPr marL="0" indent="0" algn="ctr">
              <a:buNone/>
            </a:pPr>
            <a:r>
              <a:rPr lang="en-GB" sz="2400" dirty="0"/>
              <a:t>I have not used AI for this presentation.</a:t>
            </a:r>
          </a:p>
          <a:p>
            <a:pPr marL="0" indent="0" algn="ctr">
              <a:buNone/>
            </a:pPr>
            <a:r>
              <a:rPr lang="en-GB" sz="2400" dirty="0"/>
              <a:t> I did all the researches by self.</a:t>
            </a:r>
          </a:p>
          <a:p>
            <a:pPr marL="0" indent="0">
              <a:buNone/>
            </a:pPr>
            <a:endParaRPr lang="en-GB" dirty="0"/>
          </a:p>
        </p:txBody>
      </p:sp>
    </p:spTree>
    <p:extLst>
      <p:ext uri="{BB962C8B-B14F-4D97-AF65-F5344CB8AC3E}">
        <p14:creationId xmlns:p14="http://schemas.microsoft.com/office/powerpoint/2010/main" val="1120906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F1EAB-EC76-DF9E-C3B0-109BDE0D0E52}"/>
              </a:ext>
            </a:extLst>
          </p:cNvPr>
          <p:cNvSpPr>
            <a:spLocks noGrp="1"/>
          </p:cNvSpPr>
          <p:nvPr>
            <p:ph type="title"/>
          </p:nvPr>
        </p:nvSpPr>
        <p:spPr>
          <a:xfrm>
            <a:off x="1120947" y="736238"/>
            <a:ext cx="9950103" cy="1507376"/>
          </a:xfrm>
        </p:spPr>
        <p:txBody>
          <a:bodyPr>
            <a:normAutofit/>
          </a:bodyPr>
          <a:lstStyle/>
          <a:p>
            <a:pPr algn="ctr"/>
            <a:r>
              <a:rPr lang="en-GB" sz="4400" b="1" dirty="0"/>
              <a:t>Overview</a:t>
            </a:r>
          </a:p>
        </p:txBody>
      </p:sp>
      <p:sp>
        <p:nvSpPr>
          <p:cNvPr id="3" name="Content Placeholder 2">
            <a:extLst>
              <a:ext uri="{FF2B5EF4-FFF2-40B4-BE49-F238E27FC236}">
                <a16:creationId xmlns:a16="http://schemas.microsoft.com/office/drawing/2014/main" id="{110CEC05-B310-0E29-A414-0C6DC5F2A074}"/>
              </a:ext>
            </a:extLst>
          </p:cNvPr>
          <p:cNvSpPr>
            <a:spLocks noGrp="1"/>
          </p:cNvSpPr>
          <p:nvPr>
            <p:ph idx="1"/>
          </p:nvPr>
        </p:nvSpPr>
        <p:spPr/>
        <p:txBody>
          <a:bodyPr>
            <a:normAutofit fontScale="77500" lnSpcReduction="20000"/>
          </a:bodyPr>
          <a:lstStyle/>
          <a:p>
            <a:r>
              <a:rPr lang="en-GB" dirty="0"/>
              <a:t>Case Study</a:t>
            </a:r>
          </a:p>
          <a:p>
            <a:r>
              <a:rPr lang="en-GB" dirty="0"/>
              <a:t>Development Psychology</a:t>
            </a:r>
          </a:p>
          <a:p>
            <a:r>
              <a:rPr lang="en-GB" dirty="0"/>
              <a:t>PIES</a:t>
            </a:r>
          </a:p>
          <a:p>
            <a:r>
              <a:rPr lang="en-GB" dirty="0"/>
              <a:t>Background about Theory</a:t>
            </a:r>
          </a:p>
          <a:p>
            <a:r>
              <a:rPr lang="en-GB" dirty="0"/>
              <a:t>Application of theory to case study</a:t>
            </a:r>
          </a:p>
          <a:p>
            <a:r>
              <a:rPr lang="en-GB" dirty="0"/>
              <a:t>Nature and Nurture</a:t>
            </a:r>
          </a:p>
          <a:p>
            <a:r>
              <a:rPr lang="en-GB" dirty="0"/>
              <a:t>Strengths and Weaknesses</a:t>
            </a:r>
          </a:p>
          <a:p>
            <a:r>
              <a:rPr lang="en-GB" dirty="0"/>
              <a:t>Conclusion</a:t>
            </a:r>
          </a:p>
          <a:p>
            <a:r>
              <a:rPr lang="en-GB" dirty="0"/>
              <a:t>References</a:t>
            </a:r>
          </a:p>
        </p:txBody>
      </p:sp>
    </p:spTree>
    <p:extLst>
      <p:ext uri="{BB962C8B-B14F-4D97-AF65-F5344CB8AC3E}">
        <p14:creationId xmlns:p14="http://schemas.microsoft.com/office/powerpoint/2010/main" val="3878466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F27E2-FBD3-7FC7-C233-85465932FD91}"/>
              </a:ext>
            </a:extLst>
          </p:cNvPr>
          <p:cNvSpPr>
            <a:spLocks noGrp="1"/>
          </p:cNvSpPr>
          <p:nvPr>
            <p:ph type="title"/>
          </p:nvPr>
        </p:nvSpPr>
        <p:spPr/>
        <p:txBody>
          <a:bodyPr>
            <a:normAutofit/>
          </a:bodyPr>
          <a:lstStyle/>
          <a:p>
            <a:pPr algn="ctr"/>
            <a:r>
              <a:rPr lang="en-GB" sz="4400" b="1" dirty="0"/>
              <a:t>Case Study</a:t>
            </a:r>
          </a:p>
        </p:txBody>
      </p:sp>
      <p:sp>
        <p:nvSpPr>
          <p:cNvPr id="3" name="Content Placeholder 2">
            <a:extLst>
              <a:ext uri="{FF2B5EF4-FFF2-40B4-BE49-F238E27FC236}">
                <a16:creationId xmlns:a16="http://schemas.microsoft.com/office/drawing/2014/main" id="{A5D6B800-1522-49CF-E164-C47622C94A52}"/>
              </a:ext>
            </a:extLst>
          </p:cNvPr>
          <p:cNvSpPr>
            <a:spLocks noGrp="1"/>
          </p:cNvSpPr>
          <p:nvPr>
            <p:ph idx="1"/>
          </p:nvPr>
        </p:nvSpPr>
        <p:spPr>
          <a:xfrm>
            <a:off x="1295402" y="3156700"/>
            <a:ext cx="9601196" cy="3318936"/>
          </a:xfrm>
        </p:spPr>
        <p:txBody>
          <a:bodyPr/>
          <a:lstStyle/>
          <a:p>
            <a:pPr marL="0" indent="0">
              <a:buNone/>
            </a:pPr>
            <a:r>
              <a:rPr lang="en-GB" dirty="0"/>
              <a:t>Amira is a 3 years old child who recently started nursery. Showing signs of anxiety when left by her carers, limited verbal communication, and difficulty engaging in group play. </a:t>
            </a:r>
          </a:p>
        </p:txBody>
      </p:sp>
    </p:spTree>
    <p:extLst>
      <p:ext uri="{BB962C8B-B14F-4D97-AF65-F5344CB8AC3E}">
        <p14:creationId xmlns:p14="http://schemas.microsoft.com/office/powerpoint/2010/main" val="1636875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C7E3C-0021-0EEA-BACA-79EA87D3DF69}"/>
              </a:ext>
            </a:extLst>
          </p:cNvPr>
          <p:cNvSpPr>
            <a:spLocks noGrp="1"/>
          </p:cNvSpPr>
          <p:nvPr>
            <p:ph type="title"/>
          </p:nvPr>
        </p:nvSpPr>
        <p:spPr>
          <a:xfrm>
            <a:off x="946494" y="807649"/>
            <a:ext cx="9950103" cy="1507376"/>
          </a:xfrm>
        </p:spPr>
        <p:txBody>
          <a:bodyPr>
            <a:normAutofit/>
          </a:bodyPr>
          <a:lstStyle/>
          <a:p>
            <a:pPr algn="ctr"/>
            <a:r>
              <a:rPr lang="en-GB" sz="4400" b="1" dirty="0"/>
              <a:t>Development Psychology</a:t>
            </a:r>
          </a:p>
        </p:txBody>
      </p:sp>
      <p:sp>
        <p:nvSpPr>
          <p:cNvPr id="3" name="Content Placeholder 2">
            <a:extLst>
              <a:ext uri="{FF2B5EF4-FFF2-40B4-BE49-F238E27FC236}">
                <a16:creationId xmlns:a16="http://schemas.microsoft.com/office/drawing/2014/main" id="{3C1E62B8-46AD-D8AB-B4A1-6AE373CB84DE}"/>
              </a:ext>
            </a:extLst>
          </p:cNvPr>
          <p:cNvSpPr>
            <a:spLocks noGrp="1"/>
          </p:cNvSpPr>
          <p:nvPr>
            <p:ph idx="1"/>
          </p:nvPr>
        </p:nvSpPr>
        <p:spPr>
          <a:xfrm>
            <a:off x="1295401" y="2960054"/>
            <a:ext cx="9601196" cy="3318936"/>
          </a:xfrm>
        </p:spPr>
        <p:txBody>
          <a:bodyPr/>
          <a:lstStyle/>
          <a:p>
            <a:pPr marL="0" indent="0">
              <a:buNone/>
            </a:pPr>
            <a:r>
              <a:rPr lang="en-GB" dirty="0"/>
              <a:t>Developmental psychology can be defined as the discipline that attempts to describe and explain the changes that occur over time in the thought, behaviour, reasoning and functioning of a person due to biological, individual and environmental influences (Slater and Bremner, 2017). </a:t>
            </a:r>
          </a:p>
        </p:txBody>
      </p:sp>
    </p:spTree>
    <p:extLst>
      <p:ext uri="{BB962C8B-B14F-4D97-AF65-F5344CB8AC3E}">
        <p14:creationId xmlns:p14="http://schemas.microsoft.com/office/powerpoint/2010/main" val="425284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5E66D3F-14EA-4BCD-819B-EEF581746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49D3EDE-CC3B-4573-A04B-26F32F1B2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7" name="Picture 16">
              <a:extLst>
                <a:ext uri="{FF2B5EF4-FFF2-40B4-BE49-F238E27FC236}">
                  <a16:creationId xmlns:a16="http://schemas.microsoft.com/office/drawing/2014/main" id="{700D0D4B-CC81-434D-B595-71AA691923B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8" name="Rectangle 17">
              <a:extLst>
                <a:ext uri="{FF2B5EF4-FFF2-40B4-BE49-F238E27FC236}">
                  <a16:creationId xmlns:a16="http://schemas.microsoft.com/office/drawing/2014/main" id="{B8047919-8C66-4EF3-9979-FB7112EB6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9" name="Picture 18">
              <a:extLst>
                <a:ext uri="{FF2B5EF4-FFF2-40B4-BE49-F238E27FC236}">
                  <a16:creationId xmlns:a16="http://schemas.microsoft.com/office/drawing/2014/main" id="{C00195C4-7BCF-469C-A003-AC2F0D2F910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0" name="Picture 19">
              <a:extLst>
                <a:ext uri="{FF2B5EF4-FFF2-40B4-BE49-F238E27FC236}">
                  <a16:creationId xmlns:a16="http://schemas.microsoft.com/office/drawing/2014/main" id="{CEE82425-33CD-4CF1-9623-91BECE687F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B508BDD-D242-394B-742E-5250B6C14F37}"/>
              </a:ext>
            </a:extLst>
          </p:cNvPr>
          <p:cNvSpPr>
            <a:spLocks noGrp="1"/>
          </p:cNvSpPr>
          <p:nvPr>
            <p:ph type="title"/>
          </p:nvPr>
        </p:nvSpPr>
        <p:spPr>
          <a:xfrm>
            <a:off x="6094412" y="982132"/>
            <a:ext cx="4802185" cy="1303867"/>
          </a:xfrm>
        </p:spPr>
        <p:txBody>
          <a:bodyPr>
            <a:normAutofit/>
          </a:bodyPr>
          <a:lstStyle/>
          <a:p>
            <a:r>
              <a:rPr lang="en-GB" b="1">
                <a:solidFill>
                  <a:srgbClr val="262626"/>
                </a:solidFill>
              </a:rPr>
              <a:t>PIES</a:t>
            </a:r>
          </a:p>
        </p:txBody>
      </p:sp>
      <p:sp>
        <p:nvSpPr>
          <p:cNvPr id="22" name="Rectangle 21">
            <a:extLst>
              <a:ext uri="{FF2B5EF4-FFF2-40B4-BE49-F238E27FC236}">
                <a16:creationId xmlns:a16="http://schemas.microsoft.com/office/drawing/2014/main" id="{DD5289D1-D3B7-4C53-823E-280A79C02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F593F8EB-6849-B4E8-6D74-944FF90709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1412683" y="1929412"/>
            <a:ext cx="3876801" cy="2820372"/>
          </a:xfrm>
          <a:prstGeom prst="rect">
            <a:avLst/>
          </a:prstGeom>
          <a:noFill/>
          <a:extLst>
            <a:ext uri="{909E8E84-426E-40DD-AFC4-6F175D3DCCD1}">
              <a14:hiddenFill xmlns:a14="http://schemas.microsoft.com/office/drawing/2010/main">
                <a:solidFill>
                  <a:srgbClr val="FFFFFF"/>
                </a:solidFill>
              </a14:hiddenFill>
            </a:ext>
          </a:extLst>
        </p:spPr>
      </p:pic>
      <p:cxnSp>
        <p:nvCxnSpPr>
          <p:cNvPr id="24" name="Straight Connector 23">
            <a:extLst>
              <a:ext uri="{FF2B5EF4-FFF2-40B4-BE49-F238E27FC236}">
                <a16:creationId xmlns:a16="http://schemas.microsoft.com/office/drawing/2014/main" id="{A456CE10-0EE3-4503-ACF3-1D53A6FDBB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Content Placeholder 10">
            <a:extLst>
              <a:ext uri="{FF2B5EF4-FFF2-40B4-BE49-F238E27FC236}">
                <a16:creationId xmlns:a16="http://schemas.microsoft.com/office/drawing/2014/main" id="{AE7FADF3-CD42-1D64-49EB-6AAD8A845D24}"/>
              </a:ext>
            </a:extLst>
          </p:cNvPr>
          <p:cNvSpPr>
            <a:spLocks noGrp="1"/>
          </p:cNvSpPr>
          <p:nvPr>
            <p:ph idx="1"/>
          </p:nvPr>
        </p:nvSpPr>
        <p:spPr>
          <a:xfrm>
            <a:off x="6094412" y="2556932"/>
            <a:ext cx="4802184" cy="3318936"/>
          </a:xfrm>
        </p:spPr>
        <p:txBody>
          <a:bodyPr>
            <a:normAutofit fontScale="92500" lnSpcReduction="20000"/>
          </a:bodyPr>
          <a:lstStyle/>
          <a:p>
            <a:r>
              <a:rPr lang="en-GB" dirty="0"/>
              <a:t>The PIES framework can be applied in numerous settings, from early childhood education to professional development. In early childhood education, the focus is on creating a nurturing environment that supports all aspects of a child’s development. This might involve physical activities, cognitive challenges, emotional support, and opportunities for social interaction (</a:t>
            </a:r>
            <a:r>
              <a:rPr lang="en-GB" dirty="0" err="1"/>
              <a:t>NeuroLaunch</a:t>
            </a:r>
            <a:r>
              <a:rPr lang="en-GB" dirty="0"/>
              <a:t> </a:t>
            </a:r>
            <a:r>
              <a:rPr lang="en-GB" dirty="0" err="1"/>
              <a:t>Editoral</a:t>
            </a:r>
            <a:r>
              <a:rPr lang="en-GB" dirty="0"/>
              <a:t> Team, 2024).</a:t>
            </a:r>
            <a:endParaRPr lang="en-US" dirty="0">
              <a:solidFill>
                <a:srgbClr val="262626"/>
              </a:solidFill>
            </a:endParaRPr>
          </a:p>
        </p:txBody>
      </p:sp>
      <p:sp>
        <p:nvSpPr>
          <p:cNvPr id="4" name="AutoShape 2" descr="Curriculum - Black Belt Bruce">
            <a:extLst>
              <a:ext uri="{FF2B5EF4-FFF2-40B4-BE49-F238E27FC236}">
                <a16:creationId xmlns:a16="http://schemas.microsoft.com/office/drawing/2014/main" id="{1DB6226D-D042-9A3E-6494-BABEFEE9D05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0880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5E6BA-4B52-B8B4-C28E-A6E36ECA741E}"/>
              </a:ext>
            </a:extLst>
          </p:cNvPr>
          <p:cNvSpPr>
            <a:spLocks noGrp="1"/>
          </p:cNvSpPr>
          <p:nvPr>
            <p:ph type="title"/>
          </p:nvPr>
        </p:nvSpPr>
        <p:spPr/>
        <p:txBody>
          <a:bodyPr>
            <a:normAutofit/>
          </a:bodyPr>
          <a:lstStyle/>
          <a:p>
            <a:r>
              <a:rPr lang="en-GB" dirty="0"/>
              <a:t>PIES Analysis of Amira ( 3 years old)</a:t>
            </a:r>
          </a:p>
        </p:txBody>
      </p:sp>
      <p:sp>
        <p:nvSpPr>
          <p:cNvPr id="3" name="Content Placeholder 2">
            <a:extLst>
              <a:ext uri="{FF2B5EF4-FFF2-40B4-BE49-F238E27FC236}">
                <a16:creationId xmlns:a16="http://schemas.microsoft.com/office/drawing/2014/main" id="{50D864AC-F97E-298F-9F7C-A06FCBFF8962}"/>
              </a:ext>
            </a:extLst>
          </p:cNvPr>
          <p:cNvSpPr>
            <a:spLocks noGrp="1"/>
          </p:cNvSpPr>
          <p:nvPr>
            <p:ph idx="1"/>
          </p:nvPr>
        </p:nvSpPr>
        <p:spPr/>
        <p:txBody>
          <a:bodyPr/>
          <a:lstStyle/>
          <a:p>
            <a:r>
              <a:rPr lang="en-GB" dirty="0"/>
              <a:t>Amira displays separation anxiety, which is closely linked to attachment. Bowlby (1988) explains that young children rely on secure attachment figures to feel safe. Consistent, sensitive responses from adults help children regulate emotions (Ainsworth 1979).</a:t>
            </a:r>
          </a:p>
          <a:p>
            <a:r>
              <a:rPr lang="en-GB" dirty="0"/>
              <a:t>Amira’s limited verbal communication impacts her ability to express.</a:t>
            </a:r>
          </a:p>
          <a:p>
            <a:r>
              <a:rPr lang="en-GB" dirty="0"/>
              <a:t>Difficulty engaging in group play may indicate that Amira feels overwhelmed in social settings.</a:t>
            </a:r>
          </a:p>
        </p:txBody>
      </p:sp>
    </p:spTree>
    <p:extLst>
      <p:ext uri="{BB962C8B-B14F-4D97-AF65-F5344CB8AC3E}">
        <p14:creationId xmlns:p14="http://schemas.microsoft.com/office/powerpoint/2010/main" val="820444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5EB8E3BF-F464-4900-8994-851061A9A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qui est John Bowlby ? Père de la théorie de l'attachement 1">
            <a:extLst>
              <a:ext uri="{FF2B5EF4-FFF2-40B4-BE49-F238E27FC236}">
                <a16:creationId xmlns:a16="http://schemas.microsoft.com/office/drawing/2014/main" id="{2A5E5149-B604-4ACD-E50D-EBA42CAED2C4}"/>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15812" b="27938"/>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E60B2F3-9549-4606-6923-2B7C8FC83C54}"/>
              </a:ext>
            </a:extLst>
          </p:cNvPr>
          <p:cNvSpPr>
            <a:spLocks noGrp="1"/>
          </p:cNvSpPr>
          <p:nvPr>
            <p:ph type="title"/>
          </p:nvPr>
        </p:nvSpPr>
        <p:spPr>
          <a:xfrm>
            <a:off x="1295401" y="270933"/>
            <a:ext cx="9601196" cy="1303867"/>
          </a:xfrm>
        </p:spPr>
        <p:txBody>
          <a:bodyPr>
            <a:normAutofit/>
          </a:bodyPr>
          <a:lstStyle/>
          <a:p>
            <a:r>
              <a:rPr lang="en-GB" b="1" dirty="0">
                <a:solidFill>
                  <a:srgbClr val="FFFFFF"/>
                </a:solidFill>
              </a:rPr>
              <a:t>John Bowlby’s </a:t>
            </a:r>
          </a:p>
        </p:txBody>
      </p:sp>
      <p:cxnSp>
        <p:nvCxnSpPr>
          <p:cNvPr id="1035" name="Straight Connector 1034">
            <a:extLst>
              <a:ext uri="{FF2B5EF4-FFF2-40B4-BE49-F238E27FC236}">
                <a16:creationId xmlns:a16="http://schemas.microsoft.com/office/drawing/2014/main" id="{8E0602D6-3A81-42F8-AE67-1BAAFC967C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421466"/>
            <a:ext cx="9144000" cy="0"/>
          </a:xfrm>
          <a:prstGeom prst="line">
            <a:avLst/>
          </a:prstGeom>
          <a:ln w="15875">
            <a:solidFill>
              <a:srgbClr val="FFFFFF"/>
            </a:solidFill>
          </a:ln>
        </p:spPr>
        <p:style>
          <a:lnRef idx="2">
            <a:schemeClr val="accent1"/>
          </a:lnRef>
          <a:fillRef idx="0">
            <a:schemeClr val="accent1"/>
          </a:fillRef>
          <a:effectRef idx="1">
            <a:schemeClr val="accent1"/>
          </a:effectRef>
          <a:fontRef idx="minor">
            <a:schemeClr val="tx1"/>
          </a:fontRef>
        </p:style>
      </p:cxnSp>
      <p:sp>
        <p:nvSpPr>
          <p:cNvPr id="1030" name="Content Placeholder 1029">
            <a:extLst>
              <a:ext uri="{FF2B5EF4-FFF2-40B4-BE49-F238E27FC236}">
                <a16:creationId xmlns:a16="http://schemas.microsoft.com/office/drawing/2014/main" id="{B56181DD-7F9E-4AA6-8F3A-D91C464ABC41}"/>
              </a:ext>
            </a:extLst>
          </p:cNvPr>
          <p:cNvSpPr>
            <a:spLocks noGrp="1"/>
          </p:cNvSpPr>
          <p:nvPr>
            <p:ph idx="1"/>
          </p:nvPr>
        </p:nvSpPr>
        <p:spPr>
          <a:xfrm>
            <a:off x="1295401" y="2556932"/>
            <a:ext cx="9601196" cy="3318936"/>
          </a:xfrm>
        </p:spPr>
        <p:txBody>
          <a:bodyPr>
            <a:normAutofit fontScale="85000" lnSpcReduction="20000"/>
          </a:bodyPr>
          <a:lstStyle/>
          <a:p>
            <a:r>
              <a:rPr lang="en-GB" dirty="0"/>
              <a:t>John Bowlby  (1907-1990), Born in </a:t>
            </a:r>
            <a:r>
              <a:rPr lang="en-GB" dirty="0">
                <a:hlinkClick r:id="rId3" tooltip="London"/>
              </a:rPr>
              <a:t>London</a:t>
            </a:r>
            <a:r>
              <a:rPr lang="en-GB" dirty="0"/>
              <a:t>, England.</a:t>
            </a:r>
          </a:p>
          <a:p>
            <a:r>
              <a:rPr lang="en-GB" dirty="0"/>
              <a:t>Studied psychology  and  pre-clinical sciences at Cambridge University.</a:t>
            </a:r>
          </a:p>
          <a:p>
            <a:r>
              <a:rPr lang="en-GB" dirty="0"/>
              <a:t>Trained in psychiatry at the Maudsley Hospital in London.</a:t>
            </a:r>
          </a:p>
          <a:p>
            <a:r>
              <a:rPr lang="en-GB" dirty="0"/>
              <a:t>Also Trained in Psychoanalysis with the British </a:t>
            </a:r>
            <a:r>
              <a:rPr lang="en-GB" dirty="0" err="1"/>
              <a:t>Psycoanalystic</a:t>
            </a:r>
            <a:r>
              <a:rPr lang="en-GB" dirty="0"/>
              <a:t> Society.</a:t>
            </a:r>
          </a:p>
          <a:p>
            <a:r>
              <a:rPr lang="en-GB" dirty="0"/>
              <a:t>Died 2 September 1990 (aged 83) leaving a legacy that continues to influence psychology and early childhood care worldwide.</a:t>
            </a:r>
          </a:p>
          <a:p>
            <a:r>
              <a:rPr lang="en-GB" dirty="0"/>
              <a:t>John Bowlby’s Attachment Theory is a psychological theory that revolutionised our understanding of child development. Created by British psychoanalyst John Bowlby in the mid-20th century, this theory emphasises the importance of early relationships in shaping a child’s emotional and social development.</a:t>
            </a:r>
          </a:p>
          <a:p>
            <a:pPr marL="0" indent="0">
              <a:buNone/>
            </a:pPr>
            <a:endParaRPr lang="en-GB" dirty="0"/>
          </a:p>
          <a:p>
            <a:pPr marL="0" indent="0">
              <a:buNone/>
            </a:pPr>
            <a:endParaRPr lang="en-US" dirty="0">
              <a:solidFill>
                <a:srgbClr val="FFFFFF"/>
              </a:solidFill>
            </a:endParaRPr>
          </a:p>
        </p:txBody>
      </p:sp>
    </p:spTree>
    <p:extLst>
      <p:ext uri="{BB962C8B-B14F-4D97-AF65-F5344CB8AC3E}">
        <p14:creationId xmlns:p14="http://schemas.microsoft.com/office/powerpoint/2010/main" val="47848232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C94F-2D97-FD5A-BEE4-2C78BBEC6225}"/>
              </a:ext>
            </a:extLst>
          </p:cNvPr>
          <p:cNvSpPr>
            <a:spLocks noGrp="1"/>
          </p:cNvSpPr>
          <p:nvPr>
            <p:ph type="title"/>
          </p:nvPr>
        </p:nvSpPr>
        <p:spPr/>
        <p:txBody>
          <a:bodyPr/>
          <a:lstStyle/>
          <a:p>
            <a:r>
              <a:rPr lang="en-GB" dirty="0"/>
              <a:t>Bowlby’s Attachment Theory</a:t>
            </a:r>
          </a:p>
        </p:txBody>
      </p:sp>
      <p:graphicFrame>
        <p:nvGraphicFramePr>
          <p:cNvPr id="7" name="Content Placeholder 6">
            <a:extLst>
              <a:ext uri="{FF2B5EF4-FFF2-40B4-BE49-F238E27FC236}">
                <a16:creationId xmlns:a16="http://schemas.microsoft.com/office/drawing/2014/main" id="{435222E8-D662-AF2A-B8B6-E70F293CB138}"/>
              </a:ext>
            </a:extLst>
          </p:cNvPr>
          <p:cNvGraphicFramePr>
            <a:graphicFrameLocks noGrp="1"/>
          </p:cNvGraphicFramePr>
          <p:nvPr>
            <p:ph idx="1"/>
            <p:extLst>
              <p:ext uri="{D42A27DB-BD31-4B8C-83A1-F6EECF244321}">
                <p14:modId xmlns:p14="http://schemas.microsoft.com/office/powerpoint/2010/main" val="2632014398"/>
              </p:ext>
            </p:extLst>
          </p:nvPr>
        </p:nvGraphicFramePr>
        <p:xfrm>
          <a:off x="1216742" y="2636121"/>
          <a:ext cx="9601200" cy="3317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3695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84ABC-5098-C63F-BCA4-EDBF21F39E92}"/>
              </a:ext>
            </a:extLst>
          </p:cNvPr>
          <p:cNvSpPr>
            <a:spLocks noGrp="1"/>
          </p:cNvSpPr>
          <p:nvPr>
            <p:ph type="title"/>
          </p:nvPr>
        </p:nvSpPr>
        <p:spPr/>
        <p:txBody>
          <a:bodyPr>
            <a:normAutofit fontScale="90000"/>
          </a:bodyPr>
          <a:lstStyle/>
          <a:p>
            <a:r>
              <a:rPr lang="en-GB" dirty="0"/>
              <a:t>Applying Bowlby’s Attachment Theory to Amira</a:t>
            </a:r>
          </a:p>
        </p:txBody>
      </p:sp>
      <p:sp>
        <p:nvSpPr>
          <p:cNvPr id="3" name="Content Placeholder 2">
            <a:extLst>
              <a:ext uri="{FF2B5EF4-FFF2-40B4-BE49-F238E27FC236}">
                <a16:creationId xmlns:a16="http://schemas.microsoft.com/office/drawing/2014/main" id="{FBD09012-0149-9F88-C202-1B5FFCFBD231}"/>
              </a:ext>
            </a:extLst>
          </p:cNvPr>
          <p:cNvSpPr>
            <a:spLocks noGrp="1"/>
          </p:cNvSpPr>
          <p:nvPr>
            <p:ph idx="1"/>
          </p:nvPr>
        </p:nvSpPr>
        <p:spPr/>
        <p:txBody>
          <a:bodyPr/>
          <a:lstStyle/>
          <a:p>
            <a:r>
              <a:rPr lang="en-GB" dirty="0"/>
              <a:t>Children need a close and continuous caregiving relationship called for a theoretical explanation.</a:t>
            </a:r>
          </a:p>
          <a:p>
            <a:r>
              <a:rPr lang="en-GB" dirty="0"/>
              <a:t> Maintain consistent  communication with parents to ensure continuity of care.</a:t>
            </a:r>
          </a:p>
          <a:p>
            <a:r>
              <a:rPr lang="en-GB" dirty="0"/>
              <a:t>Use simple language, repetition, gestures and visual aids.</a:t>
            </a:r>
          </a:p>
          <a:p>
            <a:pPr marL="0" indent="0">
              <a:buNone/>
            </a:pPr>
            <a:endParaRPr lang="en-GB" dirty="0"/>
          </a:p>
          <a:p>
            <a:endParaRPr lang="en-GB" dirty="0"/>
          </a:p>
        </p:txBody>
      </p:sp>
    </p:spTree>
    <p:extLst>
      <p:ext uri="{BB962C8B-B14F-4D97-AF65-F5344CB8AC3E}">
        <p14:creationId xmlns:p14="http://schemas.microsoft.com/office/powerpoint/2010/main" val="2084301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76638C-6929-46C0-7E61-39FF5D8A6D64}"/>
              </a:ext>
            </a:extLst>
          </p:cNvPr>
          <p:cNvSpPr>
            <a:spLocks noGrp="1"/>
          </p:cNvSpPr>
          <p:nvPr>
            <p:ph type="title"/>
          </p:nvPr>
        </p:nvSpPr>
        <p:spPr>
          <a:xfrm>
            <a:off x="804421" y="796374"/>
            <a:ext cx="10583158" cy="880027"/>
          </a:xfrm>
        </p:spPr>
        <p:txBody>
          <a:bodyPr>
            <a:normAutofit/>
          </a:bodyPr>
          <a:lstStyle/>
          <a:p>
            <a:r>
              <a:rPr lang="en-GB" b="1">
                <a:solidFill>
                  <a:srgbClr val="FFFFFF"/>
                </a:solidFill>
              </a:rPr>
              <a:t>Nature and Nurture</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8981DB-E9B9-EEFA-F3B9-5D00C857348A}"/>
              </a:ext>
            </a:extLst>
          </p:cNvPr>
          <p:cNvSpPr>
            <a:spLocks noGrp="1"/>
          </p:cNvSpPr>
          <p:nvPr>
            <p:ph idx="1"/>
          </p:nvPr>
        </p:nvSpPr>
        <p:spPr>
          <a:xfrm>
            <a:off x="1295401" y="2612256"/>
            <a:ext cx="9601196" cy="3263612"/>
          </a:xfrm>
        </p:spPr>
        <p:txBody>
          <a:bodyPr>
            <a:normAutofit/>
          </a:bodyPr>
          <a:lstStyle/>
          <a:p>
            <a:r>
              <a:rPr lang="en-GB" sz="2000" b="1" dirty="0"/>
              <a:t>Nature</a:t>
            </a:r>
            <a:r>
              <a:rPr lang="en-GB" sz="2000" dirty="0"/>
              <a:t> refers largely to </a:t>
            </a:r>
            <a:r>
              <a:rPr lang="en-GB" sz="2000" u="sng" dirty="0">
                <a:hlinkClick r:id="rId3"/>
              </a:rPr>
              <a:t>our genetics</a:t>
            </a:r>
            <a:r>
              <a:rPr lang="en-GB" sz="2000" dirty="0"/>
              <a:t>. It includes the genes we are born with and other hereditary factors that can impact how our personality is formed and influence the way that we develop from childhood through adulthood (Cherry, 2025).</a:t>
            </a:r>
          </a:p>
          <a:p>
            <a:pPr marL="0" indent="0">
              <a:buNone/>
            </a:pPr>
            <a:endParaRPr lang="en-GB" sz="2000" dirty="0"/>
          </a:p>
          <a:p>
            <a:r>
              <a:rPr lang="en-GB" sz="2000" dirty="0"/>
              <a:t>According to the American Psychological Association (2018), </a:t>
            </a:r>
            <a:r>
              <a:rPr lang="en-GB" sz="2000" b="1" dirty="0"/>
              <a:t>Nurture</a:t>
            </a:r>
            <a:r>
              <a:rPr lang="en-GB" sz="2000" dirty="0"/>
              <a:t> refers to the environmental factors that influence development and </a:t>
            </a:r>
            <a:r>
              <a:rPr lang="en-GB" sz="2000" dirty="0" err="1"/>
              <a:t>behavior</a:t>
            </a:r>
            <a:r>
              <a:rPr lang="en-GB" sz="2000" dirty="0"/>
              <a:t> of a person.</a:t>
            </a:r>
          </a:p>
        </p:txBody>
      </p:sp>
      <p:sp>
        <p:nvSpPr>
          <p:cNvPr id="4" name="TextBox 3">
            <a:extLst>
              <a:ext uri="{FF2B5EF4-FFF2-40B4-BE49-F238E27FC236}">
                <a16:creationId xmlns:a16="http://schemas.microsoft.com/office/drawing/2014/main" id="{CC81CA1C-85A4-DFA9-7781-4C0B4E615973}"/>
              </a:ext>
            </a:extLst>
          </p:cNvPr>
          <p:cNvSpPr txBox="1"/>
          <p:nvPr/>
        </p:nvSpPr>
        <p:spPr>
          <a:xfrm>
            <a:off x="1027470" y="5363908"/>
            <a:ext cx="10137058" cy="1323439"/>
          </a:xfrm>
          <a:prstGeom prst="rect">
            <a:avLst/>
          </a:prstGeom>
          <a:noFill/>
        </p:spPr>
        <p:txBody>
          <a:bodyPr wrap="square" rtlCol="0">
            <a:spAutoFit/>
          </a:bodyPr>
          <a:lstStyle/>
          <a:p>
            <a:r>
              <a:rPr lang="en-GB" sz="2000" b="1" dirty="0"/>
              <a:t>Both Nature and Nurture helps to understanding Amira:</a:t>
            </a:r>
          </a:p>
          <a:p>
            <a:endParaRPr lang="en-GB" sz="2000" dirty="0"/>
          </a:p>
          <a:p>
            <a:r>
              <a:rPr lang="en-GB" sz="2000" b="1" dirty="0"/>
              <a:t>Nature: </a:t>
            </a:r>
            <a:r>
              <a:rPr lang="en-GB" sz="2000" dirty="0"/>
              <a:t>Natural shy, sensitive traits</a:t>
            </a:r>
          </a:p>
          <a:p>
            <a:r>
              <a:rPr lang="en-GB" sz="2000" b="1" dirty="0"/>
              <a:t>Nurture: </a:t>
            </a:r>
            <a:r>
              <a:rPr lang="en-GB" sz="2000" dirty="0"/>
              <a:t>Transition to a new environment, communication </a:t>
            </a:r>
          </a:p>
        </p:txBody>
      </p:sp>
    </p:spTree>
    <p:extLst>
      <p:ext uri="{BB962C8B-B14F-4D97-AF65-F5344CB8AC3E}">
        <p14:creationId xmlns:p14="http://schemas.microsoft.com/office/powerpoint/2010/main" val="2224870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E7DEDD00-5E71-418B-9C3C-9B71B01822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1" name="Picture 20">
              <a:extLst>
                <a:ext uri="{FF2B5EF4-FFF2-40B4-BE49-F238E27FC236}">
                  <a16:creationId xmlns:a16="http://schemas.microsoft.com/office/drawing/2014/main" id="{F08AA894-60A7-4A09-919E-54EF7C3EC8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2" name="Rectangle 21">
              <a:extLst>
                <a:ext uri="{FF2B5EF4-FFF2-40B4-BE49-F238E27FC236}">
                  <a16:creationId xmlns:a16="http://schemas.microsoft.com/office/drawing/2014/main" id="{44680684-9D82-4E2B-9E9A-778390DA9E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3" name="Picture 22">
              <a:extLst>
                <a:ext uri="{FF2B5EF4-FFF2-40B4-BE49-F238E27FC236}">
                  <a16:creationId xmlns:a16="http://schemas.microsoft.com/office/drawing/2014/main" id="{E28899EB-8201-46DC-A208-67136E6BA1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4" name="Picture 23">
              <a:extLst>
                <a:ext uri="{FF2B5EF4-FFF2-40B4-BE49-F238E27FC236}">
                  <a16:creationId xmlns:a16="http://schemas.microsoft.com/office/drawing/2014/main" id="{58681DBB-DB5A-40DF-8333-C7E1C945B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5" name="TextBox 24">
            <a:extLst>
              <a:ext uri="{FF2B5EF4-FFF2-40B4-BE49-F238E27FC236}">
                <a16:creationId xmlns:a16="http://schemas.microsoft.com/office/drawing/2014/main" id="{1A9CD6A4-5AB0-B789-2FA9-81BA9592A314}"/>
              </a:ext>
            </a:extLst>
          </p:cNvPr>
          <p:cNvSpPr txBox="1"/>
          <p:nvPr/>
        </p:nvSpPr>
        <p:spPr>
          <a:xfrm>
            <a:off x="1572654" y="826449"/>
            <a:ext cx="9043516" cy="769441"/>
          </a:xfrm>
          <a:prstGeom prst="rect">
            <a:avLst/>
          </a:prstGeom>
          <a:noFill/>
        </p:spPr>
        <p:txBody>
          <a:bodyPr wrap="square" rtlCol="0">
            <a:spAutoFit/>
          </a:bodyPr>
          <a:lstStyle/>
          <a:p>
            <a:pPr algn="ctr"/>
            <a:r>
              <a:rPr lang="en-GB" sz="4400" b="1" dirty="0" err="1"/>
              <a:t>Strenghts</a:t>
            </a:r>
            <a:r>
              <a:rPr lang="en-GB" sz="4400" b="1" dirty="0"/>
              <a:t> and Weaknesses</a:t>
            </a:r>
          </a:p>
        </p:txBody>
      </p:sp>
      <p:sp>
        <p:nvSpPr>
          <p:cNvPr id="4" name="TextBox 3">
            <a:extLst>
              <a:ext uri="{FF2B5EF4-FFF2-40B4-BE49-F238E27FC236}">
                <a16:creationId xmlns:a16="http://schemas.microsoft.com/office/drawing/2014/main" id="{5927013C-8B2E-116D-7B51-E0F4AFB7446C}"/>
              </a:ext>
            </a:extLst>
          </p:cNvPr>
          <p:cNvSpPr txBox="1"/>
          <p:nvPr/>
        </p:nvSpPr>
        <p:spPr>
          <a:xfrm>
            <a:off x="836762" y="1972682"/>
            <a:ext cx="4872380" cy="3323987"/>
          </a:xfrm>
          <a:prstGeom prst="rect">
            <a:avLst/>
          </a:prstGeom>
          <a:noFill/>
        </p:spPr>
        <p:txBody>
          <a:bodyPr wrap="square" rtlCol="0">
            <a:spAutoFit/>
          </a:bodyPr>
          <a:lstStyle/>
          <a:p>
            <a:pPr marL="342900" indent="-342900">
              <a:buFont typeface="Arial" panose="020B0604020202020204" pitchFamily="34" charset="0"/>
              <a:buChar char="•"/>
            </a:pPr>
            <a:r>
              <a:rPr lang="en-GB" sz="2400" b="1" dirty="0">
                <a:hlinkClick r:id="rId5">
                  <a:extLst>
                    <a:ext uri="{A12FA001-AC4F-418D-AE19-62706E023703}">
                      <ahyp:hlinkClr xmlns:ahyp="http://schemas.microsoft.com/office/drawing/2018/hyperlinkcolor" val="tx"/>
                    </a:ext>
                  </a:extLst>
                </a:hlinkClick>
              </a:rPr>
              <a:t>Biological Foundation: </a:t>
            </a:r>
          </a:p>
          <a:p>
            <a:r>
              <a:rPr lang="en-GB" dirty="0">
                <a:hlinkClick r:id="rId5">
                  <a:extLst>
                    <a:ext uri="{A12FA001-AC4F-418D-AE19-62706E023703}">
                      <ahyp:hlinkClr xmlns:ahyp="http://schemas.microsoft.com/office/drawing/2018/hyperlinkcolor" val="tx"/>
                    </a:ext>
                  </a:extLst>
                </a:hlinkClick>
              </a:rPr>
              <a:t>Bowlby's theory is rooted in biological psychology, suggesting that attachment </a:t>
            </a:r>
            <a:r>
              <a:rPr lang="en-GB" dirty="0" err="1">
                <a:hlinkClick r:id="rId5">
                  <a:extLst>
                    <a:ext uri="{A12FA001-AC4F-418D-AE19-62706E023703}">
                      <ahyp:hlinkClr xmlns:ahyp="http://schemas.microsoft.com/office/drawing/2018/hyperlinkcolor" val="tx"/>
                    </a:ext>
                  </a:extLst>
                </a:hlinkClick>
              </a:rPr>
              <a:t>behaviors</a:t>
            </a:r>
            <a:r>
              <a:rPr lang="en-GB" dirty="0">
                <a:hlinkClick r:id="rId5">
                  <a:extLst>
                    <a:ext uri="{A12FA001-AC4F-418D-AE19-62706E023703}">
                      <ahyp:hlinkClr xmlns:ahyp="http://schemas.microsoft.com/office/drawing/2018/hyperlinkcolor" val="tx"/>
                    </a:ext>
                  </a:extLst>
                </a:hlinkClick>
              </a:rPr>
              <a:t> are innate and evolved through natural selection. This perspective aligns with the idea that infants are biologically primed to form emotional bonds with caregivers. </a:t>
            </a:r>
            <a:endParaRPr lang="en-GB" dirty="0"/>
          </a:p>
          <a:p>
            <a:pPr marL="342900" indent="-342900">
              <a:buFont typeface="Arial" panose="020B0604020202020204" pitchFamily="34" charset="0"/>
              <a:buChar char="•"/>
            </a:pPr>
            <a:r>
              <a:rPr lang="en-GB" sz="2400" b="1" dirty="0">
                <a:hlinkClick r:id="rId6">
                  <a:extLst>
                    <a:ext uri="{A12FA001-AC4F-418D-AE19-62706E023703}">
                      <ahyp:hlinkClr xmlns:ahyp="http://schemas.microsoft.com/office/drawing/2018/hyperlinkcolor" val="tx"/>
                    </a:ext>
                  </a:extLst>
                </a:hlinkClick>
              </a:rPr>
              <a:t>Empirical Support</a:t>
            </a:r>
            <a:r>
              <a:rPr lang="en-GB" sz="2400" dirty="0">
                <a:hlinkClick r:id="rId6">
                  <a:extLst>
                    <a:ext uri="{A12FA001-AC4F-418D-AE19-62706E023703}">
                      <ahyp:hlinkClr xmlns:ahyp="http://schemas.microsoft.com/office/drawing/2018/hyperlinkcolor" val="tx"/>
                    </a:ext>
                  </a:extLst>
                </a:hlinkClick>
              </a:rPr>
              <a:t>: </a:t>
            </a:r>
          </a:p>
          <a:p>
            <a:r>
              <a:rPr lang="en-GB" dirty="0">
                <a:hlinkClick r:id="rId6">
                  <a:extLst>
                    <a:ext uri="{A12FA001-AC4F-418D-AE19-62706E023703}">
                      <ahyp:hlinkClr xmlns:ahyp="http://schemas.microsoft.com/office/drawing/2018/hyperlinkcolor" val="tx"/>
                    </a:ext>
                  </a:extLst>
                </a:hlinkClick>
              </a:rPr>
              <a:t>Numerous studies have confirmed the existence of attachment styles and their impact on later relationships and mental health, providing empirical support for Bowlby's theory. </a:t>
            </a:r>
            <a:endParaRPr lang="en-GB" dirty="0"/>
          </a:p>
        </p:txBody>
      </p:sp>
      <p:sp>
        <p:nvSpPr>
          <p:cNvPr id="5" name="TextBox 4">
            <a:extLst>
              <a:ext uri="{FF2B5EF4-FFF2-40B4-BE49-F238E27FC236}">
                <a16:creationId xmlns:a16="http://schemas.microsoft.com/office/drawing/2014/main" id="{5AA7172F-75BF-9C69-7596-AF3EF02249DB}"/>
              </a:ext>
            </a:extLst>
          </p:cNvPr>
          <p:cNvSpPr txBox="1"/>
          <p:nvPr/>
        </p:nvSpPr>
        <p:spPr>
          <a:xfrm>
            <a:off x="5937891" y="1595890"/>
            <a:ext cx="5946928" cy="4708981"/>
          </a:xfrm>
          <a:prstGeom prst="rect">
            <a:avLst/>
          </a:prstGeom>
          <a:noFill/>
        </p:spPr>
        <p:txBody>
          <a:bodyPr wrap="square" rtlCol="0">
            <a:spAutoFit/>
          </a:bodyPr>
          <a:lstStyle/>
          <a:p>
            <a:pPr marL="342900" indent="-342900">
              <a:buFont typeface="Arial" panose="020B0604020202020204" pitchFamily="34" charset="0"/>
              <a:buChar char="•"/>
            </a:pPr>
            <a:r>
              <a:rPr lang="en-GB" sz="2400" b="1" dirty="0"/>
              <a:t>Simplistic Attachment Styles:</a:t>
            </a:r>
          </a:p>
          <a:p>
            <a:r>
              <a:rPr lang="en-GB" dirty="0"/>
              <a:t>The categorization of attachment styles (secure, anxious, avoidant) may be too simplistic and not fully capture the complexity of human relationships and emotional responses. The Strange Situation Procedure developed by Ainsworth, which categorizes attachment types, has been critiqued for not accounting for the full range of attachment </a:t>
            </a:r>
            <a:r>
              <a:rPr lang="en-GB" dirty="0" err="1"/>
              <a:t>behaviors</a:t>
            </a:r>
            <a:r>
              <a:rPr lang="en-GB" dirty="0"/>
              <a:t> observed in different cultural settings.</a:t>
            </a:r>
          </a:p>
          <a:p>
            <a:pPr marL="342900" indent="-342900">
              <a:buFont typeface="Arial" panose="020B0604020202020204" pitchFamily="34" charset="0"/>
              <a:buChar char="•"/>
            </a:pPr>
            <a:r>
              <a:rPr lang="en-GB" sz="2400" b="1" dirty="0"/>
              <a:t>Limited Scope of Attachment:</a:t>
            </a:r>
          </a:p>
          <a:p>
            <a:r>
              <a:rPr lang="en-GB" dirty="0"/>
              <a:t>Bowlby’s theory primarily addresses emotional bonds and may not encompass other forms of attachment, such as those formed in later life or in different contexts. The concept of monotropy, which emphasizes a primary bond, has been challenged by findings that children can form multiple attachments, including strong bonds with fathers and other caregivers.</a:t>
            </a:r>
          </a:p>
        </p:txBody>
      </p:sp>
    </p:spTree>
    <p:extLst>
      <p:ext uri="{BB962C8B-B14F-4D97-AF65-F5344CB8AC3E}">
        <p14:creationId xmlns:p14="http://schemas.microsoft.com/office/powerpoint/2010/main" val="1412478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523CC-671F-8AA3-4DAE-A87491FE09E0}"/>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A1D08E27-977B-6A6E-2E60-F62199519047}"/>
              </a:ext>
            </a:extLst>
          </p:cNvPr>
          <p:cNvSpPr>
            <a:spLocks noGrp="1"/>
          </p:cNvSpPr>
          <p:nvPr>
            <p:ph idx="1"/>
          </p:nvPr>
        </p:nvSpPr>
        <p:spPr/>
        <p:txBody>
          <a:bodyPr/>
          <a:lstStyle/>
          <a:p>
            <a:pPr marL="0" indent="0">
              <a:buNone/>
            </a:pPr>
            <a:r>
              <a:rPr lang="en-GB" dirty="0"/>
              <a:t>Amira requires a nurturing, consistent, and developmentally informed approach. By applying the PIES framework and following the outlined support plan, practitioners can promote her emotional security, social engagement, cognitive growth, and physical confidence. Collaboration with parents and regular monitoring will ensure that Amira continues to progress and feel safe within the nursery environment.</a:t>
            </a:r>
          </a:p>
        </p:txBody>
      </p:sp>
    </p:spTree>
    <p:extLst>
      <p:ext uri="{BB962C8B-B14F-4D97-AF65-F5344CB8AC3E}">
        <p14:creationId xmlns:p14="http://schemas.microsoft.com/office/powerpoint/2010/main" val="68163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370BF-35CF-F673-318F-182722ADD14F}"/>
              </a:ext>
            </a:extLst>
          </p:cNvPr>
          <p:cNvSpPr>
            <a:spLocks noGrp="1"/>
          </p:cNvSpPr>
          <p:nvPr>
            <p:ph type="title"/>
          </p:nvPr>
        </p:nvSpPr>
        <p:spPr/>
        <p:txBody>
          <a:bodyPr/>
          <a:lstStyle/>
          <a:p>
            <a:r>
              <a:rPr lang="en-GB" b="1" dirty="0"/>
              <a:t>Reference List</a:t>
            </a:r>
          </a:p>
        </p:txBody>
      </p:sp>
      <p:sp>
        <p:nvSpPr>
          <p:cNvPr id="3" name="Content Placeholder 2">
            <a:extLst>
              <a:ext uri="{FF2B5EF4-FFF2-40B4-BE49-F238E27FC236}">
                <a16:creationId xmlns:a16="http://schemas.microsoft.com/office/drawing/2014/main" id="{6FE41470-B242-0F90-CA30-383B7C922FF6}"/>
              </a:ext>
            </a:extLst>
          </p:cNvPr>
          <p:cNvSpPr>
            <a:spLocks noGrp="1"/>
          </p:cNvSpPr>
          <p:nvPr>
            <p:ph idx="1"/>
          </p:nvPr>
        </p:nvSpPr>
        <p:spPr>
          <a:xfrm>
            <a:off x="1042219" y="2482098"/>
            <a:ext cx="10903975" cy="1893803"/>
          </a:xfrm>
        </p:spPr>
        <p:txBody>
          <a:bodyPr>
            <a:normAutofit fontScale="25000" lnSpcReduction="20000"/>
          </a:bodyPr>
          <a:lstStyle/>
          <a:p>
            <a:r>
              <a:rPr lang="en-GB" sz="6400" dirty="0"/>
              <a:t>Ainsworth, M. (1979) 'Infant–mother attachment</a:t>
            </a:r>
          </a:p>
          <a:p>
            <a:r>
              <a:rPr lang="en-GB" sz="6400" dirty="0"/>
              <a:t>American Psychological Association (2018). Nurture. APA Dictionary of Psychology. </a:t>
            </a:r>
            <a:r>
              <a:rPr lang="en-GB" sz="6400" dirty="0">
                <a:hlinkClick r:id="rId2"/>
              </a:rPr>
              <a:t>https://dictionary.apa.org/nurture</a:t>
            </a:r>
            <a:endParaRPr lang="en-GB" sz="6400" dirty="0"/>
          </a:p>
          <a:p>
            <a:r>
              <a:rPr lang="en-GB" sz="6400" dirty="0"/>
              <a:t>Bowlby, J., Ainsworth, M., &amp; Bretherton, I. (1992). The origins of attachment theory. </a:t>
            </a:r>
            <a:r>
              <a:rPr lang="en-GB" sz="6400" i="1" dirty="0"/>
              <a:t>Developmental Psychology</a:t>
            </a:r>
            <a:r>
              <a:rPr lang="en-GB" sz="6400" dirty="0"/>
              <a:t>, </a:t>
            </a:r>
            <a:r>
              <a:rPr lang="en-GB" sz="6400" i="1" dirty="0"/>
              <a:t>28</a:t>
            </a:r>
            <a:r>
              <a:rPr lang="en-GB" sz="6400" dirty="0"/>
              <a:t>(5), 759-775.</a:t>
            </a:r>
          </a:p>
          <a:p>
            <a:r>
              <a:rPr lang="en-GB" sz="6400" dirty="0"/>
              <a:t>Bowlby, J. (1988) A Secure Base: Parent‑Child Attachment and Healthy Human Development. New York: Basic Books.</a:t>
            </a:r>
          </a:p>
          <a:p>
            <a:r>
              <a:rPr lang="en-GB" sz="6400" dirty="0"/>
              <a:t>Cherry, K. (2025, January 27). How nature vs. nurture shapes who we become. </a:t>
            </a:r>
            <a:r>
              <a:rPr lang="en-GB" sz="6400" dirty="0" err="1"/>
              <a:t>Verywell</a:t>
            </a:r>
            <a:r>
              <a:rPr lang="en-GB" sz="6400" dirty="0"/>
              <a:t> Mind. </a:t>
            </a:r>
            <a:r>
              <a:rPr lang="en-GB" sz="6400" dirty="0">
                <a:hlinkClick r:id="rId3"/>
              </a:rPr>
              <a:t>https://www.verywellmind.com/what-is-nature-versus-nurture-2795392</a:t>
            </a:r>
            <a:endParaRPr lang="en-GB" sz="6400" dirty="0"/>
          </a:p>
          <a:p>
            <a:r>
              <a:rPr lang="en-GB" sz="6400" dirty="0">
                <a:solidFill>
                  <a:srgbClr val="3C4245"/>
                </a:solidFill>
                <a:highlight>
                  <a:srgbClr val="FFFFFF"/>
                </a:highlight>
              </a:rPr>
              <a:t>Early Years TV (2024) </a:t>
            </a:r>
            <a:r>
              <a:rPr lang="en-GB" sz="6400" i="1" dirty="0"/>
              <a:t>John Bowlby’s Attachment Theory and Developmental Phases. </a:t>
            </a:r>
            <a:r>
              <a:rPr lang="en-GB" sz="6400" dirty="0">
                <a:solidFill>
                  <a:srgbClr val="3C4245"/>
                </a:solidFill>
                <a:latin typeface="Noto Sans" panose="020B0502040504020204" pitchFamily="34" charset="0"/>
              </a:rPr>
              <a:t>Available at: </a:t>
            </a:r>
            <a:r>
              <a:rPr lang="en-GB" sz="6400" dirty="0">
                <a:solidFill>
                  <a:srgbClr val="3C4245"/>
                </a:solidFill>
                <a:latin typeface="Noto Sans" panose="020B0502040504020204" pitchFamily="34" charset="0"/>
                <a:hlinkClick r:id="rId4"/>
              </a:rPr>
              <a:t>https://www.earlyyears.tv/john-bowlbys-attachment-theory-and-developmental-phases/</a:t>
            </a:r>
            <a:r>
              <a:rPr lang="en-GB" sz="6400" dirty="0">
                <a:solidFill>
                  <a:srgbClr val="3C4245"/>
                </a:solidFill>
                <a:latin typeface="Noto Sans" panose="020B0502040504020204" pitchFamily="34" charset="0"/>
              </a:rPr>
              <a:t> (Accessed: 15 November 2025). </a:t>
            </a:r>
            <a:endParaRPr lang="en-GB" sz="6400" dirty="0"/>
          </a:p>
          <a:p>
            <a:r>
              <a:rPr lang="en-GB" sz="6400" dirty="0"/>
              <a:t>Slater, A., &amp; Bremner, J. G. (Eds.). (2017). </a:t>
            </a:r>
            <a:r>
              <a:rPr lang="en-GB" sz="6400" i="1" dirty="0"/>
              <a:t>An introduction to developmental psychology</a:t>
            </a:r>
            <a:r>
              <a:rPr lang="en-GB" sz="6400" dirty="0"/>
              <a:t>. John Wiley &amp; Sons.</a:t>
            </a:r>
          </a:p>
          <a:p>
            <a:r>
              <a:rPr lang="en-GB" sz="6400" dirty="0" err="1"/>
              <a:t>NeuroLaunch</a:t>
            </a:r>
            <a:r>
              <a:rPr lang="en-GB" sz="6400" dirty="0"/>
              <a:t> Editorial Team (2024) ‘PIES Framework: Nurturing Physical, Intellectual, Emotional, and Social Development’, </a:t>
            </a:r>
            <a:r>
              <a:rPr lang="en-GB" sz="6400" dirty="0" err="1"/>
              <a:t>NeuroLaunch</a:t>
            </a:r>
            <a:r>
              <a:rPr lang="en-GB" sz="6400" dirty="0"/>
              <a:t>, 30 September. Available </a:t>
            </a:r>
            <a:r>
              <a:rPr lang="en-GB" sz="6400" dirty="0" err="1"/>
              <a:t>at:</a:t>
            </a:r>
            <a:r>
              <a:rPr lang="en-GB" sz="6400" dirty="0" err="1">
                <a:hlinkClick r:id="rId5"/>
              </a:rPr>
              <a:t>https</a:t>
            </a:r>
            <a:r>
              <a:rPr lang="en-GB" sz="6400" dirty="0">
                <a:hlinkClick r:id="rId5"/>
              </a:rPr>
              <a:t>://neurolaunch.com/pies-physical-intellectual-emotional-social/</a:t>
            </a:r>
            <a:r>
              <a:rPr lang="en-GB" sz="6400" dirty="0"/>
              <a:t> ( Accessed:15 November 2025).</a:t>
            </a:r>
          </a:p>
          <a:p>
            <a:pPr marL="0" indent="0">
              <a:buNone/>
            </a:pPr>
            <a:endParaRPr lang="en-GB" dirty="0"/>
          </a:p>
        </p:txBody>
      </p:sp>
    </p:spTree>
    <p:extLst>
      <p:ext uri="{BB962C8B-B14F-4D97-AF65-F5344CB8AC3E}">
        <p14:creationId xmlns:p14="http://schemas.microsoft.com/office/powerpoint/2010/main" val="60211938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Organic</Template>
  <TotalTime>650</TotalTime>
  <Words>1103</Words>
  <Application>Microsoft Office PowerPoint</Application>
  <PresentationFormat>Widescreen</PresentationFormat>
  <Paragraphs>78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Garamond</vt:lpstr>
      <vt:lpstr>Noto Sans</vt:lpstr>
      <vt:lpstr>Organic</vt:lpstr>
      <vt:lpstr>Psychology in Healthy  and Social Care</vt:lpstr>
      <vt:lpstr>Acknowledge use of AI</vt:lpstr>
      <vt:lpstr>Overview</vt:lpstr>
      <vt:lpstr>Case Study</vt:lpstr>
      <vt:lpstr>Development Psychology</vt:lpstr>
      <vt:lpstr>PIES</vt:lpstr>
      <vt:lpstr>PIES Analysis of Amira ( 3 years old)</vt:lpstr>
      <vt:lpstr>John Bowlby’s </vt:lpstr>
      <vt:lpstr>Bowlby’s Attachment Theory</vt:lpstr>
      <vt:lpstr>Applying Bowlby’s Attachment Theory to Amira</vt:lpstr>
      <vt:lpstr>Nature and Nurture</vt:lpstr>
      <vt:lpstr>PowerPoint Presentation</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Cheila Patricia Lopes Tavares (2430825)</dc:creator>
  <cp:lastModifiedBy>Cheila Patricia Lopes Tavares (2430825)</cp:lastModifiedBy>
  <cp:revision>6</cp:revision>
  <dcterms:created xsi:type="dcterms:W3CDTF">2025-11-12T12:12:43Z</dcterms:created>
  <dcterms:modified xsi:type="dcterms:W3CDTF">2025-11-16T20:34:41Z</dcterms:modified>
</cp:coreProperties>
</file>