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56" r:id="rId5"/>
    <p:sldId id="271" r:id="rId6"/>
    <p:sldId id="268" r:id="rId7"/>
    <p:sldId id="269" r:id="rId8"/>
    <p:sldId id="270" r:id="rId9"/>
    <p:sldId id="257" r:id="rId10"/>
    <p:sldId id="265" r:id="rId11"/>
    <p:sldId id="258" r:id="rId12"/>
    <p:sldId id="262" r:id="rId13"/>
    <p:sldId id="263" r:id="rId14"/>
    <p:sldId id="266" r:id="rId15"/>
    <p:sldId id="267" r:id="rId16"/>
    <p:sldId id="26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93ADFD-E7E2-4482-9881-343C6DE3101E}" v="88" dt="2019-12-20T10:49:48.0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94660"/>
  </p:normalViewPr>
  <p:slideViewPr>
    <p:cSldViewPr snapToGrid="0">
      <p:cViewPr varScale="1">
        <p:scale>
          <a:sx n="68" d="100"/>
          <a:sy n="68" d="100"/>
        </p:scale>
        <p:origin x="73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cus Ciaburri (1908095)" userId="baf3bcb5-c589-4730-9980-220d7451d5a2" providerId="ADAL" clId="{AA93ADFD-E7E2-4482-9881-343C6DE3101E}"/>
    <pc:docChg chg="undo custSel addSld delSld modSld sldOrd">
      <pc:chgData name="Marcus Ciaburri (1908095)" userId="baf3bcb5-c589-4730-9980-220d7451d5a2" providerId="ADAL" clId="{AA93ADFD-E7E2-4482-9881-343C6DE3101E}" dt="2019-12-20T23:17:56.367" v="13914" actId="5793"/>
      <pc:docMkLst>
        <pc:docMk/>
      </pc:docMkLst>
      <pc:sldChg chg="modSp modNotesTx">
        <pc:chgData name="Marcus Ciaburri (1908095)" userId="baf3bcb5-c589-4730-9980-220d7451d5a2" providerId="ADAL" clId="{AA93ADFD-E7E2-4482-9881-343C6DE3101E}" dt="2019-12-20T10:44:56.841" v="11043" actId="20577"/>
        <pc:sldMkLst>
          <pc:docMk/>
          <pc:sldMk cId="1833477340" sldId="256"/>
        </pc:sldMkLst>
        <pc:spChg chg="mod">
          <ac:chgData name="Marcus Ciaburri (1908095)" userId="baf3bcb5-c589-4730-9980-220d7451d5a2" providerId="ADAL" clId="{AA93ADFD-E7E2-4482-9881-343C6DE3101E}" dt="2019-12-19T22:36:33.804" v="6493" actId="20577"/>
          <ac:spMkLst>
            <pc:docMk/>
            <pc:sldMk cId="1833477340" sldId="256"/>
            <ac:spMk id="3" creationId="{0BF66B53-01B5-48F5-BA7D-B20956CF0B57}"/>
          </ac:spMkLst>
        </pc:spChg>
      </pc:sldChg>
      <pc:sldChg chg="modSp">
        <pc:chgData name="Marcus Ciaburri (1908095)" userId="baf3bcb5-c589-4730-9980-220d7451d5a2" providerId="ADAL" clId="{AA93ADFD-E7E2-4482-9881-343C6DE3101E}" dt="2019-12-20T10:57:58.953" v="11661" actId="5793"/>
        <pc:sldMkLst>
          <pc:docMk/>
          <pc:sldMk cId="1296875107" sldId="257"/>
        </pc:sldMkLst>
        <pc:spChg chg="mod">
          <ac:chgData name="Marcus Ciaburri (1908095)" userId="baf3bcb5-c589-4730-9980-220d7451d5a2" providerId="ADAL" clId="{AA93ADFD-E7E2-4482-9881-343C6DE3101E}" dt="2019-12-20T10:57:58.953" v="11661" actId="5793"/>
          <ac:spMkLst>
            <pc:docMk/>
            <pc:sldMk cId="1296875107" sldId="257"/>
            <ac:spMk id="3" creationId="{ED38805D-9AAF-46D8-8038-5CBB92418E14}"/>
          </ac:spMkLst>
        </pc:spChg>
      </pc:sldChg>
      <pc:sldChg chg="modSp">
        <pc:chgData name="Marcus Ciaburri (1908095)" userId="baf3bcb5-c589-4730-9980-220d7451d5a2" providerId="ADAL" clId="{AA93ADFD-E7E2-4482-9881-343C6DE3101E}" dt="2019-12-20T10:59:42.093" v="11833" actId="20577"/>
        <pc:sldMkLst>
          <pc:docMk/>
          <pc:sldMk cId="1977048632" sldId="258"/>
        </pc:sldMkLst>
        <pc:spChg chg="mod">
          <ac:chgData name="Marcus Ciaburri (1908095)" userId="baf3bcb5-c589-4730-9980-220d7451d5a2" providerId="ADAL" clId="{AA93ADFD-E7E2-4482-9881-343C6DE3101E}" dt="2019-12-20T10:59:42.093" v="11833" actId="20577"/>
          <ac:spMkLst>
            <pc:docMk/>
            <pc:sldMk cId="1977048632" sldId="258"/>
            <ac:spMk id="3" creationId="{2BFA7223-262C-4AE7-A59C-14A751BC3190}"/>
          </ac:spMkLst>
        </pc:spChg>
      </pc:sldChg>
      <pc:sldChg chg="modSp del ord">
        <pc:chgData name="Marcus Ciaburri (1908095)" userId="baf3bcb5-c589-4730-9980-220d7451d5a2" providerId="ADAL" clId="{AA93ADFD-E7E2-4482-9881-343C6DE3101E}" dt="2019-12-20T10:39:40.431" v="10866" actId="2696"/>
        <pc:sldMkLst>
          <pc:docMk/>
          <pc:sldMk cId="1474039915" sldId="259"/>
        </pc:sldMkLst>
        <pc:spChg chg="mod">
          <ac:chgData name="Marcus Ciaburri (1908095)" userId="baf3bcb5-c589-4730-9980-220d7451d5a2" providerId="ADAL" clId="{AA93ADFD-E7E2-4482-9881-343C6DE3101E}" dt="2019-12-17T14:28:55.132" v="405" actId="5793"/>
          <ac:spMkLst>
            <pc:docMk/>
            <pc:sldMk cId="1474039915" sldId="259"/>
            <ac:spMk id="2" creationId="{DEE9B7B9-DCA0-47B8-A2C6-3572634A9107}"/>
          </ac:spMkLst>
        </pc:spChg>
        <pc:spChg chg="mod">
          <ac:chgData name="Marcus Ciaburri (1908095)" userId="baf3bcb5-c589-4730-9980-220d7451d5a2" providerId="ADAL" clId="{AA93ADFD-E7E2-4482-9881-343C6DE3101E}" dt="2019-12-17T21:32:34.100" v="2879" actId="20577"/>
          <ac:spMkLst>
            <pc:docMk/>
            <pc:sldMk cId="1474039915" sldId="259"/>
            <ac:spMk id="3" creationId="{203D15D1-0EC7-453F-8D66-8F586D821D77}"/>
          </ac:spMkLst>
        </pc:spChg>
      </pc:sldChg>
      <pc:sldChg chg="del">
        <pc:chgData name="Marcus Ciaburri (1908095)" userId="baf3bcb5-c589-4730-9980-220d7451d5a2" providerId="ADAL" clId="{AA93ADFD-E7E2-4482-9881-343C6DE3101E}" dt="2019-12-20T10:39:26.286" v="10865" actId="2696"/>
        <pc:sldMkLst>
          <pc:docMk/>
          <pc:sldMk cId="2462714636" sldId="260"/>
        </pc:sldMkLst>
      </pc:sldChg>
      <pc:sldChg chg="modSp">
        <pc:chgData name="Marcus Ciaburri (1908095)" userId="baf3bcb5-c589-4730-9980-220d7451d5a2" providerId="ADAL" clId="{AA93ADFD-E7E2-4482-9881-343C6DE3101E}" dt="2019-12-20T10:19:20.721" v="9455" actId="403"/>
        <pc:sldMkLst>
          <pc:docMk/>
          <pc:sldMk cId="1506484016" sldId="261"/>
        </pc:sldMkLst>
        <pc:spChg chg="mod">
          <ac:chgData name="Marcus Ciaburri (1908095)" userId="baf3bcb5-c589-4730-9980-220d7451d5a2" providerId="ADAL" clId="{AA93ADFD-E7E2-4482-9881-343C6DE3101E}" dt="2019-12-17T19:56:20.496" v="1917" actId="20577"/>
          <ac:spMkLst>
            <pc:docMk/>
            <pc:sldMk cId="1506484016" sldId="261"/>
            <ac:spMk id="2" creationId="{A0855FA7-2FE4-48CD-8F7E-1E1F704B6D77}"/>
          </ac:spMkLst>
        </pc:spChg>
        <pc:spChg chg="mod">
          <ac:chgData name="Marcus Ciaburri (1908095)" userId="baf3bcb5-c589-4730-9980-220d7451d5a2" providerId="ADAL" clId="{AA93ADFD-E7E2-4482-9881-343C6DE3101E}" dt="2019-12-20T10:19:20.721" v="9455" actId="403"/>
          <ac:spMkLst>
            <pc:docMk/>
            <pc:sldMk cId="1506484016" sldId="261"/>
            <ac:spMk id="3" creationId="{5CBC7CE2-7296-4EE5-81E1-98DFFA3A6563}"/>
          </ac:spMkLst>
        </pc:spChg>
      </pc:sldChg>
      <pc:sldChg chg="modSp add modNotesTx">
        <pc:chgData name="Marcus Ciaburri (1908095)" userId="baf3bcb5-c589-4730-9980-220d7451d5a2" providerId="ADAL" clId="{AA93ADFD-E7E2-4482-9881-343C6DE3101E}" dt="2019-12-20T10:59:36.991" v="11832" actId="20577"/>
        <pc:sldMkLst>
          <pc:docMk/>
          <pc:sldMk cId="3027226015" sldId="262"/>
        </pc:sldMkLst>
        <pc:spChg chg="mod">
          <ac:chgData name="Marcus Ciaburri (1908095)" userId="baf3bcb5-c589-4730-9980-220d7451d5a2" providerId="ADAL" clId="{AA93ADFD-E7E2-4482-9881-343C6DE3101E}" dt="2019-12-17T14:49:42.622" v="735" actId="20577"/>
          <ac:spMkLst>
            <pc:docMk/>
            <pc:sldMk cId="3027226015" sldId="262"/>
            <ac:spMk id="2" creationId="{450B4E87-6109-4B10-8AD2-852218C2FD1C}"/>
          </ac:spMkLst>
        </pc:spChg>
        <pc:spChg chg="mod">
          <ac:chgData name="Marcus Ciaburri (1908095)" userId="baf3bcb5-c589-4730-9980-220d7451d5a2" providerId="ADAL" clId="{AA93ADFD-E7E2-4482-9881-343C6DE3101E}" dt="2019-12-20T10:59:36.991" v="11832" actId="20577"/>
          <ac:spMkLst>
            <pc:docMk/>
            <pc:sldMk cId="3027226015" sldId="262"/>
            <ac:spMk id="3" creationId="{D89058B8-2734-4A8E-B77C-E8796174C3DC}"/>
          </ac:spMkLst>
        </pc:spChg>
      </pc:sldChg>
      <pc:sldChg chg="modSp add modNotesTx">
        <pc:chgData name="Marcus Ciaburri (1908095)" userId="baf3bcb5-c589-4730-9980-220d7451d5a2" providerId="ADAL" clId="{AA93ADFD-E7E2-4482-9881-343C6DE3101E}" dt="2019-12-20T11:00:05.349" v="11887" actId="20577"/>
        <pc:sldMkLst>
          <pc:docMk/>
          <pc:sldMk cId="724863888" sldId="263"/>
        </pc:sldMkLst>
        <pc:spChg chg="mod">
          <ac:chgData name="Marcus Ciaburri (1908095)" userId="baf3bcb5-c589-4730-9980-220d7451d5a2" providerId="ADAL" clId="{AA93ADFD-E7E2-4482-9881-343C6DE3101E}" dt="2019-12-17T15:43:46.300" v="1478" actId="20577"/>
          <ac:spMkLst>
            <pc:docMk/>
            <pc:sldMk cId="724863888" sldId="263"/>
            <ac:spMk id="2" creationId="{854B2647-A4EA-422A-9C20-C193573E994E}"/>
          </ac:spMkLst>
        </pc:spChg>
        <pc:spChg chg="mod">
          <ac:chgData name="Marcus Ciaburri (1908095)" userId="baf3bcb5-c589-4730-9980-220d7451d5a2" providerId="ADAL" clId="{AA93ADFD-E7E2-4482-9881-343C6DE3101E}" dt="2019-12-20T11:00:05.349" v="11887" actId="20577"/>
          <ac:spMkLst>
            <pc:docMk/>
            <pc:sldMk cId="724863888" sldId="263"/>
            <ac:spMk id="3" creationId="{B2C11A13-7E56-47AB-8C19-9E09A47ECFD4}"/>
          </ac:spMkLst>
        </pc:spChg>
      </pc:sldChg>
      <pc:sldChg chg="modSp add del modNotesTx">
        <pc:chgData name="Marcus Ciaburri (1908095)" userId="baf3bcb5-c589-4730-9980-220d7451d5a2" providerId="ADAL" clId="{AA93ADFD-E7E2-4482-9881-343C6DE3101E}" dt="2019-12-20T10:45:10.412" v="11044" actId="2696"/>
        <pc:sldMkLst>
          <pc:docMk/>
          <pc:sldMk cId="1229847154" sldId="264"/>
        </pc:sldMkLst>
        <pc:spChg chg="mod">
          <ac:chgData name="Marcus Ciaburri (1908095)" userId="baf3bcb5-c589-4730-9980-220d7451d5a2" providerId="ADAL" clId="{AA93ADFD-E7E2-4482-9881-343C6DE3101E}" dt="2019-12-17T19:36:05.123" v="1496" actId="20577"/>
          <ac:spMkLst>
            <pc:docMk/>
            <pc:sldMk cId="1229847154" sldId="264"/>
            <ac:spMk id="2" creationId="{E41DDED8-1720-461B-AEDC-C85A7EBE07F1}"/>
          </ac:spMkLst>
        </pc:spChg>
        <pc:spChg chg="mod">
          <ac:chgData name="Marcus Ciaburri (1908095)" userId="baf3bcb5-c589-4730-9980-220d7451d5a2" providerId="ADAL" clId="{AA93ADFD-E7E2-4482-9881-343C6DE3101E}" dt="2019-12-20T10:44:46.804" v="11042" actId="20577"/>
          <ac:spMkLst>
            <pc:docMk/>
            <pc:sldMk cId="1229847154" sldId="264"/>
            <ac:spMk id="3" creationId="{803D4346-75F1-498B-B828-F5AA5902EE6A}"/>
          </ac:spMkLst>
        </pc:spChg>
      </pc:sldChg>
      <pc:sldChg chg="addSp delSp modSp add modNotesTx">
        <pc:chgData name="Marcus Ciaburri (1908095)" userId="baf3bcb5-c589-4730-9980-220d7451d5a2" providerId="ADAL" clId="{AA93ADFD-E7E2-4482-9881-343C6DE3101E}" dt="2019-12-20T23:17:08.784" v="13889" actId="20577"/>
        <pc:sldMkLst>
          <pc:docMk/>
          <pc:sldMk cId="2619821791" sldId="265"/>
        </pc:sldMkLst>
        <pc:spChg chg="mod">
          <ac:chgData name="Marcus Ciaburri (1908095)" userId="baf3bcb5-c589-4730-9980-220d7451d5a2" providerId="ADAL" clId="{AA93ADFD-E7E2-4482-9881-343C6DE3101E}" dt="2019-12-17T19:51:34.233" v="1800" actId="20577"/>
          <ac:spMkLst>
            <pc:docMk/>
            <pc:sldMk cId="2619821791" sldId="265"/>
            <ac:spMk id="2" creationId="{49FE25EA-3800-4570-BCD0-EC1699F7C961}"/>
          </ac:spMkLst>
        </pc:spChg>
        <pc:spChg chg="del">
          <ac:chgData name="Marcus Ciaburri (1908095)" userId="baf3bcb5-c589-4730-9980-220d7451d5a2" providerId="ADAL" clId="{AA93ADFD-E7E2-4482-9881-343C6DE3101E}" dt="2019-12-17T19:51:45.766" v="1801" actId="3680"/>
          <ac:spMkLst>
            <pc:docMk/>
            <pc:sldMk cId="2619821791" sldId="265"/>
            <ac:spMk id="3" creationId="{09CAFD78-8E12-47B5-899F-A8CCF4A46E4B}"/>
          </ac:spMkLst>
        </pc:spChg>
        <pc:spChg chg="add del mod">
          <ac:chgData name="Marcus Ciaburri (1908095)" userId="baf3bcb5-c589-4730-9980-220d7451d5a2" providerId="ADAL" clId="{AA93ADFD-E7E2-4482-9881-343C6DE3101E}" dt="2019-12-17T19:52:41.473" v="1803" actId="3680"/>
          <ac:spMkLst>
            <pc:docMk/>
            <pc:sldMk cId="2619821791" sldId="265"/>
            <ac:spMk id="7" creationId="{203F5FCF-A95E-4532-82A1-6BA2504EFA4F}"/>
          </ac:spMkLst>
        </pc:spChg>
        <pc:graphicFrameChg chg="add del mod ord modGraphic">
          <ac:chgData name="Marcus Ciaburri (1908095)" userId="baf3bcb5-c589-4730-9980-220d7451d5a2" providerId="ADAL" clId="{AA93ADFD-E7E2-4482-9881-343C6DE3101E}" dt="2019-12-17T19:51:54.534" v="1802" actId="478"/>
          <ac:graphicFrameMkLst>
            <pc:docMk/>
            <pc:sldMk cId="2619821791" sldId="265"/>
            <ac:graphicFrameMk id="4" creationId="{E416FE57-619F-42B7-8D14-F662A629AE76}"/>
          </ac:graphicFrameMkLst>
        </pc:graphicFrameChg>
        <pc:graphicFrameChg chg="add mod ord modGraphic">
          <ac:chgData name="Marcus Ciaburri (1908095)" userId="baf3bcb5-c589-4730-9980-220d7451d5a2" providerId="ADAL" clId="{AA93ADFD-E7E2-4482-9881-343C6DE3101E}" dt="2019-12-20T10:26:47.982" v="9892" actId="20577"/>
          <ac:graphicFrameMkLst>
            <pc:docMk/>
            <pc:sldMk cId="2619821791" sldId="265"/>
            <ac:graphicFrameMk id="8" creationId="{8976A32A-6248-4A13-AB07-ADB8438405F8}"/>
          </ac:graphicFrameMkLst>
        </pc:graphicFrameChg>
      </pc:sldChg>
      <pc:sldChg chg="modSp add">
        <pc:chgData name="Marcus Ciaburri (1908095)" userId="baf3bcb5-c589-4730-9980-220d7451d5a2" providerId="ADAL" clId="{AA93ADFD-E7E2-4482-9881-343C6DE3101E}" dt="2019-12-20T10:49:30.179" v="11100" actId="27636"/>
        <pc:sldMkLst>
          <pc:docMk/>
          <pc:sldMk cId="1831180924" sldId="266"/>
        </pc:sldMkLst>
        <pc:spChg chg="mod">
          <ac:chgData name="Marcus Ciaburri (1908095)" userId="baf3bcb5-c589-4730-9980-220d7451d5a2" providerId="ADAL" clId="{AA93ADFD-E7E2-4482-9881-343C6DE3101E}" dt="2019-12-18T21:36:10.846" v="3792" actId="20577"/>
          <ac:spMkLst>
            <pc:docMk/>
            <pc:sldMk cId="1831180924" sldId="266"/>
            <ac:spMk id="2" creationId="{C193FEB4-DD09-49DC-8615-7B0C65A0C399}"/>
          </ac:spMkLst>
        </pc:spChg>
        <pc:spChg chg="mod">
          <ac:chgData name="Marcus Ciaburri (1908095)" userId="baf3bcb5-c589-4730-9980-220d7451d5a2" providerId="ADAL" clId="{AA93ADFD-E7E2-4482-9881-343C6DE3101E}" dt="2019-12-20T10:49:30.179" v="11100" actId="27636"/>
          <ac:spMkLst>
            <pc:docMk/>
            <pc:sldMk cId="1831180924" sldId="266"/>
            <ac:spMk id="3" creationId="{C6B853F3-11B6-4741-B76E-EEE596D0FFD6}"/>
          </ac:spMkLst>
        </pc:spChg>
      </pc:sldChg>
      <pc:sldChg chg="modSp add">
        <pc:chgData name="Marcus Ciaburri (1908095)" userId="baf3bcb5-c589-4730-9980-220d7451d5a2" providerId="ADAL" clId="{AA93ADFD-E7E2-4482-9881-343C6DE3101E}" dt="2019-12-20T10:49:43.138" v="11101" actId="20577"/>
        <pc:sldMkLst>
          <pc:docMk/>
          <pc:sldMk cId="3927109024" sldId="267"/>
        </pc:sldMkLst>
        <pc:spChg chg="mod">
          <ac:chgData name="Marcus Ciaburri (1908095)" userId="baf3bcb5-c589-4730-9980-220d7451d5a2" providerId="ADAL" clId="{AA93ADFD-E7E2-4482-9881-343C6DE3101E}" dt="2019-12-18T21:36:37.337" v="3820" actId="20577"/>
          <ac:spMkLst>
            <pc:docMk/>
            <pc:sldMk cId="3927109024" sldId="267"/>
            <ac:spMk id="2" creationId="{3B631344-160D-403A-A99A-BEDFB4643869}"/>
          </ac:spMkLst>
        </pc:spChg>
        <pc:spChg chg="mod">
          <ac:chgData name="Marcus Ciaburri (1908095)" userId="baf3bcb5-c589-4730-9980-220d7451d5a2" providerId="ADAL" clId="{AA93ADFD-E7E2-4482-9881-343C6DE3101E}" dt="2019-12-20T10:49:43.138" v="11101" actId="20577"/>
          <ac:spMkLst>
            <pc:docMk/>
            <pc:sldMk cId="3927109024" sldId="267"/>
            <ac:spMk id="3" creationId="{B1DC38B8-815A-404A-8DEA-D06BED169A6A}"/>
          </ac:spMkLst>
        </pc:spChg>
      </pc:sldChg>
      <pc:sldChg chg="modSp add">
        <pc:chgData name="Marcus Ciaburri (1908095)" userId="baf3bcb5-c589-4730-9980-220d7451d5a2" providerId="ADAL" clId="{AA93ADFD-E7E2-4482-9881-343C6DE3101E}" dt="2019-12-20T10:53:46.944" v="11390" actId="20577"/>
        <pc:sldMkLst>
          <pc:docMk/>
          <pc:sldMk cId="599405282" sldId="268"/>
        </pc:sldMkLst>
        <pc:spChg chg="mod">
          <ac:chgData name="Marcus Ciaburri (1908095)" userId="baf3bcb5-c589-4730-9980-220d7451d5a2" providerId="ADAL" clId="{AA93ADFD-E7E2-4482-9881-343C6DE3101E}" dt="2019-12-19T21:21:48.776" v="5398" actId="20577"/>
          <ac:spMkLst>
            <pc:docMk/>
            <pc:sldMk cId="599405282" sldId="268"/>
            <ac:spMk id="2" creationId="{4D2FA5A2-12C1-413E-9EF5-0EBF86B9933A}"/>
          </ac:spMkLst>
        </pc:spChg>
        <pc:spChg chg="mod">
          <ac:chgData name="Marcus Ciaburri (1908095)" userId="baf3bcb5-c589-4730-9980-220d7451d5a2" providerId="ADAL" clId="{AA93ADFD-E7E2-4482-9881-343C6DE3101E}" dt="2019-12-20T10:53:46.944" v="11390" actId="20577"/>
          <ac:spMkLst>
            <pc:docMk/>
            <pc:sldMk cId="599405282" sldId="268"/>
            <ac:spMk id="3" creationId="{C8F6608F-933C-4268-AA4B-C15B3B4951F3}"/>
          </ac:spMkLst>
        </pc:spChg>
      </pc:sldChg>
      <pc:sldChg chg="modSp add modNotesTx">
        <pc:chgData name="Marcus Ciaburri (1908095)" userId="baf3bcb5-c589-4730-9980-220d7451d5a2" providerId="ADAL" clId="{AA93ADFD-E7E2-4482-9881-343C6DE3101E}" dt="2019-12-20T10:56:28.117" v="11602" actId="20577"/>
        <pc:sldMkLst>
          <pc:docMk/>
          <pc:sldMk cId="2153893329" sldId="269"/>
        </pc:sldMkLst>
        <pc:spChg chg="mod">
          <ac:chgData name="Marcus Ciaburri (1908095)" userId="baf3bcb5-c589-4730-9980-220d7451d5a2" providerId="ADAL" clId="{AA93ADFD-E7E2-4482-9881-343C6DE3101E}" dt="2019-12-19T21:48:39.106" v="5451" actId="20577"/>
          <ac:spMkLst>
            <pc:docMk/>
            <pc:sldMk cId="2153893329" sldId="269"/>
            <ac:spMk id="2" creationId="{30366310-3192-451C-A725-FE13A3C14CAD}"/>
          </ac:spMkLst>
        </pc:spChg>
        <pc:spChg chg="mod">
          <ac:chgData name="Marcus Ciaburri (1908095)" userId="baf3bcb5-c589-4730-9980-220d7451d5a2" providerId="ADAL" clId="{AA93ADFD-E7E2-4482-9881-343C6DE3101E}" dt="2019-12-20T10:56:28.117" v="11602" actId="20577"/>
          <ac:spMkLst>
            <pc:docMk/>
            <pc:sldMk cId="2153893329" sldId="269"/>
            <ac:spMk id="3" creationId="{A007297E-EB00-413C-B450-5DF3765AB46D}"/>
          </ac:spMkLst>
        </pc:spChg>
      </pc:sldChg>
      <pc:sldChg chg="modSp add">
        <pc:chgData name="Marcus Ciaburri (1908095)" userId="baf3bcb5-c589-4730-9980-220d7451d5a2" providerId="ADAL" clId="{AA93ADFD-E7E2-4482-9881-343C6DE3101E}" dt="2019-12-20T23:17:56.367" v="13914" actId="5793"/>
        <pc:sldMkLst>
          <pc:docMk/>
          <pc:sldMk cId="3267872602" sldId="270"/>
        </pc:sldMkLst>
        <pc:spChg chg="mod">
          <ac:chgData name="Marcus Ciaburri (1908095)" userId="baf3bcb5-c589-4730-9980-220d7451d5a2" providerId="ADAL" clId="{AA93ADFD-E7E2-4482-9881-343C6DE3101E}" dt="2019-12-19T22:04:48.852" v="5973" actId="20577"/>
          <ac:spMkLst>
            <pc:docMk/>
            <pc:sldMk cId="3267872602" sldId="270"/>
            <ac:spMk id="2" creationId="{EBF0F57B-E0E9-4C45-8F5A-175A0D5EAD3F}"/>
          </ac:spMkLst>
        </pc:spChg>
        <pc:spChg chg="mod">
          <ac:chgData name="Marcus Ciaburri (1908095)" userId="baf3bcb5-c589-4730-9980-220d7451d5a2" providerId="ADAL" clId="{AA93ADFD-E7E2-4482-9881-343C6DE3101E}" dt="2019-12-20T23:17:56.367" v="13914" actId="5793"/>
          <ac:spMkLst>
            <pc:docMk/>
            <pc:sldMk cId="3267872602" sldId="270"/>
            <ac:spMk id="3" creationId="{11BF096A-E343-46C8-B4EB-C8B3C93E535D}"/>
          </ac:spMkLst>
        </pc:spChg>
      </pc:sldChg>
      <pc:sldChg chg="modSp add modNotesTx">
        <pc:chgData name="Marcus Ciaburri (1908095)" userId="baf3bcb5-c589-4730-9980-220d7451d5a2" providerId="ADAL" clId="{AA93ADFD-E7E2-4482-9881-343C6DE3101E}" dt="2019-12-20T10:51:32.360" v="11220" actId="20577"/>
        <pc:sldMkLst>
          <pc:docMk/>
          <pc:sldMk cId="2024090306" sldId="271"/>
        </pc:sldMkLst>
        <pc:spChg chg="mod">
          <ac:chgData name="Marcus Ciaburri (1908095)" userId="baf3bcb5-c589-4730-9980-220d7451d5a2" providerId="ADAL" clId="{AA93ADFD-E7E2-4482-9881-343C6DE3101E}" dt="2019-12-19T23:11:02.487" v="6527" actId="20577"/>
          <ac:spMkLst>
            <pc:docMk/>
            <pc:sldMk cId="2024090306" sldId="271"/>
            <ac:spMk id="2" creationId="{AA729BAA-C311-42BE-B28A-D232959FC321}"/>
          </ac:spMkLst>
        </pc:spChg>
        <pc:spChg chg="mod">
          <ac:chgData name="Marcus Ciaburri (1908095)" userId="baf3bcb5-c589-4730-9980-220d7451d5a2" providerId="ADAL" clId="{AA93ADFD-E7E2-4482-9881-343C6DE3101E}" dt="2019-12-20T10:51:32.360" v="11220" actId="20577"/>
          <ac:spMkLst>
            <pc:docMk/>
            <pc:sldMk cId="2024090306" sldId="271"/>
            <ac:spMk id="3" creationId="{A0C9CB45-1D1B-4290-BD2C-22EB797496C7}"/>
          </ac:spMkLst>
        </pc:spChg>
      </pc:sldChg>
      <pc:sldChg chg="delSp modSp add">
        <pc:chgData name="Marcus Ciaburri (1908095)" userId="baf3bcb5-c589-4730-9980-220d7451d5a2" providerId="ADAL" clId="{AA93ADFD-E7E2-4482-9881-343C6DE3101E}" dt="2019-12-20T10:31:55.764" v="10204" actId="27636"/>
        <pc:sldMkLst>
          <pc:docMk/>
          <pc:sldMk cId="2909752339" sldId="272"/>
        </pc:sldMkLst>
        <pc:spChg chg="del">
          <ac:chgData name="Marcus Ciaburri (1908095)" userId="baf3bcb5-c589-4730-9980-220d7451d5a2" providerId="ADAL" clId="{AA93ADFD-E7E2-4482-9881-343C6DE3101E}" dt="2019-12-20T10:19:41.346" v="9457" actId="478"/>
          <ac:spMkLst>
            <pc:docMk/>
            <pc:sldMk cId="2909752339" sldId="272"/>
            <ac:spMk id="2" creationId="{BDD9ABF1-458A-497C-AD4D-3EDDDC1B661A}"/>
          </ac:spMkLst>
        </pc:spChg>
        <pc:spChg chg="mod">
          <ac:chgData name="Marcus Ciaburri (1908095)" userId="baf3bcb5-c589-4730-9980-220d7451d5a2" providerId="ADAL" clId="{AA93ADFD-E7E2-4482-9881-343C6DE3101E}" dt="2019-12-20T10:31:55.764" v="10204" actId="27636"/>
          <ac:spMkLst>
            <pc:docMk/>
            <pc:sldMk cId="2909752339" sldId="272"/>
            <ac:spMk id="3" creationId="{62C9D454-4A3B-48E6-91E3-F2F01052A62A}"/>
          </ac:spMkLst>
        </pc:spChg>
      </pc:sldChg>
      <pc:sldChg chg="delSp modSp add">
        <pc:chgData name="Marcus Ciaburri (1908095)" userId="baf3bcb5-c589-4730-9980-220d7451d5a2" providerId="ADAL" clId="{AA93ADFD-E7E2-4482-9881-343C6DE3101E}" dt="2019-12-20T10:38:52.233" v="10863" actId="20577"/>
        <pc:sldMkLst>
          <pc:docMk/>
          <pc:sldMk cId="2670044631" sldId="273"/>
        </pc:sldMkLst>
        <pc:spChg chg="del">
          <ac:chgData name="Marcus Ciaburri (1908095)" userId="baf3bcb5-c589-4730-9980-220d7451d5a2" providerId="ADAL" clId="{AA93ADFD-E7E2-4482-9881-343C6DE3101E}" dt="2019-12-20T10:32:17.738" v="10206" actId="478"/>
          <ac:spMkLst>
            <pc:docMk/>
            <pc:sldMk cId="2670044631" sldId="273"/>
            <ac:spMk id="2" creationId="{A1F68D7F-F8B0-4B02-8510-21C6E9062BC7}"/>
          </ac:spMkLst>
        </pc:spChg>
        <pc:spChg chg="mod">
          <ac:chgData name="Marcus Ciaburri (1908095)" userId="baf3bcb5-c589-4730-9980-220d7451d5a2" providerId="ADAL" clId="{AA93ADFD-E7E2-4482-9881-343C6DE3101E}" dt="2019-12-20T10:38:52.233" v="10863" actId="20577"/>
          <ac:spMkLst>
            <pc:docMk/>
            <pc:sldMk cId="2670044631" sldId="273"/>
            <ac:spMk id="3" creationId="{486784BF-16D1-482E-AB9E-285F4B22EFF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E2E1F8-03ED-42E2-A610-D9526120C286}" type="datetimeFigureOut">
              <a:rPr lang="en-GB" smtClean="0"/>
              <a:t>20/12/2019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6A9CC2-6114-4A78-929B-BED04C018746}" type="slidenum">
              <a:rPr lang="en-GB" smtClean="0"/>
              <a:t>‹#›</a:t>
            </a:fld>
            <a:endParaRPr lang="en-GB"/>
          </a:p>
        </p:txBody>
      </p:sp>
    </p:spTree>
    <p:extLst>
      <p:ext uri="{BB962C8B-B14F-4D97-AF65-F5344CB8AC3E}">
        <p14:creationId xmlns:p14="http://schemas.microsoft.com/office/powerpoint/2010/main" val="4124774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 was founded in 1994, by a gentleman named Jeff Bezos, who launched Amazon from his garage. Within the first 30 days Amazon was taking in $20,000 every week in sales. In 1999 Jeff Bezos was named “Person of the year” by Time Magazines for making online shopping more popular (Fundable, 2019).</a:t>
            </a:r>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3F6A9CC2-6114-4A78-929B-BED04C018746}" type="slidenum">
              <a:rPr lang="en-GB" smtClean="0"/>
              <a:t>1</a:t>
            </a:fld>
            <a:endParaRPr lang="en-GB"/>
          </a:p>
        </p:txBody>
      </p:sp>
    </p:spTree>
    <p:extLst>
      <p:ext uri="{BB962C8B-B14F-4D97-AF65-F5344CB8AC3E}">
        <p14:creationId xmlns:p14="http://schemas.microsoft.com/office/powerpoint/2010/main" val="3300003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an attempt to be more sustainable, Amazon are doing tests such as, lab tests and material testing to reduce the amount of packaging to reduce on the amount of waste and to ensure recyclable packaging (Amazon, 2019). Amazon and Hasbro have also joined together to reduce the amount of packaging on their items to reduce waste, their aim in achieving this, is by them reducing the amount of packing needed to deliver these to online shoppers compared to how much is needed in the shops. This can reduce a lot of packing  in the long run for people who order these items online (About Amazon, 2018).</a:t>
            </a:r>
          </a:p>
          <a:p>
            <a:endParaRPr lang="en-GB" dirty="0"/>
          </a:p>
        </p:txBody>
      </p:sp>
      <p:sp>
        <p:nvSpPr>
          <p:cNvPr id="4" name="Slide Number Placeholder 3"/>
          <p:cNvSpPr>
            <a:spLocks noGrp="1"/>
          </p:cNvSpPr>
          <p:nvPr>
            <p:ph type="sldNum" sz="quarter" idx="5"/>
          </p:nvPr>
        </p:nvSpPr>
        <p:spPr/>
        <p:txBody>
          <a:bodyPr/>
          <a:lstStyle/>
          <a:p>
            <a:fld id="{3F6A9CC2-6114-4A78-929B-BED04C018746}" type="slidenum">
              <a:rPr lang="en-GB" smtClean="0"/>
              <a:t>2</a:t>
            </a:fld>
            <a:endParaRPr lang="en-GB"/>
          </a:p>
        </p:txBody>
      </p:sp>
    </p:spTree>
    <p:extLst>
      <p:ext uri="{BB962C8B-B14F-4D97-AF65-F5344CB8AC3E}">
        <p14:creationId xmlns:p14="http://schemas.microsoft.com/office/powerpoint/2010/main" val="2767651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 has many mission statements one of the main mission statements is, to offer their customers the best products available at the lowest possible prices and at the highest convenience. Another one of Amazon’s mission statements is to, provide high quality service and to be effective when doing this. The </a:t>
            </a:r>
            <a:r>
              <a:rPr lang="en-US" dirty="0" err="1"/>
              <a:t>organisation</a:t>
            </a:r>
            <a:r>
              <a:rPr lang="en-US" dirty="0"/>
              <a:t> also has a vision statement that is primarily to have global domination of the online retail industry (</a:t>
            </a:r>
            <a:r>
              <a:rPr lang="en-US" dirty="0" err="1"/>
              <a:t>Panmore</a:t>
            </a:r>
            <a:r>
              <a:rPr lang="en-US" dirty="0"/>
              <a:t> Institute, 2019). </a:t>
            </a:r>
          </a:p>
          <a:p>
            <a:endParaRPr lang="en-GB" dirty="0"/>
          </a:p>
        </p:txBody>
      </p:sp>
      <p:sp>
        <p:nvSpPr>
          <p:cNvPr id="4" name="Slide Number Placeholder 3"/>
          <p:cNvSpPr>
            <a:spLocks noGrp="1"/>
          </p:cNvSpPr>
          <p:nvPr>
            <p:ph type="sldNum" sz="quarter" idx="5"/>
          </p:nvPr>
        </p:nvSpPr>
        <p:spPr/>
        <p:txBody>
          <a:bodyPr/>
          <a:lstStyle/>
          <a:p>
            <a:fld id="{3F6A9CC2-6114-4A78-929B-BED04C018746}" type="slidenum">
              <a:rPr lang="en-GB" smtClean="0"/>
              <a:t>3</a:t>
            </a:fld>
            <a:endParaRPr lang="en-GB"/>
          </a:p>
        </p:txBody>
      </p:sp>
    </p:spTree>
    <p:extLst>
      <p:ext uri="{BB962C8B-B14F-4D97-AF65-F5344CB8AC3E}">
        <p14:creationId xmlns:p14="http://schemas.microsoft.com/office/powerpoint/2010/main" val="20692806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Amazon’s CSR programs have been designed to satisfy the interests of the stakeholder groups, these groups are</a:t>
            </a:r>
          </a:p>
          <a:p>
            <a:pPr marL="171450" indent="-171450">
              <a:buFont typeface="Arial" panose="020B0604020202020204" pitchFamily="34" charset="0"/>
              <a:buChar char="•"/>
            </a:pPr>
            <a:r>
              <a:rPr lang="en-US" dirty="0"/>
              <a:t>Customers</a:t>
            </a:r>
          </a:p>
          <a:p>
            <a:pPr marL="171450" indent="-171450">
              <a:buFont typeface="Arial" panose="020B0604020202020204" pitchFamily="34" charset="0"/>
              <a:buChar char="•"/>
            </a:pPr>
            <a:r>
              <a:rPr lang="en-US" dirty="0"/>
              <a:t>Local communities </a:t>
            </a:r>
          </a:p>
          <a:p>
            <a:pPr marL="171450" indent="-171450">
              <a:buFont typeface="Arial" panose="020B0604020202020204" pitchFamily="34" charset="0"/>
              <a:buChar char="•"/>
            </a:pPr>
            <a:r>
              <a:rPr lang="en-US" dirty="0"/>
              <a:t>Their employees</a:t>
            </a:r>
          </a:p>
          <a:p>
            <a:r>
              <a:rPr lang="en-US" dirty="0"/>
              <a:t>Amazon gives the highest CSR to their customers, this is due to them being the most important to their companies success. On the other hand Amazon also values their employees as they are the driving force behind the companies success and the overall performance of the </a:t>
            </a:r>
            <a:r>
              <a:rPr lang="en-US" dirty="0" err="1"/>
              <a:t>organisation</a:t>
            </a:r>
            <a:r>
              <a:rPr lang="en-US" dirty="0"/>
              <a:t>.</a:t>
            </a:r>
          </a:p>
          <a:p>
            <a:endParaRPr lang="en-GB" dirty="0"/>
          </a:p>
        </p:txBody>
      </p:sp>
      <p:sp>
        <p:nvSpPr>
          <p:cNvPr id="4" name="Slide Number Placeholder 3"/>
          <p:cNvSpPr>
            <a:spLocks noGrp="1"/>
          </p:cNvSpPr>
          <p:nvPr>
            <p:ph type="sldNum" sz="quarter" idx="5"/>
          </p:nvPr>
        </p:nvSpPr>
        <p:spPr/>
        <p:txBody>
          <a:bodyPr/>
          <a:lstStyle/>
          <a:p>
            <a:fld id="{3F6A9CC2-6114-4A78-929B-BED04C018746}" type="slidenum">
              <a:rPr lang="en-GB" smtClean="0"/>
              <a:t>4</a:t>
            </a:fld>
            <a:endParaRPr lang="en-GB"/>
          </a:p>
        </p:txBody>
      </p:sp>
    </p:spTree>
    <p:extLst>
      <p:ext uri="{BB962C8B-B14F-4D97-AF65-F5344CB8AC3E}">
        <p14:creationId xmlns:p14="http://schemas.microsoft.com/office/powerpoint/2010/main" val="4263013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 as an </a:t>
            </a:r>
            <a:r>
              <a:rPr lang="en-US" dirty="0" err="1"/>
              <a:t>organisation</a:t>
            </a:r>
            <a:r>
              <a:rPr lang="en-US" dirty="0"/>
              <a:t> uses many different types of leadership styles, looking at Jeff Bezos, he uses an autocratic leadership style, this is due to him looking at the </a:t>
            </a:r>
            <a:r>
              <a:rPr lang="en-US" dirty="0" err="1"/>
              <a:t>organisation</a:t>
            </a:r>
            <a:r>
              <a:rPr lang="en-US" dirty="0"/>
              <a:t> and observing everything that is going on. Amazon as a whole uses a strategic leadership style, they look at what the demand of what the customers are looking for and work from that, to make the </a:t>
            </a:r>
            <a:r>
              <a:rPr lang="en-US" dirty="0" err="1"/>
              <a:t>organisation</a:t>
            </a:r>
            <a:r>
              <a:rPr lang="en-US" dirty="0"/>
              <a:t> more successful (The Strategy Watch, 2019). </a:t>
            </a:r>
          </a:p>
          <a:p>
            <a:endParaRPr lang="en-GB" dirty="0"/>
          </a:p>
        </p:txBody>
      </p:sp>
      <p:sp>
        <p:nvSpPr>
          <p:cNvPr id="4" name="Slide Number Placeholder 3"/>
          <p:cNvSpPr>
            <a:spLocks noGrp="1"/>
          </p:cNvSpPr>
          <p:nvPr>
            <p:ph type="sldNum" sz="quarter" idx="5"/>
          </p:nvPr>
        </p:nvSpPr>
        <p:spPr/>
        <p:txBody>
          <a:bodyPr/>
          <a:lstStyle/>
          <a:p>
            <a:fld id="{3F6A9CC2-6114-4A78-929B-BED04C018746}" type="slidenum">
              <a:rPr lang="en-GB" smtClean="0"/>
              <a:t>5</a:t>
            </a:fld>
            <a:endParaRPr lang="en-GB"/>
          </a:p>
        </p:txBody>
      </p:sp>
    </p:spTree>
    <p:extLst>
      <p:ext uri="{BB962C8B-B14F-4D97-AF65-F5344CB8AC3E}">
        <p14:creationId xmlns:p14="http://schemas.microsoft.com/office/powerpoint/2010/main" val="9868072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SWOT analysis, focuses on the businesses, strengths, weaknesses, opportunities and threats. The strengths aspects focuses on the positives on the company, compared to the weaknesses focusing on the negatives of the company, this could be focusing on the company's reputation or where they need to take action to correct these weaknesses. Opportunities usually appear due to the nature of changes in the external environment (Mullins,2019). Threats are likely to jeopardize the </a:t>
            </a:r>
            <a:r>
              <a:rPr lang="en-US" dirty="0" err="1"/>
              <a:t>organisation</a:t>
            </a:r>
            <a:r>
              <a:rPr lang="en-US" dirty="0"/>
              <a:t>, these rise from the external developments (Mullins,2019).</a:t>
            </a:r>
          </a:p>
          <a:p>
            <a:endParaRPr lang="en-GB" dirty="0"/>
          </a:p>
        </p:txBody>
      </p:sp>
      <p:sp>
        <p:nvSpPr>
          <p:cNvPr id="4" name="Slide Number Placeholder 3"/>
          <p:cNvSpPr>
            <a:spLocks noGrp="1"/>
          </p:cNvSpPr>
          <p:nvPr>
            <p:ph type="sldNum" sz="quarter" idx="5"/>
          </p:nvPr>
        </p:nvSpPr>
        <p:spPr/>
        <p:txBody>
          <a:bodyPr/>
          <a:lstStyle/>
          <a:p>
            <a:fld id="{3F6A9CC2-6114-4A78-929B-BED04C018746}" type="slidenum">
              <a:rPr lang="en-GB" smtClean="0"/>
              <a:t>6</a:t>
            </a:fld>
            <a:endParaRPr lang="en-GB"/>
          </a:p>
        </p:txBody>
      </p:sp>
    </p:spTree>
    <p:extLst>
      <p:ext uri="{BB962C8B-B14F-4D97-AF65-F5344CB8AC3E}">
        <p14:creationId xmlns:p14="http://schemas.microsoft.com/office/powerpoint/2010/main" val="18325777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Amazon’s organization has many strengths, for example in  Amazon won 1</a:t>
            </a:r>
            <a:r>
              <a:rPr lang="en-US" baseline="30000" dirty="0"/>
              <a:t>st</a:t>
            </a:r>
            <a:r>
              <a:rPr lang="en-US" dirty="0"/>
              <a:t> place for Corporate Reputation, they have also won the Most trustworthy company award in 2019. (</a:t>
            </a:r>
            <a:r>
              <a:rPr lang="en-US" dirty="0" err="1"/>
              <a:t>Amazon:Awards</a:t>
            </a:r>
            <a:r>
              <a:rPr lang="en-US" dirty="0"/>
              <a:t>, 2019). Another strength of Amazon’s is, back in 2014 the </a:t>
            </a:r>
            <a:r>
              <a:rPr lang="en-US" dirty="0" err="1"/>
              <a:t>organisation</a:t>
            </a:r>
            <a:r>
              <a:rPr lang="en-US" dirty="0"/>
              <a:t> was also named the best online store (This is Money, 2014). In comparison to this  Amazon also have their weaknesses,</a:t>
            </a:r>
            <a:r>
              <a:rPr lang="en-GB" dirty="0"/>
              <a:t> such as, Amazon Prime only came 3</a:t>
            </a:r>
            <a:r>
              <a:rPr lang="en-GB" baseline="30000" dirty="0"/>
              <a:t>rd</a:t>
            </a:r>
            <a:r>
              <a:rPr lang="en-GB" dirty="0"/>
              <a:t> place for the best video streaming service losing to Netflix who came 1</a:t>
            </a:r>
            <a:r>
              <a:rPr lang="en-GB" baseline="30000" dirty="0"/>
              <a:t>st</a:t>
            </a:r>
            <a:r>
              <a:rPr lang="en-GB" dirty="0"/>
              <a:t>. Amazon have also had some of their warehouse employees complain about working for the organisation, one occasion was back in 2017, where some of the workers spoke up about the poor warehouse conditions (Green America,2017). In contrast to this some of warehouse employees have also stated that they are to concerned to report the poor work and safety conditions, </a:t>
            </a:r>
            <a:r>
              <a:rPr lang="en-GB" dirty="0" err="1"/>
              <a:t>incase</a:t>
            </a:r>
            <a:r>
              <a:rPr lang="en-GB" dirty="0"/>
              <a:t> they lose their job(Green America,2017).  Amazon have a lot of businesses opportunities, one of these is when Amazon and Best Buy released their partnership with </a:t>
            </a:r>
            <a:r>
              <a:rPr lang="en-GB" dirty="0" err="1"/>
              <a:t>eachother</a:t>
            </a:r>
            <a:r>
              <a:rPr lang="en-GB" dirty="0"/>
              <a:t>, the aim of this partnership was to remove the biggest barriers to producing more electronic products. One of the many threats for Amazon, is their top 3 competitors, </a:t>
            </a:r>
            <a:r>
              <a:rPr lang="en-GB" dirty="0" err="1"/>
              <a:t>Ebay</a:t>
            </a:r>
            <a:r>
              <a:rPr lang="en-GB" dirty="0"/>
              <a:t>, Alibaba group and Walmart. Walmart are a threat to Amazon due to them battling Amazon to be the worlds largest retailer. </a:t>
            </a:r>
            <a:r>
              <a:rPr lang="en-GB" dirty="0" err="1"/>
              <a:t>Ebay</a:t>
            </a:r>
            <a:r>
              <a:rPr lang="en-GB" dirty="0"/>
              <a:t> in 2017, also became a threat to Amazon when they released that a have a new price match guarantee on over 50,000 of their products, in failing this they have also claimed to promise to match the lowest price of its competitors (Perez, 2017).</a:t>
            </a:r>
          </a:p>
        </p:txBody>
      </p:sp>
      <p:sp>
        <p:nvSpPr>
          <p:cNvPr id="4" name="Slide Number Placeholder 3"/>
          <p:cNvSpPr>
            <a:spLocks noGrp="1"/>
          </p:cNvSpPr>
          <p:nvPr>
            <p:ph type="sldNum" sz="quarter" idx="5"/>
          </p:nvPr>
        </p:nvSpPr>
        <p:spPr/>
        <p:txBody>
          <a:bodyPr/>
          <a:lstStyle/>
          <a:p>
            <a:fld id="{3F6A9CC2-6114-4A78-929B-BED04C018746}" type="slidenum">
              <a:rPr lang="en-GB" smtClean="0"/>
              <a:t>7</a:t>
            </a:fld>
            <a:endParaRPr lang="en-GB"/>
          </a:p>
        </p:txBody>
      </p:sp>
    </p:spTree>
    <p:extLst>
      <p:ext uri="{BB962C8B-B14F-4D97-AF65-F5344CB8AC3E}">
        <p14:creationId xmlns:p14="http://schemas.microsoft.com/office/powerpoint/2010/main" val="465022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Pestel</a:t>
            </a:r>
            <a:r>
              <a:rPr lang="en-US" dirty="0"/>
              <a:t> refers to, Political future, Environmental feature, Socio-culture feature, Technological future, Economic future, Legal future. (Mullins,2019).</a:t>
            </a:r>
          </a:p>
          <a:p>
            <a:endParaRPr lang="en-GB" dirty="0"/>
          </a:p>
        </p:txBody>
      </p:sp>
      <p:sp>
        <p:nvSpPr>
          <p:cNvPr id="4" name="Slide Number Placeholder 3"/>
          <p:cNvSpPr>
            <a:spLocks noGrp="1"/>
          </p:cNvSpPr>
          <p:nvPr>
            <p:ph type="sldNum" sz="quarter" idx="5"/>
          </p:nvPr>
        </p:nvSpPr>
        <p:spPr/>
        <p:txBody>
          <a:bodyPr/>
          <a:lstStyle/>
          <a:p>
            <a:fld id="{3F6A9CC2-6114-4A78-929B-BED04C018746}" type="slidenum">
              <a:rPr lang="en-GB" smtClean="0"/>
              <a:t>8</a:t>
            </a:fld>
            <a:endParaRPr lang="en-GB"/>
          </a:p>
        </p:txBody>
      </p:sp>
    </p:spTree>
    <p:extLst>
      <p:ext uri="{BB962C8B-B14F-4D97-AF65-F5344CB8AC3E}">
        <p14:creationId xmlns:p14="http://schemas.microsoft.com/office/powerpoint/2010/main" val="15314453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Political future is an important factor, this looks at aspects such as, employments laws and taxes not only does it also look at this aspect but it also looks at things such as, the trading-bloc level, this can be on a regional, European and national level. (Mullins,2019) page 609. Economic future looks at the businesses, more at the money side of the business, this can be factors such as inflation or interest rates. Socio-culture future looks at the </a:t>
            </a:r>
            <a:r>
              <a:rPr lang="en-US" dirty="0" err="1"/>
              <a:t>organisations</a:t>
            </a:r>
            <a:r>
              <a:rPr lang="en-US" dirty="0"/>
              <a:t> aspects within, Education and Health, demographic changes as well as, the distribution of income (Mullins,2019).</a:t>
            </a:r>
          </a:p>
          <a:p>
            <a:endParaRPr lang="en-GB" dirty="0"/>
          </a:p>
        </p:txBody>
      </p:sp>
      <p:sp>
        <p:nvSpPr>
          <p:cNvPr id="4" name="Slide Number Placeholder 3"/>
          <p:cNvSpPr>
            <a:spLocks noGrp="1"/>
          </p:cNvSpPr>
          <p:nvPr>
            <p:ph type="sldNum" sz="quarter" idx="5"/>
          </p:nvPr>
        </p:nvSpPr>
        <p:spPr/>
        <p:txBody>
          <a:bodyPr/>
          <a:lstStyle/>
          <a:p>
            <a:fld id="{3F6A9CC2-6114-4A78-929B-BED04C018746}" type="slidenum">
              <a:rPr lang="en-GB" smtClean="0"/>
              <a:t>9</a:t>
            </a:fld>
            <a:endParaRPr lang="en-GB"/>
          </a:p>
        </p:txBody>
      </p:sp>
    </p:spTree>
    <p:extLst>
      <p:ext uri="{BB962C8B-B14F-4D97-AF65-F5344CB8AC3E}">
        <p14:creationId xmlns:p14="http://schemas.microsoft.com/office/powerpoint/2010/main" val="16035446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Technological future can link to the taking on of new technology and the speed of change in new technology (Mullins,2019). Environmental future looks into the aspects of, the disposal of waste and rubbish, also how much and what form of energy is being consumed, if it is renewable or not (Mullins,2019). There is also the legal future which looks into the </a:t>
            </a:r>
            <a:r>
              <a:rPr lang="en-US" dirty="0" err="1"/>
              <a:t>organisation</a:t>
            </a:r>
            <a:r>
              <a:rPr lang="en-US" dirty="0"/>
              <a:t> legal side, such as new employment laws and which safety laws there are (Mullins,2019). The legal team of the </a:t>
            </a:r>
            <a:r>
              <a:rPr lang="en-US" dirty="0" err="1"/>
              <a:t>organisation</a:t>
            </a:r>
            <a:r>
              <a:rPr lang="en-US" dirty="0"/>
              <a:t> also has to take care and make sure that products are safe and that there are no safety issues (Mullins,2019).</a:t>
            </a:r>
          </a:p>
          <a:p>
            <a:endParaRPr lang="en-GB" dirty="0"/>
          </a:p>
        </p:txBody>
      </p:sp>
      <p:sp>
        <p:nvSpPr>
          <p:cNvPr id="4" name="Slide Number Placeholder 3"/>
          <p:cNvSpPr>
            <a:spLocks noGrp="1"/>
          </p:cNvSpPr>
          <p:nvPr>
            <p:ph type="sldNum" sz="quarter" idx="5"/>
          </p:nvPr>
        </p:nvSpPr>
        <p:spPr/>
        <p:txBody>
          <a:bodyPr/>
          <a:lstStyle/>
          <a:p>
            <a:fld id="{3F6A9CC2-6114-4A78-929B-BED04C018746}" type="slidenum">
              <a:rPr lang="en-GB" smtClean="0"/>
              <a:t>10</a:t>
            </a:fld>
            <a:endParaRPr lang="en-GB"/>
          </a:p>
        </p:txBody>
      </p:sp>
    </p:spTree>
    <p:extLst>
      <p:ext uri="{BB962C8B-B14F-4D97-AF65-F5344CB8AC3E}">
        <p14:creationId xmlns:p14="http://schemas.microsoft.com/office/powerpoint/2010/main" val="6635578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 have been linked political situations numerous of times, one of these is linked with the president of the United States Donald Trump. Trump has recently claimed that Amazon have not been paying their fair share of taxes that they should be paying (Nelson, 2018). </a:t>
            </a:r>
          </a:p>
          <a:p>
            <a:r>
              <a:rPr lang="en-US" dirty="0"/>
              <a:t>The </a:t>
            </a:r>
            <a:r>
              <a:rPr lang="en-US" dirty="0" err="1"/>
              <a:t>organisation</a:t>
            </a:r>
            <a:r>
              <a:rPr lang="en-US" dirty="0"/>
              <a:t> has also had a large impact on economic level, Amazon have helped small businesses in UK grow over the last few years by allowing them and giving them the chance to sell their products on their website. Amazon have also become one of the UK’s biggest employers, towards the end of 2018 they had employed 27,500 people, with most of these people coming from areas with high unemployment backgrounds such as the North of England (About Amazon, 2019).</a:t>
            </a:r>
          </a:p>
          <a:p>
            <a:r>
              <a:rPr lang="en-US" dirty="0"/>
              <a:t>Amazon have made contributions towards Socio-culture future, within education. Amazon have </a:t>
            </a:r>
            <a:r>
              <a:rPr lang="en-US" dirty="0" err="1"/>
              <a:t>programmes</a:t>
            </a:r>
            <a:r>
              <a:rPr lang="en-US" dirty="0"/>
              <a:t> such as training and certificate </a:t>
            </a:r>
            <a:r>
              <a:rPr lang="en-US" dirty="0" err="1"/>
              <a:t>programmes</a:t>
            </a:r>
            <a:r>
              <a:rPr lang="en-US" dirty="0"/>
              <a:t> to help people gain the knowledge required to find jobs(About Amazon, 2019).</a:t>
            </a:r>
          </a:p>
          <a:p>
            <a:endParaRPr lang="en-GB" dirty="0"/>
          </a:p>
        </p:txBody>
      </p:sp>
      <p:sp>
        <p:nvSpPr>
          <p:cNvPr id="4" name="Slide Number Placeholder 3"/>
          <p:cNvSpPr>
            <a:spLocks noGrp="1"/>
          </p:cNvSpPr>
          <p:nvPr>
            <p:ph type="sldNum" sz="quarter" idx="5"/>
          </p:nvPr>
        </p:nvSpPr>
        <p:spPr/>
        <p:txBody>
          <a:bodyPr/>
          <a:lstStyle/>
          <a:p>
            <a:fld id="{3F6A9CC2-6114-4A78-929B-BED04C018746}" type="slidenum">
              <a:rPr lang="en-GB" smtClean="0"/>
              <a:t>11</a:t>
            </a:fld>
            <a:endParaRPr lang="en-GB"/>
          </a:p>
        </p:txBody>
      </p:sp>
    </p:spTree>
    <p:extLst>
      <p:ext uri="{BB962C8B-B14F-4D97-AF65-F5344CB8AC3E}">
        <p14:creationId xmlns:p14="http://schemas.microsoft.com/office/powerpoint/2010/main" val="7195462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 keeps up with the advancement speed in many ways, one of these is when they introduced Prime Video and the Alexa. Prime Video is now available in over 200 different countries. Amazon have invested millions in creating apps for their Alexa to give the device many skills (Fast Company, 2017). To be more sustainable for the environmental future Amazon have joined the “Give Back Box” program. This is in aim to get their customers to reuse any of their boxes that they have received (Darrow, 2016). The </a:t>
            </a:r>
            <a:r>
              <a:rPr lang="en-US" dirty="0" err="1"/>
              <a:t>organisation</a:t>
            </a:r>
            <a:r>
              <a:rPr lang="en-US" dirty="0"/>
              <a:t> also offers a recycling scheme, for electronics and their own electronics (Amazon, 2019). Amazon have to look at their legal future with things such as safety laws, Amazon’s has safety laws such as, there have allegations against Amazon in the past for not complying with safety laws. In June 2011 there was a report where one of the </a:t>
            </a:r>
            <a:r>
              <a:rPr lang="en-US" dirty="0" err="1"/>
              <a:t>organisations</a:t>
            </a:r>
            <a:r>
              <a:rPr lang="en-US" dirty="0"/>
              <a:t> warehouse workers reported the temperature inside the warehouse was 102 degrees, which resulted in 15 of their employees collapsing (Hosier, 2011).</a:t>
            </a:r>
          </a:p>
          <a:p>
            <a:endParaRPr lang="en-GB" dirty="0"/>
          </a:p>
        </p:txBody>
      </p:sp>
      <p:sp>
        <p:nvSpPr>
          <p:cNvPr id="4" name="Slide Number Placeholder 3"/>
          <p:cNvSpPr>
            <a:spLocks noGrp="1"/>
          </p:cNvSpPr>
          <p:nvPr>
            <p:ph type="sldNum" sz="quarter" idx="5"/>
          </p:nvPr>
        </p:nvSpPr>
        <p:spPr/>
        <p:txBody>
          <a:bodyPr/>
          <a:lstStyle/>
          <a:p>
            <a:fld id="{3F6A9CC2-6114-4A78-929B-BED04C018746}" type="slidenum">
              <a:rPr lang="en-GB" smtClean="0"/>
              <a:t>12</a:t>
            </a:fld>
            <a:endParaRPr lang="en-GB"/>
          </a:p>
        </p:txBody>
      </p:sp>
    </p:spTree>
    <p:extLst>
      <p:ext uri="{BB962C8B-B14F-4D97-AF65-F5344CB8AC3E}">
        <p14:creationId xmlns:p14="http://schemas.microsoft.com/office/powerpoint/2010/main" val="39936767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CFE2C-B87D-4D9A-B197-746864D942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49FEAA-7D26-4124-8951-FA321207AD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4367B6C-2ABC-4499-BD8E-1A34BC94C793}"/>
              </a:ext>
            </a:extLst>
          </p:cNvPr>
          <p:cNvSpPr>
            <a:spLocks noGrp="1"/>
          </p:cNvSpPr>
          <p:nvPr>
            <p:ph type="dt" sz="half" idx="10"/>
          </p:nvPr>
        </p:nvSpPr>
        <p:spPr/>
        <p:txBody>
          <a:bodyPr/>
          <a:lstStyle/>
          <a:p>
            <a:fld id="{AF279E85-0DC9-4379-8A4F-33F49D94D3AF}" type="datetimeFigureOut">
              <a:rPr lang="en-GB" smtClean="0"/>
              <a:t>20/12/2019</a:t>
            </a:fld>
            <a:endParaRPr lang="en-GB"/>
          </a:p>
        </p:txBody>
      </p:sp>
      <p:sp>
        <p:nvSpPr>
          <p:cNvPr id="5" name="Footer Placeholder 4">
            <a:extLst>
              <a:ext uri="{FF2B5EF4-FFF2-40B4-BE49-F238E27FC236}">
                <a16:creationId xmlns:a16="http://schemas.microsoft.com/office/drawing/2014/main" id="{19340B33-6BFF-40BA-A685-BDECF6A288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831078-318C-496B-AAC7-71B731A181EE}"/>
              </a:ext>
            </a:extLst>
          </p:cNvPr>
          <p:cNvSpPr>
            <a:spLocks noGrp="1"/>
          </p:cNvSpPr>
          <p:nvPr>
            <p:ph type="sldNum" sz="quarter" idx="12"/>
          </p:nvPr>
        </p:nvSpPr>
        <p:spPr/>
        <p:txBody>
          <a:bodyPr/>
          <a:lstStyle/>
          <a:p>
            <a:fld id="{AF372A95-DA01-42E3-A5A5-7BAAA78F883B}" type="slidenum">
              <a:rPr lang="en-GB" smtClean="0"/>
              <a:t>‹#›</a:t>
            </a:fld>
            <a:endParaRPr lang="en-GB"/>
          </a:p>
        </p:txBody>
      </p:sp>
    </p:spTree>
    <p:extLst>
      <p:ext uri="{BB962C8B-B14F-4D97-AF65-F5344CB8AC3E}">
        <p14:creationId xmlns:p14="http://schemas.microsoft.com/office/powerpoint/2010/main" val="1575778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7C041-0FA7-4CF2-9ED2-866BA8D411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9428D3-F13E-4CB7-A7CF-C6CA66FD02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B76B2D-DEB6-4922-B916-27F7546473D5}"/>
              </a:ext>
            </a:extLst>
          </p:cNvPr>
          <p:cNvSpPr>
            <a:spLocks noGrp="1"/>
          </p:cNvSpPr>
          <p:nvPr>
            <p:ph type="dt" sz="half" idx="10"/>
          </p:nvPr>
        </p:nvSpPr>
        <p:spPr/>
        <p:txBody>
          <a:bodyPr/>
          <a:lstStyle/>
          <a:p>
            <a:fld id="{AF279E85-0DC9-4379-8A4F-33F49D94D3AF}" type="datetimeFigureOut">
              <a:rPr lang="en-GB" smtClean="0"/>
              <a:t>20/12/2019</a:t>
            </a:fld>
            <a:endParaRPr lang="en-GB"/>
          </a:p>
        </p:txBody>
      </p:sp>
      <p:sp>
        <p:nvSpPr>
          <p:cNvPr id="5" name="Footer Placeholder 4">
            <a:extLst>
              <a:ext uri="{FF2B5EF4-FFF2-40B4-BE49-F238E27FC236}">
                <a16:creationId xmlns:a16="http://schemas.microsoft.com/office/drawing/2014/main" id="{CE1B8F4F-8327-4C6F-99DD-9EF1B3731A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AC9AD4-3225-4127-8EEE-EC3372E72603}"/>
              </a:ext>
            </a:extLst>
          </p:cNvPr>
          <p:cNvSpPr>
            <a:spLocks noGrp="1"/>
          </p:cNvSpPr>
          <p:nvPr>
            <p:ph type="sldNum" sz="quarter" idx="12"/>
          </p:nvPr>
        </p:nvSpPr>
        <p:spPr/>
        <p:txBody>
          <a:bodyPr/>
          <a:lstStyle/>
          <a:p>
            <a:fld id="{AF372A95-DA01-42E3-A5A5-7BAAA78F883B}" type="slidenum">
              <a:rPr lang="en-GB" smtClean="0"/>
              <a:t>‹#›</a:t>
            </a:fld>
            <a:endParaRPr lang="en-GB"/>
          </a:p>
        </p:txBody>
      </p:sp>
    </p:spTree>
    <p:extLst>
      <p:ext uri="{BB962C8B-B14F-4D97-AF65-F5344CB8AC3E}">
        <p14:creationId xmlns:p14="http://schemas.microsoft.com/office/powerpoint/2010/main" val="3769885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1E9C-CE3C-4E83-97CC-0F44D11A18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D64C2BC-AA72-4E58-B511-190E81E6E2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50ACCB-DE15-40EA-A3CC-2257D802DAD5}"/>
              </a:ext>
            </a:extLst>
          </p:cNvPr>
          <p:cNvSpPr>
            <a:spLocks noGrp="1"/>
          </p:cNvSpPr>
          <p:nvPr>
            <p:ph type="dt" sz="half" idx="10"/>
          </p:nvPr>
        </p:nvSpPr>
        <p:spPr/>
        <p:txBody>
          <a:bodyPr/>
          <a:lstStyle/>
          <a:p>
            <a:fld id="{AF279E85-0DC9-4379-8A4F-33F49D94D3AF}" type="datetimeFigureOut">
              <a:rPr lang="en-GB" smtClean="0"/>
              <a:t>20/12/2019</a:t>
            </a:fld>
            <a:endParaRPr lang="en-GB"/>
          </a:p>
        </p:txBody>
      </p:sp>
      <p:sp>
        <p:nvSpPr>
          <p:cNvPr id="5" name="Footer Placeholder 4">
            <a:extLst>
              <a:ext uri="{FF2B5EF4-FFF2-40B4-BE49-F238E27FC236}">
                <a16:creationId xmlns:a16="http://schemas.microsoft.com/office/drawing/2014/main" id="{8D3C000C-F072-4723-A486-4F60CE13D7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DD517E-FC84-4EEC-800E-94A35EF77FCB}"/>
              </a:ext>
            </a:extLst>
          </p:cNvPr>
          <p:cNvSpPr>
            <a:spLocks noGrp="1"/>
          </p:cNvSpPr>
          <p:nvPr>
            <p:ph type="sldNum" sz="quarter" idx="12"/>
          </p:nvPr>
        </p:nvSpPr>
        <p:spPr/>
        <p:txBody>
          <a:bodyPr/>
          <a:lstStyle/>
          <a:p>
            <a:fld id="{AF372A95-DA01-42E3-A5A5-7BAAA78F883B}" type="slidenum">
              <a:rPr lang="en-GB" smtClean="0"/>
              <a:t>‹#›</a:t>
            </a:fld>
            <a:endParaRPr lang="en-GB"/>
          </a:p>
        </p:txBody>
      </p:sp>
    </p:spTree>
    <p:extLst>
      <p:ext uri="{BB962C8B-B14F-4D97-AF65-F5344CB8AC3E}">
        <p14:creationId xmlns:p14="http://schemas.microsoft.com/office/powerpoint/2010/main" val="1198173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32B6B-0CB4-491B-89E0-8C3C135B8D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D0B725-2D13-4674-B804-E142584BD3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FA15290-5CF8-4D38-84A0-5A8F8DDEEA0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1C376F1-C4E2-4AD7-99F7-484458E2B131}"/>
              </a:ext>
            </a:extLst>
          </p:cNvPr>
          <p:cNvSpPr>
            <a:spLocks noGrp="1"/>
          </p:cNvSpPr>
          <p:nvPr>
            <p:ph type="dt" sz="half" idx="10"/>
          </p:nvPr>
        </p:nvSpPr>
        <p:spPr/>
        <p:txBody>
          <a:bodyPr/>
          <a:lstStyle/>
          <a:p>
            <a:fld id="{AF279E85-0DC9-4379-8A4F-33F49D94D3AF}" type="datetimeFigureOut">
              <a:rPr lang="en-GB" smtClean="0"/>
              <a:t>20/12/2019</a:t>
            </a:fld>
            <a:endParaRPr lang="en-GB"/>
          </a:p>
        </p:txBody>
      </p:sp>
      <p:sp>
        <p:nvSpPr>
          <p:cNvPr id="6" name="Footer Placeholder 5">
            <a:extLst>
              <a:ext uri="{FF2B5EF4-FFF2-40B4-BE49-F238E27FC236}">
                <a16:creationId xmlns:a16="http://schemas.microsoft.com/office/drawing/2014/main" id="{6EF468C7-C4CB-4AE3-AF9E-9C95CD5ACD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C58BFD-445D-4065-8E58-3E0F1CF611D6}"/>
              </a:ext>
            </a:extLst>
          </p:cNvPr>
          <p:cNvSpPr>
            <a:spLocks noGrp="1"/>
          </p:cNvSpPr>
          <p:nvPr>
            <p:ph type="sldNum" sz="quarter" idx="12"/>
          </p:nvPr>
        </p:nvSpPr>
        <p:spPr/>
        <p:txBody>
          <a:bodyPr/>
          <a:lstStyle/>
          <a:p>
            <a:fld id="{AF372A95-DA01-42E3-A5A5-7BAAA78F883B}" type="slidenum">
              <a:rPr lang="en-GB" smtClean="0"/>
              <a:t>‹#›</a:t>
            </a:fld>
            <a:endParaRPr lang="en-GB"/>
          </a:p>
        </p:txBody>
      </p:sp>
    </p:spTree>
    <p:extLst>
      <p:ext uri="{BB962C8B-B14F-4D97-AF65-F5344CB8AC3E}">
        <p14:creationId xmlns:p14="http://schemas.microsoft.com/office/powerpoint/2010/main" val="1005239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E9F1-A2B1-40C2-8E8D-208C9B6A6F5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D0A030-058F-4647-89AB-78A8DA5014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9C383A-C398-4D8F-8CB7-A4F12373E47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2D37AC-E429-417E-BE26-60C0C5EBFE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0BB3EF-8224-46FF-9763-11F59CACCC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4A6E0FA-2C36-4CF9-AE67-81583981CF32}"/>
              </a:ext>
            </a:extLst>
          </p:cNvPr>
          <p:cNvSpPr>
            <a:spLocks noGrp="1"/>
          </p:cNvSpPr>
          <p:nvPr>
            <p:ph type="dt" sz="half" idx="10"/>
          </p:nvPr>
        </p:nvSpPr>
        <p:spPr/>
        <p:txBody>
          <a:bodyPr/>
          <a:lstStyle/>
          <a:p>
            <a:fld id="{AF279E85-0DC9-4379-8A4F-33F49D94D3AF}" type="datetimeFigureOut">
              <a:rPr lang="en-GB" smtClean="0"/>
              <a:t>20/12/2019</a:t>
            </a:fld>
            <a:endParaRPr lang="en-GB"/>
          </a:p>
        </p:txBody>
      </p:sp>
      <p:sp>
        <p:nvSpPr>
          <p:cNvPr id="8" name="Footer Placeholder 7">
            <a:extLst>
              <a:ext uri="{FF2B5EF4-FFF2-40B4-BE49-F238E27FC236}">
                <a16:creationId xmlns:a16="http://schemas.microsoft.com/office/drawing/2014/main" id="{1BDAFD89-BF18-4530-87A4-536E76EB1D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947472-63E4-49DB-AB5C-5C2AB2D889C1}"/>
              </a:ext>
            </a:extLst>
          </p:cNvPr>
          <p:cNvSpPr>
            <a:spLocks noGrp="1"/>
          </p:cNvSpPr>
          <p:nvPr>
            <p:ph type="sldNum" sz="quarter" idx="12"/>
          </p:nvPr>
        </p:nvSpPr>
        <p:spPr/>
        <p:txBody>
          <a:bodyPr/>
          <a:lstStyle/>
          <a:p>
            <a:fld id="{AF372A95-DA01-42E3-A5A5-7BAAA78F883B}" type="slidenum">
              <a:rPr lang="en-GB" smtClean="0"/>
              <a:t>‹#›</a:t>
            </a:fld>
            <a:endParaRPr lang="en-GB"/>
          </a:p>
        </p:txBody>
      </p:sp>
    </p:spTree>
    <p:extLst>
      <p:ext uri="{BB962C8B-B14F-4D97-AF65-F5344CB8AC3E}">
        <p14:creationId xmlns:p14="http://schemas.microsoft.com/office/powerpoint/2010/main" val="2535988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75639-9EA7-482F-A39F-D5F1F0A1E1F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1F311B7-1B8D-4F84-B485-0811BE40CBA8}"/>
              </a:ext>
            </a:extLst>
          </p:cNvPr>
          <p:cNvSpPr>
            <a:spLocks noGrp="1"/>
          </p:cNvSpPr>
          <p:nvPr>
            <p:ph type="dt" sz="half" idx="10"/>
          </p:nvPr>
        </p:nvSpPr>
        <p:spPr/>
        <p:txBody>
          <a:bodyPr/>
          <a:lstStyle/>
          <a:p>
            <a:fld id="{AF279E85-0DC9-4379-8A4F-33F49D94D3AF}" type="datetimeFigureOut">
              <a:rPr lang="en-GB" smtClean="0"/>
              <a:t>20/12/2019</a:t>
            </a:fld>
            <a:endParaRPr lang="en-GB"/>
          </a:p>
        </p:txBody>
      </p:sp>
      <p:sp>
        <p:nvSpPr>
          <p:cNvPr id="4" name="Footer Placeholder 3">
            <a:extLst>
              <a:ext uri="{FF2B5EF4-FFF2-40B4-BE49-F238E27FC236}">
                <a16:creationId xmlns:a16="http://schemas.microsoft.com/office/drawing/2014/main" id="{9B83E749-0281-4C25-A6AA-0B4232E376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EB61CB1-56D2-4A25-961C-0E1CA17755B3}"/>
              </a:ext>
            </a:extLst>
          </p:cNvPr>
          <p:cNvSpPr>
            <a:spLocks noGrp="1"/>
          </p:cNvSpPr>
          <p:nvPr>
            <p:ph type="sldNum" sz="quarter" idx="12"/>
          </p:nvPr>
        </p:nvSpPr>
        <p:spPr/>
        <p:txBody>
          <a:bodyPr/>
          <a:lstStyle/>
          <a:p>
            <a:fld id="{AF372A95-DA01-42E3-A5A5-7BAAA78F883B}" type="slidenum">
              <a:rPr lang="en-GB" smtClean="0"/>
              <a:t>‹#›</a:t>
            </a:fld>
            <a:endParaRPr lang="en-GB"/>
          </a:p>
        </p:txBody>
      </p:sp>
    </p:spTree>
    <p:extLst>
      <p:ext uri="{BB962C8B-B14F-4D97-AF65-F5344CB8AC3E}">
        <p14:creationId xmlns:p14="http://schemas.microsoft.com/office/powerpoint/2010/main" val="985204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6E532E-FCBF-4E2C-88B5-D6E2AF0C0E15}"/>
              </a:ext>
            </a:extLst>
          </p:cNvPr>
          <p:cNvSpPr>
            <a:spLocks noGrp="1"/>
          </p:cNvSpPr>
          <p:nvPr>
            <p:ph type="dt" sz="half" idx="10"/>
          </p:nvPr>
        </p:nvSpPr>
        <p:spPr/>
        <p:txBody>
          <a:bodyPr/>
          <a:lstStyle/>
          <a:p>
            <a:fld id="{AF279E85-0DC9-4379-8A4F-33F49D94D3AF}" type="datetimeFigureOut">
              <a:rPr lang="en-GB" smtClean="0"/>
              <a:t>20/12/2019</a:t>
            </a:fld>
            <a:endParaRPr lang="en-GB"/>
          </a:p>
        </p:txBody>
      </p:sp>
      <p:sp>
        <p:nvSpPr>
          <p:cNvPr id="3" name="Footer Placeholder 2">
            <a:extLst>
              <a:ext uri="{FF2B5EF4-FFF2-40B4-BE49-F238E27FC236}">
                <a16:creationId xmlns:a16="http://schemas.microsoft.com/office/drawing/2014/main" id="{7A0045E4-0686-45FA-A7F7-A221E484AC0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E4F758-0DAD-4AE5-A4AD-B9FB8BF057FB}"/>
              </a:ext>
            </a:extLst>
          </p:cNvPr>
          <p:cNvSpPr>
            <a:spLocks noGrp="1"/>
          </p:cNvSpPr>
          <p:nvPr>
            <p:ph type="sldNum" sz="quarter" idx="12"/>
          </p:nvPr>
        </p:nvSpPr>
        <p:spPr/>
        <p:txBody>
          <a:bodyPr/>
          <a:lstStyle/>
          <a:p>
            <a:fld id="{AF372A95-DA01-42E3-A5A5-7BAAA78F883B}" type="slidenum">
              <a:rPr lang="en-GB" smtClean="0"/>
              <a:t>‹#›</a:t>
            </a:fld>
            <a:endParaRPr lang="en-GB"/>
          </a:p>
        </p:txBody>
      </p:sp>
    </p:spTree>
    <p:extLst>
      <p:ext uri="{BB962C8B-B14F-4D97-AF65-F5344CB8AC3E}">
        <p14:creationId xmlns:p14="http://schemas.microsoft.com/office/powerpoint/2010/main" val="3063036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95A87-D751-4CAD-A589-EBD2A9E975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A354100-5E34-420C-B3BA-DFB1328DD0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ED7715A-57AB-49E6-8ACC-E6A866A7E3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71BA88-D375-4412-928F-0A2FBBF40BBE}"/>
              </a:ext>
            </a:extLst>
          </p:cNvPr>
          <p:cNvSpPr>
            <a:spLocks noGrp="1"/>
          </p:cNvSpPr>
          <p:nvPr>
            <p:ph type="dt" sz="half" idx="10"/>
          </p:nvPr>
        </p:nvSpPr>
        <p:spPr/>
        <p:txBody>
          <a:bodyPr/>
          <a:lstStyle/>
          <a:p>
            <a:fld id="{AF279E85-0DC9-4379-8A4F-33F49D94D3AF}" type="datetimeFigureOut">
              <a:rPr lang="en-GB" smtClean="0"/>
              <a:t>20/12/2019</a:t>
            </a:fld>
            <a:endParaRPr lang="en-GB"/>
          </a:p>
        </p:txBody>
      </p:sp>
      <p:sp>
        <p:nvSpPr>
          <p:cNvPr id="6" name="Footer Placeholder 5">
            <a:extLst>
              <a:ext uri="{FF2B5EF4-FFF2-40B4-BE49-F238E27FC236}">
                <a16:creationId xmlns:a16="http://schemas.microsoft.com/office/drawing/2014/main" id="{F039FE4A-C274-4A5D-AB08-6B7866F592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61C1BA-ABB7-4894-9579-252AF281CF55}"/>
              </a:ext>
            </a:extLst>
          </p:cNvPr>
          <p:cNvSpPr>
            <a:spLocks noGrp="1"/>
          </p:cNvSpPr>
          <p:nvPr>
            <p:ph type="sldNum" sz="quarter" idx="12"/>
          </p:nvPr>
        </p:nvSpPr>
        <p:spPr/>
        <p:txBody>
          <a:bodyPr/>
          <a:lstStyle/>
          <a:p>
            <a:fld id="{AF372A95-DA01-42E3-A5A5-7BAAA78F883B}" type="slidenum">
              <a:rPr lang="en-GB" smtClean="0"/>
              <a:t>‹#›</a:t>
            </a:fld>
            <a:endParaRPr lang="en-GB"/>
          </a:p>
        </p:txBody>
      </p:sp>
    </p:spTree>
    <p:extLst>
      <p:ext uri="{BB962C8B-B14F-4D97-AF65-F5344CB8AC3E}">
        <p14:creationId xmlns:p14="http://schemas.microsoft.com/office/powerpoint/2010/main" val="637557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F91F-DEB4-4D8B-808E-3AE26C3812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201535-1902-4B9C-95E2-255A4E0BCC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044E495-9F08-480E-AFC5-CE3F10B84F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909F1E-039E-4F8D-8CB6-8D5E37D9C758}"/>
              </a:ext>
            </a:extLst>
          </p:cNvPr>
          <p:cNvSpPr>
            <a:spLocks noGrp="1"/>
          </p:cNvSpPr>
          <p:nvPr>
            <p:ph type="dt" sz="half" idx="10"/>
          </p:nvPr>
        </p:nvSpPr>
        <p:spPr/>
        <p:txBody>
          <a:bodyPr/>
          <a:lstStyle/>
          <a:p>
            <a:fld id="{AF279E85-0DC9-4379-8A4F-33F49D94D3AF}" type="datetimeFigureOut">
              <a:rPr lang="en-GB" smtClean="0"/>
              <a:t>20/12/2019</a:t>
            </a:fld>
            <a:endParaRPr lang="en-GB"/>
          </a:p>
        </p:txBody>
      </p:sp>
      <p:sp>
        <p:nvSpPr>
          <p:cNvPr id="6" name="Footer Placeholder 5">
            <a:extLst>
              <a:ext uri="{FF2B5EF4-FFF2-40B4-BE49-F238E27FC236}">
                <a16:creationId xmlns:a16="http://schemas.microsoft.com/office/drawing/2014/main" id="{EA60D667-29DA-47F8-8B3A-E6F5BE10E4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C107C0-9B1B-4D16-AC9D-408B1D573F3F}"/>
              </a:ext>
            </a:extLst>
          </p:cNvPr>
          <p:cNvSpPr>
            <a:spLocks noGrp="1"/>
          </p:cNvSpPr>
          <p:nvPr>
            <p:ph type="sldNum" sz="quarter" idx="12"/>
          </p:nvPr>
        </p:nvSpPr>
        <p:spPr/>
        <p:txBody>
          <a:bodyPr/>
          <a:lstStyle/>
          <a:p>
            <a:fld id="{AF372A95-DA01-42E3-A5A5-7BAAA78F883B}" type="slidenum">
              <a:rPr lang="en-GB" smtClean="0"/>
              <a:t>‹#›</a:t>
            </a:fld>
            <a:endParaRPr lang="en-GB"/>
          </a:p>
        </p:txBody>
      </p:sp>
    </p:spTree>
    <p:extLst>
      <p:ext uri="{BB962C8B-B14F-4D97-AF65-F5344CB8AC3E}">
        <p14:creationId xmlns:p14="http://schemas.microsoft.com/office/powerpoint/2010/main" val="1382059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6FAF6-9E10-446A-B9FD-1B4F9200A2E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2BD897-0D21-4718-B3CA-EE43BEDEC1B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7753E6-3692-4F96-9882-433165E0555C}"/>
              </a:ext>
            </a:extLst>
          </p:cNvPr>
          <p:cNvSpPr>
            <a:spLocks noGrp="1"/>
          </p:cNvSpPr>
          <p:nvPr>
            <p:ph type="dt" sz="half" idx="10"/>
          </p:nvPr>
        </p:nvSpPr>
        <p:spPr/>
        <p:txBody>
          <a:bodyPr/>
          <a:lstStyle/>
          <a:p>
            <a:fld id="{AF279E85-0DC9-4379-8A4F-33F49D94D3AF}" type="datetimeFigureOut">
              <a:rPr lang="en-GB" smtClean="0"/>
              <a:t>20/12/2019</a:t>
            </a:fld>
            <a:endParaRPr lang="en-GB"/>
          </a:p>
        </p:txBody>
      </p:sp>
      <p:sp>
        <p:nvSpPr>
          <p:cNvPr id="5" name="Footer Placeholder 4">
            <a:extLst>
              <a:ext uri="{FF2B5EF4-FFF2-40B4-BE49-F238E27FC236}">
                <a16:creationId xmlns:a16="http://schemas.microsoft.com/office/drawing/2014/main" id="{A38D286E-6DA4-4D37-8550-C4CFD1EE6E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D107F2-1308-448E-88BC-FA7415A8624B}"/>
              </a:ext>
            </a:extLst>
          </p:cNvPr>
          <p:cNvSpPr>
            <a:spLocks noGrp="1"/>
          </p:cNvSpPr>
          <p:nvPr>
            <p:ph type="sldNum" sz="quarter" idx="12"/>
          </p:nvPr>
        </p:nvSpPr>
        <p:spPr/>
        <p:txBody>
          <a:bodyPr/>
          <a:lstStyle/>
          <a:p>
            <a:fld id="{AF372A95-DA01-42E3-A5A5-7BAAA78F883B}" type="slidenum">
              <a:rPr lang="en-GB" smtClean="0"/>
              <a:t>‹#›</a:t>
            </a:fld>
            <a:endParaRPr lang="en-GB"/>
          </a:p>
        </p:txBody>
      </p:sp>
    </p:spTree>
    <p:extLst>
      <p:ext uri="{BB962C8B-B14F-4D97-AF65-F5344CB8AC3E}">
        <p14:creationId xmlns:p14="http://schemas.microsoft.com/office/powerpoint/2010/main" val="4049304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ABF8CC-2AEF-43D9-BD07-018E47D28D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1253DE-F3CD-47B9-8D8A-4C3B91246F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CA6E18-BD1A-4681-859A-A1FE96BBDEE5}"/>
              </a:ext>
            </a:extLst>
          </p:cNvPr>
          <p:cNvSpPr>
            <a:spLocks noGrp="1"/>
          </p:cNvSpPr>
          <p:nvPr>
            <p:ph type="dt" sz="half" idx="10"/>
          </p:nvPr>
        </p:nvSpPr>
        <p:spPr/>
        <p:txBody>
          <a:bodyPr/>
          <a:lstStyle/>
          <a:p>
            <a:fld id="{AF279E85-0DC9-4379-8A4F-33F49D94D3AF}" type="datetimeFigureOut">
              <a:rPr lang="en-GB" smtClean="0"/>
              <a:t>20/12/2019</a:t>
            </a:fld>
            <a:endParaRPr lang="en-GB"/>
          </a:p>
        </p:txBody>
      </p:sp>
      <p:sp>
        <p:nvSpPr>
          <p:cNvPr id="5" name="Footer Placeholder 4">
            <a:extLst>
              <a:ext uri="{FF2B5EF4-FFF2-40B4-BE49-F238E27FC236}">
                <a16:creationId xmlns:a16="http://schemas.microsoft.com/office/drawing/2014/main" id="{859D7141-9A78-48EE-992E-7C0C88E839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A88ECB-71AF-4F8D-9FEC-0BBC659F9650}"/>
              </a:ext>
            </a:extLst>
          </p:cNvPr>
          <p:cNvSpPr>
            <a:spLocks noGrp="1"/>
          </p:cNvSpPr>
          <p:nvPr>
            <p:ph type="sldNum" sz="quarter" idx="12"/>
          </p:nvPr>
        </p:nvSpPr>
        <p:spPr/>
        <p:txBody>
          <a:bodyPr/>
          <a:lstStyle/>
          <a:p>
            <a:fld id="{AF372A95-DA01-42E3-A5A5-7BAAA78F883B}" type="slidenum">
              <a:rPr lang="en-GB" smtClean="0"/>
              <a:t>‹#›</a:t>
            </a:fld>
            <a:endParaRPr lang="en-GB"/>
          </a:p>
        </p:txBody>
      </p:sp>
    </p:spTree>
    <p:extLst>
      <p:ext uri="{BB962C8B-B14F-4D97-AF65-F5344CB8AC3E}">
        <p14:creationId xmlns:p14="http://schemas.microsoft.com/office/powerpoint/2010/main" val="3616237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0D45F2-3A8B-4FC8-9BB3-FB2ABE4323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64023B-0740-495A-BE87-C2AAF6FAD9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87F225-686E-437D-BEAC-0639717A965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279E85-0DC9-4379-8A4F-33F49D94D3AF}" type="datetimeFigureOut">
              <a:rPr lang="en-GB" smtClean="0"/>
              <a:t>20/12/2019</a:t>
            </a:fld>
            <a:endParaRPr lang="en-GB"/>
          </a:p>
        </p:txBody>
      </p:sp>
      <p:sp>
        <p:nvSpPr>
          <p:cNvPr id="5" name="Footer Placeholder 4">
            <a:extLst>
              <a:ext uri="{FF2B5EF4-FFF2-40B4-BE49-F238E27FC236}">
                <a16:creationId xmlns:a16="http://schemas.microsoft.com/office/drawing/2014/main" id="{827B2DCF-089F-423E-B708-884CBE32E0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9ABF173-82C5-42CA-80BD-83751359CD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372A95-DA01-42E3-A5A5-7BAAA78F883B}" type="slidenum">
              <a:rPr lang="en-GB" smtClean="0"/>
              <a:t>‹#›</a:t>
            </a:fld>
            <a:endParaRPr lang="en-GB"/>
          </a:p>
        </p:txBody>
      </p:sp>
    </p:spTree>
    <p:extLst>
      <p:ext uri="{BB962C8B-B14F-4D97-AF65-F5344CB8AC3E}">
        <p14:creationId xmlns:p14="http://schemas.microsoft.com/office/powerpoint/2010/main" val="37044144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sustainability.aboutamazon.com/packaging-and-products/how-we-reduce-packaging-waste" TargetMode="External"/><Relationship Id="rId7" Type="http://schemas.openxmlformats.org/officeDocument/2006/relationships/hyperlink" Target="https://www.amazon.jobs/en-gb/landing_pages/amazon-awards" TargetMode="External"/><Relationship Id="rId2" Type="http://schemas.openxmlformats.org/officeDocument/2006/relationships/hyperlink" Target="https://www.fundable.com/learn/startup-stories/amazon" TargetMode="External"/><Relationship Id="rId1" Type="http://schemas.openxmlformats.org/officeDocument/2006/relationships/slideLayout" Target="../slideLayouts/slideLayout2.xml"/><Relationship Id="rId6" Type="http://schemas.openxmlformats.org/officeDocument/2006/relationships/hyperlink" Target="https://www.thestrategywatch.com/leadership-qualities-skills-style-jeff-bezos/" TargetMode="External"/><Relationship Id="rId5" Type="http://schemas.openxmlformats.org/officeDocument/2006/relationships/hyperlink" Target="http://panmore.com/amazon-com-inc-vision-statement-mission-statement-analysis" TargetMode="External"/><Relationship Id="rId4" Type="http://schemas.openxmlformats.org/officeDocument/2006/relationships/hyperlink" Target="https://blog.aboutamazon.com/sustainability/judge-a-toy-by-its-box"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forbes.com/sites/johnarcher/2018/05/22/netflix-beats-amazon-prime-and-others-in-five-way-video-streaming-shoot-out/#6483b3c46b38" TargetMode="External"/><Relationship Id="rId7" Type="http://schemas.openxmlformats.org/officeDocument/2006/relationships/hyperlink" Target="https://blog.aboutamazon.co.uk/jobs-and-investment/amazons-economic-impact-in-the-uk" TargetMode="External"/><Relationship Id="rId2" Type="http://schemas.openxmlformats.org/officeDocument/2006/relationships/hyperlink" Target="https://www.thisismoney.co.uk/money/news/article-2750942/Top-shops-John-Lewis-Amazon-voted-Britain-s-favourite-retailers-Sainsbury-s-heads-list-fashion.html" TargetMode="External"/><Relationship Id="rId1" Type="http://schemas.openxmlformats.org/officeDocument/2006/relationships/slideLayout" Target="../slideLayouts/slideLayout2.xml"/><Relationship Id="rId6" Type="http://schemas.openxmlformats.org/officeDocument/2006/relationships/hyperlink" Target="https://www.politico.com/story/2018/03/29/trump-amazon-taxes-491332" TargetMode="External"/><Relationship Id="rId5" Type="http://schemas.openxmlformats.org/officeDocument/2006/relationships/hyperlink" Target="https://techcrunch.com/2017/06/21/ebay-will-now-match-amazons-walmarts-and-others-prices-on-over-50000-items/" TargetMode="External"/><Relationship Id="rId4" Type="http://schemas.openxmlformats.org/officeDocument/2006/relationships/hyperlink" Target="https://www.greenamerica.org/hidden-workers-fighting-change/true-cost-two-day-shipping"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fortune.com/2016/12/22/amazon-recycling-program/" TargetMode="External"/><Relationship Id="rId2" Type="http://schemas.openxmlformats.org/officeDocument/2006/relationships/hyperlink" Target="https://www.fastcompany.com/3067455/why-amazon-is-the-worlds-most-innovative-company-of-2017" TargetMode="External"/><Relationship Id="rId1" Type="http://schemas.openxmlformats.org/officeDocument/2006/relationships/slideLayout" Target="../slideLayouts/slideLayout2.xml"/><Relationship Id="rId5" Type="http://schemas.openxmlformats.org/officeDocument/2006/relationships/hyperlink" Target="http://www.safetynewsalert.com/amazon-warehouse-investigated-by-osha/" TargetMode="External"/><Relationship Id="rId4" Type="http://schemas.openxmlformats.org/officeDocument/2006/relationships/hyperlink" Target="https://www.amazon.com/gp/help/customer/display.html?nodeId=20019755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75508-2DB0-43DD-92AE-84E300BF2C6E}"/>
              </a:ext>
            </a:extLst>
          </p:cNvPr>
          <p:cNvSpPr>
            <a:spLocks noGrp="1"/>
          </p:cNvSpPr>
          <p:nvPr>
            <p:ph type="ctrTitle"/>
          </p:nvPr>
        </p:nvSpPr>
        <p:spPr/>
        <p:txBody>
          <a:bodyPr/>
          <a:lstStyle/>
          <a:p>
            <a:r>
              <a:rPr lang="en-GB" dirty="0"/>
              <a:t>Amazon </a:t>
            </a:r>
          </a:p>
        </p:txBody>
      </p:sp>
      <p:sp>
        <p:nvSpPr>
          <p:cNvPr id="3" name="Subtitle 2">
            <a:extLst>
              <a:ext uri="{FF2B5EF4-FFF2-40B4-BE49-F238E27FC236}">
                <a16:creationId xmlns:a16="http://schemas.microsoft.com/office/drawing/2014/main" id="{0BF66B53-01B5-48F5-BA7D-B20956CF0B57}"/>
              </a:ext>
            </a:extLst>
          </p:cNvPr>
          <p:cNvSpPr>
            <a:spLocks noGrp="1"/>
          </p:cNvSpPr>
          <p:nvPr>
            <p:ph type="subTitle" idx="1"/>
          </p:nvPr>
        </p:nvSpPr>
        <p:spPr/>
        <p:txBody>
          <a:bodyPr/>
          <a:lstStyle/>
          <a:p>
            <a:r>
              <a:rPr lang="en-GB" dirty="0"/>
              <a:t>Davina Evans</a:t>
            </a:r>
          </a:p>
          <a:p>
            <a:r>
              <a:rPr lang="en-GB" dirty="0"/>
              <a:t>Contemporary Management Approaches</a:t>
            </a:r>
          </a:p>
          <a:p>
            <a:r>
              <a:rPr lang="en-GB" dirty="0"/>
              <a:t>BMS4002</a:t>
            </a:r>
          </a:p>
        </p:txBody>
      </p:sp>
    </p:spTree>
    <p:extLst>
      <p:ext uri="{BB962C8B-B14F-4D97-AF65-F5344CB8AC3E}">
        <p14:creationId xmlns:p14="http://schemas.microsoft.com/office/powerpoint/2010/main" val="1833477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29BAA-C311-42BE-B28A-D232959FC321}"/>
              </a:ext>
            </a:extLst>
          </p:cNvPr>
          <p:cNvSpPr>
            <a:spLocks noGrp="1"/>
          </p:cNvSpPr>
          <p:nvPr>
            <p:ph type="title"/>
          </p:nvPr>
        </p:nvSpPr>
        <p:spPr/>
        <p:txBody>
          <a:bodyPr/>
          <a:lstStyle/>
          <a:p>
            <a:r>
              <a:rPr lang="en-GB" dirty="0"/>
              <a:t>How Amazon are being sustainable</a:t>
            </a:r>
          </a:p>
        </p:txBody>
      </p:sp>
      <p:sp>
        <p:nvSpPr>
          <p:cNvPr id="3" name="Content Placeholder 2">
            <a:extLst>
              <a:ext uri="{FF2B5EF4-FFF2-40B4-BE49-F238E27FC236}">
                <a16:creationId xmlns:a16="http://schemas.microsoft.com/office/drawing/2014/main" id="{A0C9CB45-1D1B-4290-BD2C-22EB797496C7}"/>
              </a:ext>
            </a:extLst>
          </p:cNvPr>
          <p:cNvSpPr>
            <a:spLocks noGrp="1"/>
          </p:cNvSpPr>
          <p:nvPr>
            <p:ph idx="1"/>
          </p:nvPr>
        </p:nvSpPr>
        <p:spPr/>
        <p:txBody>
          <a:bodyPr>
            <a:normAutofit lnSpcReduction="10000"/>
          </a:bodyPr>
          <a:lstStyle/>
          <a:p>
            <a:r>
              <a:rPr lang="en-US" dirty="0"/>
              <a:t>Lab tests</a:t>
            </a:r>
          </a:p>
          <a:p>
            <a:r>
              <a:rPr lang="en-US" dirty="0"/>
              <a:t>Material tests</a:t>
            </a:r>
          </a:p>
          <a:p>
            <a:r>
              <a:rPr lang="en-US" dirty="0"/>
              <a:t>Reduce the amount of waste</a:t>
            </a:r>
          </a:p>
          <a:p>
            <a:r>
              <a:rPr lang="en-US" dirty="0"/>
              <a:t>Ensure recyclable packaging </a:t>
            </a:r>
          </a:p>
          <a:p>
            <a:endParaRPr lang="en-US" dirty="0"/>
          </a:p>
          <a:p>
            <a:endParaRPr lang="en-US" dirty="0"/>
          </a:p>
          <a:p>
            <a:endParaRPr lang="en-US" dirty="0"/>
          </a:p>
          <a:p>
            <a:endParaRPr lang="en-US" dirty="0"/>
          </a:p>
          <a:p>
            <a:pPr marL="0" indent="0">
              <a:buNone/>
            </a:pPr>
            <a:r>
              <a:rPr lang="en-US" dirty="0"/>
              <a:t>(Amazon, 2019)</a:t>
            </a:r>
          </a:p>
          <a:p>
            <a:endParaRPr lang="en-GB" dirty="0"/>
          </a:p>
        </p:txBody>
      </p:sp>
    </p:spTree>
    <p:extLst>
      <p:ext uri="{BB962C8B-B14F-4D97-AF65-F5344CB8AC3E}">
        <p14:creationId xmlns:p14="http://schemas.microsoft.com/office/powerpoint/2010/main" val="2024090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A5A2-12C1-413E-9EF5-0EBF86B9933A}"/>
              </a:ext>
            </a:extLst>
          </p:cNvPr>
          <p:cNvSpPr>
            <a:spLocks noGrp="1"/>
          </p:cNvSpPr>
          <p:nvPr>
            <p:ph type="title"/>
          </p:nvPr>
        </p:nvSpPr>
        <p:spPr/>
        <p:txBody>
          <a:bodyPr/>
          <a:lstStyle/>
          <a:p>
            <a:r>
              <a:rPr lang="en-GB" dirty="0"/>
              <a:t>Amazon’s Mission and Vision Statement</a:t>
            </a:r>
          </a:p>
        </p:txBody>
      </p:sp>
      <p:sp>
        <p:nvSpPr>
          <p:cNvPr id="3" name="Content Placeholder 2">
            <a:extLst>
              <a:ext uri="{FF2B5EF4-FFF2-40B4-BE49-F238E27FC236}">
                <a16:creationId xmlns:a16="http://schemas.microsoft.com/office/drawing/2014/main" id="{C8F6608F-933C-4268-AA4B-C15B3B4951F3}"/>
              </a:ext>
            </a:extLst>
          </p:cNvPr>
          <p:cNvSpPr>
            <a:spLocks noGrp="1"/>
          </p:cNvSpPr>
          <p:nvPr>
            <p:ph idx="1"/>
          </p:nvPr>
        </p:nvSpPr>
        <p:spPr/>
        <p:txBody>
          <a:bodyPr>
            <a:normAutofit lnSpcReduction="10000"/>
          </a:bodyPr>
          <a:lstStyle/>
          <a:p>
            <a:r>
              <a:rPr lang="en-US" dirty="0"/>
              <a:t>Offer customers the best products</a:t>
            </a:r>
          </a:p>
          <a:p>
            <a:r>
              <a:rPr lang="en-US" dirty="0"/>
              <a:t>Offer customers products at the cheapest possible prices</a:t>
            </a:r>
          </a:p>
          <a:p>
            <a:r>
              <a:rPr lang="en-US" dirty="0"/>
              <a:t>High quality service</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dirty="0"/>
              <a:t>(</a:t>
            </a:r>
            <a:r>
              <a:rPr lang="en-US" dirty="0" err="1"/>
              <a:t>Panmore</a:t>
            </a:r>
            <a:r>
              <a:rPr lang="en-US" dirty="0"/>
              <a:t> Institute,2019) </a:t>
            </a:r>
            <a:endParaRPr lang="en-GB" dirty="0"/>
          </a:p>
        </p:txBody>
      </p:sp>
    </p:spTree>
    <p:extLst>
      <p:ext uri="{BB962C8B-B14F-4D97-AF65-F5344CB8AC3E}">
        <p14:creationId xmlns:p14="http://schemas.microsoft.com/office/powerpoint/2010/main" val="599405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66310-3192-451C-A725-FE13A3C14CAD}"/>
              </a:ext>
            </a:extLst>
          </p:cNvPr>
          <p:cNvSpPr>
            <a:spLocks noGrp="1"/>
          </p:cNvSpPr>
          <p:nvPr>
            <p:ph type="title"/>
          </p:nvPr>
        </p:nvSpPr>
        <p:spPr/>
        <p:txBody>
          <a:bodyPr>
            <a:normAutofit/>
          </a:bodyPr>
          <a:lstStyle/>
          <a:p>
            <a:r>
              <a:rPr lang="en-GB" dirty="0"/>
              <a:t>CSR-Corporate Social Responsibilities</a:t>
            </a:r>
          </a:p>
        </p:txBody>
      </p:sp>
      <p:sp>
        <p:nvSpPr>
          <p:cNvPr id="3" name="Content Placeholder 2">
            <a:extLst>
              <a:ext uri="{FF2B5EF4-FFF2-40B4-BE49-F238E27FC236}">
                <a16:creationId xmlns:a16="http://schemas.microsoft.com/office/drawing/2014/main" id="{A007297E-EB00-413C-B450-5DF3765AB46D}"/>
              </a:ext>
            </a:extLst>
          </p:cNvPr>
          <p:cNvSpPr>
            <a:spLocks noGrp="1"/>
          </p:cNvSpPr>
          <p:nvPr>
            <p:ph idx="1"/>
          </p:nvPr>
        </p:nvSpPr>
        <p:spPr/>
        <p:txBody>
          <a:bodyPr>
            <a:normAutofit/>
          </a:bodyPr>
          <a:lstStyle/>
          <a:p>
            <a:r>
              <a:rPr lang="en-US" dirty="0"/>
              <a:t>CSR Programs</a:t>
            </a:r>
          </a:p>
          <a:p>
            <a:r>
              <a:rPr lang="en-US" dirty="0"/>
              <a:t>Aimed to satisfy customers, employees and local communities</a:t>
            </a:r>
          </a:p>
          <a:p>
            <a:r>
              <a:rPr lang="en-US" dirty="0"/>
              <a:t>Customers more important to their company</a:t>
            </a:r>
          </a:p>
          <a:p>
            <a:r>
              <a:rPr lang="en-US" dirty="0"/>
              <a:t>Employees are the driving behind the company's success</a:t>
            </a:r>
          </a:p>
          <a:p>
            <a:r>
              <a:rPr lang="en-US" dirty="0"/>
              <a:t>Amazon values their employees</a:t>
            </a:r>
          </a:p>
          <a:p>
            <a:endParaRPr lang="en-GB" dirty="0"/>
          </a:p>
        </p:txBody>
      </p:sp>
    </p:spTree>
    <p:extLst>
      <p:ext uri="{BB962C8B-B14F-4D97-AF65-F5344CB8AC3E}">
        <p14:creationId xmlns:p14="http://schemas.microsoft.com/office/powerpoint/2010/main" val="2153893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0F57B-E0E9-4C45-8F5A-175A0D5EAD3F}"/>
              </a:ext>
            </a:extLst>
          </p:cNvPr>
          <p:cNvSpPr>
            <a:spLocks noGrp="1"/>
          </p:cNvSpPr>
          <p:nvPr>
            <p:ph type="title"/>
          </p:nvPr>
        </p:nvSpPr>
        <p:spPr/>
        <p:txBody>
          <a:bodyPr/>
          <a:lstStyle/>
          <a:p>
            <a:r>
              <a:rPr lang="en-GB" dirty="0"/>
              <a:t>Amazons Leadership style</a:t>
            </a:r>
          </a:p>
        </p:txBody>
      </p:sp>
      <p:sp>
        <p:nvSpPr>
          <p:cNvPr id="3" name="Content Placeholder 2">
            <a:extLst>
              <a:ext uri="{FF2B5EF4-FFF2-40B4-BE49-F238E27FC236}">
                <a16:creationId xmlns:a16="http://schemas.microsoft.com/office/drawing/2014/main" id="{11BF096A-E343-46C8-B4EB-C8B3C93E535D}"/>
              </a:ext>
            </a:extLst>
          </p:cNvPr>
          <p:cNvSpPr>
            <a:spLocks noGrp="1"/>
          </p:cNvSpPr>
          <p:nvPr>
            <p:ph idx="1"/>
          </p:nvPr>
        </p:nvSpPr>
        <p:spPr/>
        <p:txBody>
          <a:bodyPr/>
          <a:lstStyle/>
          <a:p>
            <a:r>
              <a:rPr lang="en-GB" dirty="0"/>
              <a:t>Autocratic </a:t>
            </a:r>
          </a:p>
          <a:p>
            <a:r>
              <a:rPr lang="en-GB" dirty="0"/>
              <a:t>Strategic </a:t>
            </a:r>
          </a:p>
        </p:txBody>
      </p:sp>
    </p:spTree>
    <p:extLst>
      <p:ext uri="{BB962C8B-B14F-4D97-AF65-F5344CB8AC3E}">
        <p14:creationId xmlns:p14="http://schemas.microsoft.com/office/powerpoint/2010/main" val="3267872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DD595-1BE3-4E41-950A-5DB58360D032}"/>
              </a:ext>
            </a:extLst>
          </p:cNvPr>
          <p:cNvSpPr>
            <a:spLocks noGrp="1"/>
          </p:cNvSpPr>
          <p:nvPr>
            <p:ph type="title"/>
          </p:nvPr>
        </p:nvSpPr>
        <p:spPr/>
        <p:txBody>
          <a:bodyPr/>
          <a:lstStyle/>
          <a:p>
            <a:r>
              <a:rPr lang="en-GB" dirty="0"/>
              <a:t>Swot </a:t>
            </a:r>
          </a:p>
        </p:txBody>
      </p:sp>
      <p:sp>
        <p:nvSpPr>
          <p:cNvPr id="3" name="Content Placeholder 2">
            <a:extLst>
              <a:ext uri="{FF2B5EF4-FFF2-40B4-BE49-F238E27FC236}">
                <a16:creationId xmlns:a16="http://schemas.microsoft.com/office/drawing/2014/main" id="{ED38805D-9AAF-46D8-8038-5CBB92418E14}"/>
              </a:ext>
            </a:extLst>
          </p:cNvPr>
          <p:cNvSpPr>
            <a:spLocks noGrp="1"/>
          </p:cNvSpPr>
          <p:nvPr>
            <p:ph idx="1"/>
          </p:nvPr>
        </p:nvSpPr>
        <p:spPr/>
        <p:txBody>
          <a:bodyPr/>
          <a:lstStyle/>
          <a:p>
            <a:r>
              <a:rPr lang="en-US" dirty="0"/>
              <a:t>Strengths </a:t>
            </a:r>
          </a:p>
          <a:p>
            <a:r>
              <a:rPr lang="en-US" dirty="0"/>
              <a:t>Weaknesses</a:t>
            </a:r>
          </a:p>
          <a:p>
            <a:r>
              <a:rPr lang="en-US" dirty="0"/>
              <a:t>Opportunities</a:t>
            </a:r>
          </a:p>
          <a:p>
            <a:r>
              <a:rPr lang="en-US" dirty="0"/>
              <a:t>Threats</a:t>
            </a:r>
          </a:p>
          <a:p>
            <a:pPr marL="0" indent="0">
              <a:buNone/>
            </a:pPr>
            <a:endParaRPr lang="en-GB" dirty="0"/>
          </a:p>
        </p:txBody>
      </p:sp>
    </p:spTree>
    <p:extLst>
      <p:ext uri="{BB962C8B-B14F-4D97-AF65-F5344CB8AC3E}">
        <p14:creationId xmlns:p14="http://schemas.microsoft.com/office/powerpoint/2010/main" val="1296875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E25EA-3800-4570-BCD0-EC1699F7C961}"/>
              </a:ext>
            </a:extLst>
          </p:cNvPr>
          <p:cNvSpPr>
            <a:spLocks noGrp="1"/>
          </p:cNvSpPr>
          <p:nvPr>
            <p:ph type="title"/>
          </p:nvPr>
        </p:nvSpPr>
        <p:spPr/>
        <p:txBody>
          <a:bodyPr/>
          <a:lstStyle/>
          <a:p>
            <a:r>
              <a:rPr lang="en-GB" dirty="0"/>
              <a:t>Amazon linked to SWOT</a:t>
            </a:r>
          </a:p>
        </p:txBody>
      </p:sp>
      <p:graphicFrame>
        <p:nvGraphicFramePr>
          <p:cNvPr id="8" name="Table 8">
            <a:extLst>
              <a:ext uri="{FF2B5EF4-FFF2-40B4-BE49-F238E27FC236}">
                <a16:creationId xmlns:a16="http://schemas.microsoft.com/office/drawing/2014/main" id="{8976A32A-6248-4A13-AB07-ADB8438405F8}"/>
              </a:ext>
            </a:extLst>
          </p:cNvPr>
          <p:cNvGraphicFramePr>
            <a:graphicFrameLocks noGrp="1"/>
          </p:cNvGraphicFramePr>
          <p:nvPr>
            <p:ph idx="1"/>
            <p:extLst>
              <p:ext uri="{D42A27DB-BD31-4B8C-83A1-F6EECF244321}">
                <p14:modId xmlns:p14="http://schemas.microsoft.com/office/powerpoint/2010/main" val="3483340131"/>
              </p:ext>
            </p:extLst>
          </p:nvPr>
        </p:nvGraphicFramePr>
        <p:xfrm>
          <a:off x="0" y="1690688"/>
          <a:ext cx="12192000" cy="5167312"/>
        </p:xfrm>
        <a:graphic>
          <a:graphicData uri="http://schemas.openxmlformats.org/drawingml/2006/table">
            <a:tbl>
              <a:tblPr firstRow="1" bandRow="1">
                <a:tableStyleId>{F5AB1C69-6EDB-4FF4-983F-18BD219EF322}</a:tableStyleId>
              </a:tblPr>
              <a:tblGrid>
                <a:gridCol w="3048000">
                  <a:extLst>
                    <a:ext uri="{9D8B030D-6E8A-4147-A177-3AD203B41FA5}">
                      <a16:colId xmlns:a16="http://schemas.microsoft.com/office/drawing/2014/main" val="755312192"/>
                    </a:ext>
                  </a:extLst>
                </a:gridCol>
                <a:gridCol w="3048000">
                  <a:extLst>
                    <a:ext uri="{9D8B030D-6E8A-4147-A177-3AD203B41FA5}">
                      <a16:colId xmlns:a16="http://schemas.microsoft.com/office/drawing/2014/main" val="1327554955"/>
                    </a:ext>
                  </a:extLst>
                </a:gridCol>
                <a:gridCol w="3048000">
                  <a:extLst>
                    <a:ext uri="{9D8B030D-6E8A-4147-A177-3AD203B41FA5}">
                      <a16:colId xmlns:a16="http://schemas.microsoft.com/office/drawing/2014/main" val="272449764"/>
                    </a:ext>
                  </a:extLst>
                </a:gridCol>
                <a:gridCol w="3048000">
                  <a:extLst>
                    <a:ext uri="{9D8B030D-6E8A-4147-A177-3AD203B41FA5}">
                      <a16:colId xmlns:a16="http://schemas.microsoft.com/office/drawing/2014/main" val="2484828941"/>
                    </a:ext>
                  </a:extLst>
                </a:gridCol>
              </a:tblGrid>
              <a:tr h="466181">
                <a:tc>
                  <a:txBody>
                    <a:bodyPr/>
                    <a:lstStyle/>
                    <a:p>
                      <a:r>
                        <a:rPr lang="en-GB" dirty="0"/>
                        <a:t>Strengths </a:t>
                      </a:r>
                    </a:p>
                  </a:txBody>
                  <a:tcPr/>
                </a:tc>
                <a:tc>
                  <a:txBody>
                    <a:bodyPr/>
                    <a:lstStyle/>
                    <a:p>
                      <a:r>
                        <a:rPr lang="en-GB" dirty="0"/>
                        <a:t>Weaknesses </a:t>
                      </a:r>
                    </a:p>
                  </a:txBody>
                  <a:tcPr/>
                </a:tc>
                <a:tc>
                  <a:txBody>
                    <a:bodyPr/>
                    <a:lstStyle/>
                    <a:p>
                      <a:r>
                        <a:rPr lang="en-GB" dirty="0"/>
                        <a:t>Opportunities </a:t>
                      </a:r>
                    </a:p>
                  </a:txBody>
                  <a:tcPr/>
                </a:tc>
                <a:tc>
                  <a:txBody>
                    <a:bodyPr/>
                    <a:lstStyle/>
                    <a:p>
                      <a:r>
                        <a:rPr lang="en-GB" dirty="0"/>
                        <a:t>Threats</a:t>
                      </a:r>
                    </a:p>
                  </a:txBody>
                  <a:tcPr/>
                </a:tc>
                <a:extLst>
                  <a:ext uri="{0D108BD9-81ED-4DB2-BD59-A6C34878D82A}">
                    <a16:rowId xmlns:a16="http://schemas.microsoft.com/office/drawing/2014/main" val="4265944763"/>
                  </a:ext>
                </a:extLst>
              </a:tr>
              <a:tr h="4701131">
                <a:tc>
                  <a:txBody>
                    <a:bodyPr/>
                    <a:lstStyle/>
                    <a:p>
                      <a:pPr marL="285750" indent="-285750">
                        <a:buFont typeface="Arial" panose="020B0604020202020204" pitchFamily="34" charset="0"/>
                        <a:buChar char="•"/>
                      </a:pPr>
                      <a:r>
                        <a:rPr lang="en-GB" sz="1400" dirty="0"/>
                        <a:t>In 2018 Amazon win 1</a:t>
                      </a:r>
                      <a:r>
                        <a:rPr lang="en-GB" sz="1400" baseline="30000" dirty="0"/>
                        <a:t>st</a:t>
                      </a:r>
                      <a:r>
                        <a:rPr lang="en-GB" sz="1400" dirty="0"/>
                        <a:t> place in The Harris Poll on Corporate Reputation.</a:t>
                      </a:r>
                    </a:p>
                    <a:p>
                      <a:pPr marL="285750" indent="-285750">
                        <a:buFont typeface="Arial" panose="020B0604020202020204" pitchFamily="34" charset="0"/>
                        <a:buChar char="•"/>
                      </a:pPr>
                      <a:r>
                        <a:rPr lang="en-GB" sz="1400" dirty="0"/>
                        <a:t>Amazon come 1</a:t>
                      </a:r>
                      <a:r>
                        <a:rPr lang="en-GB" sz="1400" baseline="30000" dirty="0"/>
                        <a:t>st</a:t>
                      </a:r>
                      <a:r>
                        <a:rPr lang="en-GB" sz="1400" dirty="0"/>
                        <a:t> Most Trustworthy Company on the Fortune 100, in 2016 (Amazon: Awards, 2019).</a:t>
                      </a:r>
                    </a:p>
                    <a:p>
                      <a:pPr marL="285750" indent="-285750">
                        <a:buFont typeface="Arial" panose="020B0604020202020204" pitchFamily="34" charset="0"/>
                        <a:buChar char="•"/>
                      </a:pPr>
                      <a:r>
                        <a:rPr lang="en-GB" sz="1400" dirty="0"/>
                        <a:t>Amazon named best online store 2014 (This is Money, 2014).</a:t>
                      </a:r>
                    </a:p>
                    <a:p>
                      <a:pPr marL="0" indent="0">
                        <a:buFont typeface="Arial" panose="020B0604020202020204" pitchFamily="34" charset="0"/>
                        <a:buNone/>
                      </a:pPr>
                      <a:endParaRPr lang="en-GB" sz="1400" dirty="0"/>
                    </a:p>
                  </a:txBody>
                  <a:tcPr/>
                </a:tc>
                <a:tc>
                  <a:txBody>
                    <a:bodyPr/>
                    <a:lstStyle/>
                    <a:p>
                      <a:pPr marL="285750" indent="-285750">
                        <a:buFont typeface="Arial" panose="020B0604020202020204" pitchFamily="34" charset="0"/>
                        <a:buChar char="•"/>
                      </a:pPr>
                      <a:r>
                        <a:rPr lang="en-GB" sz="1400" dirty="0"/>
                        <a:t>Netflix rated the best video streaming service with Amazon Prime coming 3</a:t>
                      </a:r>
                      <a:r>
                        <a:rPr lang="en-GB" sz="1400" baseline="30000" dirty="0"/>
                        <a:t>rd</a:t>
                      </a:r>
                      <a:r>
                        <a:rPr lang="en-GB" sz="1400" dirty="0"/>
                        <a:t> place (Forbes, 2018).</a:t>
                      </a:r>
                    </a:p>
                    <a:p>
                      <a:pPr marL="285750" indent="-285750">
                        <a:buFont typeface="Arial" panose="020B0604020202020204" pitchFamily="34" charset="0"/>
                        <a:buChar char="•"/>
                      </a:pPr>
                      <a:r>
                        <a:rPr lang="en-GB" sz="1400" dirty="0"/>
                        <a:t>Some warehouse workers  are scared to report bad conditions or safety conditions in the case they lose their jobs.</a:t>
                      </a:r>
                    </a:p>
                    <a:p>
                      <a:pPr marL="285750" indent="-285750">
                        <a:buFont typeface="Arial" panose="020B0604020202020204" pitchFamily="34" charset="0"/>
                        <a:buChar char="•"/>
                      </a:pPr>
                      <a:r>
                        <a:rPr lang="en-GB" sz="1400" dirty="0"/>
                        <a:t>Workers speak up about bad warehouse conditions (Green America, 2017).</a:t>
                      </a:r>
                    </a:p>
                    <a:p>
                      <a:pPr marL="0" indent="0">
                        <a:buFont typeface="Arial" panose="020B0604020202020204" pitchFamily="34" charset="0"/>
                        <a:buNone/>
                      </a:pPr>
                      <a:endParaRPr lang="en-GB" dirty="0"/>
                    </a:p>
                  </a:txBody>
                  <a:tcPr/>
                </a:tc>
                <a:tc>
                  <a:txBody>
                    <a:bodyPr/>
                    <a:lstStyle/>
                    <a:p>
                      <a:pPr marL="285750" indent="-285750">
                        <a:buFont typeface="Arial" panose="020B0604020202020204" pitchFamily="34" charset="0"/>
                        <a:buChar char="•"/>
                      </a:pPr>
                      <a:r>
                        <a:rPr lang="en-GB" dirty="0"/>
                        <a:t>Amazon and Best Buy release a partnership with each other, with the aim to remove the biggest barriers to producing more electronic products revenue.</a:t>
                      </a:r>
                    </a:p>
                  </a:txBody>
                  <a:tcPr/>
                </a:tc>
                <a:tc>
                  <a:txBody>
                    <a:bodyPr/>
                    <a:lstStyle/>
                    <a:p>
                      <a:pPr marL="285750" indent="-285750">
                        <a:buFont typeface="Arial" panose="020B0604020202020204" pitchFamily="34" charset="0"/>
                        <a:buChar char="•"/>
                      </a:pPr>
                      <a:r>
                        <a:rPr lang="en-GB" sz="1400" dirty="0"/>
                        <a:t>Amazon’s top 3 threats are </a:t>
                      </a:r>
                      <a:r>
                        <a:rPr lang="en-GB" sz="1400" dirty="0" err="1"/>
                        <a:t>Ebay</a:t>
                      </a:r>
                      <a:r>
                        <a:rPr lang="en-GB" sz="1400" dirty="0"/>
                        <a:t>, Walmart and Alibaba group.</a:t>
                      </a:r>
                    </a:p>
                    <a:p>
                      <a:pPr marL="285750" indent="-285750">
                        <a:buFont typeface="Arial" panose="020B0604020202020204" pitchFamily="34" charset="0"/>
                        <a:buChar char="•"/>
                      </a:pPr>
                      <a:r>
                        <a:rPr lang="en-GB" sz="1400" dirty="0"/>
                        <a:t>Walmart are a threat to Amazon due to them battling Amazon to be the worlds largest retailer.</a:t>
                      </a:r>
                    </a:p>
                    <a:p>
                      <a:pPr marL="285750" indent="-285750">
                        <a:buFont typeface="Arial" panose="020B0604020202020204" pitchFamily="34" charset="0"/>
                        <a:buChar char="•"/>
                      </a:pPr>
                      <a:r>
                        <a:rPr lang="en-GB" sz="1400" dirty="0" err="1"/>
                        <a:t>Ebay</a:t>
                      </a:r>
                      <a:r>
                        <a:rPr lang="en-GB" sz="1400" dirty="0"/>
                        <a:t> in 2017, claim that they have a new price match guarantee on over 50,000 of their items aiming to have the best deal online in failing this they have promised to match the lowest price of its competitors (Perez, 2017).</a:t>
                      </a:r>
                    </a:p>
                  </a:txBody>
                  <a:tcPr/>
                </a:tc>
                <a:extLst>
                  <a:ext uri="{0D108BD9-81ED-4DB2-BD59-A6C34878D82A}">
                    <a16:rowId xmlns:a16="http://schemas.microsoft.com/office/drawing/2014/main" val="1291076658"/>
                  </a:ext>
                </a:extLst>
              </a:tr>
            </a:tbl>
          </a:graphicData>
        </a:graphic>
      </p:graphicFrame>
    </p:spTree>
    <p:extLst>
      <p:ext uri="{BB962C8B-B14F-4D97-AF65-F5344CB8AC3E}">
        <p14:creationId xmlns:p14="http://schemas.microsoft.com/office/powerpoint/2010/main" val="2619821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12774-3D88-46E1-BF4F-A91D7301991F}"/>
              </a:ext>
            </a:extLst>
          </p:cNvPr>
          <p:cNvSpPr>
            <a:spLocks noGrp="1"/>
          </p:cNvSpPr>
          <p:nvPr>
            <p:ph type="title"/>
          </p:nvPr>
        </p:nvSpPr>
        <p:spPr/>
        <p:txBody>
          <a:bodyPr/>
          <a:lstStyle/>
          <a:p>
            <a:r>
              <a:rPr lang="en-GB" dirty="0" err="1"/>
              <a:t>Pestel</a:t>
            </a:r>
            <a:r>
              <a:rPr lang="en-GB" dirty="0"/>
              <a:t> </a:t>
            </a:r>
          </a:p>
        </p:txBody>
      </p:sp>
      <p:sp>
        <p:nvSpPr>
          <p:cNvPr id="3" name="Content Placeholder 2">
            <a:extLst>
              <a:ext uri="{FF2B5EF4-FFF2-40B4-BE49-F238E27FC236}">
                <a16:creationId xmlns:a16="http://schemas.microsoft.com/office/drawing/2014/main" id="{2BFA7223-262C-4AE7-A59C-14A751BC3190}"/>
              </a:ext>
            </a:extLst>
          </p:cNvPr>
          <p:cNvSpPr>
            <a:spLocks noGrp="1"/>
          </p:cNvSpPr>
          <p:nvPr>
            <p:ph idx="1"/>
          </p:nvPr>
        </p:nvSpPr>
        <p:spPr/>
        <p:txBody>
          <a:bodyPr>
            <a:normAutofit lnSpcReduction="10000"/>
          </a:bodyPr>
          <a:lstStyle/>
          <a:p>
            <a:r>
              <a:rPr lang="en-US" dirty="0"/>
              <a:t>Political</a:t>
            </a:r>
          </a:p>
          <a:p>
            <a:r>
              <a:rPr lang="en-US" dirty="0"/>
              <a:t>Environmental</a:t>
            </a:r>
          </a:p>
          <a:p>
            <a:r>
              <a:rPr lang="en-US" dirty="0"/>
              <a:t>Socio-culture</a:t>
            </a:r>
          </a:p>
          <a:p>
            <a:r>
              <a:rPr lang="en-US" dirty="0"/>
              <a:t>Technological</a:t>
            </a:r>
          </a:p>
          <a:p>
            <a:r>
              <a:rPr lang="en-US" dirty="0"/>
              <a:t>Economic</a:t>
            </a:r>
          </a:p>
          <a:p>
            <a:r>
              <a:rPr lang="en-US" dirty="0"/>
              <a:t>Legal </a:t>
            </a:r>
          </a:p>
          <a:p>
            <a:endParaRPr lang="en-US" dirty="0"/>
          </a:p>
          <a:p>
            <a:endParaRPr lang="en-US" dirty="0"/>
          </a:p>
          <a:p>
            <a:pPr marL="0" indent="0">
              <a:buNone/>
            </a:pPr>
            <a:r>
              <a:rPr lang="en-US" dirty="0"/>
              <a:t>(Mullins, 2019).</a:t>
            </a:r>
            <a:endParaRPr lang="en-GB" dirty="0"/>
          </a:p>
        </p:txBody>
      </p:sp>
    </p:spTree>
    <p:extLst>
      <p:ext uri="{BB962C8B-B14F-4D97-AF65-F5344CB8AC3E}">
        <p14:creationId xmlns:p14="http://schemas.microsoft.com/office/powerpoint/2010/main" val="1977048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B4E87-6109-4B10-8AD2-852218C2FD1C}"/>
              </a:ext>
            </a:extLst>
          </p:cNvPr>
          <p:cNvSpPr>
            <a:spLocks noGrp="1"/>
          </p:cNvSpPr>
          <p:nvPr>
            <p:ph type="title"/>
          </p:nvPr>
        </p:nvSpPr>
        <p:spPr/>
        <p:txBody>
          <a:bodyPr/>
          <a:lstStyle/>
          <a:p>
            <a:r>
              <a:rPr lang="en-US" dirty="0"/>
              <a:t>PES</a:t>
            </a:r>
            <a:endParaRPr lang="en-GB" dirty="0"/>
          </a:p>
        </p:txBody>
      </p:sp>
      <p:sp>
        <p:nvSpPr>
          <p:cNvPr id="3" name="Content Placeholder 2">
            <a:extLst>
              <a:ext uri="{FF2B5EF4-FFF2-40B4-BE49-F238E27FC236}">
                <a16:creationId xmlns:a16="http://schemas.microsoft.com/office/drawing/2014/main" id="{D89058B8-2734-4A8E-B77C-E8796174C3DC}"/>
              </a:ext>
            </a:extLst>
          </p:cNvPr>
          <p:cNvSpPr>
            <a:spLocks noGrp="1"/>
          </p:cNvSpPr>
          <p:nvPr>
            <p:ph idx="1"/>
          </p:nvPr>
        </p:nvSpPr>
        <p:spPr/>
        <p:txBody>
          <a:bodyPr>
            <a:normAutofit lnSpcReduction="10000"/>
          </a:bodyPr>
          <a:lstStyle/>
          <a:p>
            <a:r>
              <a:rPr lang="en-US" dirty="0"/>
              <a:t>Political</a:t>
            </a:r>
          </a:p>
          <a:p>
            <a:r>
              <a:rPr lang="en-US" dirty="0"/>
              <a:t>Environmental</a:t>
            </a:r>
          </a:p>
          <a:p>
            <a:r>
              <a:rPr lang="en-US" dirty="0"/>
              <a:t>Socio-culture</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dirty="0"/>
              <a:t>(Mullins, 2019).</a:t>
            </a:r>
            <a:endParaRPr lang="en-GB" dirty="0"/>
          </a:p>
        </p:txBody>
      </p:sp>
    </p:spTree>
    <p:extLst>
      <p:ext uri="{BB962C8B-B14F-4D97-AF65-F5344CB8AC3E}">
        <p14:creationId xmlns:p14="http://schemas.microsoft.com/office/powerpoint/2010/main" val="30272260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B2647-A4EA-422A-9C20-C193573E994E}"/>
              </a:ext>
            </a:extLst>
          </p:cNvPr>
          <p:cNvSpPr>
            <a:spLocks noGrp="1"/>
          </p:cNvSpPr>
          <p:nvPr>
            <p:ph type="title"/>
          </p:nvPr>
        </p:nvSpPr>
        <p:spPr/>
        <p:txBody>
          <a:bodyPr/>
          <a:lstStyle/>
          <a:p>
            <a:r>
              <a:rPr lang="en-US" dirty="0"/>
              <a:t>TEL</a:t>
            </a:r>
            <a:endParaRPr lang="en-GB" dirty="0"/>
          </a:p>
        </p:txBody>
      </p:sp>
      <p:sp>
        <p:nvSpPr>
          <p:cNvPr id="3" name="Content Placeholder 2">
            <a:extLst>
              <a:ext uri="{FF2B5EF4-FFF2-40B4-BE49-F238E27FC236}">
                <a16:creationId xmlns:a16="http://schemas.microsoft.com/office/drawing/2014/main" id="{B2C11A13-7E56-47AB-8C19-9E09A47ECFD4}"/>
              </a:ext>
            </a:extLst>
          </p:cNvPr>
          <p:cNvSpPr>
            <a:spLocks noGrp="1"/>
          </p:cNvSpPr>
          <p:nvPr>
            <p:ph idx="1"/>
          </p:nvPr>
        </p:nvSpPr>
        <p:spPr/>
        <p:txBody>
          <a:bodyPr>
            <a:normAutofit lnSpcReduction="10000"/>
          </a:bodyPr>
          <a:lstStyle/>
          <a:p>
            <a:pPr marL="0" indent="0">
              <a:buNone/>
            </a:pPr>
            <a:r>
              <a:rPr lang="en-US" dirty="0"/>
              <a:t>Technological</a:t>
            </a:r>
          </a:p>
          <a:p>
            <a:pPr marL="0" indent="0">
              <a:buNone/>
            </a:pPr>
            <a:r>
              <a:rPr lang="en-US" dirty="0"/>
              <a:t>Economic</a:t>
            </a:r>
          </a:p>
          <a:p>
            <a:pPr marL="0" indent="0">
              <a:buNone/>
            </a:pPr>
            <a:r>
              <a:rPr lang="en-US" dirty="0"/>
              <a:t>Legal</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dirty="0"/>
              <a:t>(Mullins, 2019).</a:t>
            </a:r>
            <a:endParaRPr lang="en-GB" dirty="0"/>
          </a:p>
        </p:txBody>
      </p:sp>
    </p:spTree>
    <p:extLst>
      <p:ext uri="{BB962C8B-B14F-4D97-AF65-F5344CB8AC3E}">
        <p14:creationId xmlns:p14="http://schemas.microsoft.com/office/powerpoint/2010/main" val="724863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3FEB4-DD09-49DC-8615-7B0C65A0C399}"/>
              </a:ext>
            </a:extLst>
          </p:cNvPr>
          <p:cNvSpPr>
            <a:spLocks noGrp="1"/>
          </p:cNvSpPr>
          <p:nvPr>
            <p:ph type="title"/>
          </p:nvPr>
        </p:nvSpPr>
        <p:spPr/>
        <p:txBody>
          <a:bodyPr/>
          <a:lstStyle/>
          <a:p>
            <a:r>
              <a:rPr lang="en-GB" dirty="0"/>
              <a:t>Amazon linked to PESTEL PES</a:t>
            </a:r>
          </a:p>
        </p:txBody>
      </p:sp>
      <p:sp>
        <p:nvSpPr>
          <p:cNvPr id="3" name="Content Placeholder 2">
            <a:extLst>
              <a:ext uri="{FF2B5EF4-FFF2-40B4-BE49-F238E27FC236}">
                <a16:creationId xmlns:a16="http://schemas.microsoft.com/office/drawing/2014/main" id="{C6B853F3-11B6-4741-B76E-EEE596D0FFD6}"/>
              </a:ext>
            </a:extLst>
          </p:cNvPr>
          <p:cNvSpPr>
            <a:spLocks noGrp="1"/>
          </p:cNvSpPr>
          <p:nvPr>
            <p:ph idx="1"/>
          </p:nvPr>
        </p:nvSpPr>
        <p:spPr/>
        <p:txBody>
          <a:bodyPr>
            <a:normAutofit/>
          </a:bodyPr>
          <a:lstStyle/>
          <a:p>
            <a:pPr marL="0" indent="0">
              <a:buNone/>
            </a:pPr>
            <a:endParaRPr lang="en-GB" dirty="0"/>
          </a:p>
        </p:txBody>
      </p:sp>
    </p:spTree>
    <p:extLst>
      <p:ext uri="{BB962C8B-B14F-4D97-AF65-F5344CB8AC3E}">
        <p14:creationId xmlns:p14="http://schemas.microsoft.com/office/powerpoint/2010/main" val="1831180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31344-160D-403A-A99A-BEDFB4643869}"/>
              </a:ext>
            </a:extLst>
          </p:cNvPr>
          <p:cNvSpPr>
            <a:spLocks noGrp="1"/>
          </p:cNvSpPr>
          <p:nvPr>
            <p:ph type="title"/>
          </p:nvPr>
        </p:nvSpPr>
        <p:spPr/>
        <p:txBody>
          <a:bodyPr/>
          <a:lstStyle/>
          <a:p>
            <a:r>
              <a:rPr lang="en-GB" dirty="0"/>
              <a:t>Amazon linked to PESTEL TEL</a:t>
            </a:r>
          </a:p>
        </p:txBody>
      </p:sp>
      <p:sp>
        <p:nvSpPr>
          <p:cNvPr id="3" name="Content Placeholder 2">
            <a:extLst>
              <a:ext uri="{FF2B5EF4-FFF2-40B4-BE49-F238E27FC236}">
                <a16:creationId xmlns:a16="http://schemas.microsoft.com/office/drawing/2014/main" id="{B1DC38B8-815A-404A-8DEA-D06BED169A6A}"/>
              </a:ext>
            </a:extLst>
          </p:cNvPr>
          <p:cNvSpPr>
            <a:spLocks noGrp="1"/>
          </p:cNvSpPr>
          <p:nvPr>
            <p:ph idx="1"/>
          </p:nvPr>
        </p:nvSpPr>
        <p:spPr/>
        <p:txBody>
          <a:bodyPr>
            <a:normAutofit/>
          </a:bodyPr>
          <a:lstStyle/>
          <a:p>
            <a:pPr marL="0" indent="0">
              <a:buNone/>
            </a:pPr>
            <a:endParaRPr lang="en-GB" sz="2000" dirty="0"/>
          </a:p>
        </p:txBody>
      </p:sp>
    </p:spTree>
    <p:extLst>
      <p:ext uri="{BB962C8B-B14F-4D97-AF65-F5344CB8AC3E}">
        <p14:creationId xmlns:p14="http://schemas.microsoft.com/office/powerpoint/2010/main" val="3927109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55FA7-2FE4-48CD-8F7E-1E1F704B6D77}"/>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5CBC7CE2-7296-4EE5-81E1-98DFFA3A6563}"/>
              </a:ext>
            </a:extLst>
          </p:cNvPr>
          <p:cNvSpPr>
            <a:spLocks noGrp="1"/>
          </p:cNvSpPr>
          <p:nvPr>
            <p:ph idx="1"/>
          </p:nvPr>
        </p:nvSpPr>
        <p:spPr>
          <a:xfrm>
            <a:off x="480391" y="1441312"/>
            <a:ext cx="10515600" cy="4351338"/>
          </a:xfrm>
        </p:spPr>
        <p:txBody>
          <a:bodyPr>
            <a:normAutofit fontScale="25000" lnSpcReduction="20000"/>
          </a:bodyPr>
          <a:lstStyle/>
          <a:p>
            <a:r>
              <a:rPr lang="en-US" sz="5600" dirty="0"/>
              <a:t>Fundable (2019)</a:t>
            </a:r>
          </a:p>
          <a:p>
            <a:pPr marL="0" indent="0">
              <a:buNone/>
            </a:pPr>
            <a:r>
              <a:rPr lang="en-GB" sz="5600" dirty="0">
                <a:hlinkClick r:id="rId2"/>
              </a:rPr>
              <a:t>https://www.fundable.com/learn/startup-stories/amazon</a:t>
            </a:r>
            <a:endParaRPr lang="en-GB" sz="5600" dirty="0"/>
          </a:p>
          <a:p>
            <a:pPr marL="0" indent="0">
              <a:buNone/>
            </a:pPr>
            <a:r>
              <a:rPr lang="en-GB" sz="5600" dirty="0"/>
              <a:t>[Accessed on 19</a:t>
            </a:r>
            <a:r>
              <a:rPr lang="en-GB" sz="5600" baseline="30000" dirty="0"/>
              <a:t>th</a:t>
            </a:r>
            <a:r>
              <a:rPr lang="en-GB" sz="5600" dirty="0"/>
              <a:t> December 2019]</a:t>
            </a:r>
          </a:p>
          <a:p>
            <a:r>
              <a:rPr lang="en-GB" sz="5600" dirty="0"/>
              <a:t>Amazon: How we Reduce Packaging Waste (2019) </a:t>
            </a:r>
          </a:p>
          <a:p>
            <a:pPr marL="0" indent="0">
              <a:buNone/>
            </a:pPr>
            <a:r>
              <a:rPr lang="en-GB" sz="5600" dirty="0">
                <a:hlinkClick r:id="rId3"/>
              </a:rPr>
              <a:t>https://sustainability.aboutamazon.com/packaging-and-products/how-we-reduce-packaging-waste</a:t>
            </a:r>
            <a:endParaRPr lang="en-GB" sz="5600" dirty="0"/>
          </a:p>
          <a:p>
            <a:pPr marL="0" indent="0">
              <a:buNone/>
            </a:pPr>
            <a:r>
              <a:rPr lang="en-GB" sz="5600" dirty="0"/>
              <a:t>[accessed on 18</a:t>
            </a:r>
            <a:r>
              <a:rPr lang="en-GB" sz="5600" baseline="30000" dirty="0"/>
              <a:t>th</a:t>
            </a:r>
            <a:r>
              <a:rPr lang="en-GB" sz="5600" dirty="0"/>
              <a:t> December 2019]</a:t>
            </a:r>
          </a:p>
          <a:p>
            <a:r>
              <a:rPr lang="en-GB" sz="5600" dirty="0"/>
              <a:t>About Amazon: Sustainability (2018)</a:t>
            </a:r>
          </a:p>
          <a:p>
            <a:pPr marL="0" indent="0">
              <a:buNone/>
            </a:pPr>
            <a:r>
              <a:rPr lang="en-GB" sz="5600" dirty="0">
                <a:hlinkClick r:id="rId4"/>
              </a:rPr>
              <a:t>https://blog.aboutamazon.com/sustainability/judge-a-toy-by-its-box</a:t>
            </a:r>
            <a:endParaRPr lang="en-GB" sz="5600" dirty="0"/>
          </a:p>
          <a:p>
            <a:pPr marL="0" indent="0">
              <a:buNone/>
            </a:pPr>
            <a:r>
              <a:rPr lang="en-GB" sz="5600" dirty="0"/>
              <a:t>[Accessed on 18</a:t>
            </a:r>
            <a:r>
              <a:rPr lang="en-GB" sz="5600" baseline="30000" dirty="0"/>
              <a:t>th</a:t>
            </a:r>
            <a:r>
              <a:rPr lang="en-GB" sz="5600" dirty="0"/>
              <a:t> December 2019]</a:t>
            </a:r>
          </a:p>
          <a:p>
            <a:r>
              <a:rPr lang="en-GB" sz="5600" dirty="0" err="1"/>
              <a:t>Panmore</a:t>
            </a:r>
            <a:r>
              <a:rPr lang="en-GB" sz="5600" dirty="0"/>
              <a:t> Institute (2019)</a:t>
            </a:r>
          </a:p>
          <a:p>
            <a:pPr marL="0" indent="0">
              <a:buNone/>
            </a:pPr>
            <a:r>
              <a:rPr lang="en-GB" sz="5600" dirty="0">
                <a:hlinkClick r:id="rId5"/>
              </a:rPr>
              <a:t>http://panmore.com/amazon-com-inc-vision-statement-mission-statement-analysis</a:t>
            </a:r>
            <a:endParaRPr lang="en-GB" sz="5600" dirty="0"/>
          </a:p>
          <a:p>
            <a:pPr marL="0" indent="0">
              <a:buNone/>
            </a:pPr>
            <a:r>
              <a:rPr lang="en-GB" sz="5600" dirty="0"/>
              <a:t>[Accessed on 19</a:t>
            </a:r>
            <a:r>
              <a:rPr lang="en-GB" sz="5600" baseline="30000" dirty="0"/>
              <a:t>th</a:t>
            </a:r>
            <a:r>
              <a:rPr lang="en-GB" sz="5600" dirty="0"/>
              <a:t> December 2019]</a:t>
            </a:r>
          </a:p>
          <a:p>
            <a:r>
              <a:rPr lang="en-GB" sz="5600" dirty="0"/>
              <a:t>The Strategy Watch (2019)</a:t>
            </a:r>
          </a:p>
          <a:p>
            <a:pPr marL="0" indent="0">
              <a:buNone/>
            </a:pPr>
            <a:r>
              <a:rPr lang="en-GB" sz="5600" dirty="0">
                <a:hlinkClick r:id="rId6"/>
              </a:rPr>
              <a:t>https://www.thestrategywatch.com/leadership-qualities-skills-style-jeff-bezos/</a:t>
            </a:r>
            <a:endParaRPr lang="en-GB" sz="5600" dirty="0"/>
          </a:p>
          <a:p>
            <a:pPr marL="0" indent="0">
              <a:buNone/>
            </a:pPr>
            <a:r>
              <a:rPr lang="en-GB" sz="5600" dirty="0"/>
              <a:t>[Accessed on 19</a:t>
            </a:r>
            <a:r>
              <a:rPr lang="en-GB" sz="5600" baseline="30000" dirty="0"/>
              <a:t>th</a:t>
            </a:r>
            <a:r>
              <a:rPr lang="en-GB" sz="5600" dirty="0"/>
              <a:t> December 2019]</a:t>
            </a:r>
          </a:p>
          <a:p>
            <a:r>
              <a:rPr lang="en-GB" sz="5600" dirty="0"/>
              <a:t>Amazon: Awards (2019)</a:t>
            </a:r>
          </a:p>
          <a:p>
            <a:pPr marL="0" indent="0">
              <a:buNone/>
            </a:pPr>
            <a:r>
              <a:rPr lang="en-GB" sz="5600" dirty="0">
                <a:hlinkClick r:id="rId7"/>
              </a:rPr>
              <a:t>https://www.amazon.jobs/en-gb/landing_pages/amazon-awards</a:t>
            </a:r>
            <a:endParaRPr lang="en-GB" sz="5600" dirty="0"/>
          </a:p>
          <a:p>
            <a:pPr marL="0" indent="0">
              <a:buNone/>
            </a:pPr>
            <a:r>
              <a:rPr lang="en-GB" sz="5600" dirty="0"/>
              <a:t>[Accessed on 18</a:t>
            </a:r>
            <a:r>
              <a:rPr lang="en-GB" sz="5600" baseline="30000" dirty="0"/>
              <a:t>th</a:t>
            </a:r>
            <a:r>
              <a:rPr lang="en-GB" sz="5600" dirty="0"/>
              <a:t> December 2019]</a:t>
            </a:r>
          </a:p>
          <a:p>
            <a:pPr marL="0" indent="0">
              <a:buNone/>
            </a:pPr>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5064840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C9D454-4A3B-48E6-91E3-F2F01052A62A}"/>
              </a:ext>
            </a:extLst>
          </p:cNvPr>
          <p:cNvSpPr>
            <a:spLocks noGrp="1"/>
          </p:cNvSpPr>
          <p:nvPr>
            <p:ph idx="1"/>
          </p:nvPr>
        </p:nvSpPr>
        <p:spPr>
          <a:xfrm>
            <a:off x="705678" y="367885"/>
            <a:ext cx="10515600" cy="6099175"/>
          </a:xfrm>
        </p:spPr>
        <p:txBody>
          <a:bodyPr>
            <a:normAutofit fontScale="92500" lnSpcReduction="10000"/>
          </a:bodyPr>
          <a:lstStyle/>
          <a:p>
            <a:r>
              <a:rPr lang="en-US" sz="1600" dirty="0"/>
              <a:t>This is Money (2014)</a:t>
            </a:r>
          </a:p>
          <a:p>
            <a:pPr marL="0" indent="0">
              <a:buNone/>
            </a:pPr>
            <a:r>
              <a:rPr lang="en-GB" sz="1600" dirty="0">
                <a:hlinkClick r:id="rId2"/>
              </a:rPr>
              <a:t>https://www.thisismoney.co.uk/money/news/article-2750942/Top-shops-John-Lewis-Amazon-voted-Britain-s-favourite-retailers-Sainsbury-s-heads-list-fashion.html</a:t>
            </a:r>
            <a:endParaRPr lang="en-GB" sz="1600" dirty="0"/>
          </a:p>
          <a:p>
            <a:pPr marL="0" indent="0">
              <a:buNone/>
            </a:pPr>
            <a:r>
              <a:rPr lang="en-GB" sz="1600" dirty="0"/>
              <a:t>[Accessed on 18</a:t>
            </a:r>
            <a:r>
              <a:rPr lang="en-GB" sz="1600" baseline="30000" dirty="0"/>
              <a:t>th</a:t>
            </a:r>
            <a:r>
              <a:rPr lang="en-GB" sz="1600" dirty="0"/>
              <a:t> December 2019]</a:t>
            </a:r>
          </a:p>
          <a:p>
            <a:r>
              <a:rPr lang="en-GB" sz="1600" dirty="0"/>
              <a:t>Forbes (2018)</a:t>
            </a:r>
          </a:p>
          <a:p>
            <a:pPr marL="0" indent="0">
              <a:buNone/>
            </a:pPr>
            <a:r>
              <a:rPr lang="en-GB" sz="1600" dirty="0">
                <a:hlinkClick r:id="rId3"/>
              </a:rPr>
              <a:t>https://www.forbes.com/sites/johnarcher/2018/05/22/netflix-beats-amazon-prime-and-others-in-five-way-video-streaming-shoot-out/#6483b3c46b38</a:t>
            </a:r>
            <a:endParaRPr lang="en-GB" sz="1600" dirty="0"/>
          </a:p>
          <a:p>
            <a:pPr marL="0" indent="0">
              <a:buNone/>
            </a:pPr>
            <a:r>
              <a:rPr lang="en-GB" sz="1600" dirty="0"/>
              <a:t>[Accessed on 19</a:t>
            </a:r>
            <a:r>
              <a:rPr lang="en-GB" sz="1600" baseline="30000" dirty="0"/>
              <a:t>th</a:t>
            </a:r>
            <a:r>
              <a:rPr lang="en-GB" sz="1600" dirty="0"/>
              <a:t> December 2019]</a:t>
            </a:r>
          </a:p>
          <a:p>
            <a:r>
              <a:rPr lang="en-GB" sz="1600" dirty="0"/>
              <a:t>Green America (2017)</a:t>
            </a:r>
          </a:p>
          <a:p>
            <a:pPr marL="0" indent="0">
              <a:buNone/>
            </a:pPr>
            <a:r>
              <a:rPr lang="en-GB" sz="1600" dirty="0">
                <a:hlinkClick r:id="rId4"/>
              </a:rPr>
              <a:t>https://www.greenamerica.org/hidden-workers-fighting-change/true-cost-two-day-shipping</a:t>
            </a:r>
            <a:endParaRPr lang="en-GB" sz="1600" dirty="0"/>
          </a:p>
          <a:p>
            <a:pPr marL="0" indent="0">
              <a:buNone/>
            </a:pPr>
            <a:r>
              <a:rPr lang="en-GB" sz="1600" dirty="0"/>
              <a:t>[Accessed on 18</a:t>
            </a:r>
            <a:r>
              <a:rPr lang="en-GB" sz="1600" baseline="30000" dirty="0"/>
              <a:t>th</a:t>
            </a:r>
            <a:r>
              <a:rPr lang="en-GB" sz="1600" dirty="0"/>
              <a:t> December 2019]</a:t>
            </a:r>
          </a:p>
          <a:p>
            <a:r>
              <a:rPr lang="en-GB" sz="1600" dirty="0"/>
              <a:t>Perez, S (2017)</a:t>
            </a:r>
          </a:p>
          <a:p>
            <a:pPr marL="0" indent="0">
              <a:buNone/>
            </a:pPr>
            <a:r>
              <a:rPr lang="en-GB" sz="1600" dirty="0">
                <a:hlinkClick r:id="rId5"/>
              </a:rPr>
              <a:t>https://techcrunch.com/2017/06/21/ebay-will-now-match-amazons-walmarts-and-others-prices-on-over-50000-items/</a:t>
            </a:r>
            <a:endParaRPr lang="en-GB" sz="1600" dirty="0"/>
          </a:p>
          <a:p>
            <a:pPr marL="0" indent="0">
              <a:buNone/>
            </a:pPr>
            <a:r>
              <a:rPr lang="en-GB" sz="1600" dirty="0"/>
              <a:t>[Accessed on 19</a:t>
            </a:r>
            <a:r>
              <a:rPr lang="en-GB" sz="1600" baseline="30000" dirty="0"/>
              <a:t>th</a:t>
            </a:r>
            <a:r>
              <a:rPr lang="en-GB" sz="1600" dirty="0"/>
              <a:t> December 2019]</a:t>
            </a:r>
          </a:p>
          <a:p>
            <a:r>
              <a:rPr lang="en-GB" sz="1600" dirty="0"/>
              <a:t>Nelson, L (2018)</a:t>
            </a:r>
          </a:p>
          <a:p>
            <a:pPr marL="0" indent="0">
              <a:buNone/>
            </a:pPr>
            <a:r>
              <a:rPr lang="en-GB" sz="1600" dirty="0">
                <a:hlinkClick r:id="rId6"/>
              </a:rPr>
              <a:t>https://www.politico.com/story/2018/03/29/trump-amazon-taxes-491332</a:t>
            </a:r>
            <a:endParaRPr lang="en-GB" sz="1600" dirty="0"/>
          </a:p>
          <a:p>
            <a:pPr marL="0" indent="0">
              <a:buNone/>
            </a:pPr>
            <a:r>
              <a:rPr lang="en-GB" sz="1600" dirty="0"/>
              <a:t>[Accessed on 18</a:t>
            </a:r>
            <a:r>
              <a:rPr lang="en-GB" sz="1600" baseline="30000" dirty="0"/>
              <a:t>th</a:t>
            </a:r>
            <a:r>
              <a:rPr lang="en-GB" sz="1600" dirty="0"/>
              <a:t> December 2019]</a:t>
            </a:r>
          </a:p>
          <a:p>
            <a:r>
              <a:rPr lang="en-GB" sz="1600" dirty="0"/>
              <a:t>About Amazon: Amazon’s economic Impact on the </a:t>
            </a:r>
            <a:r>
              <a:rPr lang="en-GB" sz="1600" dirty="0" err="1"/>
              <a:t>Uk</a:t>
            </a:r>
            <a:r>
              <a:rPr lang="en-GB" sz="1600" dirty="0"/>
              <a:t> (2019)</a:t>
            </a:r>
          </a:p>
          <a:p>
            <a:pPr marL="0" indent="0">
              <a:buNone/>
            </a:pPr>
            <a:r>
              <a:rPr lang="en-GB" sz="1600" dirty="0">
                <a:hlinkClick r:id="rId7"/>
              </a:rPr>
              <a:t>https://blog.aboutamazon.co.uk/jobs-and-investment/amazons-economic-impact-in-the-uk</a:t>
            </a:r>
            <a:endParaRPr lang="en-GB" sz="1600" dirty="0"/>
          </a:p>
          <a:p>
            <a:pPr marL="0" indent="0">
              <a:buNone/>
            </a:pPr>
            <a:r>
              <a:rPr lang="en-GB" sz="1600" dirty="0"/>
              <a:t>[Accessed on 19</a:t>
            </a:r>
            <a:r>
              <a:rPr lang="en-GB" sz="1600" baseline="30000" dirty="0"/>
              <a:t>th</a:t>
            </a:r>
            <a:r>
              <a:rPr lang="en-GB" sz="1600" dirty="0"/>
              <a:t> December 2019]</a:t>
            </a:r>
          </a:p>
        </p:txBody>
      </p:sp>
    </p:spTree>
    <p:extLst>
      <p:ext uri="{BB962C8B-B14F-4D97-AF65-F5344CB8AC3E}">
        <p14:creationId xmlns:p14="http://schemas.microsoft.com/office/powerpoint/2010/main" val="29097523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6784BF-16D1-482E-AB9E-285F4B22EFF1}"/>
              </a:ext>
            </a:extLst>
          </p:cNvPr>
          <p:cNvSpPr>
            <a:spLocks noGrp="1"/>
          </p:cNvSpPr>
          <p:nvPr>
            <p:ph idx="1"/>
          </p:nvPr>
        </p:nvSpPr>
        <p:spPr>
          <a:xfrm>
            <a:off x="599661" y="434147"/>
            <a:ext cx="10515600" cy="4351338"/>
          </a:xfrm>
        </p:spPr>
        <p:txBody>
          <a:bodyPr>
            <a:normAutofit fontScale="70000" lnSpcReduction="20000"/>
          </a:bodyPr>
          <a:lstStyle/>
          <a:p>
            <a:r>
              <a:rPr lang="en-US" dirty="0"/>
              <a:t>Fast Company (2017)</a:t>
            </a:r>
          </a:p>
          <a:p>
            <a:pPr marL="0" indent="0">
              <a:buNone/>
            </a:pPr>
            <a:r>
              <a:rPr lang="en-GB" dirty="0">
                <a:hlinkClick r:id="rId2"/>
              </a:rPr>
              <a:t>https://www.fastcompany.com/3067455/why-amazon-is-the-worlds-most-innovative-company-of-2017</a:t>
            </a:r>
            <a:endParaRPr lang="en-GB" dirty="0"/>
          </a:p>
          <a:p>
            <a:pPr marL="0" indent="0">
              <a:buNone/>
            </a:pPr>
            <a:r>
              <a:rPr lang="en-GB" dirty="0"/>
              <a:t>[Accessed on 19</a:t>
            </a:r>
            <a:r>
              <a:rPr lang="en-GB" baseline="30000" dirty="0"/>
              <a:t>th</a:t>
            </a:r>
            <a:r>
              <a:rPr lang="en-GB" dirty="0"/>
              <a:t> December 2019]</a:t>
            </a:r>
          </a:p>
          <a:p>
            <a:r>
              <a:rPr lang="en-GB" dirty="0"/>
              <a:t>Darrow, B (2016)</a:t>
            </a:r>
          </a:p>
          <a:p>
            <a:pPr marL="0" indent="0">
              <a:buNone/>
            </a:pPr>
            <a:r>
              <a:rPr lang="en-GB" dirty="0"/>
              <a:t> </a:t>
            </a:r>
            <a:r>
              <a:rPr lang="en-GB" dirty="0">
                <a:hlinkClick r:id="rId3"/>
              </a:rPr>
              <a:t>https://fortune.com/2016/12/22/amazon-recycling-program/</a:t>
            </a:r>
            <a:endParaRPr lang="en-GB" dirty="0"/>
          </a:p>
          <a:p>
            <a:pPr marL="0" indent="0">
              <a:buNone/>
            </a:pPr>
            <a:r>
              <a:rPr lang="en-GB" dirty="0"/>
              <a:t>[Accessed on 18</a:t>
            </a:r>
            <a:r>
              <a:rPr lang="en-GB" baseline="30000" dirty="0"/>
              <a:t>th</a:t>
            </a:r>
            <a:r>
              <a:rPr lang="en-GB" dirty="0"/>
              <a:t> December 2019]</a:t>
            </a:r>
          </a:p>
          <a:p>
            <a:r>
              <a:rPr lang="en-GB" dirty="0"/>
              <a:t>Amazon: Help and Customer Service (2019)</a:t>
            </a:r>
          </a:p>
          <a:p>
            <a:pPr marL="0" indent="0">
              <a:buNone/>
            </a:pPr>
            <a:r>
              <a:rPr lang="en-GB" dirty="0">
                <a:hlinkClick r:id="rId4"/>
              </a:rPr>
              <a:t>https://www.amazon.com/gp/help/customer/display.html?nodeId=200197550</a:t>
            </a:r>
            <a:endParaRPr lang="en-GB" dirty="0"/>
          </a:p>
          <a:p>
            <a:pPr marL="0" indent="0">
              <a:buNone/>
            </a:pPr>
            <a:r>
              <a:rPr lang="en-GB" dirty="0"/>
              <a:t>[Accessed on 19</a:t>
            </a:r>
            <a:r>
              <a:rPr lang="en-GB" baseline="30000" dirty="0"/>
              <a:t>th</a:t>
            </a:r>
            <a:r>
              <a:rPr lang="en-GB" dirty="0"/>
              <a:t> December 2019]</a:t>
            </a:r>
          </a:p>
          <a:p>
            <a:r>
              <a:rPr lang="en-GB" dirty="0"/>
              <a:t>Hosier, F (2011)</a:t>
            </a:r>
          </a:p>
          <a:p>
            <a:pPr marL="0" indent="0">
              <a:buNone/>
            </a:pPr>
            <a:r>
              <a:rPr lang="en-GB" dirty="0">
                <a:hlinkClick r:id="rId5"/>
              </a:rPr>
              <a:t>http://www.safetynewsalert.com/amazon-warehouse-investigated-by-osha/</a:t>
            </a:r>
            <a:endParaRPr lang="en-GB" dirty="0"/>
          </a:p>
          <a:p>
            <a:pPr marL="0" indent="0">
              <a:buNone/>
            </a:pPr>
            <a:r>
              <a:rPr lang="en-GB" dirty="0"/>
              <a:t>[Accessed on 18</a:t>
            </a:r>
            <a:r>
              <a:rPr lang="en-GB" baseline="30000" dirty="0"/>
              <a:t>th</a:t>
            </a:r>
            <a:r>
              <a:rPr lang="en-GB" dirty="0"/>
              <a:t> December 2019]</a:t>
            </a:r>
          </a:p>
          <a:p>
            <a:endParaRPr lang="en-GB" dirty="0"/>
          </a:p>
        </p:txBody>
      </p:sp>
    </p:spTree>
    <p:extLst>
      <p:ext uri="{BB962C8B-B14F-4D97-AF65-F5344CB8AC3E}">
        <p14:creationId xmlns:p14="http://schemas.microsoft.com/office/powerpoint/2010/main" val="26700446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B5CAB6-5684-4997-9465-1DCF55C1D59B}">
  <ds:schemaRefs>
    <ds:schemaRef ds:uri="http://schemas.microsoft.com/sharepoint/v3/contenttype/forms"/>
  </ds:schemaRefs>
</ds:datastoreItem>
</file>

<file path=customXml/itemProps2.xml><?xml version="1.0" encoding="utf-8"?>
<ds:datastoreItem xmlns:ds="http://schemas.openxmlformats.org/officeDocument/2006/customXml" ds:itemID="{78A494E7-8C06-4303-B3BD-C10B7DE2FC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339E927-1C28-415F-B1F1-C812F44EA60E}">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13128</TotalTime>
  <Words>2214</Words>
  <Application>Microsoft Office PowerPoint</Application>
  <PresentationFormat>Widescreen</PresentationFormat>
  <Paragraphs>167</Paragraphs>
  <Slides>15</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Amazon </vt:lpstr>
      <vt:lpstr>How Amazon are being sustainable</vt:lpstr>
      <vt:lpstr>Amazon’s Mission and Vision Statement</vt:lpstr>
      <vt:lpstr>CSR-Corporate Social Responsibilities</vt:lpstr>
      <vt:lpstr>Amazons Leadership style</vt:lpstr>
      <vt:lpstr>Swot </vt:lpstr>
      <vt:lpstr>Amazon linked to SWOT</vt:lpstr>
      <vt:lpstr>Pestel </vt:lpstr>
      <vt:lpstr>PES</vt:lpstr>
      <vt:lpstr>TEL</vt:lpstr>
      <vt:lpstr>Amazon linked to PESTEL PES</vt:lpstr>
      <vt:lpstr>Amazon linked to PESTEL TEL</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Amazon</dc:title>
  <dc:creator>Marcus Ciaburri (1908095)</dc:creator>
  <cp:lastModifiedBy>Marcus Ciaburri (1908095)</cp:lastModifiedBy>
  <cp:revision>4</cp:revision>
  <dcterms:created xsi:type="dcterms:W3CDTF">2019-12-03T18:14:04Z</dcterms:created>
  <dcterms:modified xsi:type="dcterms:W3CDTF">2019-12-20T23:18:03Z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