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34"/>
  </p:notesMasterIdLst>
  <p:handoutMasterIdLst>
    <p:handoutMasterId r:id="rId35"/>
  </p:handoutMasterIdLst>
  <p:sldIdLst>
    <p:sldId id="257" r:id="rId5"/>
    <p:sldId id="272" r:id="rId6"/>
    <p:sldId id="287" r:id="rId7"/>
    <p:sldId id="288" r:id="rId8"/>
    <p:sldId id="306" r:id="rId9"/>
    <p:sldId id="307" r:id="rId10"/>
    <p:sldId id="308" r:id="rId11"/>
    <p:sldId id="309" r:id="rId12"/>
    <p:sldId id="310" r:id="rId13"/>
    <p:sldId id="312" r:id="rId14"/>
    <p:sldId id="311" r:id="rId15"/>
    <p:sldId id="289" r:id="rId16"/>
    <p:sldId id="290" r:id="rId17"/>
    <p:sldId id="291" r:id="rId18"/>
    <p:sldId id="292" r:id="rId19"/>
    <p:sldId id="293" r:id="rId20"/>
    <p:sldId id="304" r:id="rId21"/>
    <p:sldId id="294" r:id="rId22"/>
    <p:sldId id="295" r:id="rId23"/>
    <p:sldId id="296" r:id="rId24"/>
    <p:sldId id="297" r:id="rId25"/>
    <p:sldId id="298" r:id="rId26"/>
    <p:sldId id="299" r:id="rId27"/>
    <p:sldId id="300" r:id="rId28"/>
    <p:sldId id="301" r:id="rId29"/>
    <p:sldId id="302" r:id="rId30"/>
    <p:sldId id="303" r:id="rId31"/>
    <p:sldId id="305" r:id="rId32"/>
    <p:sldId id="278" r:id="rId3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80" autoAdjust="0"/>
  </p:normalViewPr>
  <p:slideViewPr>
    <p:cSldViewPr>
      <p:cViewPr varScale="1">
        <p:scale>
          <a:sx n="88" d="100"/>
          <a:sy n="88" d="100"/>
        </p:scale>
        <p:origin x="72" y="12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2/5/2019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2/5/2019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654" y="1447801"/>
            <a:ext cx="8823360" cy="3329581"/>
          </a:xfrm>
        </p:spPr>
        <p:txBody>
          <a:bodyPr anchor="b"/>
          <a:lstStyle>
            <a:lvl1pPr>
              <a:defRPr sz="7198"/>
            </a:lvl1pPr>
          </a:lstStyle>
          <a:p>
            <a:r>
              <a:rPr lang="en-US" smtClean="0"/>
              <a:t>Click to edit Master title style</a:t>
            </a:r>
            <a:endParaRPr lang="en-US" dirty="0"/>
          </a:p>
        </p:txBody>
      </p:sp>
      <p:sp>
        <p:nvSpPr>
          <p:cNvPr id="3" name="Subtitle 2"/>
          <p:cNvSpPr>
            <a:spLocks noGrp="1"/>
          </p:cNvSpPr>
          <p:nvPr>
            <p:ph type="subTitle" idx="1"/>
          </p:nvPr>
        </p:nvSpPr>
        <p:spPr>
          <a:xfrm>
            <a:off x="1154654" y="4777380"/>
            <a:ext cx="8823360" cy="861420"/>
          </a:xfrm>
        </p:spPr>
        <p:txBody>
          <a:bodyPr anchor="t"/>
          <a:lstStyle>
            <a:lvl1pPr marL="0" indent="0" algn="l">
              <a:buNone/>
              <a:defRPr cap="all">
                <a:solidFill>
                  <a:schemeClr val="accent1"/>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45337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580090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656" y="2861734"/>
            <a:ext cx="8823359" cy="1915647"/>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0" cy="860400"/>
          </a:xfrm>
        </p:spPr>
        <p:txBody>
          <a:bodyPr anchor="t"/>
          <a:lstStyle>
            <a:lvl1pPr marL="0" indent="0" algn="l">
              <a:buNone/>
              <a:defRPr sz="1999" cap="all">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576567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025" y="2060576"/>
            <a:ext cx="4395194" cy="4195763"/>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3021" y="2056093"/>
            <a:ext cx="4395196" cy="4200245"/>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677600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026" y="1905000"/>
            <a:ext cx="4395193"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025"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3023" y="1905000"/>
            <a:ext cx="439519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3023"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164560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022762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85090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3" y="1447800"/>
            <a:ext cx="3400178" cy="1447800"/>
          </a:xfrm>
        </p:spPr>
        <p:txBody>
          <a:bodyPr anchor="b"/>
          <a:lstStyle>
            <a:lvl1pPr algn="l">
              <a:defRPr sz="2399" b="0"/>
            </a:lvl1pPr>
          </a:lstStyle>
          <a:p>
            <a:r>
              <a:rPr lang="en-US" smtClean="0"/>
              <a:t>Click to edit Master title style</a:t>
            </a:r>
            <a:endParaRPr lang="en-US" dirty="0"/>
          </a:p>
        </p:txBody>
      </p:sp>
      <p:sp>
        <p:nvSpPr>
          <p:cNvPr id="3" name="Content Placeholder 2"/>
          <p:cNvSpPr>
            <a:spLocks noGrp="1"/>
          </p:cNvSpPr>
          <p:nvPr>
            <p:ph idx="1"/>
          </p:nvPr>
        </p:nvSpPr>
        <p:spPr>
          <a:xfrm>
            <a:off x="4783370" y="1447800"/>
            <a:ext cx="5194644" cy="4572000"/>
          </a:xfrm>
        </p:spPr>
        <p:txBody>
          <a:bodyPr anchor="ctr">
            <a:normAutofit/>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654" y="3129281"/>
            <a:ext cx="3400177" cy="2895599"/>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CD9712D-992A-4AB1-A5C2-575F75921AA2}" type="datetimeFigureOut">
              <a:rPr lang="en-US" smtClean="0"/>
              <a:pPr/>
              <a:t>2/5/2019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825876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606" y="1854192"/>
            <a:ext cx="5091580" cy="1574808"/>
          </a:xfrm>
        </p:spPr>
        <p:txBody>
          <a:bodyPr anchor="b">
            <a:normAutofit/>
          </a:bodyPr>
          <a:lstStyle>
            <a:lvl1pPr algn="l">
              <a:defRPr sz="35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7736" y="1143000"/>
            <a:ext cx="3199567"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4" y="3657600"/>
            <a:ext cx="5083655" cy="1371600"/>
          </a:xfrm>
        </p:spPr>
        <p:txBody>
          <a:bodyPr>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2928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6" y="4800587"/>
            <a:ext cx="8823359" cy="566738"/>
          </a:xfrm>
        </p:spPr>
        <p:txBody>
          <a:bodyPr anchor="b">
            <a:normAutofit/>
          </a:bodyPr>
          <a:lstStyle>
            <a:lvl1pPr algn="l">
              <a:defRPr sz="23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654" y="685800"/>
            <a:ext cx="8823360"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5" y="5367325"/>
            <a:ext cx="882335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41826517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4" y="1447800"/>
            <a:ext cx="8823361" cy="1981200"/>
          </a:xfrm>
        </p:spPr>
        <p:txBody>
          <a:bodyPr/>
          <a:lstStyle>
            <a:lvl1pPr>
              <a:defRPr sz="4799"/>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654" y="3657600"/>
            <a:ext cx="8823361" cy="23622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481979622"/>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391" y="1447800"/>
            <a:ext cx="7997232" cy="2323374"/>
          </a:xfrm>
        </p:spPr>
        <p:txBody>
          <a:bodyPr/>
          <a:lstStyle>
            <a:lvl1pPr>
              <a:defRPr sz="4799"/>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29898" y="3771174"/>
            <a:ext cx="7277753"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654" y="4350657"/>
            <a:ext cx="8823361" cy="16764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
        <p:nvSpPr>
          <p:cNvPr id="9" name="TextBox 8"/>
          <p:cNvSpPr txBox="1"/>
          <p:nvPr/>
        </p:nvSpPr>
        <p:spPr>
          <a:xfrm>
            <a:off x="898061" y="971253"/>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
        <p:nvSpPr>
          <p:cNvPr id="13" name="TextBox 12"/>
          <p:cNvSpPr txBox="1"/>
          <p:nvPr/>
        </p:nvSpPr>
        <p:spPr>
          <a:xfrm>
            <a:off x="9328060" y="2613787"/>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Tree>
    <p:extLst>
      <p:ext uri="{BB962C8B-B14F-4D97-AF65-F5344CB8AC3E}">
        <p14:creationId xmlns:p14="http://schemas.microsoft.com/office/powerpoint/2010/main" val="815159728"/>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653" y="3124201"/>
            <a:ext cx="8823362" cy="1653180"/>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1" cy="860400"/>
          </a:xfrm>
        </p:spPr>
        <p:txBody>
          <a:bodyPr anchor="t"/>
          <a:lstStyle>
            <a:lvl1pPr marL="0" indent="0" algn="l">
              <a:buNone/>
              <a:defRPr sz="1999" cap="none">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348811253"/>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32782" y="1981200"/>
            <a:ext cx="294609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293" y="2667000"/>
            <a:ext cx="2926588"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2648" y="1981200"/>
            <a:ext cx="2935476"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2097" y="2667000"/>
            <a:ext cx="2946027"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1981200"/>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2845" y="2667000"/>
            <a:ext cx="2931349"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123889011"/>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52293" y="4250949"/>
            <a:ext cx="293928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293" y="2209800"/>
            <a:ext cx="293928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293" y="4827212"/>
            <a:ext cx="2939284"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8363" y="4250949"/>
            <a:ext cx="2929762"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8362" y="2209800"/>
            <a:ext cx="292976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7009" y="4827211"/>
            <a:ext cx="293364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4250949"/>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2844" y="2209800"/>
            <a:ext cx="2931349"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2720" y="4827209"/>
            <a:ext cx="293523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2/5/2019</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4172697976"/>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903762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2050" y="430214"/>
            <a:ext cx="1752145"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294" y="887414"/>
            <a:ext cx="7421216"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744198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4035961"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522016" cy="2365453"/>
          </a:xfrm>
          <a:prstGeom prst="rect">
            <a:avLst/>
          </a:prstGeom>
        </p:spPr>
      </p:pic>
      <p:sp>
        <p:nvSpPr>
          <p:cNvPr id="16" name="Oval 15"/>
          <p:cNvSpPr/>
          <p:nvPr/>
        </p:nvSpPr>
        <p:spPr>
          <a:xfrm>
            <a:off x="8606770" y="1676400"/>
            <a:ext cx="2818666"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7330" y="1"/>
            <a:ext cx="1602969"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6770" y="6096000"/>
            <a:ext cx="993475" cy="762000"/>
          </a:xfrm>
          <a:prstGeom prst="rect">
            <a:avLst/>
          </a:prstGeom>
        </p:spPr>
      </p:pic>
      <p:sp>
        <p:nvSpPr>
          <p:cNvPr id="14" name="Rectangle 13"/>
          <p:cNvSpPr/>
          <p:nvPr/>
        </p:nvSpPr>
        <p:spPr>
          <a:xfrm>
            <a:off x="10435094" y="0"/>
            <a:ext cx="685621"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5943" y="452718"/>
            <a:ext cx="9402274"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025" y="2052919"/>
            <a:ext cx="894421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2866" y="1790741"/>
            <a:ext cx="990599" cy="30472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CD9712D-992A-4AB1-A5C2-575F75921AA2}" type="datetimeFigureOut">
              <a:rPr lang="en-US" smtClean="0"/>
              <a:pPr/>
              <a:t>2/5/2019</a:t>
            </a:fld>
            <a:endParaRPr lang="en-US" dirty="0"/>
          </a:p>
        </p:txBody>
      </p:sp>
      <p:sp>
        <p:nvSpPr>
          <p:cNvPr id="5" name="Footer Placeholder 4"/>
          <p:cNvSpPr>
            <a:spLocks noGrp="1"/>
          </p:cNvSpPr>
          <p:nvPr>
            <p:ph type="ftr" sz="quarter" idx="3"/>
          </p:nvPr>
        </p:nvSpPr>
        <p:spPr>
          <a:xfrm rot="5400000">
            <a:off x="8948740" y="3225337"/>
            <a:ext cx="3859795" cy="304722"/>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49844" y="295730"/>
            <a:ext cx="837981" cy="767687"/>
          </a:xfrm>
          <a:prstGeom prst="rect">
            <a:avLst/>
          </a:prstGeom>
        </p:spPr>
        <p:txBody>
          <a:bodyPr vert="horz" lIns="91440" tIns="45720" rIns="91440" bIns="45720" rtlCol="0" anchor="b"/>
          <a:lstStyle>
            <a:lvl1pPr algn="ctr">
              <a:defRPr sz="2799" b="0" i="0">
                <a:solidFill>
                  <a:schemeClr val="tx1">
                    <a:tint val="75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461172466"/>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457063" rtl="0" eaLnBrk="1" latinLnBrk="0" hangingPunct="1">
        <a:spcBef>
          <a:spcPct val="0"/>
        </a:spcBef>
        <a:buNone/>
        <a:defRPr sz="4199"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accent1"/>
        </a:buClr>
        <a:buSzPct val="80000"/>
        <a:buFont typeface="Wingdings 3" charset="2"/>
        <a:buChar char=""/>
        <a:defRPr sz="1999" b="0" i="0" kern="1200">
          <a:solidFill>
            <a:schemeClr val="tx1"/>
          </a:solidFill>
          <a:latin typeface="+mj-lt"/>
          <a:ea typeface="+mj-ea"/>
          <a:cs typeface="+mj-cs"/>
        </a:defRPr>
      </a:lvl1pPr>
      <a:lvl2pPr marL="742727" indent="-285664" algn="l" defTabSz="457063" rtl="0" eaLnBrk="1" latinLnBrk="0" hangingPunct="1">
        <a:spcBef>
          <a:spcPts val="1000"/>
        </a:spcBef>
        <a:spcAft>
          <a:spcPts val="0"/>
        </a:spcAft>
        <a:buClr>
          <a:schemeClr val="accent1"/>
        </a:buClr>
        <a:buSzPct val="80000"/>
        <a:buFont typeface="Wingdings 3" charset="2"/>
        <a:buChar char=""/>
        <a:defRPr sz="1799" b="0" i="0" kern="1200">
          <a:solidFill>
            <a:schemeClr val="tx1"/>
          </a:solidFill>
          <a:latin typeface="+mj-lt"/>
          <a:ea typeface="+mj-ea"/>
          <a:cs typeface="+mj-cs"/>
        </a:defRPr>
      </a:lvl2pPr>
      <a:lvl3pPr marL="1142657" indent="-228531" algn="l" defTabSz="457063"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599720"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6783"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3846"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0908"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7971"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5034"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mindtools.com/pages/article/newLDR_86.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bacp.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solidFill>
                  <a:schemeClr val="accent5">
                    <a:lumMod val="20000"/>
                    <a:lumOff val="80000"/>
                  </a:schemeClr>
                </a:solidFill>
              </a:rPr>
              <a:t>Personal Development 1</a:t>
            </a:r>
            <a:br>
              <a:rPr lang="en-US" dirty="0" smtClean="0">
                <a:solidFill>
                  <a:schemeClr val="accent5">
                    <a:lumMod val="20000"/>
                    <a:lumOff val="80000"/>
                  </a:schemeClr>
                </a:solidFill>
              </a:rPr>
            </a:br>
            <a:r>
              <a:rPr lang="en-US" dirty="0" smtClean="0">
                <a:solidFill>
                  <a:schemeClr val="accent5">
                    <a:lumMod val="20000"/>
                    <a:lumOff val="80000"/>
                  </a:schemeClr>
                </a:solidFill>
              </a:rPr>
              <a:t>ECHC4003</a:t>
            </a:r>
            <a:endParaRPr lang="en-US" dirty="0">
              <a:solidFill>
                <a:schemeClr val="accent5">
                  <a:lumMod val="20000"/>
                  <a:lumOff val="80000"/>
                </a:schemeClr>
              </a:solidFill>
            </a:endParaRPr>
          </a:p>
        </p:txBody>
      </p:sp>
      <p:sp>
        <p:nvSpPr>
          <p:cNvPr id="3" name="Subtitle 2"/>
          <p:cNvSpPr>
            <a:spLocks noGrp="1"/>
          </p:cNvSpPr>
          <p:nvPr>
            <p:ph type="subTitle" idx="1"/>
          </p:nvPr>
        </p:nvSpPr>
        <p:spPr/>
        <p:txBody>
          <a:bodyPr/>
          <a:lstStyle/>
          <a:p>
            <a:r>
              <a:rPr lang="en-US" dirty="0" smtClean="0">
                <a:solidFill>
                  <a:schemeClr val="accent5">
                    <a:lumMod val="20000"/>
                    <a:lumOff val="80000"/>
                  </a:schemeClr>
                </a:solidFill>
              </a:rPr>
              <a:t>Module Leader: Andrea Williams</a:t>
            </a:r>
            <a:endParaRPr lang="en-US" dirty="0">
              <a:solidFill>
                <a:schemeClr val="accent5">
                  <a:lumMod val="20000"/>
                  <a:lumOff val="80000"/>
                </a:schemeClr>
              </a:solidFill>
            </a:endParaRP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b="1" dirty="0" smtClean="0">
                <a:solidFill>
                  <a:schemeClr val="accent4">
                    <a:lumMod val="20000"/>
                    <a:lumOff val="80000"/>
                  </a:schemeClr>
                </a:solidFill>
              </a:rPr>
              <a:t>Schedule for today’s lesson:</a:t>
            </a:r>
            <a:endParaRPr lang="en-US" b="1" dirty="0">
              <a:solidFill>
                <a:schemeClr val="accent4">
                  <a:lumMod val="20000"/>
                  <a:lumOff val="80000"/>
                </a:schemeClr>
              </a:solidFill>
            </a:endParaRPr>
          </a:p>
        </p:txBody>
      </p:sp>
      <p:sp>
        <p:nvSpPr>
          <p:cNvPr id="14" name="Content Placeholder 13"/>
          <p:cNvSpPr>
            <a:spLocks noGrp="1"/>
          </p:cNvSpPr>
          <p:nvPr>
            <p:ph idx="1"/>
          </p:nvPr>
        </p:nvSpPr>
        <p:spPr/>
        <p:txBody>
          <a:bodyPr>
            <a:normAutofit/>
          </a:bodyPr>
          <a:lstStyle/>
          <a:p>
            <a:pPr>
              <a:lnSpc>
                <a:spcPct val="150000"/>
              </a:lnSpc>
              <a:spcBef>
                <a:spcPts val="0"/>
              </a:spcBef>
              <a:buFont typeface="Wingdings" panose="05000000000000000000" pitchFamily="2" charset="2"/>
              <a:buChar char="v"/>
            </a:pPr>
            <a:r>
              <a:rPr lang="en-US" sz="2400" dirty="0" smtClean="0">
                <a:solidFill>
                  <a:schemeClr val="accent4">
                    <a:lumMod val="20000"/>
                    <a:lumOff val="80000"/>
                  </a:schemeClr>
                </a:solidFill>
              </a:rPr>
              <a:t>Consider the process of Personal Development</a:t>
            </a:r>
          </a:p>
          <a:p>
            <a:pPr>
              <a:lnSpc>
                <a:spcPct val="150000"/>
              </a:lnSpc>
              <a:spcBef>
                <a:spcPts val="0"/>
              </a:spcBef>
              <a:buFont typeface="Wingdings" panose="05000000000000000000" pitchFamily="2" charset="2"/>
              <a:buChar char="v"/>
            </a:pPr>
            <a:r>
              <a:rPr lang="en-US" sz="2400" dirty="0" smtClean="0">
                <a:solidFill>
                  <a:schemeClr val="accent4">
                    <a:lumMod val="20000"/>
                    <a:lumOff val="80000"/>
                  </a:schemeClr>
                </a:solidFill>
              </a:rPr>
              <a:t>Consider roles within a group and the meaning behind some behavior</a:t>
            </a:r>
          </a:p>
          <a:p>
            <a:pPr>
              <a:lnSpc>
                <a:spcPct val="150000"/>
              </a:lnSpc>
              <a:spcBef>
                <a:spcPts val="0"/>
              </a:spcBef>
              <a:buFont typeface="Wingdings" panose="05000000000000000000" pitchFamily="2" charset="2"/>
              <a:buChar char="v"/>
            </a:pPr>
            <a:r>
              <a:rPr lang="en-US" sz="2400" dirty="0" smtClean="0">
                <a:solidFill>
                  <a:schemeClr val="accent4">
                    <a:lumMod val="20000"/>
                    <a:lumOff val="80000"/>
                  </a:schemeClr>
                </a:solidFill>
              </a:rPr>
              <a:t>Consider the reasons for relating to others in a particular way</a:t>
            </a:r>
          </a:p>
          <a:p>
            <a:pPr>
              <a:lnSpc>
                <a:spcPct val="150000"/>
              </a:lnSpc>
              <a:spcBef>
                <a:spcPts val="0"/>
              </a:spcBef>
              <a:buFont typeface="Wingdings" panose="05000000000000000000" pitchFamily="2" charset="2"/>
              <a:buChar char="v"/>
            </a:pPr>
            <a:r>
              <a:rPr lang="en-US" sz="2400" dirty="0" smtClean="0">
                <a:solidFill>
                  <a:schemeClr val="accent4">
                    <a:lumMod val="20000"/>
                    <a:lumOff val="80000"/>
                  </a:schemeClr>
                </a:solidFill>
              </a:rPr>
              <a:t>Consider benefits in identifying and changing any dysfunctional modes of communication</a:t>
            </a:r>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Personal Development?</a:t>
            </a:r>
            <a:endParaRPr lang="en-GB" dirty="0"/>
          </a:p>
        </p:txBody>
      </p:sp>
      <p:sp>
        <p:nvSpPr>
          <p:cNvPr id="3" name="Content Placeholder 2"/>
          <p:cNvSpPr>
            <a:spLocks noGrp="1"/>
          </p:cNvSpPr>
          <p:nvPr>
            <p:ph idx="1"/>
          </p:nvPr>
        </p:nvSpPr>
        <p:spPr/>
        <p:txBody>
          <a:bodyPr>
            <a:normAutofit/>
          </a:bodyPr>
          <a:lstStyle/>
          <a:p>
            <a:r>
              <a:rPr lang="en-GB" sz="2400" dirty="0" smtClean="0"/>
              <a:t>Emphasise upon relationality and the link between personal and professional development PPD</a:t>
            </a:r>
          </a:p>
          <a:p>
            <a:r>
              <a:rPr lang="en-GB" sz="2400" dirty="0" smtClean="0"/>
              <a:t>Self reflexivity</a:t>
            </a:r>
          </a:p>
          <a:p>
            <a:r>
              <a:rPr lang="en-GB" sz="2400" dirty="0" smtClean="0"/>
              <a:t>Demands emotional engagement, intellectual effort and creativity</a:t>
            </a:r>
          </a:p>
          <a:p>
            <a:r>
              <a:rPr lang="en-GB" sz="2400" dirty="0" smtClean="0"/>
              <a:t>Challenges avoidance, complacency and stagnation </a:t>
            </a:r>
            <a:endParaRPr lang="en-GB" sz="2400" dirty="0"/>
          </a:p>
        </p:txBody>
      </p:sp>
    </p:spTree>
    <p:extLst>
      <p:ext uri="{BB962C8B-B14F-4D97-AF65-F5344CB8AC3E}">
        <p14:creationId xmlns:p14="http://schemas.microsoft.com/office/powerpoint/2010/main" val="2198626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Behaviour </a:t>
            </a:r>
            <a:r>
              <a:rPr lang="en-GB" dirty="0"/>
              <a:t>within a </a:t>
            </a:r>
            <a:r>
              <a:rPr lang="en-GB" dirty="0" smtClean="0"/>
              <a:t>Group</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800" dirty="0" smtClean="0"/>
              <a:t>‘No behaviour is inherently ‘difficult’, it is much more to do with becoming aware that we favour a particular approach and to change to a more effective style if this is appropriate’</a:t>
            </a:r>
            <a:endParaRPr lang="en-GB" sz="2800" dirty="0"/>
          </a:p>
        </p:txBody>
      </p:sp>
    </p:spTree>
    <p:extLst>
      <p:ext uri="{BB962C8B-B14F-4D97-AF65-F5344CB8AC3E}">
        <p14:creationId xmlns:p14="http://schemas.microsoft.com/office/powerpoint/2010/main" val="3555593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Tuckman’s Theory of Groups (</a:t>
            </a:r>
            <a:r>
              <a:rPr lang="en-GB" dirty="0"/>
              <a:t>Bruce </a:t>
            </a:r>
            <a:r>
              <a:rPr lang="en-GB" dirty="0" smtClean="0"/>
              <a:t>Tuckman, 1965)</a:t>
            </a:r>
            <a:endParaRPr lang="en-GB" dirty="0"/>
          </a:p>
        </p:txBody>
      </p:sp>
      <p:sp>
        <p:nvSpPr>
          <p:cNvPr id="3" name="Content Placeholder 2"/>
          <p:cNvSpPr>
            <a:spLocks noGrp="1"/>
          </p:cNvSpPr>
          <p:nvPr>
            <p:ph idx="1"/>
          </p:nvPr>
        </p:nvSpPr>
        <p:spPr>
          <a:xfrm>
            <a:off x="1103025" y="2052919"/>
            <a:ext cx="10319979" cy="4195481"/>
          </a:xfrm>
        </p:spPr>
        <p:txBody>
          <a:bodyPr>
            <a:normAutofit fontScale="85000" lnSpcReduction="20000"/>
          </a:bodyPr>
          <a:lstStyle/>
          <a:p>
            <a:pPr fontAlgn="base"/>
            <a:r>
              <a:rPr lang="en-GB" b="1" dirty="0"/>
              <a:t>Forming, Storming, Norming, and Performing</a:t>
            </a:r>
          </a:p>
          <a:p>
            <a:pPr fontAlgn="base"/>
            <a:r>
              <a:rPr lang="en-GB" b="1" dirty="0"/>
              <a:t>Understanding the Stages of Team </a:t>
            </a:r>
            <a:r>
              <a:rPr lang="en-GB" b="1" dirty="0" smtClean="0"/>
              <a:t>Formation</a:t>
            </a:r>
          </a:p>
          <a:p>
            <a:pPr fontAlgn="base"/>
            <a:r>
              <a:rPr lang="en-GB" b="1" dirty="0"/>
              <a:t>Later, he added a fifth stage, "adjourning" (which is sometimes known as "mourning").</a:t>
            </a:r>
            <a:endParaRPr lang="en-GB" b="1" dirty="0" smtClean="0"/>
          </a:p>
          <a:p>
            <a:pPr fontAlgn="base"/>
            <a:endParaRPr lang="en-GB" b="1" dirty="0"/>
          </a:p>
          <a:p>
            <a:pPr fontAlgn="base"/>
            <a:endParaRPr lang="en-GB" b="1" dirty="0" smtClean="0"/>
          </a:p>
          <a:p>
            <a:pPr fontAlgn="base"/>
            <a:endParaRPr lang="en-GB" b="1" dirty="0"/>
          </a:p>
          <a:p>
            <a:pPr fontAlgn="base"/>
            <a:endParaRPr lang="en-GB" b="1" dirty="0" smtClean="0"/>
          </a:p>
          <a:p>
            <a:pPr fontAlgn="base"/>
            <a:endParaRPr lang="en-GB" b="1" dirty="0"/>
          </a:p>
          <a:p>
            <a:pPr fontAlgn="base"/>
            <a:endParaRPr lang="en-GB" b="1" dirty="0" smtClean="0"/>
          </a:p>
          <a:p>
            <a:pPr fontAlgn="base"/>
            <a:endParaRPr lang="en-GB" b="1" dirty="0"/>
          </a:p>
          <a:p>
            <a:pPr fontAlgn="base"/>
            <a:r>
              <a:rPr lang="en-GB" dirty="0"/>
              <a:t>Tuckman, B. W. (1965). Developmental sequence in small groups. </a:t>
            </a:r>
            <a:r>
              <a:rPr lang="en-GB" i="1" dirty="0"/>
              <a:t>Psychological Bulletin, 63</a:t>
            </a:r>
            <a:r>
              <a:rPr lang="en-GB" dirty="0"/>
              <a:t>(6), 384-399. </a:t>
            </a:r>
            <a:r>
              <a:rPr lang="en-GB" b="1" dirty="0"/>
              <a:t/>
            </a:r>
            <a:br>
              <a:rPr lang="en-GB" b="1" dirty="0"/>
            </a:br>
            <a:r>
              <a:rPr lang="en-GB" b="1" dirty="0"/>
              <a:t> </a:t>
            </a:r>
          </a:p>
          <a:p>
            <a:endParaRPr lang="en-GB" dirty="0"/>
          </a:p>
        </p:txBody>
      </p:sp>
    </p:spTree>
    <p:extLst>
      <p:ext uri="{BB962C8B-B14F-4D97-AF65-F5344CB8AC3E}">
        <p14:creationId xmlns:p14="http://schemas.microsoft.com/office/powerpoint/2010/main" val="326170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Forming</a:t>
            </a:r>
            <a:endParaRPr lang="en-GB" dirty="0"/>
          </a:p>
        </p:txBody>
      </p:sp>
      <p:sp>
        <p:nvSpPr>
          <p:cNvPr id="3" name="Content Placeholder 2"/>
          <p:cNvSpPr>
            <a:spLocks noGrp="1"/>
          </p:cNvSpPr>
          <p:nvPr>
            <p:ph idx="1"/>
          </p:nvPr>
        </p:nvSpPr>
        <p:spPr>
          <a:xfrm>
            <a:off x="1103025" y="1772817"/>
            <a:ext cx="8944211" cy="4475584"/>
          </a:xfrm>
        </p:spPr>
        <p:txBody>
          <a:bodyPr/>
          <a:lstStyle/>
          <a:p>
            <a:pPr marL="0" indent="0" fontAlgn="base">
              <a:buNone/>
            </a:pPr>
            <a:endParaRPr lang="en-GB" b="1" dirty="0"/>
          </a:p>
          <a:p>
            <a:pPr fontAlgn="base"/>
            <a:r>
              <a:rPr lang="en-GB" sz="2400" dirty="0"/>
              <a:t>In this stage, most team members are positive and polite. Some are anxious, as they haven't fully understood what work the team will do. Others are simply excited about the task ahead.</a:t>
            </a:r>
          </a:p>
          <a:p>
            <a:pPr fontAlgn="base"/>
            <a:r>
              <a:rPr lang="en-GB" sz="2400" dirty="0" smtClean="0"/>
              <a:t>The </a:t>
            </a:r>
            <a:r>
              <a:rPr lang="en-GB" sz="2400" dirty="0"/>
              <a:t>leader, </a:t>
            </a:r>
            <a:r>
              <a:rPr lang="en-GB" sz="2400" dirty="0" smtClean="0"/>
              <a:t>plays </a:t>
            </a:r>
            <a:r>
              <a:rPr lang="en-GB" sz="2400" dirty="0"/>
              <a:t>a dominant role at this stage, because team members' roles and responsibilities aren't clear.</a:t>
            </a:r>
          </a:p>
          <a:p>
            <a:pPr fontAlgn="base"/>
            <a:r>
              <a:rPr lang="en-GB" sz="2400" dirty="0"/>
              <a:t>This stage can last for some time, as people start to work together, and as they make an effort to get to know their new colleagues.</a:t>
            </a:r>
          </a:p>
          <a:p>
            <a:endParaRPr lang="en-GB" dirty="0"/>
          </a:p>
        </p:txBody>
      </p:sp>
    </p:spTree>
    <p:extLst>
      <p:ext uri="{BB962C8B-B14F-4D97-AF65-F5344CB8AC3E}">
        <p14:creationId xmlns:p14="http://schemas.microsoft.com/office/powerpoint/2010/main" val="142437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Storming</a:t>
            </a:r>
            <a:endParaRPr lang="en-GB" dirty="0"/>
          </a:p>
        </p:txBody>
      </p:sp>
      <p:sp>
        <p:nvSpPr>
          <p:cNvPr id="3" name="Content Placeholder 2"/>
          <p:cNvSpPr>
            <a:spLocks noGrp="1"/>
          </p:cNvSpPr>
          <p:nvPr>
            <p:ph idx="1"/>
          </p:nvPr>
        </p:nvSpPr>
        <p:spPr>
          <a:xfrm>
            <a:off x="1103025" y="1772817"/>
            <a:ext cx="8944211" cy="4475584"/>
          </a:xfrm>
        </p:spPr>
        <p:txBody>
          <a:bodyPr>
            <a:normAutofit fontScale="85000" lnSpcReduction="20000"/>
          </a:bodyPr>
          <a:lstStyle/>
          <a:p>
            <a:pPr fontAlgn="base"/>
            <a:endParaRPr lang="en-GB" b="1" dirty="0"/>
          </a:p>
          <a:p>
            <a:pPr fontAlgn="base"/>
            <a:r>
              <a:rPr lang="en-GB" dirty="0"/>
              <a:t>Next, the team moves into the storming phase, where people start to push against the boundaries established in the forming stage. This is the stage where many teams fail.</a:t>
            </a:r>
          </a:p>
          <a:p>
            <a:pPr fontAlgn="base"/>
            <a:r>
              <a:rPr lang="en-GB" dirty="0"/>
              <a:t>Storming often starts where there is a conflict between team members' natural working styles. People may work in different ways for all sorts of reasons but, if differing working styles cause unforeseen problems, they may become frustrated.</a:t>
            </a:r>
          </a:p>
          <a:p>
            <a:pPr fontAlgn="base"/>
            <a:r>
              <a:rPr lang="en-GB" dirty="0"/>
              <a:t>Storming can also happen in other situations. For example, team members may challenge your authority, or jockey for position as their roles are clarified. Or, if you haven't defined clearly how the team will work, people may feel overwhelmed by their workload, or they could be uncomfortable with the approach you're using.</a:t>
            </a:r>
          </a:p>
          <a:p>
            <a:pPr fontAlgn="base"/>
            <a:r>
              <a:rPr lang="en-GB" dirty="0"/>
              <a:t>Some may question the worth of the team's goal, and they may resist taking on tasks.</a:t>
            </a:r>
          </a:p>
          <a:p>
            <a:pPr fontAlgn="base"/>
            <a:r>
              <a:rPr lang="en-GB" dirty="0"/>
              <a:t>Team members who stick with the task at hand may experience stress, particularly as they don't have the support of established processes or strong relationships with their colleagues.</a:t>
            </a:r>
          </a:p>
          <a:p>
            <a:endParaRPr lang="en-GB" dirty="0"/>
          </a:p>
        </p:txBody>
      </p:sp>
    </p:spTree>
    <p:extLst>
      <p:ext uri="{BB962C8B-B14F-4D97-AF65-F5344CB8AC3E}">
        <p14:creationId xmlns:p14="http://schemas.microsoft.com/office/powerpoint/2010/main" val="872774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Norming</a:t>
            </a:r>
            <a:endParaRPr lang="en-GB" dirty="0"/>
          </a:p>
        </p:txBody>
      </p:sp>
      <p:sp>
        <p:nvSpPr>
          <p:cNvPr id="3" name="Content Placeholder 2"/>
          <p:cNvSpPr>
            <a:spLocks noGrp="1"/>
          </p:cNvSpPr>
          <p:nvPr>
            <p:ph idx="1"/>
          </p:nvPr>
        </p:nvSpPr>
        <p:spPr>
          <a:xfrm>
            <a:off x="1103025" y="1340769"/>
            <a:ext cx="8944211" cy="4907632"/>
          </a:xfrm>
        </p:spPr>
        <p:txBody>
          <a:bodyPr/>
          <a:lstStyle/>
          <a:p>
            <a:pPr marL="0" indent="0">
              <a:buNone/>
            </a:pPr>
            <a:endParaRPr lang="en-GB" dirty="0"/>
          </a:p>
          <a:p>
            <a:r>
              <a:rPr lang="en-GB" dirty="0"/>
              <a:t>Gradually, the team moves into the norming stage. This is when people start to resolve their differences, appreciate colleagues' strengths, and respect your authority as a leader.</a:t>
            </a:r>
          </a:p>
          <a:p>
            <a:r>
              <a:rPr lang="en-GB" dirty="0"/>
              <a:t>Now that your team members know one another better, they may socialize together, and they are able to ask one another for help and provide constructive feedback. People develop a stronger commitment to the team goal, and you start to see good progress towards it.</a:t>
            </a:r>
          </a:p>
          <a:p>
            <a:r>
              <a:rPr lang="en-GB" dirty="0"/>
              <a:t>There is often a prolonged overlap between storming and norming, because, as new tasks come up, the team may lapse back into </a:t>
            </a:r>
            <a:r>
              <a:rPr lang="en-GB" dirty="0" smtClean="0"/>
              <a:t>behaviour </a:t>
            </a:r>
            <a:r>
              <a:rPr lang="en-GB" dirty="0"/>
              <a:t>from the storming stage.</a:t>
            </a:r>
          </a:p>
        </p:txBody>
      </p:sp>
    </p:spTree>
    <p:extLst>
      <p:ext uri="{BB962C8B-B14F-4D97-AF65-F5344CB8AC3E}">
        <p14:creationId xmlns:p14="http://schemas.microsoft.com/office/powerpoint/2010/main" val="4289107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Performing</a:t>
            </a:r>
            <a:endParaRPr lang="en-GB" dirty="0"/>
          </a:p>
        </p:txBody>
      </p:sp>
      <p:sp>
        <p:nvSpPr>
          <p:cNvPr id="3" name="Content Placeholder 2"/>
          <p:cNvSpPr>
            <a:spLocks noGrp="1"/>
          </p:cNvSpPr>
          <p:nvPr>
            <p:ph idx="1"/>
          </p:nvPr>
        </p:nvSpPr>
        <p:spPr>
          <a:xfrm>
            <a:off x="1103025" y="1340769"/>
            <a:ext cx="8944211" cy="4907632"/>
          </a:xfrm>
        </p:spPr>
        <p:txBody>
          <a:bodyPr/>
          <a:lstStyle/>
          <a:p>
            <a:pPr marL="0" indent="0" fontAlgn="base">
              <a:buNone/>
            </a:pPr>
            <a:endParaRPr lang="en-GB" b="1" dirty="0"/>
          </a:p>
          <a:p>
            <a:pPr fontAlgn="base"/>
            <a:r>
              <a:rPr lang="en-GB" sz="2400" dirty="0"/>
              <a:t>The team reaches the performing stage, when hard work leads, without friction, to the achievement of the team's goal. The structures and processes that you have set up support this well.</a:t>
            </a:r>
          </a:p>
          <a:p>
            <a:pPr fontAlgn="base"/>
            <a:r>
              <a:rPr lang="en-GB" sz="2400" dirty="0"/>
              <a:t>As leader, you can delegate much of your work, and you can concentrate on developing team members.</a:t>
            </a:r>
          </a:p>
          <a:p>
            <a:pPr fontAlgn="base"/>
            <a:r>
              <a:rPr lang="en-GB" sz="2400" dirty="0"/>
              <a:t>It feels easy to be part of the team at this stage, and people who join or leave won't disrupt performance.</a:t>
            </a:r>
          </a:p>
          <a:p>
            <a:endParaRPr lang="en-GB" sz="2400" dirty="0"/>
          </a:p>
        </p:txBody>
      </p:sp>
    </p:spTree>
    <p:extLst>
      <p:ext uri="{BB962C8B-B14F-4D97-AF65-F5344CB8AC3E}">
        <p14:creationId xmlns:p14="http://schemas.microsoft.com/office/powerpoint/2010/main" val="2359398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Adjourning</a:t>
            </a:r>
            <a:endParaRPr lang="en-GB" dirty="0"/>
          </a:p>
        </p:txBody>
      </p:sp>
      <p:sp>
        <p:nvSpPr>
          <p:cNvPr id="3" name="Content Placeholder 2"/>
          <p:cNvSpPr>
            <a:spLocks noGrp="1"/>
          </p:cNvSpPr>
          <p:nvPr>
            <p:ph idx="1"/>
          </p:nvPr>
        </p:nvSpPr>
        <p:spPr>
          <a:xfrm>
            <a:off x="1103025" y="1628801"/>
            <a:ext cx="8944211" cy="4619600"/>
          </a:xfrm>
        </p:spPr>
        <p:txBody>
          <a:bodyPr>
            <a:normAutofit/>
          </a:bodyPr>
          <a:lstStyle/>
          <a:p>
            <a:pPr fontAlgn="base"/>
            <a:r>
              <a:rPr lang="en-GB" sz="2800" dirty="0"/>
              <a:t>Many teams will reach this stage eventually. For example, project teams exist for only a fixed period, and even permanent teams may be disbanded through organizational restructuring.</a:t>
            </a:r>
          </a:p>
          <a:p>
            <a:pPr fontAlgn="base"/>
            <a:r>
              <a:rPr lang="en-GB" sz="2800" dirty="0"/>
              <a:t>Team members who like routine, or who have developed close working relationships with colleagues, may find this stage difficult, particularly if their future now looks uncertain.</a:t>
            </a:r>
          </a:p>
          <a:p>
            <a:endParaRPr lang="en-GB" sz="2800" dirty="0"/>
          </a:p>
        </p:txBody>
      </p:sp>
    </p:spTree>
    <p:extLst>
      <p:ext uri="{BB962C8B-B14F-4D97-AF65-F5344CB8AC3E}">
        <p14:creationId xmlns:p14="http://schemas.microsoft.com/office/powerpoint/2010/main" val="113508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fontAlgn="base"/>
            <a:r>
              <a:rPr lang="en-GB" dirty="0"/>
              <a:t>Tuckman, B.W. (1965) 'Developmental Sequence in Small Groups,' Psychological Bulletin, Volume 63, June 1965.</a:t>
            </a:r>
          </a:p>
          <a:p>
            <a:pPr fontAlgn="base"/>
            <a:r>
              <a:rPr lang="en-GB" dirty="0"/>
              <a:t>Tuckman, B.W. and Jensen, M.A.C. (1977) 'Stages of Small-Group Development Revisited,' Group Organization Management, Volume 2, Number 4, December 1977</a:t>
            </a:r>
            <a:r>
              <a:rPr lang="en-GB" dirty="0" smtClean="0"/>
              <a:t>.</a:t>
            </a:r>
          </a:p>
          <a:p>
            <a:pPr marL="0" indent="0" fontAlgn="base">
              <a:buNone/>
            </a:pPr>
            <a:r>
              <a:rPr lang="en-GB" dirty="0">
                <a:hlinkClick r:id="rId2"/>
              </a:rPr>
              <a:t>https://</a:t>
            </a:r>
            <a:r>
              <a:rPr lang="en-GB" dirty="0" smtClean="0">
                <a:hlinkClick r:id="rId2"/>
              </a:rPr>
              <a:t>www.mindtools.com/pages/article/newLDR_86.htm</a:t>
            </a:r>
            <a:endParaRPr lang="en-GB" dirty="0" smtClean="0"/>
          </a:p>
          <a:p>
            <a:pPr marL="0" indent="0" fontAlgn="base">
              <a:buNone/>
            </a:pPr>
            <a:endParaRPr lang="en-GB" dirty="0"/>
          </a:p>
          <a:p>
            <a:pPr fontAlgn="base"/>
            <a:endParaRPr lang="en-GB" dirty="0"/>
          </a:p>
          <a:p>
            <a:endParaRPr lang="en-GB" dirty="0"/>
          </a:p>
        </p:txBody>
      </p:sp>
    </p:spTree>
    <p:extLst>
      <p:ext uri="{BB962C8B-B14F-4D97-AF65-F5344CB8AC3E}">
        <p14:creationId xmlns:p14="http://schemas.microsoft.com/office/powerpoint/2010/main" val="2822985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Function of Roles</a:t>
            </a:r>
            <a:endParaRPr lang="en-GB" dirty="0"/>
          </a:p>
        </p:txBody>
      </p:sp>
      <p:sp>
        <p:nvSpPr>
          <p:cNvPr id="3" name="Content Placeholder 2"/>
          <p:cNvSpPr>
            <a:spLocks noGrp="1"/>
          </p:cNvSpPr>
          <p:nvPr>
            <p:ph idx="1"/>
          </p:nvPr>
        </p:nvSpPr>
        <p:spPr/>
        <p:txBody>
          <a:bodyPr>
            <a:normAutofit/>
          </a:bodyPr>
          <a:lstStyle/>
          <a:p>
            <a:r>
              <a:rPr lang="en-GB" sz="2800" dirty="0" smtClean="0"/>
              <a:t>For a group to process, members must show a willingness to assume the roles necessary to move toward a group objective</a:t>
            </a:r>
          </a:p>
          <a:p>
            <a:r>
              <a:rPr lang="en-GB" sz="2800" dirty="0" smtClean="0"/>
              <a:t>Roles will vary according to the stage of development of the group, the task and the personalities of the members</a:t>
            </a:r>
          </a:p>
          <a:p>
            <a:r>
              <a:rPr lang="en-GB" sz="2800" dirty="0" smtClean="0"/>
              <a:t>An individual may change a role in a single session</a:t>
            </a:r>
            <a:endParaRPr lang="en-GB" sz="2800" dirty="0"/>
          </a:p>
        </p:txBody>
      </p:sp>
    </p:spTree>
    <p:extLst>
      <p:ext uri="{BB962C8B-B14F-4D97-AF65-F5344CB8AC3E}">
        <p14:creationId xmlns:p14="http://schemas.microsoft.com/office/powerpoint/2010/main" val="2937669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Roles Bring</a:t>
            </a:r>
            <a:endParaRPr lang="en-GB" dirty="0"/>
          </a:p>
        </p:txBody>
      </p:sp>
      <p:sp>
        <p:nvSpPr>
          <p:cNvPr id="3" name="Content Placeholder 2"/>
          <p:cNvSpPr>
            <a:spLocks noGrp="1"/>
          </p:cNvSpPr>
          <p:nvPr>
            <p:ph idx="1"/>
          </p:nvPr>
        </p:nvSpPr>
        <p:spPr/>
        <p:txBody>
          <a:bodyPr>
            <a:normAutofit/>
          </a:bodyPr>
          <a:lstStyle/>
          <a:p>
            <a:r>
              <a:rPr lang="en-GB" sz="2400" dirty="0" smtClean="0"/>
              <a:t>All roles are functional in that they serve individual and group interest in some way, but problems can arise</a:t>
            </a:r>
          </a:p>
          <a:p>
            <a:r>
              <a:rPr lang="en-GB" sz="2400" dirty="0" smtClean="0"/>
              <a:t>The roles many people come to adopt are often restricted and can be frustrating</a:t>
            </a:r>
          </a:p>
          <a:p>
            <a:r>
              <a:rPr lang="en-GB" sz="2400" dirty="0" smtClean="0"/>
              <a:t>Some people find they tend to take on the same role in every group they join</a:t>
            </a:r>
          </a:p>
          <a:p>
            <a:r>
              <a:rPr lang="en-GB" sz="2400" dirty="0" smtClean="0"/>
              <a:t>Each role carries a measurement of worth and have different status i.e. ‘the leader’ – high status, and ‘the scapegoat’ – low status</a:t>
            </a:r>
            <a:endParaRPr lang="en-GB" sz="2400" dirty="0"/>
          </a:p>
        </p:txBody>
      </p:sp>
    </p:spTree>
    <p:extLst>
      <p:ext uri="{BB962C8B-B14F-4D97-AF65-F5344CB8AC3E}">
        <p14:creationId xmlns:p14="http://schemas.microsoft.com/office/powerpoint/2010/main" val="3229846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Roles Bring</a:t>
            </a:r>
            <a:endParaRPr lang="en-GB" dirty="0"/>
          </a:p>
        </p:txBody>
      </p:sp>
      <p:sp>
        <p:nvSpPr>
          <p:cNvPr id="3" name="Content Placeholder 2"/>
          <p:cNvSpPr>
            <a:spLocks noGrp="1"/>
          </p:cNvSpPr>
          <p:nvPr>
            <p:ph idx="1"/>
          </p:nvPr>
        </p:nvSpPr>
        <p:spPr/>
        <p:txBody>
          <a:bodyPr>
            <a:normAutofit/>
          </a:bodyPr>
          <a:lstStyle/>
          <a:p>
            <a:r>
              <a:rPr lang="en-GB" sz="2400" dirty="0"/>
              <a:t>I</a:t>
            </a:r>
            <a:r>
              <a:rPr lang="en-GB" sz="2400" dirty="0" smtClean="0"/>
              <a:t>f groups fail to recognise and talk about roles and which members play them, then some members are likely to feel unfairly restricted</a:t>
            </a:r>
          </a:p>
          <a:p>
            <a:r>
              <a:rPr lang="en-GB" sz="2400" dirty="0" smtClean="0"/>
              <a:t>Experiential methods encourage individuals to move out of old roles and into new ones by encouraging new responses from them</a:t>
            </a:r>
            <a:endParaRPr lang="en-GB" sz="2400" dirty="0"/>
          </a:p>
        </p:txBody>
      </p:sp>
    </p:spTree>
    <p:extLst>
      <p:ext uri="{BB962C8B-B14F-4D97-AF65-F5344CB8AC3E}">
        <p14:creationId xmlns:p14="http://schemas.microsoft.com/office/powerpoint/2010/main" val="919093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Lock</a:t>
            </a:r>
            <a:endParaRPr lang="en-GB" dirty="0"/>
          </a:p>
        </p:txBody>
      </p:sp>
      <p:sp>
        <p:nvSpPr>
          <p:cNvPr id="3" name="Content Placeholder 2"/>
          <p:cNvSpPr>
            <a:spLocks noGrp="1"/>
          </p:cNvSpPr>
          <p:nvPr>
            <p:ph idx="1"/>
          </p:nvPr>
        </p:nvSpPr>
        <p:spPr/>
        <p:txBody>
          <a:bodyPr>
            <a:normAutofit/>
          </a:bodyPr>
          <a:lstStyle/>
          <a:p>
            <a:r>
              <a:rPr lang="en-GB" sz="2800" dirty="0" smtClean="0"/>
              <a:t>Often individuals can get locked into a role</a:t>
            </a:r>
          </a:p>
          <a:p>
            <a:r>
              <a:rPr lang="en-GB" sz="2800" dirty="0" smtClean="0"/>
              <a:t>Role lock limits the options in interpersonal relationships and creates rigid and stereotyped behaviour</a:t>
            </a:r>
          </a:p>
          <a:p>
            <a:r>
              <a:rPr lang="en-GB" sz="2800" dirty="0" smtClean="0"/>
              <a:t>This fixed position may be chosen by an individual or ascribed to him, but either way is used to prevent change, remain static and avoid responsibility</a:t>
            </a:r>
            <a:endParaRPr lang="en-GB" sz="2800" dirty="0"/>
          </a:p>
        </p:txBody>
      </p:sp>
    </p:spTree>
    <p:extLst>
      <p:ext uri="{BB962C8B-B14F-4D97-AF65-F5344CB8AC3E}">
        <p14:creationId xmlns:p14="http://schemas.microsoft.com/office/powerpoint/2010/main" val="82375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conflict</a:t>
            </a:r>
            <a:endParaRPr lang="en-GB" dirty="0"/>
          </a:p>
        </p:txBody>
      </p:sp>
      <p:sp>
        <p:nvSpPr>
          <p:cNvPr id="3" name="Content Placeholder 2"/>
          <p:cNvSpPr>
            <a:spLocks noGrp="1"/>
          </p:cNvSpPr>
          <p:nvPr>
            <p:ph idx="1"/>
          </p:nvPr>
        </p:nvSpPr>
        <p:spPr/>
        <p:txBody>
          <a:bodyPr>
            <a:normAutofit/>
          </a:bodyPr>
          <a:lstStyle/>
          <a:p>
            <a:r>
              <a:rPr lang="en-GB" sz="2800" dirty="0" smtClean="0"/>
              <a:t>People disagree with the roles to which they have been assigned</a:t>
            </a:r>
          </a:p>
          <a:p>
            <a:r>
              <a:rPr lang="en-GB" sz="2800" dirty="0" smtClean="0"/>
              <a:t>Two people may make opposing or conflicting demands on the role holder</a:t>
            </a:r>
          </a:p>
          <a:p>
            <a:r>
              <a:rPr lang="en-GB" sz="2800" dirty="0" smtClean="0"/>
              <a:t>Often we fill so many different roles in rapid succession and the demands one conflict with the demands of another</a:t>
            </a:r>
          </a:p>
          <a:p>
            <a:endParaRPr lang="en-GB" sz="2800" dirty="0"/>
          </a:p>
        </p:txBody>
      </p:sp>
    </p:spTree>
    <p:extLst>
      <p:ext uri="{BB962C8B-B14F-4D97-AF65-F5344CB8AC3E}">
        <p14:creationId xmlns:p14="http://schemas.microsoft.com/office/powerpoint/2010/main" val="3183730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Roles are functional – But can cause problems</a:t>
            </a:r>
            <a:endParaRPr lang="en-GB" dirty="0"/>
          </a:p>
        </p:txBody>
      </p:sp>
      <p:sp>
        <p:nvSpPr>
          <p:cNvPr id="3" name="Content Placeholder 2"/>
          <p:cNvSpPr>
            <a:spLocks noGrp="1"/>
          </p:cNvSpPr>
          <p:nvPr>
            <p:ph idx="1"/>
          </p:nvPr>
        </p:nvSpPr>
        <p:spPr/>
        <p:txBody>
          <a:bodyPr/>
          <a:lstStyle/>
          <a:p>
            <a:r>
              <a:rPr lang="en-GB" dirty="0" smtClean="0"/>
              <a:t>People may feel responsible or forced to conform to a particular role e.g. mother, father, partner, oldest sibling</a:t>
            </a:r>
          </a:p>
          <a:p>
            <a:r>
              <a:rPr lang="en-GB" dirty="0" smtClean="0"/>
              <a:t>Individuals may acquiesce but inwardly resent the role</a:t>
            </a:r>
          </a:p>
          <a:p>
            <a:r>
              <a:rPr lang="en-GB" dirty="0" smtClean="0"/>
              <a:t>Roles can carry a measurement of worth or perceived status</a:t>
            </a:r>
            <a:endParaRPr lang="en-GB" dirty="0"/>
          </a:p>
        </p:txBody>
      </p:sp>
    </p:spTree>
    <p:extLst>
      <p:ext uri="{BB962C8B-B14F-4D97-AF65-F5344CB8AC3E}">
        <p14:creationId xmlns:p14="http://schemas.microsoft.com/office/powerpoint/2010/main" val="3395619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Dominant Group Member</a:t>
            </a:r>
            <a:endParaRPr lang="en-GB" dirty="0"/>
          </a:p>
        </p:txBody>
      </p:sp>
      <p:sp>
        <p:nvSpPr>
          <p:cNvPr id="3" name="Content Placeholder 2"/>
          <p:cNvSpPr>
            <a:spLocks noGrp="1"/>
          </p:cNvSpPr>
          <p:nvPr>
            <p:ph idx="1"/>
          </p:nvPr>
        </p:nvSpPr>
        <p:spPr/>
        <p:txBody>
          <a:bodyPr>
            <a:normAutofit/>
          </a:bodyPr>
          <a:lstStyle/>
          <a:p>
            <a:r>
              <a:rPr lang="en-GB" sz="2800" dirty="0" smtClean="0"/>
              <a:t>Monopolise proceedings from the onset</a:t>
            </a:r>
          </a:p>
          <a:p>
            <a:r>
              <a:rPr lang="en-GB" sz="2800" dirty="0" smtClean="0"/>
              <a:t>Interject at frequent intervals</a:t>
            </a:r>
          </a:p>
          <a:p>
            <a:r>
              <a:rPr lang="en-GB" sz="2800" dirty="0" smtClean="0"/>
              <a:t>Is unable to identify with how others might feel if they talk incessantly</a:t>
            </a:r>
            <a:endParaRPr lang="en-GB" sz="2800" dirty="0"/>
          </a:p>
        </p:txBody>
      </p:sp>
    </p:spTree>
    <p:extLst>
      <p:ext uri="{BB962C8B-B14F-4D97-AF65-F5344CB8AC3E}">
        <p14:creationId xmlns:p14="http://schemas.microsoft.com/office/powerpoint/2010/main" val="957503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People Monopolise Groups</a:t>
            </a:r>
            <a:endParaRPr lang="en-GB" dirty="0"/>
          </a:p>
        </p:txBody>
      </p:sp>
      <p:sp>
        <p:nvSpPr>
          <p:cNvPr id="3" name="Content Placeholder 2"/>
          <p:cNvSpPr>
            <a:spLocks noGrp="1"/>
          </p:cNvSpPr>
          <p:nvPr>
            <p:ph idx="1"/>
          </p:nvPr>
        </p:nvSpPr>
        <p:spPr/>
        <p:txBody>
          <a:bodyPr>
            <a:normAutofit/>
          </a:bodyPr>
          <a:lstStyle/>
          <a:p>
            <a:r>
              <a:rPr lang="en-GB" sz="2800" dirty="0" smtClean="0"/>
              <a:t>Often there are feelings of anxiety, lack of confidence, fear of true-self disclosure, a need to be in control, a fear of intimacy and an inability to empathise with others</a:t>
            </a:r>
            <a:endParaRPr lang="en-GB" sz="2800" dirty="0"/>
          </a:p>
        </p:txBody>
      </p:sp>
    </p:spTree>
    <p:extLst>
      <p:ext uri="{BB962C8B-B14F-4D97-AF65-F5344CB8AC3E}">
        <p14:creationId xmlns:p14="http://schemas.microsoft.com/office/powerpoint/2010/main" val="601780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Uninvolved Group Member</a:t>
            </a:r>
            <a:endParaRPr lang="en-GB" dirty="0"/>
          </a:p>
        </p:txBody>
      </p:sp>
      <p:sp>
        <p:nvSpPr>
          <p:cNvPr id="3" name="Content Placeholder 2"/>
          <p:cNvSpPr>
            <a:spLocks noGrp="1"/>
          </p:cNvSpPr>
          <p:nvPr>
            <p:ph idx="1"/>
          </p:nvPr>
        </p:nvSpPr>
        <p:spPr/>
        <p:txBody>
          <a:bodyPr/>
          <a:lstStyle/>
          <a:p>
            <a:r>
              <a:rPr lang="en-GB" sz="2800" dirty="0" smtClean="0"/>
              <a:t>A group member may remain silent even after the group had become established</a:t>
            </a:r>
          </a:p>
          <a:p>
            <a:r>
              <a:rPr lang="en-GB" sz="2800" dirty="0" smtClean="0"/>
              <a:t>Some members may learn a great deal from observing the group and it’s processes and interactions</a:t>
            </a:r>
          </a:p>
          <a:p>
            <a:r>
              <a:rPr lang="en-GB" sz="2800" dirty="0" smtClean="0"/>
              <a:t>Reticent group members may present difficulties for other group members</a:t>
            </a:r>
          </a:p>
          <a:p>
            <a:endParaRPr lang="en-GB" dirty="0"/>
          </a:p>
        </p:txBody>
      </p:sp>
    </p:spTree>
    <p:extLst>
      <p:ext uri="{BB962C8B-B14F-4D97-AF65-F5344CB8AC3E}">
        <p14:creationId xmlns:p14="http://schemas.microsoft.com/office/powerpoint/2010/main" val="35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for the Uninvolved Group Member Include:</a:t>
            </a:r>
            <a:endParaRPr lang="en-GB" dirty="0"/>
          </a:p>
        </p:txBody>
      </p:sp>
      <p:sp>
        <p:nvSpPr>
          <p:cNvPr id="3" name="Content Placeholder 2"/>
          <p:cNvSpPr>
            <a:spLocks noGrp="1"/>
          </p:cNvSpPr>
          <p:nvPr>
            <p:ph idx="1"/>
          </p:nvPr>
        </p:nvSpPr>
        <p:spPr/>
        <p:txBody>
          <a:bodyPr>
            <a:normAutofit/>
          </a:bodyPr>
          <a:lstStyle/>
          <a:p>
            <a:r>
              <a:rPr lang="en-GB" sz="2800" dirty="0" smtClean="0"/>
              <a:t>Fear of exposure</a:t>
            </a:r>
          </a:p>
          <a:p>
            <a:r>
              <a:rPr lang="en-GB" sz="2800" dirty="0" smtClean="0"/>
              <a:t>Lack of assertiveness</a:t>
            </a:r>
          </a:p>
          <a:p>
            <a:r>
              <a:rPr lang="en-GB" sz="2800" dirty="0" smtClean="0"/>
              <a:t>Fear of saying the wrong thing</a:t>
            </a:r>
          </a:p>
          <a:p>
            <a:r>
              <a:rPr lang="en-GB" sz="2800" dirty="0" smtClean="0"/>
              <a:t>Feelings of superiority to other group members</a:t>
            </a:r>
          </a:p>
          <a:p>
            <a:r>
              <a:rPr lang="en-GB" sz="2800" dirty="0" smtClean="0"/>
              <a:t>Fear of becoming emotional</a:t>
            </a:r>
          </a:p>
          <a:p>
            <a:r>
              <a:rPr lang="en-GB" sz="2800" dirty="0" smtClean="0"/>
              <a:t>To punish others</a:t>
            </a:r>
          </a:p>
          <a:p>
            <a:r>
              <a:rPr lang="en-GB" sz="2800" dirty="0" smtClean="0"/>
              <a:t>To draw attention to self</a:t>
            </a:r>
            <a:endParaRPr lang="en-GB" sz="2800" dirty="0"/>
          </a:p>
        </p:txBody>
      </p:sp>
    </p:spTree>
    <p:extLst>
      <p:ext uri="{BB962C8B-B14F-4D97-AF65-F5344CB8AC3E}">
        <p14:creationId xmlns:p14="http://schemas.microsoft.com/office/powerpoint/2010/main" val="2336861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Joker</a:t>
            </a:r>
            <a:endParaRPr lang="en-GB" dirty="0"/>
          </a:p>
        </p:txBody>
      </p:sp>
      <p:sp>
        <p:nvSpPr>
          <p:cNvPr id="3" name="Content Placeholder 2"/>
          <p:cNvSpPr>
            <a:spLocks noGrp="1"/>
          </p:cNvSpPr>
          <p:nvPr>
            <p:ph idx="1"/>
          </p:nvPr>
        </p:nvSpPr>
        <p:spPr/>
        <p:txBody>
          <a:bodyPr>
            <a:normAutofit/>
          </a:bodyPr>
          <a:lstStyle/>
          <a:p>
            <a:r>
              <a:rPr lang="en-GB" sz="2800" dirty="0" smtClean="0"/>
              <a:t>Humour is a way of relieving tension</a:t>
            </a:r>
          </a:p>
          <a:p>
            <a:r>
              <a:rPr lang="en-GB" sz="2800" dirty="0" smtClean="0"/>
              <a:t>It can highlight the absurdity of suffering</a:t>
            </a:r>
          </a:p>
          <a:p>
            <a:r>
              <a:rPr lang="en-GB" sz="2800" dirty="0" smtClean="0"/>
              <a:t>Humour does not preclude the expression of strong emotions and maybe an effective emotional catalyst</a:t>
            </a:r>
            <a:endParaRPr lang="en-GB" sz="2800" dirty="0"/>
          </a:p>
        </p:txBody>
      </p:sp>
    </p:spTree>
    <p:extLst>
      <p:ext uri="{BB962C8B-B14F-4D97-AF65-F5344CB8AC3E}">
        <p14:creationId xmlns:p14="http://schemas.microsoft.com/office/powerpoint/2010/main" val="36521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Relating to the Joker</a:t>
            </a:r>
            <a:endParaRPr lang="en-GB" dirty="0"/>
          </a:p>
        </p:txBody>
      </p:sp>
      <p:sp>
        <p:nvSpPr>
          <p:cNvPr id="3" name="Content Placeholder 2"/>
          <p:cNvSpPr>
            <a:spLocks noGrp="1"/>
          </p:cNvSpPr>
          <p:nvPr>
            <p:ph idx="1"/>
          </p:nvPr>
        </p:nvSpPr>
        <p:spPr/>
        <p:txBody>
          <a:bodyPr>
            <a:normAutofit/>
          </a:bodyPr>
          <a:lstStyle/>
          <a:p>
            <a:r>
              <a:rPr lang="en-GB" sz="2400" dirty="0" smtClean="0"/>
              <a:t>Joking becomes a problem when one member takes on the role to cover anxiety or lack of social skills</a:t>
            </a:r>
          </a:p>
          <a:p>
            <a:r>
              <a:rPr lang="en-GB" sz="2400" dirty="0" smtClean="0"/>
              <a:t>It can be used to maintain distance to avoid confrontation and difficult feelings</a:t>
            </a:r>
          </a:p>
          <a:p>
            <a:r>
              <a:rPr lang="en-GB" sz="2400" dirty="0" smtClean="0"/>
              <a:t>Other  group members may find it hard to challenge a joker in case they are seen as a spoilsport</a:t>
            </a:r>
            <a:endParaRPr lang="en-GB" sz="2400" dirty="0"/>
          </a:p>
        </p:txBody>
      </p:sp>
    </p:spTree>
    <p:extLst>
      <p:ext uri="{BB962C8B-B14F-4D97-AF65-F5344CB8AC3E}">
        <p14:creationId xmlns:p14="http://schemas.microsoft.com/office/powerpoint/2010/main" val="10553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Roles in Groups</a:t>
            </a:r>
            <a:endParaRPr lang="en-GB" dirty="0"/>
          </a:p>
        </p:txBody>
      </p:sp>
      <p:sp>
        <p:nvSpPr>
          <p:cNvPr id="3" name="Content Placeholder 2"/>
          <p:cNvSpPr>
            <a:spLocks noGrp="1"/>
          </p:cNvSpPr>
          <p:nvPr>
            <p:ph idx="1"/>
          </p:nvPr>
        </p:nvSpPr>
        <p:spPr/>
        <p:txBody>
          <a:bodyPr/>
          <a:lstStyle/>
          <a:p>
            <a:r>
              <a:rPr lang="en-GB" dirty="0" smtClean="0"/>
              <a:t>There is a list of common stereotypical roles that can often be observed in groups</a:t>
            </a:r>
          </a:p>
          <a:p>
            <a:r>
              <a:rPr lang="en-GB" b="1" dirty="0" smtClean="0"/>
              <a:t>The Rebel</a:t>
            </a:r>
            <a:r>
              <a:rPr lang="en-GB" dirty="0" smtClean="0"/>
              <a:t>: The licensed dissenter who helps establish rules by consistently violating them, often in socially acceptable ways</a:t>
            </a:r>
          </a:p>
          <a:p>
            <a:r>
              <a:rPr lang="en-GB" b="1" dirty="0" smtClean="0"/>
              <a:t>The Sage</a:t>
            </a:r>
            <a:r>
              <a:rPr lang="en-GB" dirty="0" smtClean="0"/>
              <a:t>: One whose views are highly regarded as worthwhile.  Says little, but is extremely ponderous about it</a:t>
            </a:r>
          </a:p>
          <a:p>
            <a:r>
              <a:rPr lang="en-GB" b="1" dirty="0" smtClean="0"/>
              <a:t>The Clown</a:t>
            </a:r>
            <a:r>
              <a:rPr lang="en-GB" dirty="0" smtClean="0"/>
              <a:t>: The licensed lunatic who gives everyone a good time, often at his/her own expense</a:t>
            </a:r>
          </a:p>
          <a:p>
            <a:r>
              <a:rPr lang="en-GB" b="1" dirty="0" smtClean="0"/>
              <a:t>The Official</a:t>
            </a:r>
            <a:r>
              <a:rPr lang="en-GB" dirty="0" smtClean="0"/>
              <a:t>: The one who reminds the group of every tedious ground rule which is not observed.  Happy when complaining</a:t>
            </a:r>
            <a:endParaRPr lang="en-GB" dirty="0"/>
          </a:p>
        </p:txBody>
      </p:sp>
    </p:spTree>
    <p:extLst>
      <p:ext uri="{BB962C8B-B14F-4D97-AF65-F5344CB8AC3E}">
        <p14:creationId xmlns:p14="http://schemas.microsoft.com/office/powerpoint/2010/main" val="4020733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Thinking about Roles</a:t>
            </a:r>
          </a:p>
        </p:txBody>
      </p:sp>
      <p:sp>
        <p:nvSpPr>
          <p:cNvPr id="3" name="Content Placeholder 2"/>
          <p:cNvSpPr>
            <a:spLocks noGrp="1"/>
          </p:cNvSpPr>
          <p:nvPr>
            <p:ph idx="1"/>
          </p:nvPr>
        </p:nvSpPr>
        <p:spPr/>
        <p:txBody>
          <a:bodyPr/>
          <a:lstStyle/>
          <a:p>
            <a:r>
              <a:rPr lang="en-GB" b="1" dirty="0" smtClean="0"/>
              <a:t>The General</a:t>
            </a:r>
            <a:r>
              <a:rPr lang="en-GB" dirty="0" smtClean="0"/>
              <a:t>: The one who can’t wait to get on with it.  Finds all this interpersonal stuff tedious and irrelevant</a:t>
            </a:r>
          </a:p>
          <a:p>
            <a:r>
              <a:rPr lang="en-GB" b="1" dirty="0" smtClean="0"/>
              <a:t>The </a:t>
            </a:r>
            <a:r>
              <a:rPr lang="en-GB" b="1" dirty="0" err="1" smtClean="0"/>
              <a:t>Troubleshooter</a:t>
            </a:r>
            <a:r>
              <a:rPr lang="en-GB" dirty="0" smtClean="0"/>
              <a:t>: The one who can solve it all on his/her own</a:t>
            </a:r>
          </a:p>
          <a:p>
            <a:r>
              <a:rPr lang="en-GB" b="1" dirty="0" smtClean="0"/>
              <a:t>The Sceptic</a:t>
            </a:r>
            <a:r>
              <a:rPr lang="en-GB" dirty="0" smtClean="0"/>
              <a:t>: Always has reservations</a:t>
            </a:r>
          </a:p>
          <a:p>
            <a:r>
              <a:rPr lang="en-GB" b="1" dirty="0" smtClean="0"/>
              <a:t>The Conciliator:  </a:t>
            </a:r>
            <a:r>
              <a:rPr lang="en-GB" dirty="0" smtClean="0"/>
              <a:t>The one who can’t bear conflict and attempts to smooth over disagreements at the first opportunity</a:t>
            </a:r>
          </a:p>
          <a:p>
            <a:r>
              <a:rPr lang="en-GB" b="1" dirty="0" smtClean="0"/>
              <a:t>The Scapegoat</a:t>
            </a:r>
            <a:r>
              <a:rPr lang="en-GB" dirty="0" smtClean="0"/>
              <a:t>:  Someone who is always responsible for anything that goes wrong  in the group. Often the least powerful of someone who cannot answer for him/herself</a:t>
            </a:r>
            <a:endParaRPr lang="en-GB" dirty="0"/>
          </a:p>
        </p:txBody>
      </p:sp>
    </p:spTree>
    <p:extLst>
      <p:ext uri="{BB962C8B-B14F-4D97-AF65-F5344CB8AC3E}">
        <p14:creationId xmlns:p14="http://schemas.microsoft.com/office/powerpoint/2010/main" val="379460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Role</a:t>
            </a:r>
            <a:endParaRPr lang="en-GB" dirty="0"/>
          </a:p>
        </p:txBody>
      </p:sp>
      <p:sp>
        <p:nvSpPr>
          <p:cNvPr id="3" name="Content Placeholder 2"/>
          <p:cNvSpPr>
            <a:spLocks noGrp="1"/>
          </p:cNvSpPr>
          <p:nvPr>
            <p:ph idx="1"/>
          </p:nvPr>
        </p:nvSpPr>
        <p:spPr/>
        <p:txBody>
          <a:bodyPr>
            <a:normAutofit/>
          </a:bodyPr>
          <a:lstStyle/>
          <a:p>
            <a:r>
              <a:rPr lang="en-GB" sz="2400" dirty="0" smtClean="0"/>
              <a:t>Think about which role you find yourself in most frequently</a:t>
            </a:r>
          </a:p>
          <a:p>
            <a:r>
              <a:rPr lang="en-GB" sz="2400" dirty="0" smtClean="0"/>
              <a:t>Work in pairs, Discuss and consider the following questions</a:t>
            </a:r>
          </a:p>
        </p:txBody>
      </p:sp>
    </p:spTree>
    <p:extLst>
      <p:ext uri="{BB962C8B-B14F-4D97-AF65-F5344CB8AC3E}">
        <p14:creationId xmlns:p14="http://schemas.microsoft.com/office/powerpoint/2010/main" val="1365072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to consider about yourself about your role in groups?</a:t>
            </a:r>
            <a:endParaRPr lang="en-GB" dirty="0"/>
          </a:p>
        </p:txBody>
      </p:sp>
      <p:sp>
        <p:nvSpPr>
          <p:cNvPr id="3" name="Content Placeholder 2"/>
          <p:cNvSpPr>
            <a:spLocks noGrp="1"/>
          </p:cNvSpPr>
          <p:nvPr>
            <p:ph idx="1"/>
          </p:nvPr>
        </p:nvSpPr>
        <p:spPr/>
        <p:txBody>
          <a:bodyPr/>
          <a:lstStyle/>
          <a:p>
            <a:r>
              <a:rPr lang="en-GB" dirty="0" smtClean="0"/>
              <a:t>Is my behaviour recurrent enough to be called a role?</a:t>
            </a:r>
          </a:p>
          <a:p>
            <a:r>
              <a:rPr lang="en-GB" dirty="0" smtClean="0"/>
              <a:t>How would I describe this role? What am I saying about myself through this role?</a:t>
            </a:r>
          </a:p>
          <a:p>
            <a:r>
              <a:rPr lang="en-GB" dirty="0" smtClean="0"/>
              <a:t>How do I feel about this role?</a:t>
            </a:r>
          </a:p>
          <a:p>
            <a:r>
              <a:rPr lang="en-GB" dirty="0" smtClean="0"/>
              <a:t>How do I interact with other people when I am in this role?</a:t>
            </a:r>
          </a:p>
          <a:p>
            <a:r>
              <a:rPr lang="en-GB" dirty="0" smtClean="0"/>
              <a:t>What status or position goes along with this role for me?</a:t>
            </a:r>
          </a:p>
          <a:p>
            <a:r>
              <a:rPr lang="en-GB" dirty="0" smtClean="0"/>
              <a:t>What do I gain or lose by conforming to this role?</a:t>
            </a:r>
          </a:p>
          <a:p>
            <a:r>
              <a:rPr lang="en-GB" dirty="0" smtClean="0"/>
              <a:t>What do I need or want in order to change and develop from the position I occupy as a result of this role?</a:t>
            </a:r>
            <a:endParaRPr lang="en-GB" dirty="0"/>
          </a:p>
        </p:txBody>
      </p:sp>
    </p:spTree>
    <p:extLst>
      <p:ext uri="{BB962C8B-B14F-4D97-AF65-F5344CB8AC3E}">
        <p14:creationId xmlns:p14="http://schemas.microsoft.com/office/powerpoint/2010/main" val="2144632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5170"/>
            <a:ext cx="12188824" cy="6726198"/>
          </a:xfrm>
        </p:spPr>
      </p:pic>
    </p:spTree>
    <p:extLst>
      <p:ext uri="{BB962C8B-B14F-4D97-AF65-F5344CB8AC3E}">
        <p14:creationId xmlns:p14="http://schemas.microsoft.com/office/powerpoint/2010/main" val="147673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527720"/>
          </a:xfrm>
        </p:spPr>
        <p:txBody>
          <a:bodyPr>
            <a:normAutofit fontScale="90000"/>
          </a:bodyPr>
          <a:lstStyle/>
          <a:p>
            <a:r>
              <a:rPr lang="en-GB" dirty="0" smtClean="0"/>
              <a:t>Resources</a:t>
            </a:r>
            <a:endParaRPr lang="en-GB" dirty="0"/>
          </a:p>
        </p:txBody>
      </p:sp>
      <p:sp>
        <p:nvSpPr>
          <p:cNvPr id="3" name="Content Placeholder 2"/>
          <p:cNvSpPr>
            <a:spLocks noGrp="1"/>
          </p:cNvSpPr>
          <p:nvPr>
            <p:ph idx="1"/>
          </p:nvPr>
        </p:nvSpPr>
        <p:spPr>
          <a:xfrm>
            <a:off x="1293813" y="908720"/>
            <a:ext cx="9601200" cy="5832648"/>
          </a:xfrm>
        </p:spPr>
        <p:txBody>
          <a:bodyPr>
            <a:noAutofit/>
          </a:bodyPr>
          <a:lstStyle/>
          <a:p>
            <a:r>
              <a:rPr lang="en-GB" sz="1600" dirty="0">
                <a:hlinkClick r:id="rId2"/>
              </a:rPr>
              <a:t>http://www.bacp.co.uk</a:t>
            </a:r>
            <a:r>
              <a:rPr lang="en-GB" sz="1600" dirty="0" smtClean="0">
                <a:hlinkClick r:id="rId2"/>
              </a:rPr>
              <a:t>/</a:t>
            </a:r>
            <a:endParaRPr lang="en-GB" sz="1600" dirty="0" smtClean="0"/>
          </a:p>
          <a:p>
            <a:r>
              <a:rPr lang="en-GB" sz="1600" dirty="0" err="1"/>
              <a:t>Bager-Charleson</a:t>
            </a:r>
            <a:r>
              <a:rPr lang="en-GB" sz="1600" dirty="0"/>
              <a:t>, F. (2012) Personal Development in Counselling and Psychotherapy. London. Sage Publications </a:t>
            </a:r>
            <a:r>
              <a:rPr lang="en-GB" sz="1600" dirty="0" smtClean="0"/>
              <a:t>Limited</a:t>
            </a:r>
          </a:p>
          <a:p>
            <a:r>
              <a:rPr lang="en-GB" sz="1600" dirty="0" smtClean="0"/>
              <a:t>Benson, J. (1987) Working more creatively with Groups.  London: Routledge</a:t>
            </a:r>
          </a:p>
          <a:p>
            <a:r>
              <a:rPr lang="en-GB" sz="1600" dirty="0"/>
              <a:t>Feltham, C., Hanley, T and Winter, L.A. (2017) The Sage Handbook of Counselling and Psychotherapy 4th </a:t>
            </a:r>
            <a:r>
              <a:rPr lang="en-GB" sz="1600" dirty="0" err="1"/>
              <a:t>edn</a:t>
            </a:r>
            <a:r>
              <a:rPr lang="en-GB" sz="1600" dirty="0"/>
              <a:t>. London: Sage Chapter </a:t>
            </a:r>
            <a:r>
              <a:rPr lang="en-GB" sz="1600" dirty="0" smtClean="0"/>
              <a:t>4.2</a:t>
            </a:r>
            <a:endParaRPr lang="en-GB" sz="1600" dirty="0"/>
          </a:p>
          <a:p>
            <a:r>
              <a:rPr lang="en-GB" sz="1600" dirty="0"/>
              <a:t>Johns, H. (2007) Personal Development in Counsellor Training. London. Sage Publications Limited.</a:t>
            </a:r>
          </a:p>
          <a:p>
            <a:r>
              <a:rPr lang="en-GB" sz="1600" dirty="0"/>
              <a:t>McLeod, J. and McLeod, J. (2014) Personal Professional Development for Counsellors Psychotherapists and Mental Health Practitioners. Berkshire, England. Open University Press</a:t>
            </a:r>
            <a:r>
              <a:rPr lang="en-GB" sz="1600" dirty="0" smtClean="0"/>
              <a:t>.</a:t>
            </a:r>
          </a:p>
          <a:p>
            <a:r>
              <a:rPr lang="en-GB" sz="1600" dirty="0"/>
              <a:t>McLeod, J &amp; McLeod, J. </a:t>
            </a:r>
            <a:r>
              <a:rPr lang="en-GB" sz="1600" dirty="0" smtClean="0"/>
              <a:t>(2011) Counselling </a:t>
            </a:r>
            <a:r>
              <a:rPr lang="en-GB" sz="1600" dirty="0"/>
              <a:t>Skills: A Practical Guide for Counsellors and Helping Professionals. Open University </a:t>
            </a:r>
            <a:r>
              <a:rPr lang="en-GB" sz="1600" dirty="0" smtClean="0"/>
              <a:t>Press</a:t>
            </a:r>
          </a:p>
          <a:p>
            <a:r>
              <a:rPr lang="en-GB" sz="1600" dirty="0" smtClean="0"/>
              <a:t>Stock Whitaker, D (1985) Using Groups to Help people. London: Routledge</a:t>
            </a:r>
            <a:endParaRPr lang="en-GB" sz="1600" dirty="0"/>
          </a:p>
          <a:p>
            <a:r>
              <a:rPr lang="en-GB" sz="1600" dirty="0" smtClean="0"/>
              <a:t>Therapy Today</a:t>
            </a:r>
            <a:endParaRPr lang="en-GB" sz="1600" dirty="0"/>
          </a:p>
        </p:txBody>
      </p:sp>
    </p:spTree>
    <p:extLst>
      <p:ext uri="{BB962C8B-B14F-4D97-AF65-F5344CB8AC3E}">
        <p14:creationId xmlns:p14="http://schemas.microsoft.com/office/powerpoint/2010/main" val="36535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0F249165-F638-412C-8E0A-DFB7045CA2E0}">
  <ds:schemaRefs>
    <ds:schemaRef ds:uri="http://purl.org/dc/terms/"/>
    <ds:schemaRef ds:uri="http://schemas.microsoft.com/office/2006/documentManagement/types"/>
    <ds:schemaRef ds:uri="4873beb7-5857-4685-be1f-d57550cc96cc"/>
    <ds:schemaRef ds:uri="http://schemas.openxmlformats.org/package/2006/metadata/core-properties"/>
    <ds:schemaRef ds:uri="http://purl.org/dc/elements/1.1/"/>
    <ds:schemaRef ds:uri="http://schemas.microsoft.com/office/infopath/2007/PartnerControl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TM02836342[[fn=Ion]]</Template>
  <TotalTime>544</TotalTime>
  <Words>1827</Words>
  <Application>Microsoft Office PowerPoint</Application>
  <PresentationFormat>Custom</PresentationFormat>
  <Paragraphs>139</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Century Gothic</vt:lpstr>
      <vt:lpstr>Euphemia</vt:lpstr>
      <vt:lpstr>Wingdings</vt:lpstr>
      <vt:lpstr>Wingdings 3</vt:lpstr>
      <vt:lpstr>Ion</vt:lpstr>
      <vt:lpstr>Personal Development 1 ECHC4003</vt:lpstr>
      <vt:lpstr>Schedule for today’s lesson:</vt:lpstr>
      <vt:lpstr>What is Personal Development?</vt:lpstr>
      <vt:lpstr>Individual Behaviour within a Group </vt:lpstr>
      <vt:lpstr>Tuckman’s Theory of Groups (Bruce Tuckman, 1965)</vt:lpstr>
      <vt:lpstr>Forming</vt:lpstr>
      <vt:lpstr>Storming</vt:lpstr>
      <vt:lpstr>Norming</vt:lpstr>
      <vt:lpstr>Performing</vt:lpstr>
      <vt:lpstr>Adjourning</vt:lpstr>
      <vt:lpstr>References</vt:lpstr>
      <vt:lpstr>The Function of Roles</vt:lpstr>
      <vt:lpstr>Problems Roles Bring</vt:lpstr>
      <vt:lpstr>Problems Roles Bring</vt:lpstr>
      <vt:lpstr>Role Lock</vt:lpstr>
      <vt:lpstr>Role conflict</vt:lpstr>
      <vt:lpstr>Roles are functional – But can cause problems</vt:lpstr>
      <vt:lpstr>The Dominant Group Member</vt:lpstr>
      <vt:lpstr>Why People Monopolise Groups</vt:lpstr>
      <vt:lpstr>The Uninvolved Group Member</vt:lpstr>
      <vt:lpstr>Issues for the Uninvolved Group Member Include:</vt:lpstr>
      <vt:lpstr>The Joker</vt:lpstr>
      <vt:lpstr>Issues Relating to the Joker</vt:lpstr>
      <vt:lpstr>Roles in Groups</vt:lpstr>
      <vt:lpstr>Thinking about Roles</vt:lpstr>
      <vt:lpstr>Your Role</vt:lpstr>
      <vt:lpstr>Questions to consider about yourself about your role in groups?</vt:lpstr>
      <vt:lpstr>PowerPoint Presentation</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Williams, Andrea</dc:creator>
  <cp:lastModifiedBy>Andrea Williams</cp:lastModifiedBy>
  <cp:revision>22</cp:revision>
  <dcterms:created xsi:type="dcterms:W3CDTF">2016-10-14T08:21:04Z</dcterms:created>
  <dcterms:modified xsi:type="dcterms:W3CDTF">2019-02-05T13:38:55Z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