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notesMasterIdLst>
    <p:notesMasterId r:id="rId40"/>
  </p:notesMasterIdLst>
  <p:sldIdLst>
    <p:sldId id="256" r:id="rId4"/>
    <p:sldId id="502" r:id="rId5"/>
    <p:sldId id="503" r:id="rId6"/>
    <p:sldId id="504" r:id="rId7"/>
    <p:sldId id="505" r:id="rId8"/>
    <p:sldId id="420" r:id="rId9"/>
    <p:sldId id="482" r:id="rId10"/>
    <p:sldId id="506" r:id="rId11"/>
    <p:sldId id="509" r:id="rId12"/>
    <p:sldId id="510" r:id="rId13"/>
    <p:sldId id="307" r:id="rId14"/>
    <p:sldId id="301" r:id="rId15"/>
    <p:sldId id="501" r:id="rId16"/>
    <p:sldId id="358" r:id="rId17"/>
    <p:sldId id="489" r:id="rId18"/>
    <p:sldId id="308" r:id="rId19"/>
    <p:sldId id="480" r:id="rId20"/>
    <p:sldId id="281" r:id="rId21"/>
    <p:sldId id="280" r:id="rId22"/>
    <p:sldId id="278" r:id="rId23"/>
    <p:sldId id="267" r:id="rId24"/>
    <p:sldId id="494" r:id="rId25"/>
    <p:sldId id="405" r:id="rId26"/>
    <p:sldId id="359" r:id="rId27"/>
    <p:sldId id="357" r:id="rId28"/>
    <p:sldId id="321" r:id="rId29"/>
    <p:sldId id="497" r:id="rId30"/>
    <p:sldId id="410" r:id="rId31"/>
    <p:sldId id="496" r:id="rId32"/>
    <p:sldId id="402" r:id="rId33"/>
    <p:sldId id="490" r:id="rId34"/>
    <p:sldId id="507" r:id="rId35"/>
    <p:sldId id="508" r:id="rId36"/>
    <p:sldId id="475" r:id="rId37"/>
    <p:sldId id="469" r:id="rId38"/>
    <p:sldId id="48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03E553-3351-97F1-7665-8C6FD0F71FA9}" v="4" dt="2025-10-10T12:14:53.243"/>
    <p1510:client id="{D1438191-5837-46CF-8734-D98106D5BD4E}" v="121" dt="2025-10-09T13:53:17.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5/10/relationships/revisionInfo" Target="revisionInfo.xml"/><Relationship Id="rId20" Type="http://schemas.openxmlformats.org/officeDocument/2006/relationships/slide" Target="slides/slide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D1438191-5837-46CF-8734-D98106D5BD4E}"/>
    <pc:docChg chg="undo custSel addSld delSld modSld sldOrd">
      <pc:chgData name="Deborah Jenkins" userId="3cd02ba5-e528-4585-978d-4fde2b47730a" providerId="ADAL" clId="{D1438191-5837-46CF-8734-D98106D5BD4E}" dt="2025-10-09T15:54:29.689" v="680" actId="1076"/>
      <pc:docMkLst>
        <pc:docMk/>
      </pc:docMkLst>
      <pc:sldChg chg="addSp modSp mod modClrScheme chgLayout">
        <pc:chgData name="Deborah Jenkins" userId="3cd02ba5-e528-4585-978d-4fde2b47730a" providerId="ADAL" clId="{D1438191-5837-46CF-8734-D98106D5BD4E}" dt="2025-10-09T13:23:32.417" v="532" actId="403"/>
        <pc:sldMkLst>
          <pc:docMk/>
          <pc:sldMk cId="2775359186" sldId="256"/>
        </pc:sldMkLst>
        <pc:spChg chg="mod">
          <ac:chgData name="Deborah Jenkins" userId="3cd02ba5-e528-4585-978d-4fde2b47730a" providerId="ADAL" clId="{D1438191-5837-46CF-8734-D98106D5BD4E}" dt="2025-10-06T09:54:38.599" v="204" actId="1076"/>
          <ac:spMkLst>
            <pc:docMk/>
            <pc:sldMk cId="2775359186" sldId="256"/>
            <ac:spMk id="2" creationId="{395FC26C-6907-37F9-F7FB-AD27BCE7119D}"/>
          </ac:spMkLst>
        </pc:spChg>
        <pc:spChg chg="mod ord">
          <ac:chgData name="Deborah Jenkins" userId="3cd02ba5-e528-4585-978d-4fde2b47730a" providerId="ADAL" clId="{D1438191-5837-46CF-8734-D98106D5BD4E}" dt="2025-10-09T13:23:32.417" v="532" actId="403"/>
          <ac:spMkLst>
            <pc:docMk/>
            <pc:sldMk cId="2775359186" sldId="256"/>
            <ac:spMk id="3" creationId="{8872A574-2639-A764-1A75-67D7B809ABE0}"/>
          </ac:spMkLst>
        </pc:spChg>
        <pc:picChg chg="add mod">
          <ac:chgData name="Deborah Jenkins" userId="3cd02ba5-e528-4585-978d-4fde2b47730a" providerId="ADAL" clId="{D1438191-5837-46CF-8734-D98106D5BD4E}" dt="2025-10-06T09:54:49.291" v="207" actId="1076"/>
          <ac:picMkLst>
            <pc:docMk/>
            <pc:sldMk cId="2775359186" sldId="256"/>
            <ac:picMk id="4" creationId="{DD04F09C-C386-40B5-B6B5-B39838EE1334}"/>
          </ac:picMkLst>
        </pc:picChg>
      </pc:sldChg>
      <pc:sldChg chg="addSp modSp add mod modAnim">
        <pc:chgData name="Deborah Jenkins" userId="3cd02ba5-e528-4585-978d-4fde2b47730a" providerId="ADAL" clId="{D1438191-5837-46CF-8734-D98106D5BD4E}" dt="2025-10-09T13:34:25.386" v="558" actId="1076"/>
        <pc:sldMkLst>
          <pc:docMk/>
          <pc:sldMk cId="326146269" sldId="420"/>
        </pc:sldMkLst>
        <pc:spChg chg="mod">
          <ac:chgData name="Deborah Jenkins" userId="3cd02ba5-e528-4585-978d-4fde2b47730a" providerId="ADAL" clId="{D1438191-5837-46CF-8734-D98106D5BD4E}" dt="2025-10-09T13:29:16.429" v="550" actId="1076"/>
          <ac:spMkLst>
            <pc:docMk/>
            <pc:sldMk cId="326146269" sldId="420"/>
            <ac:spMk id="2" creationId="{9F7270E4-5606-4F05-B8BD-C50E9DD5F5E8}"/>
          </ac:spMkLst>
        </pc:spChg>
        <pc:spChg chg="mod">
          <ac:chgData name="Deborah Jenkins" userId="3cd02ba5-e528-4585-978d-4fde2b47730a" providerId="ADAL" clId="{D1438191-5837-46CF-8734-D98106D5BD4E}" dt="2025-10-09T13:29:23.010" v="552" actId="6549"/>
          <ac:spMkLst>
            <pc:docMk/>
            <pc:sldMk cId="326146269" sldId="420"/>
            <ac:spMk id="7" creationId="{D4818224-35C3-4A9B-9BAA-73693A741751}"/>
          </ac:spMkLst>
        </pc:spChg>
        <pc:picChg chg="add mod">
          <ac:chgData name="Deborah Jenkins" userId="3cd02ba5-e528-4585-978d-4fde2b47730a" providerId="ADAL" clId="{D1438191-5837-46CF-8734-D98106D5BD4E}" dt="2025-10-09T13:34:07.982" v="554" actId="1076"/>
          <ac:picMkLst>
            <pc:docMk/>
            <pc:sldMk cId="326146269" sldId="420"/>
            <ac:picMk id="4" creationId="{185469B3-C461-42BD-63C9-1106AF6C9640}"/>
          </ac:picMkLst>
        </pc:picChg>
        <pc:picChg chg="mod">
          <ac:chgData name="Deborah Jenkins" userId="3cd02ba5-e528-4585-978d-4fde2b47730a" providerId="ADAL" clId="{D1438191-5837-46CF-8734-D98106D5BD4E}" dt="2025-10-09T13:34:22.689" v="557" actId="1076"/>
          <ac:picMkLst>
            <pc:docMk/>
            <pc:sldMk cId="326146269" sldId="420"/>
            <ac:picMk id="5" creationId="{03262C6B-3328-4800-9475-E51AA209CDAD}"/>
          </ac:picMkLst>
        </pc:picChg>
        <pc:picChg chg="add mod">
          <ac:chgData name="Deborah Jenkins" userId="3cd02ba5-e528-4585-978d-4fde2b47730a" providerId="ADAL" clId="{D1438191-5837-46CF-8734-D98106D5BD4E}" dt="2025-10-09T13:34:25.386" v="558" actId="1076"/>
          <ac:picMkLst>
            <pc:docMk/>
            <pc:sldMk cId="326146269" sldId="420"/>
            <ac:picMk id="6" creationId="{EDD2498B-87EB-9429-D02B-5C6FCC2D4730}"/>
          </ac:picMkLst>
        </pc:picChg>
      </pc:sldChg>
      <pc:sldChg chg="ord">
        <pc:chgData name="Deborah Jenkins" userId="3cd02ba5-e528-4585-978d-4fde2b47730a" providerId="ADAL" clId="{D1438191-5837-46CF-8734-D98106D5BD4E}" dt="2025-10-09T13:53:26.932" v="679"/>
        <pc:sldMkLst>
          <pc:docMk/>
          <pc:sldMk cId="2609793423" sldId="469"/>
        </pc:sldMkLst>
      </pc:sldChg>
      <pc:sldChg chg="addSp delSp modSp mod modClrScheme chgLayout">
        <pc:chgData name="Deborah Jenkins" userId="3cd02ba5-e528-4585-978d-4fde2b47730a" providerId="ADAL" clId="{D1438191-5837-46CF-8734-D98106D5BD4E}" dt="2025-10-09T13:53:20.549" v="677" actId="26606"/>
        <pc:sldMkLst>
          <pc:docMk/>
          <pc:sldMk cId="1476525346" sldId="475"/>
        </pc:sldMkLst>
        <pc:spChg chg="add mod">
          <ac:chgData name="Deborah Jenkins" userId="3cd02ba5-e528-4585-978d-4fde2b47730a" providerId="ADAL" clId="{D1438191-5837-46CF-8734-D98106D5BD4E}" dt="2025-10-09T13:53:20.549" v="677" actId="26606"/>
          <ac:spMkLst>
            <pc:docMk/>
            <pc:sldMk cId="1476525346" sldId="475"/>
            <ac:spMk id="2" creationId="{445703FA-43A3-000B-8677-53BC0DE6E5D0}"/>
          </ac:spMkLst>
        </pc:spChg>
        <pc:spChg chg="mod">
          <ac:chgData name="Deborah Jenkins" userId="3cd02ba5-e528-4585-978d-4fde2b47730a" providerId="ADAL" clId="{D1438191-5837-46CF-8734-D98106D5BD4E}" dt="2025-10-09T13:53:20.549" v="677" actId="26606"/>
          <ac:spMkLst>
            <pc:docMk/>
            <pc:sldMk cId="1476525346" sldId="475"/>
            <ac:spMk id="3" creationId="{627C03F0-5B3F-D624-C3D4-C6BA4AFE7F17}"/>
          </ac:spMkLst>
        </pc:spChg>
        <pc:picChg chg="add mod">
          <ac:chgData name="Deborah Jenkins" userId="3cd02ba5-e528-4585-978d-4fde2b47730a" providerId="ADAL" clId="{D1438191-5837-46CF-8734-D98106D5BD4E}" dt="2025-10-09T13:53:20.549" v="677" actId="26606"/>
          <ac:picMkLst>
            <pc:docMk/>
            <pc:sldMk cId="1476525346" sldId="475"/>
            <ac:picMk id="4" creationId="{35981DDD-69FA-E2A2-0AF2-BF3BB8C1291D}"/>
          </ac:picMkLst>
        </pc:picChg>
        <pc:picChg chg="del">
          <ac:chgData name="Deborah Jenkins" userId="3cd02ba5-e528-4585-978d-4fde2b47730a" providerId="ADAL" clId="{D1438191-5837-46CF-8734-D98106D5BD4E}" dt="2025-10-09T13:50:18.033" v="645" actId="478"/>
          <ac:picMkLst>
            <pc:docMk/>
            <pc:sldMk cId="1476525346" sldId="475"/>
            <ac:picMk id="1026" creationId="{D1C9E213-043D-364D-9F4C-8CFD0D87CE88}"/>
          </ac:picMkLst>
        </pc:picChg>
      </pc:sldChg>
      <pc:sldChg chg="add del">
        <pc:chgData name="Deborah Jenkins" userId="3cd02ba5-e528-4585-978d-4fde2b47730a" providerId="ADAL" clId="{D1438191-5837-46CF-8734-D98106D5BD4E}" dt="2025-10-06T09:27:54.673" v="28" actId="47"/>
        <pc:sldMkLst>
          <pc:docMk/>
          <pc:sldMk cId="394748071" sldId="482"/>
        </pc:sldMkLst>
      </pc:sldChg>
      <pc:sldChg chg="add del">
        <pc:chgData name="Deborah Jenkins" userId="3cd02ba5-e528-4585-978d-4fde2b47730a" providerId="ADAL" clId="{D1438191-5837-46CF-8734-D98106D5BD4E}" dt="2025-10-06T09:27:42.600" v="3" actId="47"/>
        <pc:sldMkLst>
          <pc:docMk/>
          <pc:sldMk cId="557116913" sldId="502"/>
        </pc:sldMkLst>
      </pc:sldChg>
      <pc:sldChg chg="addSp delSp modSp new mod modAnim">
        <pc:chgData name="Deborah Jenkins" userId="3cd02ba5-e528-4585-978d-4fde2b47730a" providerId="ADAL" clId="{D1438191-5837-46CF-8734-D98106D5BD4E}" dt="2025-10-09T13:23:48.051" v="534"/>
        <pc:sldMkLst>
          <pc:docMk/>
          <pc:sldMk cId="1115456093" sldId="502"/>
        </pc:sldMkLst>
        <pc:spChg chg="mod">
          <ac:chgData name="Deborah Jenkins" userId="3cd02ba5-e528-4585-978d-4fde2b47730a" providerId="ADAL" clId="{D1438191-5837-46CF-8734-D98106D5BD4E}" dt="2025-10-06T09:35:16.227" v="124" actId="27636"/>
          <ac:spMkLst>
            <pc:docMk/>
            <pc:sldMk cId="1115456093" sldId="502"/>
            <ac:spMk id="3" creationId="{23D3E85D-FB9A-56EA-4472-96FBA8B97AAE}"/>
          </ac:spMkLst>
        </pc:spChg>
        <pc:spChg chg="add mod">
          <ac:chgData name="Deborah Jenkins" userId="3cd02ba5-e528-4585-978d-4fde2b47730a" providerId="ADAL" clId="{D1438191-5837-46CF-8734-D98106D5BD4E}" dt="2025-10-06T09:34:19.462" v="114" actId="403"/>
          <ac:spMkLst>
            <pc:docMk/>
            <pc:sldMk cId="1115456093" sldId="502"/>
            <ac:spMk id="4" creationId="{414ACCDE-7F73-6EBC-AC11-916580E4E64D}"/>
          </ac:spMkLst>
        </pc:spChg>
      </pc:sldChg>
      <pc:sldChg chg="add del">
        <pc:chgData name="Deborah Jenkins" userId="3cd02ba5-e528-4585-978d-4fde2b47730a" providerId="ADAL" clId="{D1438191-5837-46CF-8734-D98106D5BD4E}" dt="2025-10-06T09:27:42.833" v="4" actId="47"/>
        <pc:sldMkLst>
          <pc:docMk/>
          <pc:sldMk cId="1135837823" sldId="503"/>
        </pc:sldMkLst>
      </pc:sldChg>
      <pc:sldChg chg="addSp modSp new mod modClrScheme modAnim chgLayout">
        <pc:chgData name="Deborah Jenkins" userId="3cd02ba5-e528-4585-978d-4fde2b47730a" providerId="ADAL" clId="{D1438191-5837-46CF-8734-D98106D5BD4E}" dt="2025-10-09T13:24:09.953" v="540" actId="255"/>
        <pc:sldMkLst>
          <pc:docMk/>
          <pc:sldMk cId="3567129012" sldId="503"/>
        </pc:sldMkLst>
        <pc:spChg chg="mod">
          <ac:chgData name="Deborah Jenkins" userId="3cd02ba5-e528-4585-978d-4fde2b47730a" providerId="ADAL" clId="{D1438191-5837-46CF-8734-D98106D5BD4E}" dt="2025-10-06T09:53:26.449" v="187" actId="1076"/>
          <ac:spMkLst>
            <pc:docMk/>
            <pc:sldMk cId="3567129012" sldId="503"/>
            <ac:spMk id="2" creationId="{F19F6964-0D38-4749-A3F7-2CF6BAF9E373}"/>
          </ac:spMkLst>
        </pc:spChg>
        <pc:spChg chg="mod">
          <ac:chgData name="Deborah Jenkins" userId="3cd02ba5-e528-4585-978d-4fde2b47730a" providerId="ADAL" clId="{D1438191-5837-46CF-8734-D98106D5BD4E}" dt="2025-10-09T13:24:09.953" v="540" actId="255"/>
          <ac:spMkLst>
            <pc:docMk/>
            <pc:sldMk cId="3567129012" sldId="503"/>
            <ac:spMk id="3" creationId="{B33A2966-15BA-6F26-37E6-660D07FA1D5C}"/>
          </ac:spMkLst>
        </pc:spChg>
        <pc:picChg chg="add mod">
          <ac:chgData name="Deborah Jenkins" userId="3cd02ba5-e528-4585-978d-4fde2b47730a" providerId="ADAL" clId="{D1438191-5837-46CF-8734-D98106D5BD4E}" dt="2025-10-06T09:53:34.251" v="191" actId="1076"/>
          <ac:picMkLst>
            <pc:docMk/>
            <pc:sldMk cId="3567129012" sldId="503"/>
            <ac:picMk id="4" creationId="{55BC8F24-27BC-0B67-BBF7-0B255D6A130A}"/>
          </ac:picMkLst>
        </pc:picChg>
      </pc:sldChg>
      <pc:sldChg chg="add del">
        <pc:chgData name="Deborah Jenkins" userId="3cd02ba5-e528-4585-978d-4fde2b47730a" providerId="ADAL" clId="{D1438191-5837-46CF-8734-D98106D5BD4E}" dt="2025-10-06T09:27:43.517" v="5" actId="47"/>
        <pc:sldMkLst>
          <pc:docMk/>
          <pc:sldMk cId="0" sldId="504"/>
        </pc:sldMkLst>
      </pc:sldChg>
      <pc:sldChg chg="addSp delSp modSp new mod">
        <pc:chgData name="Deborah Jenkins" userId="3cd02ba5-e528-4585-978d-4fde2b47730a" providerId="ADAL" clId="{D1438191-5837-46CF-8734-D98106D5BD4E}" dt="2025-10-09T13:24:31.313" v="545" actId="20577"/>
        <pc:sldMkLst>
          <pc:docMk/>
          <pc:sldMk cId="631498874" sldId="504"/>
        </pc:sldMkLst>
        <pc:spChg chg="mod">
          <ac:chgData name="Deborah Jenkins" userId="3cd02ba5-e528-4585-978d-4fde2b47730a" providerId="ADAL" clId="{D1438191-5837-46CF-8734-D98106D5BD4E}" dt="2025-10-09T13:24:31.313" v="545" actId="20577"/>
          <ac:spMkLst>
            <pc:docMk/>
            <pc:sldMk cId="631498874" sldId="504"/>
            <ac:spMk id="3" creationId="{DDD6DF6E-76E3-2255-F714-3D7971D1B7BA}"/>
          </ac:spMkLst>
        </pc:spChg>
        <pc:picChg chg="add mod ord">
          <ac:chgData name="Deborah Jenkins" userId="3cd02ba5-e528-4585-978d-4fde2b47730a" providerId="ADAL" clId="{D1438191-5837-46CF-8734-D98106D5BD4E}" dt="2025-10-06T09:52:04.793" v="172" actId="1076"/>
          <ac:picMkLst>
            <pc:docMk/>
            <pc:sldMk cId="631498874" sldId="504"/>
            <ac:picMk id="4" creationId="{8ADE7164-1AB0-481E-A460-1FE56BB1DDE6}"/>
          </ac:picMkLst>
        </pc:picChg>
      </pc:sldChg>
      <pc:sldChg chg="add del">
        <pc:chgData name="Deborah Jenkins" userId="3cd02ba5-e528-4585-978d-4fde2b47730a" providerId="ADAL" clId="{D1438191-5837-46CF-8734-D98106D5BD4E}" dt="2025-10-06T09:27:43.899" v="6" actId="47"/>
        <pc:sldMkLst>
          <pc:docMk/>
          <pc:sldMk cId="159800176" sldId="505"/>
        </pc:sldMkLst>
      </pc:sldChg>
      <pc:sldChg chg="addSp delSp modSp new mod ord delAnim modAnim">
        <pc:chgData name="Deborah Jenkins" userId="3cd02ba5-e528-4585-978d-4fde2b47730a" providerId="ADAL" clId="{D1438191-5837-46CF-8734-D98106D5BD4E}" dt="2025-10-06T09:52:17.036" v="176"/>
        <pc:sldMkLst>
          <pc:docMk/>
          <pc:sldMk cId="3843599661" sldId="505"/>
        </pc:sldMkLst>
        <pc:spChg chg="mod">
          <ac:chgData name="Deborah Jenkins" userId="3cd02ba5-e528-4585-978d-4fde2b47730a" providerId="ADAL" clId="{D1438191-5837-46CF-8734-D98106D5BD4E}" dt="2025-10-06T09:45:52.989" v="155" actId="404"/>
          <ac:spMkLst>
            <pc:docMk/>
            <pc:sldMk cId="3843599661" sldId="505"/>
            <ac:spMk id="2" creationId="{ADC000D5-6508-4854-5509-B29CC42706FB}"/>
          </ac:spMkLst>
        </pc:spChg>
        <pc:picChg chg="add mod">
          <ac:chgData name="Deborah Jenkins" userId="3cd02ba5-e528-4585-978d-4fde2b47730a" providerId="ADAL" clId="{D1438191-5837-46CF-8734-D98106D5BD4E}" dt="2025-10-06T09:45:33.354" v="150"/>
          <ac:picMkLst>
            <pc:docMk/>
            <pc:sldMk cId="3843599661" sldId="505"/>
            <ac:picMk id="7" creationId="{87A91DB3-5FDC-560D-D4B4-BF373CBF81B6}"/>
          </ac:picMkLst>
        </pc:picChg>
      </pc:sldChg>
      <pc:sldChg chg="modSp add del mod">
        <pc:chgData name="Deborah Jenkins" userId="3cd02ba5-e528-4585-978d-4fde2b47730a" providerId="ADAL" clId="{D1438191-5837-46CF-8734-D98106D5BD4E}" dt="2025-10-06T09:27:44.533" v="7" actId="47"/>
        <pc:sldMkLst>
          <pc:docMk/>
          <pc:sldMk cId="0" sldId="506"/>
        </pc:sldMkLst>
      </pc:sldChg>
      <pc:sldChg chg="addSp modSp new mod modClrScheme modAnim chgLayout">
        <pc:chgData name="Deborah Jenkins" userId="3cd02ba5-e528-4585-978d-4fde2b47730a" providerId="ADAL" clId="{D1438191-5837-46CF-8734-D98106D5BD4E}" dt="2025-10-06T10:08:06.992" v="404"/>
        <pc:sldMkLst>
          <pc:docMk/>
          <pc:sldMk cId="2860396127" sldId="506"/>
        </pc:sldMkLst>
        <pc:spChg chg="mod">
          <ac:chgData name="Deborah Jenkins" userId="3cd02ba5-e528-4585-978d-4fde2b47730a" providerId="ADAL" clId="{D1438191-5837-46CF-8734-D98106D5BD4E}" dt="2025-10-06T10:07:49.649" v="400" actId="1076"/>
          <ac:spMkLst>
            <pc:docMk/>
            <pc:sldMk cId="2860396127" sldId="506"/>
            <ac:spMk id="2" creationId="{94DB58A3-B847-3BE6-7379-2BA47D41536A}"/>
          </ac:spMkLst>
        </pc:spChg>
        <pc:spChg chg="mod">
          <ac:chgData name="Deborah Jenkins" userId="3cd02ba5-e528-4585-978d-4fde2b47730a" providerId="ADAL" clId="{D1438191-5837-46CF-8734-D98106D5BD4E}" dt="2025-10-06T10:07:54.526" v="402" actId="27636"/>
          <ac:spMkLst>
            <pc:docMk/>
            <pc:sldMk cId="2860396127" sldId="506"/>
            <ac:spMk id="3" creationId="{64BF0F40-D2D9-83CA-C7EE-01BF4A87EA5B}"/>
          </ac:spMkLst>
        </pc:spChg>
        <pc:picChg chg="add mod">
          <ac:chgData name="Deborah Jenkins" userId="3cd02ba5-e528-4585-978d-4fde2b47730a" providerId="ADAL" clId="{D1438191-5837-46CF-8734-D98106D5BD4E}" dt="2025-10-06T10:07:31.675" v="392" actId="26606"/>
          <ac:picMkLst>
            <pc:docMk/>
            <pc:sldMk cId="2860396127" sldId="506"/>
            <ac:picMk id="4" creationId="{D69EB09F-A88F-C50F-AC35-015DB84F3F40}"/>
          </ac:picMkLst>
        </pc:picChg>
      </pc:sldChg>
      <pc:sldChg chg="addSp delSp modSp new mod modClrScheme chgLayout">
        <pc:chgData name="Deborah Jenkins" userId="3cd02ba5-e528-4585-978d-4fde2b47730a" providerId="ADAL" clId="{D1438191-5837-46CF-8734-D98106D5BD4E}" dt="2025-10-09T15:54:29.689" v="680" actId="1076"/>
        <pc:sldMkLst>
          <pc:docMk/>
          <pc:sldMk cId="585851236" sldId="507"/>
        </pc:sldMkLst>
        <pc:spChg chg="mod ord">
          <ac:chgData name="Deborah Jenkins" userId="3cd02ba5-e528-4585-978d-4fde2b47730a" providerId="ADAL" clId="{D1438191-5837-46CF-8734-D98106D5BD4E}" dt="2025-10-06T10:15:14.113" v="427" actId="1076"/>
          <ac:spMkLst>
            <pc:docMk/>
            <pc:sldMk cId="585851236" sldId="507"/>
            <ac:spMk id="3" creationId="{A5C12EE8-7A1B-74C2-C939-7B0A0A52C0D8}"/>
          </ac:spMkLst>
        </pc:spChg>
        <pc:spChg chg="add mod">
          <ac:chgData name="Deborah Jenkins" userId="3cd02ba5-e528-4585-978d-4fde2b47730a" providerId="ADAL" clId="{D1438191-5837-46CF-8734-D98106D5BD4E}" dt="2025-10-06T10:15:04.094" v="424" actId="26606"/>
          <ac:spMkLst>
            <pc:docMk/>
            <pc:sldMk cId="585851236" sldId="507"/>
            <ac:spMk id="4" creationId="{FF67E40E-F5D5-7C03-7B35-95002CCF3A74}"/>
          </ac:spMkLst>
        </pc:spChg>
        <pc:picChg chg="add mod">
          <ac:chgData name="Deborah Jenkins" userId="3cd02ba5-e528-4585-978d-4fde2b47730a" providerId="ADAL" clId="{D1438191-5837-46CF-8734-D98106D5BD4E}" dt="2025-10-09T15:54:29.689" v="680" actId="1076"/>
          <ac:picMkLst>
            <pc:docMk/>
            <pc:sldMk cId="585851236" sldId="507"/>
            <ac:picMk id="6" creationId="{7042D093-0D75-B729-A15C-735E6A5F6B1B}"/>
          </ac:picMkLst>
        </pc:picChg>
      </pc:sldChg>
      <pc:sldChg chg="add del">
        <pc:chgData name="Deborah Jenkins" userId="3cd02ba5-e528-4585-978d-4fde2b47730a" providerId="ADAL" clId="{D1438191-5837-46CF-8734-D98106D5BD4E}" dt="2025-10-06T09:27:44.776" v="8" actId="47"/>
        <pc:sldMkLst>
          <pc:docMk/>
          <pc:sldMk cId="2037093055" sldId="507"/>
        </pc:sldMkLst>
      </pc:sldChg>
      <pc:sldChg chg="add del">
        <pc:chgData name="Deborah Jenkins" userId="3cd02ba5-e528-4585-978d-4fde2b47730a" providerId="ADAL" clId="{D1438191-5837-46CF-8734-D98106D5BD4E}" dt="2025-10-06T09:27:45.056" v="9" actId="47"/>
        <pc:sldMkLst>
          <pc:docMk/>
          <pc:sldMk cId="492981828" sldId="508"/>
        </pc:sldMkLst>
      </pc:sldChg>
      <pc:sldChg chg="addSp modSp new mod modAnim">
        <pc:chgData name="Deborah Jenkins" userId="3cd02ba5-e528-4585-978d-4fde2b47730a" providerId="ADAL" clId="{D1438191-5837-46CF-8734-D98106D5BD4E}" dt="2025-10-06T10:26:02.565" v="529"/>
        <pc:sldMkLst>
          <pc:docMk/>
          <pc:sldMk cId="573691955" sldId="508"/>
        </pc:sldMkLst>
        <pc:spChg chg="mod">
          <ac:chgData name="Deborah Jenkins" userId="3cd02ba5-e528-4585-978d-4fde2b47730a" providerId="ADAL" clId="{D1438191-5837-46CF-8734-D98106D5BD4E}" dt="2025-10-06T10:24:15.193" v="516" actId="14100"/>
          <ac:spMkLst>
            <pc:docMk/>
            <pc:sldMk cId="573691955" sldId="508"/>
            <ac:spMk id="2" creationId="{A1B875EB-2246-3C1F-7A9E-C9CFB691CC29}"/>
          </ac:spMkLst>
        </pc:spChg>
        <pc:spChg chg="mod">
          <ac:chgData name="Deborah Jenkins" userId="3cd02ba5-e528-4585-978d-4fde2b47730a" providerId="ADAL" clId="{D1438191-5837-46CF-8734-D98106D5BD4E}" dt="2025-10-06T10:24:24.229" v="521" actId="1076"/>
          <ac:spMkLst>
            <pc:docMk/>
            <pc:sldMk cId="573691955" sldId="508"/>
            <ac:spMk id="3" creationId="{80009D36-42FF-9CCD-C9E3-7EAAF6CCA462}"/>
          </ac:spMkLst>
        </pc:spChg>
        <pc:spChg chg="add mod">
          <ac:chgData name="Deborah Jenkins" userId="3cd02ba5-e528-4585-978d-4fde2b47730a" providerId="ADAL" clId="{D1438191-5837-46CF-8734-D98106D5BD4E}" dt="2025-10-06T10:24:09.265" v="514" actId="1076"/>
          <ac:spMkLst>
            <pc:docMk/>
            <pc:sldMk cId="573691955" sldId="508"/>
            <ac:spMk id="4" creationId="{F6C7C561-FB66-927A-60FA-25C5520F60F2}"/>
          </ac:spMkLst>
        </pc:spChg>
        <pc:spChg chg="add mod">
          <ac:chgData name="Deborah Jenkins" userId="3cd02ba5-e528-4585-978d-4fde2b47730a" providerId="ADAL" clId="{D1438191-5837-46CF-8734-D98106D5BD4E}" dt="2025-10-06T10:23:09.933" v="502" actId="1076"/>
          <ac:spMkLst>
            <pc:docMk/>
            <pc:sldMk cId="573691955" sldId="508"/>
            <ac:spMk id="6" creationId="{46A9FC69-226C-460A-FA0F-CA0738A1B0EF}"/>
          </ac:spMkLst>
        </pc:spChg>
        <pc:spChg chg="add mod">
          <ac:chgData name="Deborah Jenkins" userId="3cd02ba5-e528-4585-978d-4fde2b47730a" providerId="ADAL" clId="{D1438191-5837-46CF-8734-D98106D5BD4E}" dt="2025-10-06T10:24:01.291" v="512" actId="14100"/>
          <ac:spMkLst>
            <pc:docMk/>
            <pc:sldMk cId="573691955" sldId="508"/>
            <ac:spMk id="7" creationId="{6DEE1FFF-8A60-A59F-A85F-59AEBF233FA0}"/>
          </ac:spMkLst>
        </pc:spChg>
      </pc:sldChg>
      <pc:sldChg chg="add del">
        <pc:chgData name="Deborah Jenkins" userId="3cd02ba5-e528-4585-978d-4fde2b47730a" providerId="ADAL" clId="{D1438191-5837-46CF-8734-D98106D5BD4E}" dt="2025-10-06T09:27:45.217" v="10" actId="47"/>
        <pc:sldMkLst>
          <pc:docMk/>
          <pc:sldMk cId="1985416712" sldId="509"/>
        </pc:sldMkLst>
      </pc:sldChg>
      <pc:sldChg chg="delSp modSp new mod">
        <pc:chgData name="Deborah Jenkins" userId="3cd02ba5-e528-4585-978d-4fde2b47730a" providerId="ADAL" clId="{D1438191-5837-46CF-8734-D98106D5BD4E}" dt="2025-10-09T13:39:20.934" v="616" actId="27636"/>
        <pc:sldMkLst>
          <pc:docMk/>
          <pc:sldMk cId="3572652002" sldId="509"/>
        </pc:sldMkLst>
        <pc:spChg chg="del">
          <ac:chgData name="Deborah Jenkins" userId="3cd02ba5-e528-4585-978d-4fde2b47730a" providerId="ADAL" clId="{D1438191-5837-46CF-8734-D98106D5BD4E}" dt="2025-10-09T13:35:52.427" v="576" actId="478"/>
          <ac:spMkLst>
            <pc:docMk/>
            <pc:sldMk cId="3572652002" sldId="509"/>
            <ac:spMk id="2" creationId="{E4AA70E7-BF08-EC0A-FD51-69CC055368ED}"/>
          </ac:spMkLst>
        </pc:spChg>
        <pc:spChg chg="mod">
          <ac:chgData name="Deborah Jenkins" userId="3cd02ba5-e528-4585-978d-4fde2b47730a" providerId="ADAL" clId="{D1438191-5837-46CF-8734-D98106D5BD4E}" dt="2025-10-09T13:39:20.934" v="616" actId="27636"/>
          <ac:spMkLst>
            <pc:docMk/>
            <pc:sldMk cId="3572652002" sldId="509"/>
            <ac:spMk id="3" creationId="{A734ED89-227B-33C4-0F73-2A0092FDC06B}"/>
          </ac:spMkLst>
        </pc:spChg>
      </pc:sldChg>
      <pc:sldChg chg="new del">
        <pc:chgData name="Deborah Jenkins" userId="3cd02ba5-e528-4585-978d-4fde2b47730a" providerId="ADAL" clId="{D1438191-5837-46CF-8734-D98106D5BD4E}" dt="2025-10-09T13:35:10.248" v="560" actId="680"/>
        <pc:sldMkLst>
          <pc:docMk/>
          <pc:sldMk cId="4258963807" sldId="509"/>
        </pc:sldMkLst>
      </pc:sldChg>
      <pc:sldChg chg="modSp new mod">
        <pc:chgData name="Deborah Jenkins" userId="3cd02ba5-e528-4585-978d-4fde2b47730a" providerId="ADAL" clId="{D1438191-5837-46CF-8734-D98106D5BD4E}" dt="2025-10-09T13:39:59.868" v="644" actId="27636"/>
        <pc:sldMkLst>
          <pc:docMk/>
          <pc:sldMk cId="687228181" sldId="510"/>
        </pc:sldMkLst>
        <pc:spChg chg="mod">
          <ac:chgData name="Deborah Jenkins" userId="3cd02ba5-e528-4585-978d-4fde2b47730a" providerId="ADAL" clId="{D1438191-5837-46CF-8734-D98106D5BD4E}" dt="2025-10-09T13:39:47.687" v="639" actId="27636"/>
          <ac:spMkLst>
            <pc:docMk/>
            <pc:sldMk cId="687228181" sldId="510"/>
            <ac:spMk id="2" creationId="{B6DE7B8F-E861-E725-5DD0-00BC36D144A1}"/>
          </ac:spMkLst>
        </pc:spChg>
        <pc:spChg chg="mod">
          <ac:chgData name="Deborah Jenkins" userId="3cd02ba5-e528-4585-978d-4fde2b47730a" providerId="ADAL" clId="{D1438191-5837-46CF-8734-D98106D5BD4E}" dt="2025-10-09T13:39:59.868" v="644" actId="27636"/>
          <ac:spMkLst>
            <pc:docMk/>
            <pc:sldMk cId="687228181" sldId="510"/>
            <ac:spMk id="3" creationId="{D596F912-0747-3ED2-9D84-60BF3B537CF7}"/>
          </ac:spMkLst>
        </pc:spChg>
      </pc:sldChg>
      <pc:sldChg chg="add del">
        <pc:chgData name="Deborah Jenkins" userId="3cd02ba5-e528-4585-978d-4fde2b47730a" providerId="ADAL" clId="{D1438191-5837-46CF-8734-D98106D5BD4E}" dt="2025-10-06T09:27:45.361" v="11" actId="47"/>
        <pc:sldMkLst>
          <pc:docMk/>
          <pc:sldMk cId="879076280" sldId="510"/>
        </pc:sldMkLst>
      </pc:sldChg>
      <pc:sldChg chg="add del">
        <pc:chgData name="Deborah Jenkins" userId="3cd02ba5-e528-4585-978d-4fde2b47730a" providerId="ADAL" clId="{D1438191-5837-46CF-8734-D98106D5BD4E}" dt="2025-10-06T09:27:45.526" v="12" actId="47"/>
        <pc:sldMkLst>
          <pc:docMk/>
          <pc:sldMk cId="3863015270" sldId="511"/>
        </pc:sldMkLst>
      </pc:sldChg>
      <pc:sldChg chg="add del">
        <pc:chgData name="Deborah Jenkins" userId="3cd02ba5-e528-4585-978d-4fde2b47730a" providerId="ADAL" clId="{D1438191-5837-46CF-8734-D98106D5BD4E}" dt="2025-10-06T09:27:45.686" v="13" actId="47"/>
        <pc:sldMkLst>
          <pc:docMk/>
          <pc:sldMk cId="3579525071" sldId="512"/>
        </pc:sldMkLst>
      </pc:sldChg>
      <pc:sldChg chg="add del">
        <pc:chgData name="Deborah Jenkins" userId="3cd02ba5-e528-4585-978d-4fde2b47730a" providerId="ADAL" clId="{D1438191-5837-46CF-8734-D98106D5BD4E}" dt="2025-10-06T09:27:45.845" v="14" actId="47"/>
        <pc:sldMkLst>
          <pc:docMk/>
          <pc:sldMk cId="3383966455" sldId="513"/>
        </pc:sldMkLst>
      </pc:sldChg>
      <pc:sldChg chg="add del">
        <pc:chgData name="Deborah Jenkins" userId="3cd02ba5-e528-4585-978d-4fde2b47730a" providerId="ADAL" clId="{D1438191-5837-46CF-8734-D98106D5BD4E}" dt="2025-10-06T09:27:46.037" v="15" actId="47"/>
        <pc:sldMkLst>
          <pc:docMk/>
          <pc:sldMk cId="3872340566" sldId="514"/>
        </pc:sldMkLst>
      </pc:sldChg>
      <pc:sldChg chg="add del">
        <pc:chgData name="Deborah Jenkins" userId="3cd02ba5-e528-4585-978d-4fde2b47730a" providerId="ADAL" clId="{D1438191-5837-46CF-8734-D98106D5BD4E}" dt="2025-10-06T09:27:46.567" v="16" actId="47"/>
        <pc:sldMkLst>
          <pc:docMk/>
          <pc:sldMk cId="0" sldId="515"/>
        </pc:sldMkLst>
      </pc:sldChg>
      <pc:sldChg chg="add del">
        <pc:chgData name="Deborah Jenkins" userId="3cd02ba5-e528-4585-978d-4fde2b47730a" providerId="ADAL" clId="{D1438191-5837-46CF-8734-D98106D5BD4E}" dt="2025-10-06T09:27:46.743" v="17" actId="47"/>
        <pc:sldMkLst>
          <pc:docMk/>
          <pc:sldMk cId="0" sldId="516"/>
        </pc:sldMkLst>
      </pc:sldChg>
      <pc:sldChg chg="add del">
        <pc:chgData name="Deborah Jenkins" userId="3cd02ba5-e528-4585-978d-4fde2b47730a" providerId="ADAL" clId="{D1438191-5837-46CF-8734-D98106D5BD4E}" dt="2025-10-06T09:27:46.926" v="18" actId="47"/>
        <pc:sldMkLst>
          <pc:docMk/>
          <pc:sldMk cId="0" sldId="517"/>
        </pc:sldMkLst>
      </pc:sldChg>
      <pc:sldChg chg="add del">
        <pc:chgData name="Deborah Jenkins" userId="3cd02ba5-e528-4585-978d-4fde2b47730a" providerId="ADAL" clId="{D1438191-5837-46CF-8734-D98106D5BD4E}" dt="2025-10-06T09:27:47.073" v="19" actId="47"/>
        <pc:sldMkLst>
          <pc:docMk/>
          <pc:sldMk cId="0" sldId="518"/>
        </pc:sldMkLst>
      </pc:sldChg>
      <pc:sldChg chg="modSp add del mod">
        <pc:chgData name="Deborah Jenkins" userId="3cd02ba5-e528-4585-978d-4fde2b47730a" providerId="ADAL" clId="{D1438191-5837-46CF-8734-D98106D5BD4E}" dt="2025-10-06T09:27:47.258" v="20" actId="47"/>
        <pc:sldMkLst>
          <pc:docMk/>
          <pc:sldMk cId="1506586111" sldId="519"/>
        </pc:sldMkLst>
      </pc:sldChg>
      <pc:sldChg chg="add del">
        <pc:chgData name="Deborah Jenkins" userId="3cd02ba5-e528-4585-978d-4fde2b47730a" providerId="ADAL" clId="{D1438191-5837-46CF-8734-D98106D5BD4E}" dt="2025-10-06T09:27:47.727" v="21" actId="47"/>
        <pc:sldMkLst>
          <pc:docMk/>
          <pc:sldMk cId="0" sldId="520"/>
        </pc:sldMkLst>
      </pc:sldChg>
      <pc:sldChg chg="add del">
        <pc:chgData name="Deborah Jenkins" userId="3cd02ba5-e528-4585-978d-4fde2b47730a" providerId="ADAL" clId="{D1438191-5837-46CF-8734-D98106D5BD4E}" dt="2025-10-06T09:27:47.978" v="22" actId="47"/>
        <pc:sldMkLst>
          <pc:docMk/>
          <pc:sldMk cId="0" sldId="521"/>
        </pc:sldMkLst>
      </pc:sldChg>
      <pc:sldChg chg="add del">
        <pc:chgData name="Deborah Jenkins" userId="3cd02ba5-e528-4585-978d-4fde2b47730a" providerId="ADAL" clId="{D1438191-5837-46CF-8734-D98106D5BD4E}" dt="2025-10-06T09:27:48.141" v="23" actId="47"/>
        <pc:sldMkLst>
          <pc:docMk/>
          <pc:sldMk cId="0" sldId="522"/>
        </pc:sldMkLst>
      </pc:sldChg>
      <pc:sldChg chg="add del">
        <pc:chgData name="Deborah Jenkins" userId="3cd02ba5-e528-4585-978d-4fde2b47730a" providerId="ADAL" clId="{D1438191-5837-46CF-8734-D98106D5BD4E}" dt="2025-10-06T09:27:48.302" v="24" actId="47"/>
        <pc:sldMkLst>
          <pc:docMk/>
          <pc:sldMk cId="3353986782" sldId="523"/>
        </pc:sldMkLst>
      </pc:sldChg>
      <pc:sldChg chg="add del">
        <pc:chgData name="Deborah Jenkins" userId="3cd02ba5-e528-4585-978d-4fde2b47730a" providerId="ADAL" clId="{D1438191-5837-46CF-8734-D98106D5BD4E}" dt="2025-10-06T09:27:49.173" v="25" actId="47"/>
        <pc:sldMkLst>
          <pc:docMk/>
          <pc:sldMk cId="1595183076" sldId="524"/>
        </pc:sldMkLst>
      </pc:sldChg>
      <pc:sldChg chg="add del">
        <pc:chgData name="Deborah Jenkins" userId="3cd02ba5-e528-4585-978d-4fde2b47730a" providerId="ADAL" clId="{D1438191-5837-46CF-8734-D98106D5BD4E}" dt="2025-10-06T09:27:49.378" v="26" actId="47"/>
        <pc:sldMkLst>
          <pc:docMk/>
          <pc:sldMk cId="979448202" sldId="525"/>
        </pc:sldMkLst>
      </pc:sldChg>
    </pc:docChg>
  </pc:docChgLst>
  <pc:docChgLst>
    <pc:chgData name="Deborah Jenkins" userId="S::deborah.jenkins@uwtsd.ac.uk::3cd02ba5-e528-4585-978d-4fde2b47730a" providerId="AD" clId="Web-{B203E553-3351-97F1-7665-8C6FD0F71FA9}"/>
    <pc:docChg chg="modSld">
      <pc:chgData name="Deborah Jenkins" userId="S::deborah.jenkins@uwtsd.ac.uk::3cd02ba5-e528-4585-978d-4fde2b47730a" providerId="AD" clId="Web-{B203E553-3351-97F1-7665-8C6FD0F71FA9}" dt="2025-10-10T12:14:53.243" v="3" actId="20577"/>
      <pc:docMkLst>
        <pc:docMk/>
      </pc:docMkLst>
      <pc:sldChg chg="modSp">
        <pc:chgData name="Deborah Jenkins" userId="S::deborah.jenkins@uwtsd.ac.uk::3cd02ba5-e528-4585-978d-4fde2b47730a" providerId="AD" clId="Web-{B203E553-3351-97F1-7665-8C6FD0F71FA9}" dt="2025-10-10T12:14:53.243" v="3" actId="20577"/>
        <pc:sldMkLst>
          <pc:docMk/>
          <pc:sldMk cId="326146269" sldId="420"/>
        </pc:sldMkLst>
        <pc:spChg chg="mod">
          <ac:chgData name="Deborah Jenkins" userId="S::deborah.jenkins@uwtsd.ac.uk::3cd02ba5-e528-4585-978d-4fde2b47730a" providerId="AD" clId="Web-{B203E553-3351-97F1-7665-8C6FD0F71FA9}" dt="2025-10-10T12:14:53.243" v="3" actId="20577"/>
          <ac:spMkLst>
            <pc:docMk/>
            <pc:sldMk cId="326146269" sldId="420"/>
            <ac:spMk id="7" creationId="{D4818224-35C3-4A9B-9BAA-73693A74175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2286FD-25A2-40D5-BB75-F99F2A7F25FF}" type="datetimeFigureOut">
              <a:rPr lang="en-GB" smtClean="0"/>
              <a:t>10/10/2025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6CCC9-5342-4FF1-8902-53179C074075}" type="slidenum">
              <a:rPr lang="en-GB" smtClean="0"/>
              <a:t>‹#›</a:t>
            </a:fld>
            <a:endParaRPr lang="en-GB"/>
          </a:p>
        </p:txBody>
      </p:sp>
    </p:spTree>
    <p:extLst>
      <p:ext uri="{BB962C8B-B14F-4D97-AF65-F5344CB8AC3E}">
        <p14:creationId xmlns:p14="http://schemas.microsoft.com/office/powerpoint/2010/main" val="1473923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a:solidFill>
                  <a:srgbClr val="000000"/>
                </a:solidFill>
                <a:uFillTx/>
                <a:latin typeface="Calibri"/>
              </a:rPr>
              <a:t>International tourist arrivals have increased from 25 million globally in 1950, to 278 million in 1980, 527 million in 1995, and  1.1 billion in 2015. They are expected to reach 1.8 billion by 2030.</a:t>
            </a:r>
            <a:endParaRPr lang="en-US" sz="7200" b="0" i="0" u="none" strike="noStrike" kern="1200" cap="none" spc="0" baseline="0">
              <a:solidFill>
                <a:srgbClr val="000000"/>
              </a:solidFill>
              <a:uFillTx/>
              <a:latin typeface="Calibri"/>
            </a:endParaRPr>
          </a:p>
          <a:p>
            <a:endParaRPr lang="en-GB" sz="720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a:solidFill>
                  <a:srgbClr val="000000"/>
                </a:solidFill>
                <a:uFillTx/>
                <a:latin typeface="Calibri"/>
              </a:rPr>
              <a:t>The average international tourist receipt is over US$700 per person and travellers spent over $1.4 trillion.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7200" b="0" i="0" u="none" strike="noStrike" kern="1200" cap="none" spc="0" baseline="0">
              <a:solidFill>
                <a:srgbClr val="000000"/>
              </a:solidFill>
              <a:uFillTx/>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a:solidFill>
                  <a:srgbClr val="000000"/>
                </a:solidFill>
                <a:uFillTx/>
                <a:latin typeface="Calibri"/>
              </a:rPr>
              <a:t>Travel and tourism represents approximately 10% of total global Gross Domestic Product (GDP) in 2015 (if it include tourism related business (e.g. catering, cleaning) (US $7 trillion).</a:t>
            </a:r>
            <a:endParaRPr lang="en-US" sz="7200" b="0" i="0" u="none" strike="noStrike" kern="1200" cap="none" spc="0" baseline="0">
              <a:solidFill>
                <a:srgbClr val="000000"/>
              </a:solidFill>
              <a:uFillTx/>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7200" b="0" i="0" u="none" strike="noStrike" kern="1200" cap="none" spc="0" baseline="0">
              <a:solidFill>
                <a:srgbClr val="000000"/>
              </a:solidFill>
              <a:uFillTx/>
              <a:latin typeface="Calibri"/>
            </a:endParaRPr>
          </a:p>
          <a:p>
            <a:r>
              <a:rPr lang="en-GB" sz="7200" b="0" i="0" u="none" strike="noStrike" kern="1200" cap="none" spc="0" baseline="0">
                <a:solidFill>
                  <a:srgbClr val="000000"/>
                </a:solidFill>
                <a:uFillTx/>
                <a:latin typeface="Calibri"/>
              </a:rPr>
              <a:t>The global travel and tourism industry creates approximately 11% of the world’s employment (direct &amp; indirect) in 2015</a:t>
            </a:r>
          </a:p>
          <a:p>
            <a:endParaRPr lang="en-GB" sz="2000" b="0" i="0" u="none" strike="noStrike" kern="1200" cap="none" spc="0" baseline="0">
              <a:solidFill>
                <a:srgbClr val="000000"/>
              </a:solidFill>
              <a:uFillTx/>
              <a:latin typeface="Calibri"/>
            </a:endParaRPr>
          </a:p>
          <a:p>
            <a:pPr lvl="0">
              <a:lnSpc>
                <a:spcPct val="110000"/>
              </a:lnSpc>
            </a:pPr>
            <a:r>
              <a:rPr lang="en-GB" sz="3600"/>
              <a:t>Although the Bellagio hotel in Las Vegas recycles its water – it still uses 12 million litres of water per year in a water scarce region</a:t>
            </a:r>
          </a:p>
          <a:p>
            <a:pPr lvl="0">
              <a:lnSpc>
                <a:spcPct val="110000"/>
              </a:lnSpc>
            </a:pPr>
            <a:r>
              <a:rPr lang="en-GB" sz="3600"/>
              <a:t>a village of 700 in a developing country uses an average of 500 litres of water per month AND a luxury hotel room guest uses 1800 litres of water per person per night</a:t>
            </a:r>
          </a:p>
          <a:p>
            <a:pPr lvl="0">
              <a:lnSpc>
                <a:spcPct val="110000"/>
              </a:lnSpc>
            </a:pPr>
            <a:r>
              <a:rPr lang="en-GB" sz="3600"/>
              <a:t>The average UK household used 400 litres of water per day</a:t>
            </a:r>
            <a:endParaRPr lang="en-US" sz="3600"/>
          </a:p>
          <a:p>
            <a:pPr lvl="0">
              <a:lnSpc>
                <a:spcPct val="110000"/>
              </a:lnSpc>
            </a:pPr>
            <a:r>
              <a:rPr lang="en-GB" sz="3600"/>
              <a:t>The average person in the UK uses approximately 150 litres of water per day – 3 times that of a local village in Asia.</a:t>
            </a:r>
          </a:p>
          <a:p>
            <a:endParaRPr lang="en-GB" sz="2000" b="0" i="0" u="none" strike="noStrike" kern="1200" cap="none" spc="0" baseline="0">
              <a:solidFill>
                <a:srgbClr val="000000"/>
              </a:solidFill>
              <a:uFillTx/>
              <a:latin typeface="Calibri"/>
            </a:endParaRPr>
          </a:p>
          <a:p>
            <a:endParaRPr lang="en-GB" sz="2000" b="0" i="0" u="none" strike="noStrike" kern="1200" cap="none" spc="0" baseline="0">
              <a:solidFill>
                <a:srgbClr val="000000"/>
              </a:solidFill>
              <a:uFillTx/>
              <a:latin typeface="Calibri"/>
            </a:endParaRPr>
          </a:p>
          <a:p>
            <a:pPr lvl="0"/>
            <a:r>
              <a:rPr lang="en-GB" sz="3600"/>
              <a:t>A species of animal or plant life disappears at a rate of one every three minutes.</a:t>
            </a:r>
          </a:p>
          <a:p>
            <a:pPr lvl="0"/>
            <a:r>
              <a:rPr lang="en-GB" sz="3600"/>
              <a:t>70% of marine mammals are threatened</a:t>
            </a:r>
          </a:p>
          <a:p>
            <a:pPr lvl="0"/>
            <a:r>
              <a:rPr lang="en-GB" sz="3600"/>
              <a:t>The Western world (with 17% of the worlds’ population) currently consumes 52% of total global energy</a:t>
            </a:r>
          </a:p>
          <a:p>
            <a:pPr lvl="0"/>
            <a:r>
              <a:rPr lang="en-GB" sz="3600"/>
              <a:t>A species of animal or plant life disappears at a rate of one every three minutes.</a:t>
            </a:r>
            <a:endParaRPr lang="en-US" sz="3600"/>
          </a:p>
          <a:p>
            <a:endParaRPr lang="en-GB" sz="2000" b="0" i="0" u="none" strike="noStrike" kern="1200" cap="none" spc="0" baseline="0">
              <a:solidFill>
                <a:srgbClr val="000000"/>
              </a:solidFill>
              <a:uFillTx/>
              <a:latin typeface="Calibri"/>
            </a:endParaRPr>
          </a:p>
          <a:p>
            <a:endParaRPr lang="en-GB" sz="2000" b="0" i="0" u="none" strike="noStrike" kern="1200" cap="none" spc="0" baseline="0">
              <a:solidFill>
                <a:srgbClr val="000000"/>
              </a:solidFill>
              <a:uFillTx/>
              <a:latin typeface="Calibri"/>
            </a:endParaRPr>
          </a:p>
          <a:p>
            <a:pPr lvl="0">
              <a:lnSpc>
                <a:spcPct val="110000"/>
              </a:lnSpc>
            </a:pPr>
            <a:r>
              <a:rPr lang="en-GB" sz="2000"/>
              <a:t>Since 1970 a third of the natural world has been destroyed by human activity.</a:t>
            </a:r>
          </a:p>
          <a:p>
            <a:pPr lvl="0">
              <a:lnSpc>
                <a:spcPct val="110000"/>
              </a:lnSpc>
            </a:pPr>
            <a:r>
              <a:rPr lang="en-GB" sz="2000"/>
              <a:t>The number of cars on the road surpassed 1 billion in 2010. Today it is 1.2 billion and will be 2 billion by 2035.</a:t>
            </a:r>
          </a:p>
          <a:p>
            <a:pPr lvl="0">
              <a:lnSpc>
                <a:spcPct val="110000"/>
              </a:lnSpc>
            </a:pPr>
            <a:r>
              <a:rPr lang="en-GB" sz="2000"/>
              <a:t>Nearly 2/3 of Caribbean reefs are in jeopardy.</a:t>
            </a:r>
          </a:p>
          <a:p>
            <a:pPr lvl="0">
              <a:lnSpc>
                <a:spcPct val="110000"/>
              </a:lnSpc>
            </a:pPr>
            <a:r>
              <a:rPr lang="en-GB" sz="2000"/>
              <a:t>By 2050 climate change could have directly led to the extinction of 30% of species, the death of 90% of coral reefs and the loss of half the Amazon rainforest.</a:t>
            </a:r>
          </a:p>
          <a:p>
            <a:pPr lvl="0">
              <a:lnSpc>
                <a:spcPct val="110000"/>
              </a:lnSpc>
            </a:pPr>
            <a:r>
              <a:rPr lang="en-GB" sz="2000"/>
              <a:t>Seawater is expected to rise 70 cm in the next 10 years.</a:t>
            </a:r>
            <a:endParaRPr lang="en-US" sz="2000"/>
          </a:p>
          <a:p>
            <a:endParaRPr lang="en-GB" sz="2000"/>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2015151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6CCC9-5342-4FF1-8902-53179C074075}" type="slidenum">
              <a:rPr lang="en-GB" smtClean="0"/>
              <a:t>10</a:t>
            </a:fld>
            <a:endParaRPr lang="en-GB"/>
          </a:p>
        </p:txBody>
      </p:sp>
    </p:spTree>
    <p:extLst>
      <p:ext uri="{BB962C8B-B14F-4D97-AF65-F5344CB8AC3E}">
        <p14:creationId xmlns:p14="http://schemas.microsoft.com/office/powerpoint/2010/main" val="3533057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The next area identified by WRAP was water  usage, I know sat here in the Welsh summer  rain it can be easy to </a:t>
            </a:r>
            <a:r>
              <a:rPr lang="en-GB" sz="1800" err="1">
                <a:effectLst/>
                <a:latin typeface="Calibri" panose="020F0502020204030204" pitchFamily="34" charset="0"/>
                <a:ea typeface="Calibri" panose="020F0502020204030204" pitchFamily="34" charset="0"/>
                <a:cs typeface="Times New Roman" panose="02020603050405020304" pitchFamily="18" charset="0"/>
              </a:rPr>
              <a:t>detatch</a:t>
            </a:r>
            <a:r>
              <a:rPr lang="en-GB" sz="1800">
                <a:effectLst/>
                <a:latin typeface="Calibri" panose="020F0502020204030204" pitchFamily="34" charset="0"/>
                <a:ea typeface="Calibri" panose="020F0502020204030204" pitchFamily="34" charset="0"/>
                <a:cs typeface="Times New Roman" panose="02020603050405020304" pitchFamily="18" charset="0"/>
              </a:rPr>
              <a:t> ourselves from the serious water access problems being faced internationally but even at home WRAP found that 86% of UK rivers do not meet good ecological status and have suffered from contamination and </a:t>
            </a:r>
            <a:r>
              <a:rPr lang="en-GB" sz="1800" err="1">
                <a:effectLst/>
                <a:latin typeface="Calibri" panose="020F0502020204030204" pitchFamily="34" charset="0"/>
                <a:ea typeface="Calibri" panose="020F0502020204030204" pitchFamily="34" charset="0"/>
                <a:cs typeface="Times New Roman" panose="02020603050405020304" pitchFamily="18" charset="0"/>
              </a:rPr>
              <a:t>poloution</a:t>
            </a:r>
            <a:r>
              <a:rPr lang="en-GB" sz="1800">
                <a:effectLst/>
                <a:latin typeface="Calibri" panose="020F0502020204030204" pitchFamily="34" charset="0"/>
                <a:ea typeface="Calibri" panose="020F0502020204030204" pitchFamily="34" charset="0"/>
                <a:cs typeface="Times New Roman" panose="02020603050405020304" pitchFamily="18" charset="0"/>
              </a:rPr>
              <a:t> but even with these environmental issues we are still very lucky that we receive a pretty steady flow of rain and fresh water to top up our water supplies. </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But  popular tourism spots are often in warm potentially costal areas,  sun sea and sand….. but you cant drink either of those,</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 as resource reliable water access can come under increasing threat,  it is fairly well accepted that our environment is warming and with that water is becoming more scarce in a number of areas as  Hotels and tourism are also making impacts, to the extent that many hotel and hospitality brands are making their own commitments and targets with water consumption,  like the Hilton working with communities to safeguard and help the environment and responsible water management.  </a:t>
            </a:r>
          </a:p>
          <a:p>
            <a:endParaRPr lang="en-GB"/>
          </a:p>
        </p:txBody>
      </p:sp>
      <p:sp>
        <p:nvSpPr>
          <p:cNvPr id="4" name="Slide Number Placeholder 3"/>
          <p:cNvSpPr>
            <a:spLocks noGrp="1"/>
          </p:cNvSpPr>
          <p:nvPr>
            <p:ph type="sldNum" sz="quarter" idx="5"/>
          </p:nvPr>
        </p:nvSpPr>
        <p:spPr/>
        <p:txBody>
          <a:bodyPr/>
          <a:lstStyle/>
          <a:p>
            <a:fld id="{140F2E4D-4C96-4791-A35B-08D096B3A1A6}" type="slidenum">
              <a:rPr lang="en-GB" smtClean="0"/>
              <a:t>11</a:t>
            </a:fld>
            <a:endParaRPr lang="en-GB"/>
          </a:p>
        </p:txBody>
      </p:sp>
    </p:spTree>
    <p:extLst>
      <p:ext uri="{BB962C8B-B14F-4D97-AF65-F5344CB8AC3E}">
        <p14:creationId xmlns:p14="http://schemas.microsoft.com/office/powerpoint/2010/main" val="3108251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F0EEA4-BFA9-B173-A87B-D5D0A852FC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B43946-D315-6C03-BD14-23200ADA4DA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D6B4FBC-2788-3444-1746-3F87B5637C3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DFFB0F1-15F1-4A65-B153-9485D35EA405}" type="slidenum">
              <a:t>12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Next is energy, energy is a necessity in our modern way of living,  not to say water and food aren’t but energy almost defines  the modern lifestyle, and these lifestyles are changing as the rise of zero hour contracts and flexible working has given rise to digital nomads and the working tourist further embedding international working and tourism as we feel the need to travel more than ever before, even becoming part of our culture </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One study attributed 8% of greenhouse emissions to tourism and is set to increase if the figures continue and Speaking of hotels </a:t>
            </a: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The average energy consumption of a small hotel, fewer than 100 rooms 12500kwh a month to put this in perspective the average </a:t>
            </a:r>
            <a:r>
              <a:rPr lang="en-GB" sz="1800" err="1">
                <a:effectLst/>
                <a:latin typeface="Calibri" panose="020F0502020204030204" pitchFamily="34" charset="0"/>
                <a:ea typeface="Calibri" panose="020F0502020204030204" pitchFamily="34" charset="0"/>
                <a:cs typeface="Times New Roman" panose="02020603050405020304" pitchFamily="18" charset="0"/>
              </a:rPr>
              <a:t>uk</a:t>
            </a:r>
            <a:r>
              <a:rPr lang="en-GB" sz="1800">
                <a:effectLst/>
                <a:latin typeface="Calibri" panose="020F0502020204030204" pitchFamily="34" charset="0"/>
                <a:ea typeface="Calibri" panose="020F0502020204030204" pitchFamily="34" charset="0"/>
                <a:cs typeface="Times New Roman" panose="02020603050405020304" pitchFamily="18" charset="0"/>
              </a:rPr>
              <a:t> house will use 3500 in a year, up to 45% of the energy in US hotels is with Heating Ventilations  air conditioning and lighting with an average cost of $2196 a year per room  </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and with energy prices only increasing the incentives for hotels to be more energy efficient have never been greater with some proposals for energy budgets for hotel rooms whereby you pay as you go for energy or have set allowances in, here is an interesting journal article on the subject if you would like to learn more.</a:t>
            </a:r>
          </a:p>
          <a:p>
            <a:endParaRPr lang="en-GB"/>
          </a:p>
        </p:txBody>
      </p:sp>
      <p:sp>
        <p:nvSpPr>
          <p:cNvPr id="4" name="Slide Number Placeholder 3"/>
          <p:cNvSpPr>
            <a:spLocks noGrp="1"/>
          </p:cNvSpPr>
          <p:nvPr>
            <p:ph type="sldNum" sz="quarter" idx="5"/>
          </p:nvPr>
        </p:nvSpPr>
        <p:spPr/>
        <p:txBody>
          <a:bodyPr/>
          <a:lstStyle/>
          <a:p>
            <a:fld id="{140F2E4D-4C96-4791-A35B-08D096B3A1A6}" type="slidenum">
              <a:rPr lang="en-GB" smtClean="0"/>
              <a:t>16</a:t>
            </a:fld>
            <a:endParaRPr lang="en-GB"/>
          </a:p>
        </p:txBody>
      </p:sp>
    </p:spTree>
    <p:extLst>
      <p:ext uri="{BB962C8B-B14F-4D97-AF65-F5344CB8AC3E}">
        <p14:creationId xmlns:p14="http://schemas.microsoft.com/office/powerpoint/2010/main" val="965932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9600" b="0" i="0">
                <a:solidFill>
                  <a:srgbClr val="4D5156"/>
                </a:solidFill>
                <a:effectLst/>
                <a:latin typeface="Google Sans"/>
              </a:rPr>
              <a:t>Tourism impacts tourist destinations in both positive and negative ways, encompassing </a:t>
            </a:r>
            <a:r>
              <a:rPr lang="en-GB" sz="9600" b="0" i="0">
                <a:solidFill>
                  <a:srgbClr val="040C28"/>
                </a:solidFill>
                <a:effectLst/>
                <a:latin typeface="Google Sans"/>
              </a:rPr>
              <a:t>economic, political, socio-cultural, environmental, and psychological dimensions</a:t>
            </a:r>
          </a:p>
          <a:p>
            <a:pPr algn="l"/>
            <a:r>
              <a:rPr lang="en-GB" sz="9600" b="0" i="0">
                <a:solidFill>
                  <a:srgbClr val="202124"/>
                </a:solidFill>
                <a:effectLst/>
                <a:latin typeface="Google Sans"/>
              </a:rPr>
              <a:t>What are 5 negative effects of tourism?</a:t>
            </a:r>
            <a:endParaRPr lang="en-GB" sz="9600" b="0" i="0">
              <a:solidFill>
                <a:srgbClr val="202124"/>
              </a:solidFill>
              <a:effectLst/>
              <a:latin typeface="arial" panose="020B0604020202020204" pitchFamily="34" charset="0"/>
            </a:endParaRPr>
          </a:p>
          <a:p>
            <a:pPr algn="l"/>
            <a:r>
              <a:rPr lang="en-GB" sz="9600" b="0" i="0">
                <a:solidFill>
                  <a:srgbClr val="4D5156"/>
                </a:solidFill>
                <a:effectLst/>
                <a:latin typeface="Google Sans"/>
              </a:rPr>
              <a:t>Tourism often puts pressure on natural resources through over-consumption, often in places where resources are already scarce. Tourism puts enormous stress on local land use, and can lead to </a:t>
            </a:r>
            <a:r>
              <a:rPr lang="en-GB" sz="9600" b="0" i="0">
                <a:solidFill>
                  <a:srgbClr val="040C28"/>
                </a:solidFill>
                <a:effectLst/>
                <a:latin typeface="Google Sans"/>
              </a:rPr>
              <a:t>soil erosion, increased pollution, natural habitat loss, and more pressure on endangered species</a:t>
            </a:r>
            <a:r>
              <a:rPr lang="en-GB" sz="9600" b="0" i="0">
                <a:solidFill>
                  <a:srgbClr val="4D5156"/>
                </a:solidFill>
                <a:effectLst/>
                <a:latin typeface="Google Sans"/>
              </a:rPr>
              <a:t>.</a:t>
            </a:r>
            <a:endParaRPr lang="en-GB" sz="9600" b="0" i="0">
              <a:solidFill>
                <a:srgbClr val="202124"/>
              </a:solidFill>
              <a:effectLst/>
              <a:latin typeface="arial" panose="020B0604020202020204" pitchFamily="34" charset="0"/>
            </a:endParaRPr>
          </a:p>
          <a:p>
            <a:pPr algn="l"/>
            <a:r>
              <a:rPr lang="en-GB" sz="9600" b="0" i="0">
                <a:solidFill>
                  <a:srgbClr val="202124"/>
                </a:solidFill>
                <a:effectLst/>
                <a:latin typeface="Google Sans"/>
              </a:rPr>
              <a:t>What are 5 positive effects of tourism?</a:t>
            </a:r>
            <a:endParaRPr lang="en-GB" sz="9600" b="0" i="0">
              <a:solidFill>
                <a:srgbClr val="202124"/>
              </a:solidFill>
              <a:effectLst/>
              <a:latin typeface="arial" panose="020B0604020202020204" pitchFamily="34" charset="0"/>
            </a:endParaRPr>
          </a:p>
          <a:p>
            <a:pPr algn="l"/>
            <a:r>
              <a:rPr lang="en-GB" sz="9600" b="0" i="0">
                <a:solidFill>
                  <a:srgbClr val="4D5156"/>
                </a:solidFill>
                <a:effectLst/>
                <a:latin typeface="Google Sans"/>
              </a:rPr>
              <a:t>Tourism employs women and is often the first job experience of young people. Money from the tourism then often goes into </a:t>
            </a:r>
            <a:r>
              <a:rPr lang="en-GB" sz="9600" b="0" i="0">
                <a:solidFill>
                  <a:srgbClr val="040C28"/>
                </a:solidFill>
                <a:effectLst/>
                <a:latin typeface="Google Sans"/>
              </a:rPr>
              <a:t>improving local infrastructure, and sustainable management and protection of natural wonders that attract visitors</a:t>
            </a:r>
            <a:r>
              <a:rPr lang="en-GB" sz="9600" b="0" i="0">
                <a:solidFill>
                  <a:srgbClr val="4D5156"/>
                </a:solidFill>
                <a:effectLst/>
                <a:latin typeface="Google Sans"/>
              </a:rPr>
              <a:t>. Better infrastructure and services have a positive impact on the environment</a:t>
            </a:r>
            <a:endParaRPr lang="en-GB" sz="9600" b="0" i="0">
              <a:solidFill>
                <a:srgbClr val="202124"/>
              </a:solidFill>
              <a:effectLst/>
              <a:latin typeface="arial" panose="020B0604020202020204" pitchFamily="34" charset="0"/>
            </a:endParaRPr>
          </a:p>
          <a:p>
            <a:pPr algn="l"/>
            <a:endParaRPr lang="en-GB" sz="9600" b="0" i="0">
              <a:solidFill>
                <a:srgbClr val="202124"/>
              </a:solidFill>
              <a:effectLst/>
              <a:latin typeface="arial" panose="020B0604020202020204" pitchFamily="34" charset="0"/>
            </a:endParaRPr>
          </a:p>
          <a:p>
            <a:endParaRPr lang="en-GB" sz="7200"/>
          </a:p>
        </p:txBody>
      </p:sp>
      <p:sp>
        <p:nvSpPr>
          <p:cNvPr id="4" name="Slide Number Placeholder 3"/>
          <p:cNvSpPr>
            <a:spLocks noGrp="1"/>
          </p:cNvSpPr>
          <p:nvPr>
            <p:ph type="sldNum" sz="quarter" idx="5"/>
          </p:nvPr>
        </p:nvSpPr>
        <p:spPr/>
        <p:txBody>
          <a:bodyPr/>
          <a:lstStyle/>
          <a:p>
            <a:fld id="{324661F1-DB81-44E4-BB5E-8CFA2BC56AE0}" type="slidenum">
              <a:rPr lang="en-GB" smtClean="0"/>
              <a:t>17</a:t>
            </a:fld>
            <a:endParaRPr lang="en-GB"/>
          </a:p>
        </p:txBody>
      </p:sp>
    </p:spTree>
    <p:extLst>
      <p:ext uri="{BB962C8B-B14F-4D97-AF65-F5344CB8AC3E}">
        <p14:creationId xmlns:p14="http://schemas.microsoft.com/office/powerpoint/2010/main" val="3508223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37B08A-326A-04D7-8E21-50211C34FB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D71588-0CFF-6242-4E36-78906476306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E0F86C5-A8BD-A5BA-4813-C7D70534C68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58DB0D3-56CA-4AA6-9FE6-91BF666022B1}" type="slidenum">
              <a:t>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8524FC-91FD-E3E1-27D4-4740CC637B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E4119B-63EE-11A9-E9F7-5C528117078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3F7BB4E-2481-987E-4438-A1E1B482F6E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BC28388-37F7-48C5-8FF3-ADB83CCD997E}" type="slidenum">
              <a:t>26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6C7776-28A9-900A-5519-A261215E69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E27383-5B60-3B15-1B30-16F50DBEBEAC}"/>
              </a:ext>
            </a:extLst>
          </p:cNvPr>
          <p:cNvSpPr txBox="1">
            <a:spLocks noGrp="1"/>
          </p:cNvSpPr>
          <p:nvPr>
            <p:ph type="body" sz="quarter" idx="1"/>
          </p:nvPr>
        </p:nvSpPr>
        <p:spPr/>
        <p:txBody>
          <a:bodyPr/>
          <a:lstStyle/>
          <a:p>
            <a:pPr marL="228600" lvl="0" indent="-228600">
              <a:buSzPct val="100000"/>
              <a:buAutoNum type="arabicParenR"/>
            </a:pPr>
            <a:r>
              <a:rPr lang="en-GB"/>
              <a:t>Education – the travel foundation, UNESCO, sustainable tourism, EU – blue flag beaches etc  </a:t>
            </a:r>
          </a:p>
          <a:p>
            <a:pPr marL="228600" lvl="0" indent="-228600">
              <a:buSzPct val="100000"/>
              <a:buAutoNum type="arabicParenR"/>
            </a:pPr>
            <a:r>
              <a:rPr lang="en-GB"/>
              <a:t>UNSDG, government targets </a:t>
            </a:r>
          </a:p>
          <a:p>
            <a:pPr marL="228600" lvl="0" indent="-228600">
              <a:buSzPct val="100000"/>
              <a:buAutoNum type="arabicParenR"/>
            </a:pPr>
            <a:r>
              <a:rPr lang="en-GB"/>
              <a:t>Ensure that the 2 pillars of sustainability have equal measure, benefit for all stakeholders and not the economic benefits of large multi national organisations with develop regions and resorts </a:t>
            </a:r>
          </a:p>
        </p:txBody>
      </p:sp>
      <p:sp>
        <p:nvSpPr>
          <p:cNvPr id="4" name="Slide Number Placeholder 3">
            <a:extLst>
              <a:ext uri="{FF2B5EF4-FFF2-40B4-BE49-F238E27FC236}">
                <a16:creationId xmlns:a16="http://schemas.microsoft.com/office/drawing/2014/main" id="{BA03EDFF-043B-2F15-293D-A49652559AE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7F4E5F-0720-4430-B8B2-3F9352B0BB6C}" type="slidenum">
              <a:t>29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8B8925-578E-7048-9814-F5C7124A3C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A2F386-DAB8-25D5-F98B-26892F5C8940}"/>
              </a:ext>
            </a:extLst>
          </p:cNvPr>
          <p:cNvSpPr txBox="1">
            <a:spLocks noGrp="1"/>
          </p:cNvSpPr>
          <p:nvPr>
            <p:ph type="body" sz="quarter" idx="1"/>
          </p:nvPr>
        </p:nvSpPr>
        <p:spPr/>
        <p:txBody>
          <a:bodyPr/>
          <a:lstStyle/>
          <a:p>
            <a:pPr lvl="0"/>
            <a:r>
              <a:rPr lang="en-GB"/>
              <a:t>So in terms of sustainable development? This is a 4 phase process that requires </a:t>
            </a:r>
          </a:p>
        </p:txBody>
      </p:sp>
      <p:sp>
        <p:nvSpPr>
          <p:cNvPr id="4" name="Slide Number Placeholder 3">
            <a:extLst>
              <a:ext uri="{FF2B5EF4-FFF2-40B4-BE49-F238E27FC236}">
                <a16:creationId xmlns:a16="http://schemas.microsoft.com/office/drawing/2014/main" id="{E5F7B324-C285-C008-65BB-F2CD4B4E817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D2C2E2-4326-4D71-9C90-8F41F21137E5}" type="slidenum">
              <a:t>30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35</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22367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02148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E5CFB5A-8B9E-4C4E-9C8B-2BFB490FBC15}"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888032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E5CFB5A-8B9E-4C4E-9C8B-2BFB490FBC15}"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296400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E5CFB5A-8B9E-4C4E-9C8B-2BFB490FBC15}" type="datetimeFigureOut">
              <a:rPr lang="en-GB" smtClean="0"/>
              <a:t>10/10/2025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799560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E5CFB5A-8B9E-4C4E-9C8B-2BFB490FBC15}" type="datetimeFigureOut">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3641242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5CFB5A-8B9E-4C4E-9C8B-2BFB490FBC15}" type="datetimeFigureOut">
              <a:rPr lang="en-GB" smtClean="0"/>
              <a:t>10/10/2025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1402438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E5CFB5A-8B9E-4C4E-9C8B-2BFB490FBC15}"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1659246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E5CFB5A-8B9E-4C4E-9C8B-2BFB490FBC15}"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579638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E5CFB5A-8B9E-4C4E-9C8B-2BFB490FBC15}"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1203284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E5CFB5A-8B9E-4C4E-9C8B-2BFB490FBC15}"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25486002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8E5CFB5A-8B9E-4C4E-9C8B-2BFB490FBC15}" type="datetimeFigureOut">
              <a:rPr lang="en-GB" smtClean="0"/>
              <a:t>10/10/2025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30780049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8E5CFB5A-8B9E-4C4E-9C8B-2BFB490FBC15}" type="datetimeFigureOut">
              <a:rPr lang="en-GB" smtClean="0"/>
              <a:t>10/10/2025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3978142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492052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043208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171303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93746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4533276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625653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5CFB5A-8B9E-4C4E-9C8B-2BFB490FBC15}" type="datetimeFigureOut">
              <a:rPr lang="en-GB" smtClean="0"/>
              <a:t>10/10/2025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37101194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6484821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071313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CFB5A-8B9E-4C4E-9C8B-2BFB490FBC15}" type="datetimeFigureOut">
              <a:rPr lang="en-GB" smtClean="0"/>
              <a:t>10/10/2025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95F905-F1CF-4D5B-88B1-D4A1CE4B4AC4}"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437344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10/10/2025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7416040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1021996"/>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blog.myecoescape.co.uk/posts/sustainable-travel-trends-for-2025-you-ll-want-to-try" TargetMode="Externa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hyperlink" Target="https://www.greenkey.global/" TargetMode="External"/><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hyperlink" Target="https://environment.ec.europa.eu/topics/circular-economy/green-claims_en" TargetMode="External"/><Relationship Id="rId5" Type="http://schemas.openxmlformats.org/officeDocument/2006/relationships/hyperlink" Target="https://rewildingeurope.com/?gad_source=1&amp;gad_campaignid=10469523543&amp;gclid=Cj0KCQjw0Y3HBhCxARIsAN7931Vbox2aUGC8hWsHqwFDZyysLCdgXSBpccz5tspSLfmzbnADcSG77tQaAjJVEALw_wcB" TargetMode="External"/><Relationship Id="rId4" Type="http://schemas.openxmlformats.org/officeDocument/2006/relationships/hyperlink" Target="https://earthcheck.or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15.xml"/><Relationship Id="rId1" Type="http://schemas.openxmlformats.org/officeDocument/2006/relationships/video" Target="https://www.youtube.com/embed/LbZXAY6XLSs?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16.xml"/><Relationship Id="rId1" Type="http://schemas.openxmlformats.org/officeDocument/2006/relationships/video" Target="https://www.youtube.com/embed/hsomzuNWD8E?feature=oembed" TargetMode="Externa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hyperlink" Target="https://sdgs.un.org/goals"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0.xml"/><Relationship Id="rId1" Type="http://schemas.openxmlformats.org/officeDocument/2006/relationships/video" Target="https://www.youtube.com/embed/4iKk3fzxPPM?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hyperlink" Target="https://www.sciencedirect.com/science/article/pii/S0278431920300906#!" TargetMode="External"/><Relationship Id="rId5" Type="http://schemas.openxmlformats.org/officeDocument/2006/relationships/image" Target="../media/image31.png"/><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hyperlink" Target="https://www.publicdomainpictures.net/en/view-image.php?image=247270&amp;picture=coffee-break-time" TargetMode="External"/><Relationship Id="rId2" Type="http://schemas.openxmlformats.org/officeDocument/2006/relationships/image" Target="../media/image33.jpe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ellenmacarthurfoundation.org/topics/circular-economy-introduction/overview" TargetMode="Externa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15.xml"/><Relationship Id="rId1" Type="http://schemas.openxmlformats.org/officeDocument/2006/relationships/video" Target="https://www.youtube.com/embed/xLx4fVsYdTI?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hyperlink" Target="https://www.un.org/en/climatechange/cop29" TargetMode="Externa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15.xml"/><Relationship Id="rId1" Type="http://schemas.openxmlformats.org/officeDocument/2006/relationships/video" Target="https://www.youtube.com/embed/DGOZ4fdFZoQ?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ourfiniteworld.com/2019/10/02/understanding-why-the-green-new-deal-wont-really-work/comment-page-2/" TargetMode="External"/><Relationship Id="rId2" Type="http://schemas.openxmlformats.org/officeDocument/2006/relationships/image" Target="../media/image47.png"/><Relationship Id="rId1" Type="http://schemas.openxmlformats.org/officeDocument/2006/relationships/slideLayout" Target="../slideLayouts/slideLayout15.xml"/><Relationship Id="rId4" Type="http://schemas.openxmlformats.org/officeDocument/2006/relationships/image" Target="../media/image4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earningonscreen.ac.uk/ondemand/index.php/prog/3C38E926?bcast=142249761" TargetMode="Externa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hyperlink" Target="https://www.unep.org/" TargetMode="External"/><Relationship Id="rId2" Type="http://schemas.openxmlformats.org/officeDocument/2006/relationships/hyperlink" Target="https://www.un.org/en/academic-impact/sustainability" TargetMode="External"/><Relationship Id="rId1" Type="http://schemas.openxmlformats.org/officeDocument/2006/relationships/slideLayout" Target="../slideLayouts/slideLayout15.xml"/><Relationship Id="rId4" Type="http://schemas.openxmlformats.org/officeDocument/2006/relationships/hyperlink" Target="https://www.unwto.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FC26C-6907-37F9-F7FB-AD27BCE7119D}"/>
              </a:ext>
            </a:extLst>
          </p:cNvPr>
          <p:cNvSpPr>
            <a:spLocks noGrp="1"/>
          </p:cNvSpPr>
          <p:nvPr>
            <p:ph type="title"/>
          </p:nvPr>
        </p:nvSpPr>
        <p:spPr>
          <a:xfrm>
            <a:off x="142487" y="457200"/>
            <a:ext cx="2993745" cy="1600200"/>
          </a:xfrm>
        </p:spPr>
        <p:txBody>
          <a:bodyPr anchor="b">
            <a:normAutofit/>
          </a:bodyPr>
          <a:lstStyle/>
          <a:p>
            <a:r>
              <a:rPr lang="en-GB"/>
              <a:t>Sustainable Global Tourism &amp; Events  </a:t>
            </a:r>
          </a:p>
        </p:txBody>
      </p:sp>
      <p:pic>
        <p:nvPicPr>
          <p:cNvPr id="4" name="Picture 3">
            <a:extLst>
              <a:ext uri="{FF2B5EF4-FFF2-40B4-BE49-F238E27FC236}">
                <a16:creationId xmlns:a16="http://schemas.microsoft.com/office/drawing/2014/main" id="{DD04F09C-C386-40B5-B6B5-B39838EE1334}"/>
              </a:ext>
            </a:extLst>
          </p:cNvPr>
          <p:cNvPicPr>
            <a:picLocks noChangeAspect="1"/>
          </p:cNvPicPr>
          <p:nvPr/>
        </p:nvPicPr>
        <p:blipFill>
          <a:blip r:embed="rId2"/>
          <a:stretch>
            <a:fillRect/>
          </a:stretch>
        </p:blipFill>
        <p:spPr>
          <a:xfrm>
            <a:off x="3459190" y="457200"/>
            <a:ext cx="6855883" cy="5381866"/>
          </a:xfrm>
          <a:prstGeom prst="rect">
            <a:avLst/>
          </a:prstGeom>
          <a:noFill/>
        </p:spPr>
      </p:pic>
      <p:sp>
        <p:nvSpPr>
          <p:cNvPr id="3" name="Subtitle 2">
            <a:extLst>
              <a:ext uri="{FF2B5EF4-FFF2-40B4-BE49-F238E27FC236}">
                <a16:creationId xmlns:a16="http://schemas.microsoft.com/office/drawing/2014/main" id="{8872A574-2639-A764-1A75-67D7B809ABE0}"/>
              </a:ext>
            </a:extLst>
          </p:cNvPr>
          <p:cNvSpPr>
            <a:spLocks noGrp="1"/>
          </p:cNvSpPr>
          <p:nvPr>
            <p:ph type="body" sz="half" idx="2"/>
          </p:nvPr>
        </p:nvSpPr>
        <p:spPr>
          <a:xfrm>
            <a:off x="70297" y="2225653"/>
            <a:ext cx="3932767" cy="3811588"/>
          </a:xfrm>
        </p:spPr>
        <p:txBody>
          <a:bodyPr>
            <a:normAutofit/>
          </a:bodyPr>
          <a:lstStyle/>
          <a:p>
            <a:r>
              <a:rPr lang="en-GB" sz="2400"/>
              <a:t>BMTP5023</a:t>
            </a:r>
          </a:p>
          <a:p>
            <a:r>
              <a:rPr lang="en-GB" sz="2400"/>
              <a:t>Week 2</a:t>
            </a:r>
            <a:endParaRPr lang="en-GB"/>
          </a:p>
        </p:txBody>
      </p:sp>
    </p:spTree>
    <p:extLst>
      <p:ext uri="{BB962C8B-B14F-4D97-AF65-F5344CB8AC3E}">
        <p14:creationId xmlns:p14="http://schemas.microsoft.com/office/powerpoint/2010/main" val="2775359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D3E85D-FB9A-56EA-4472-96FBA8B97AAE}"/>
              </a:ext>
            </a:extLst>
          </p:cNvPr>
          <p:cNvSpPr>
            <a:spLocks noGrp="1"/>
          </p:cNvSpPr>
          <p:nvPr>
            <p:ph idx="1"/>
          </p:nvPr>
        </p:nvSpPr>
        <p:spPr/>
        <p:txBody>
          <a:bodyPr>
            <a:normAutofit fontScale="77500" lnSpcReduction="20000"/>
          </a:bodyPr>
          <a:lstStyle/>
          <a:p>
            <a:pPr>
              <a:lnSpc>
                <a:spcPct val="120000"/>
              </a:lnSpc>
            </a:pPr>
            <a:r>
              <a:rPr lang="en-GB"/>
              <a:t>Sustainable tourism and events are built on a "triple bottom line" framework: people, planet, and profit.</a:t>
            </a:r>
          </a:p>
          <a:p>
            <a:pPr>
              <a:lnSpc>
                <a:spcPct val="120000"/>
              </a:lnSpc>
            </a:pPr>
            <a:r>
              <a:rPr lang="en-GB" b="1"/>
              <a:t>Environmental Responsibility:</a:t>
            </a:r>
            <a:r>
              <a:rPr lang="en-GB"/>
              <a:t> Protecting ecosystems, minimizing resource consumption and pollution, and contributing to conservation efforts.</a:t>
            </a:r>
          </a:p>
          <a:p>
            <a:pPr>
              <a:lnSpc>
                <a:spcPct val="120000"/>
              </a:lnSpc>
            </a:pPr>
            <a:r>
              <a:rPr lang="en-GB" b="1"/>
              <a:t>Socio-cultural authenticity:</a:t>
            </a:r>
            <a:r>
              <a:rPr lang="en-GB"/>
              <a:t> Respecting and preserving cultural heritage, traditions, and values, and ensuring fair and meaningful interaction between visitors and locals.</a:t>
            </a:r>
          </a:p>
          <a:p>
            <a:pPr>
              <a:lnSpc>
                <a:spcPct val="120000"/>
              </a:lnSpc>
            </a:pPr>
            <a:r>
              <a:rPr lang="en-GB" b="1"/>
              <a:t>Economic development:</a:t>
            </a:r>
            <a:r>
              <a:rPr lang="en-GB"/>
              <a:t> Ensuring viable, long-term economic operations that fairly distribute benefits, create stable employment for local communities, and contribute to poverty alleviation.</a:t>
            </a:r>
          </a:p>
          <a:p>
            <a:endParaRPr lang="en-GB"/>
          </a:p>
        </p:txBody>
      </p:sp>
      <p:sp>
        <p:nvSpPr>
          <p:cNvPr id="4" name="Rectangle 1">
            <a:extLst>
              <a:ext uri="{FF2B5EF4-FFF2-40B4-BE49-F238E27FC236}">
                <a16:creationId xmlns:a16="http://schemas.microsoft.com/office/drawing/2014/main" id="{414ACCDE-7F73-6EBC-AC11-916580E4E64D}"/>
              </a:ext>
            </a:extLst>
          </p:cNvPr>
          <p:cNvSpPr>
            <a:spLocks noGrp="1" noChangeArrowheads="1"/>
          </p:cNvSpPr>
          <p:nvPr>
            <p:ph type="title"/>
          </p:nvPr>
        </p:nvSpPr>
        <p:spPr bwMode="auto">
          <a:xfrm>
            <a:off x="838200" y="248077"/>
            <a:ext cx="4269054" cy="155966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12677" rIns="0" bIns="6030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400" b="1" i="0" u="none" strike="noStrike" cap="none" normalizeH="0" baseline="0">
                <a:ln>
                  <a:noFill/>
                </a:ln>
                <a:solidFill>
                  <a:srgbClr val="0A0A0A"/>
                </a:solidFill>
                <a:effectLst/>
                <a:latin typeface="+mn-lt"/>
                <a:ea typeface="Google Sans"/>
              </a:rPr>
              <a:t>Core principles</a:t>
            </a:r>
            <a:endParaRPr kumimoji="0" lang="en-US" altLang="en-US" sz="1800" b="0" i="0" u="none" strike="noStrike" cap="none" normalizeH="0" baseline="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15456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F6964-0D38-4749-A3F7-2CF6BAF9E373}"/>
              </a:ext>
            </a:extLst>
          </p:cNvPr>
          <p:cNvSpPr>
            <a:spLocks noGrp="1"/>
          </p:cNvSpPr>
          <p:nvPr>
            <p:ph type="title"/>
          </p:nvPr>
        </p:nvSpPr>
        <p:spPr>
          <a:xfrm>
            <a:off x="0" y="84389"/>
            <a:ext cx="10515600" cy="1325563"/>
          </a:xfrm>
        </p:spPr>
        <p:txBody>
          <a:bodyPr>
            <a:normAutofit/>
          </a:bodyPr>
          <a:lstStyle/>
          <a:p>
            <a:r>
              <a:rPr lang="en-GB" sz="3600" b="1"/>
              <a:t>Key trends in 2025 and beyond</a:t>
            </a:r>
            <a:endParaRPr lang="en-GB" sz="3600"/>
          </a:p>
        </p:txBody>
      </p:sp>
      <p:sp>
        <p:nvSpPr>
          <p:cNvPr id="3" name="Content Placeholder 2">
            <a:extLst>
              <a:ext uri="{FF2B5EF4-FFF2-40B4-BE49-F238E27FC236}">
                <a16:creationId xmlns:a16="http://schemas.microsoft.com/office/drawing/2014/main" id="{B33A2966-15BA-6F26-37E6-660D07FA1D5C}"/>
              </a:ext>
            </a:extLst>
          </p:cNvPr>
          <p:cNvSpPr>
            <a:spLocks noGrp="1"/>
          </p:cNvSpPr>
          <p:nvPr>
            <p:ph idx="1"/>
          </p:nvPr>
        </p:nvSpPr>
        <p:spPr>
          <a:xfrm>
            <a:off x="116306" y="1047584"/>
            <a:ext cx="7621001" cy="5048416"/>
          </a:xfrm>
        </p:spPr>
        <p:txBody>
          <a:bodyPr>
            <a:normAutofit fontScale="47500" lnSpcReduction="20000"/>
          </a:bodyPr>
          <a:lstStyle/>
          <a:p>
            <a:pPr>
              <a:lnSpc>
                <a:spcPct val="120000"/>
              </a:lnSpc>
            </a:pPr>
            <a:r>
              <a:rPr lang="en-GB" sz="4000"/>
              <a:t>The shift toward more mindful and impactful travel is driving new trends in the industry. </a:t>
            </a:r>
            <a:r>
              <a:rPr lang="en-GB" sz="4000">
                <a:hlinkClick r:id="rId2"/>
              </a:rPr>
              <a:t> Sustainable Travel Trends for 2025 You’ll Want to Try | My Eco Escape Blog | Tips on Eco and sustainable travel in the UK</a:t>
            </a:r>
            <a:endParaRPr lang="en-GB" sz="4000"/>
          </a:p>
          <a:p>
            <a:pPr>
              <a:lnSpc>
                <a:spcPct val="120000"/>
              </a:lnSpc>
            </a:pPr>
            <a:r>
              <a:rPr lang="en-GB" sz="4000" b="1"/>
              <a:t>Regenerative tourism:</a:t>
            </a:r>
            <a:r>
              <a:rPr lang="en-GB" sz="4000"/>
              <a:t> This goes beyond simply sustaining a destination by leaving a place better than you found it. It focuses on actively restoring and rejuvenating local communities, ecosystems, and economies.</a:t>
            </a:r>
          </a:p>
          <a:p>
            <a:pPr>
              <a:lnSpc>
                <a:spcPct val="120000"/>
              </a:lnSpc>
            </a:pPr>
            <a:r>
              <a:rPr lang="en-GB" sz="4000" b="1"/>
              <a:t>Community-led tourism:</a:t>
            </a:r>
            <a:r>
              <a:rPr lang="en-GB" sz="4000"/>
              <a:t> More travellers are seeking authentic experiences guided by locals. This trend empowers communities to be the storytellers, guides, and creators of their own experiences, ensuring economic benefits stay local.</a:t>
            </a:r>
          </a:p>
          <a:p>
            <a:pPr>
              <a:lnSpc>
                <a:spcPct val="120000"/>
              </a:lnSpc>
            </a:pPr>
            <a:r>
              <a:rPr lang="en-GB" sz="4000" b="1"/>
              <a:t>Smarter travel:</a:t>
            </a:r>
            <a:r>
              <a:rPr lang="en-GB" sz="4000"/>
              <a:t> Travelers are opting for lower-impact trips by choosing green rail travel, staying longer in one place, and visiting lesser-known destinations during off-peak seasons to reduce crowding.</a:t>
            </a:r>
          </a:p>
          <a:p>
            <a:endParaRPr lang="en-GB"/>
          </a:p>
        </p:txBody>
      </p:sp>
      <p:pic>
        <p:nvPicPr>
          <p:cNvPr id="4" name="Picture 3">
            <a:extLst>
              <a:ext uri="{FF2B5EF4-FFF2-40B4-BE49-F238E27FC236}">
                <a16:creationId xmlns:a16="http://schemas.microsoft.com/office/drawing/2014/main" id="{55BC8F24-27BC-0B67-BBF7-0B255D6A130A}"/>
              </a:ext>
            </a:extLst>
          </p:cNvPr>
          <p:cNvPicPr>
            <a:picLocks noChangeAspect="1"/>
          </p:cNvPicPr>
          <p:nvPr/>
        </p:nvPicPr>
        <p:blipFill>
          <a:blip r:embed="rId3"/>
          <a:stretch>
            <a:fillRect/>
          </a:stretch>
        </p:blipFill>
        <p:spPr>
          <a:xfrm>
            <a:off x="7737308" y="1707731"/>
            <a:ext cx="4133850" cy="2447925"/>
          </a:xfrm>
          <a:prstGeom prst="rect">
            <a:avLst/>
          </a:prstGeom>
        </p:spPr>
      </p:pic>
    </p:spTree>
    <p:extLst>
      <p:ext uri="{BB962C8B-B14F-4D97-AF65-F5344CB8AC3E}">
        <p14:creationId xmlns:p14="http://schemas.microsoft.com/office/powerpoint/2010/main" val="3567129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ADE7164-1AB0-481E-A460-1FE56BB1DDE6}"/>
              </a:ext>
            </a:extLst>
          </p:cNvPr>
          <p:cNvPicPr>
            <a:picLocks noChangeAspect="1"/>
          </p:cNvPicPr>
          <p:nvPr/>
        </p:nvPicPr>
        <p:blipFill>
          <a:blip r:embed="rId2"/>
          <a:stretch>
            <a:fillRect/>
          </a:stretch>
        </p:blipFill>
        <p:spPr>
          <a:xfrm>
            <a:off x="9992727" y="1477673"/>
            <a:ext cx="2143125" cy="2143125"/>
          </a:xfrm>
          <a:prstGeom prst="rect">
            <a:avLst/>
          </a:prstGeom>
        </p:spPr>
      </p:pic>
      <p:sp>
        <p:nvSpPr>
          <p:cNvPr id="3" name="Content Placeholder 2">
            <a:extLst>
              <a:ext uri="{FF2B5EF4-FFF2-40B4-BE49-F238E27FC236}">
                <a16:creationId xmlns:a16="http://schemas.microsoft.com/office/drawing/2014/main" id="{DDD6DF6E-76E3-2255-F714-3D7971D1B7BA}"/>
              </a:ext>
            </a:extLst>
          </p:cNvPr>
          <p:cNvSpPr>
            <a:spLocks noGrp="1"/>
          </p:cNvSpPr>
          <p:nvPr>
            <p:ph idx="1"/>
          </p:nvPr>
        </p:nvSpPr>
        <p:spPr>
          <a:xfrm>
            <a:off x="156874" y="357044"/>
            <a:ext cx="10515600" cy="5240192"/>
          </a:xfrm>
        </p:spPr>
        <p:txBody>
          <a:bodyPr>
            <a:normAutofit/>
          </a:bodyPr>
          <a:lstStyle/>
          <a:p>
            <a:pPr>
              <a:lnSpc>
                <a:spcPct val="100000"/>
              </a:lnSpc>
            </a:pPr>
            <a:r>
              <a:rPr lang="en-GB" sz="2400" b="1"/>
              <a:t>Sustainable accommodations:</a:t>
            </a:r>
            <a:r>
              <a:rPr lang="en-GB" sz="2400"/>
              <a:t> There is a growing demand for lodging that uses renewable energy, reduces waste, and holds reputable third-party certifications like Green Key </a:t>
            </a:r>
            <a:r>
              <a:rPr lang="en-GB" sz="2400">
                <a:hlinkClick r:id="rId3"/>
              </a:rPr>
              <a:t>Green Key</a:t>
            </a:r>
            <a:r>
              <a:rPr lang="en-GB" sz="2400"/>
              <a:t> or </a:t>
            </a:r>
            <a:r>
              <a:rPr lang="en-GB" sz="2400" err="1"/>
              <a:t>EarthCheck</a:t>
            </a:r>
            <a:r>
              <a:rPr lang="en-GB" sz="2400"/>
              <a:t>. </a:t>
            </a:r>
            <a:r>
              <a:rPr lang="en-GB" sz="2400">
                <a:hlinkClick r:id="rId4"/>
              </a:rPr>
              <a:t> </a:t>
            </a:r>
            <a:r>
              <a:rPr lang="en-GB" sz="2400" err="1">
                <a:hlinkClick r:id="rId4"/>
              </a:rPr>
              <a:t>EarthCheck</a:t>
            </a:r>
            <a:r>
              <a:rPr lang="en-GB" sz="2400">
                <a:hlinkClick r:id="rId4"/>
              </a:rPr>
              <a:t> - Good For Business, Good For The Planet</a:t>
            </a:r>
            <a:endParaRPr lang="en-GB" sz="2400"/>
          </a:p>
          <a:p>
            <a:pPr>
              <a:lnSpc>
                <a:spcPct val="100000"/>
              </a:lnSpc>
            </a:pPr>
            <a:r>
              <a:rPr lang="en-GB" sz="2400" b="1"/>
              <a:t>Nature-based experiences:</a:t>
            </a:r>
            <a:r>
              <a:rPr lang="en-GB" sz="2400"/>
              <a:t> Eco-tourism that supports conservation is gaining popularity, with travellers seeking trips that involve hands-on environmental restoration, conservation safaris, and rewilding weekends.</a:t>
            </a:r>
            <a:r>
              <a:rPr lang="en-GB" sz="2400">
                <a:hlinkClick r:id="rId5"/>
              </a:rPr>
              <a:t> Home | Making Europe a Wilder Place</a:t>
            </a:r>
            <a:endParaRPr lang="en-GB" sz="2400"/>
          </a:p>
          <a:p>
            <a:pPr>
              <a:lnSpc>
                <a:spcPct val="100000"/>
              </a:lnSpc>
            </a:pPr>
            <a:r>
              <a:rPr lang="en-GB" sz="2400" b="1"/>
              <a:t>Increased accountability:</a:t>
            </a:r>
            <a:r>
              <a:rPr lang="en-GB" sz="2400"/>
              <a:t> New regulations and consumer pressure are pushing for more transparency. The EU's "Green Claims Directive," for example, requires verifiable evidence for environmental claims, combating "greenwashing". </a:t>
            </a:r>
            <a:r>
              <a:rPr lang="en-GB" sz="2400">
                <a:hlinkClick r:id="rId6"/>
              </a:rPr>
              <a:t> Green claims - Environment - European Commission</a:t>
            </a:r>
            <a:endParaRPr lang="en-GB" sz="2400"/>
          </a:p>
          <a:p>
            <a:endParaRPr lang="en-GB"/>
          </a:p>
        </p:txBody>
      </p:sp>
    </p:spTree>
    <p:extLst>
      <p:ext uri="{BB962C8B-B14F-4D97-AF65-F5344CB8AC3E}">
        <p14:creationId xmlns:p14="http://schemas.microsoft.com/office/powerpoint/2010/main" val="631498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000D5-6508-4854-5509-B29CC42706FB}"/>
              </a:ext>
            </a:extLst>
          </p:cNvPr>
          <p:cNvSpPr>
            <a:spLocks noGrp="1"/>
          </p:cNvSpPr>
          <p:nvPr>
            <p:ph type="title"/>
          </p:nvPr>
        </p:nvSpPr>
        <p:spPr/>
        <p:txBody>
          <a:bodyPr>
            <a:normAutofit fontScale="90000"/>
          </a:bodyPr>
          <a:lstStyle/>
          <a:p>
            <a:r>
              <a:rPr lang="en-GB" sz="3100" b="1"/>
              <a:t>Breathing New Life Into The Iberian Highlands | Documentary by Emmanuel Rondeau | Rewilding Spain</a:t>
            </a:r>
            <a:br>
              <a:rPr lang="en-GB" b="1"/>
            </a:br>
            <a:endParaRPr lang="en-GB"/>
          </a:p>
        </p:txBody>
      </p:sp>
      <p:pic>
        <p:nvPicPr>
          <p:cNvPr id="7" name="Online Media 6" title="Breathing New Life Into The Iberian Highlands | Documentary by Emmanuel Rondeau | Rewilding Spain">
            <a:hlinkClick r:id="" action="ppaction://media"/>
            <a:extLst>
              <a:ext uri="{FF2B5EF4-FFF2-40B4-BE49-F238E27FC236}">
                <a16:creationId xmlns:a16="http://schemas.microsoft.com/office/drawing/2014/main" id="{87A91DB3-5FDC-560D-D4B4-BF373CBF81B6}"/>
              </a:ext>
            </a:extLst>
          </p:cNvPr>
          <p:cNvPicPr>
            <a:picLocks noGrp="1" noRot="1" noChangeAspect="1"/>
          </p:cNvPicPr>
          <p:nvPr>
            <p:ph idx="1"/>
            <a:videoFile r:link="rId1"/>
          </p:nvPr>
        </p:nvPicPr>
        <p:blipFill>
          <a:blip r:embed="rId3"/>
          <a:stretch>
            <a:fillRect/>
          </a:stretch>
        </p:blipFill>
        <p:spPr>
          <a:xfrm>
            <a:off x="2874963" y="1825625"/>
            <a:ext cx="6442075" cy="3640138"/>
          </a:xfrm>
          <a:prstGeom prst="rect">
            <a:avLst/>
          </a:prstGeom>
        </p:spPr>
      </p:pic>
    </p:spTree>
    <p:extLst>
      <p:ext uri="{BB962C8B-B14F-4D97-AF65-F5344CB8AC3E}">
        <p14:creationId xmlns:p14="http://schemas.microsoft.com/office/powerpoint/2010/main" val="384359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270E4-5606-4F05-B8BD-C50E9DD5F5E8}"/>
              </a:ext>
            </a:extLst>
          </p:cNvPr>
          <p:cNvSpPr>
            <a:spLocks noGrp="1"/>
          </p:cNvSpPr>
          <p:nvPr>
            <p:ph type="title"/>
          </p:nvPr>
        </p:nvSpPr>
        <p:spPr>
          <a:xfrm>
            <a:off x="201019" y="77507"/>
            <a:ext cx="10515600" cy="1325563"/>
          </a:xfrm>
        </p:spPr>
        <p:txBody>
          <a:bodyPr vert="horz" lIns="91440" tIns="45720" rIns="91440" bIns="45720" rtlCol="0" anchor="ctr">
            <a:normAutofit/>
          </a:bodyPr>
          <a:lstStyle/>
          <a:p>
            <a:r>
              <a:rPr lang="en-US"/>
              <a:t>Sustainable Development Goals </a:t>
            </a:r>
          </a:p>
        </p:txBody>
      </p:sp>
      <p:pic>
        <p:nvPicPr>
          <p:cNvPr id="5" name="Content Placeholder 4">
            <a:extLst>
              <a:ext uri="{FF2B5EF4-FFF2-40B4-BE49-F238E27FC236}">
                <a16:creationId xmlns:a16="http://schemas.microsoft.com/office/drawing/2014/main" id="{03262C6B-3328-4800-9475-E51AA209CDAD}"/>
              </a:ext>
            </a:extLst>
          </p:cNvPr>
          <p:cNvPicPr>
            <a:picLocks noGrp="1" noChangeAspect="1"/>
          </p:cNvPicPr>
          <p:nvPr>
            <p:ph sz="half" idx="1"/>
          </p:nvPr>
        </p:nvPicPr>
        <p:blipFill>
          <a:blip r:embed="rId3"/>
          <a:stretch>
            <a:fillRect/>
          </a:stretch>
        </p:blipFill>
        <p:spPr>
          <a:xfrm>
            <a:off x="7896451" y="-78537"/>
            <a:ext cx="3908227" cy="244264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7" name="TextBox 6">
            <a:extLst>
              <a:ext uri="{FF2B5EF4-FFF2-40B4-BE49-F238E27FC236}">
                <a16:creationId xmlns:a16="http://schemas.microsoft.com/office/drawing/2014/main" id="{D4818224-35C3-4A9B-9BAA-73693A741751}"/>
              </a:ext>
            </a:extLst>
          </p:cNvPr>
          <p:cNvSpPr txBox="1"/>
          <p:nvPr/>
        </p:nvSpPr>
        <p:spPr>
          <a:xfrm>
            <a:off x="277219" y="1303912"/>
            <a:ext cx="5181600" cy="4351338"/>
          </a:xfrm>
          <a:prstGeom prst="rect">
            <a:avLst/>
          </a:prstGeom>
        </p:spPr>
        <p:txBody>
          <a:bodyPr vert="horz" lIns="91440" tIns="45720" rIns="91440" bIns="45720" rtlCol="0" anchor="t">
            <a:normAutofit/>
          </a:bodyPr>
          <a:lstStyle/>
          <a:p>
            <a:pPr marL="228600" indent="-228600">
              <a:lnSpc>
                <a:spcPct val="90000"/>
              </a:lnSpc>
              <a:spcBef>
                <a:spcPts val="1000"/>
              </a:spcBef>
              <a:spcAft>
                <a:spcPts val="600"/>
              </a:spcAft>
              <a:buFont typeface="Arial" panose="020B0604020202020204" pitchFamily="34" charset="0"/>
              <a:buChar char="•"/>
            </a:pPr>
            <a:r>
              <a:rPr lang="en-GB" sz="2800">
                <a:ea typeface="Calibri"/>
                <a:cs typeface="Calibri"/>
                <a:hlinkClick r:id="rId4"/>
              </a:rPr>
              <a:t>THE 17 GOALS | Sustainable Development</a:t>
            </a:r>
            <a:endParaRPr lang="en-US"/>
          </a:p>
          <a:p>
            <a:pPr marL="228600" indent="-228600">
              <a:lnSpc>
                <a:spcPct val="90000"/>
              </a:lnSpc>
              <a:spcBef>
                <a:spcPts val="1000"/>
              </a:spcBef>
              <a:spcAft>
                <a:spcPts val="600"/>
              </a:spcAft>
              <a:buFont typeface="Arial" panose="020B0604020202020204" pitchFamily="34" charset="0"/>
              <a:buChar char="•"/>
            </a:pPr>
            <a:endParaRPr lang="en-GB" sz="2800">
              <a:ea typeface="Calibri"/>
              <a:cs typeface="Calibri"/>
            </a:endParaRPr>
          </a:p>
          <a:p>
            <a:pPr marL="228600" indent="-228600">
              <a:lnSpc>
                <a:spcPct val="90000"/>
              </a:lnSpc>
              <a:spcBef>
                <a:spcPts val="1000"/>
              </a:spcBef>
              <a:spcAft>
                <a:spcPts val="600"/>
              </a:spcAft>
              <a:buFont typeface="Arial" panose="020B0604020202020204" pitchFamily="34" charset="0"/>
              <a:buChar char="•"/>
            </a:pPr>
            <a:endParaRPr lang="en-GB" sz="2800">
              <a:ea typeface="Calibri"/>
              <a:cs typeface="Calibri"/>
            </a:endParaRPr>
          </a:p>
        </p:txBody>
      </p:sp>
      <p:pic>
        <p:nvPicPr>
          <p:cNvPr id="4" name="Picture 3">
            <a:extLst>
              <a:ext uri="{FF2B5EF4-FFF2-40B4-BE49-F238E27FC236}">
                <a16:creationId xmlns:a16="http://schemas.microsoft.com/office/drawing/2014/main" id="{185469B3-C461-42BD-63C9-1106AF6C9640}"/>
              </a:ext>
            </a:extLst>
          </p:cNvPr>
          <p:cNvPicPr>
            <a:picLocks noChangeAspect="1"/>
          </p:cNvPicPr>
          <p:nvPr/>
        </p:nvPicPr>
        <p:blipFill>
          <a:blip r:embed="rId5"/>
          <a:stretch>
            <a:fillRect/>
          </a:stretch>
        </p:blipFill>
        <p:spPr>
          <a:xfrm>
            <a:off x="201019" y="2815105"/>
            <a:ext cx="3143075" cy="3143075"/>
          </a:xfrm>
          <a:prstGeom prst="rect">
            <a:avLst/>
          </a:prstGeom>
        </p:spPr>
      </p:pic>
      <p:pic>
        <p:nvPicPr>
          <p:cNvPr id="6" name="Online Media 5" title="What are the UN Sustainable Development Goals (SDGs) and how do they affect YOU?">
            <a:hlinkClick r:id="" action="ppaction://media"/>
            <a:extLst>
              <a:ext uri="{FF2B5EF4-FFF2-40B4-BE49-F238E27FC236}">
                <a16:creationId xmlns:a16="http://schemas.microsoft.com/office/drawing/2014/main" id="{EDD2498B-87EB-9429-D02B-5C6FCC2D4730}"/>
              </a:ext>
            </a:extLst>
          </p:cNvPr>
          <p:cNvPicPr>
            <a:picLocks noRot="1" noChangeAspect="1"/>
          </p:cNvPicPr>
          <p:nvPr>
            <a:videoFile r:link="rId1"/>
          </p:nvPr>
        </p:nvPicPr>
        <p:blipFill>
          <a:blip r:embed="rId6"/>
          <a:stretch>
            <a:fillRect/>
          </a:stretch>
        </p:blipFill>
        <p:spPr>
          <a:xfrm>
            <a:off x="3344094" y="2437419"/>
            <a:ext cx="7620000" cy="4305300"/>
          </a:xfrm>
          <a:prstGeom prst="rect">
            <a:avLst/>
          </a:prstGeom>
        </p:spPr>
      </p:pic>
    </p:spTree>
    <p:extLst>
      <p:ext uri="{BB962C8B-B14F-4D97-AF65-F5344CB8AC3E}">
        <p14:creationId xmlns:p14="http://schemas.microsoft.com/office/powerpoint/2010/main" val="326146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8D4FAE-D116-627D-0CD6-2BBE3354413D}"/>
              </a:ext>
            </a:extLst>
          </p:cNvPr>
          <p:cNvSpPr>
            <a:spLocks noGrp="1"/>
          </p:cNvSpPr>
          <p:nvPr>
            <p:ph type="ctrTitle"/>
          </p:nvPr>
        </p:nvSpPr>
        <p:spPr>
          <a:xfrm>
            <a:off x="1626636" y="318378"/>
            <a:ext cx="9144000" cy="2387600"/>
          </a:xfrm>
        </p:spPr>
        <p:txBody>
          <a:bodyPr>
            <a:normAutofit fontScale="90000"/>
          </a:bodyPr>
          <a:lstStyle/>
          <a:p>
            <a:r>
              <a:rPr lang="en-GB" b="1"/>
              <a:t>What resources do you think tourism and hospitality rely on?</a:t>
            </a:r>
          </a:p>
        </p:txBody>
      </p:sp>
      <p:sp>
        <p:nvSpPr>
          <p:cNvPr id="12" name="Rectangle 11">
            <a:extLst>
              <a:ext uri="{FF2B5EF4-FFF2-40B4-BE49-F238E27FC236}">
                <a16:creationId xmlns:a16="http://schemas.microsoft.com/office/drawing/2014/main" id="{2C54765F-57D9-77DA-40AD-668B1F85EE5B}"/>
              </a:ext>
            </a:extLst>
          </p:cNvPr>
          <p:cNvSpPr/>
          <p:nvPr/>
        </p:nvSpPr>
        <p:spPr>
          <a:xfrm>
            <a:off x="3494137" y="2967335"/>
            <a:ext cx="5203732" cy="923330"/>
          </a:xfrm>
          <a:prstGeom prst="rect">
            <a:avLst/>
          </a:prstGeom>
          <a:noFill/>
        </p:spPr>
        <p:txBody>
          <a:bodyPr wrap="none" lIns="91440" tIns="45720" rIns="91440" bIns="45720">
            <a:spAutoFit/>
          </a:bodyPr>
          <a:lstStyle/>
          <a:p>
            <a:pPr algn="ctr"/>
            <a:r>
              <a:rPr lang="en-US" sz="5400" b="0" cap="none" spc="0">
                <a:ln w="0"/>
                <a:solidFill>
                  <a:schemeClr val="accent1"/>
                </a:solidFill>
                <a:effectLst>
                  <a:outerShdw blurRad="38100" dist="25400" dir="5400000" algn="ctr" rotWithShape="0">
                    <a:srgbClr val="6E747A">
                      <a:alpha val="43000"/>
                    </a:srgbClr>
                  </a:outerShdw>
                </a:effectLst>
              </a:rPr>
              <a:t>Group Discussion </a:t>
            </a:r>
          </a:p>
        </p:txBody>
      </p:sp>
    </p:spTree>
    <p:extLst>
      <p:ext uri="{BB962C8B-B14F-4D97-AF65-F5344CB8AC3E}">
        <p14:creationId xmlns:p14="http://schemas.microsoft.com/office/powerpoint/2010/main" val="39474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B58A3-B847-3BE6-7379-2BA47D41536A}"/>
              </a:ext>
            </a:extLst>
          </p:cNvPr>
          <p:cNvSpPr>
            <a:spLocks noGrp="1"/>
          </p:cNvSpPr>
          <p:nvPr>
            <p:ph type="title"/>
          </p:nvPr>
        </p:nvSpPr>
        <p:spPr>
          <a:xfrm>
            <a:off x="60158" y="0"/>
            <a:ext cx="10515600" cy="1325563"/>
          </a:xfrm>
        </p:spPr>
        <p:txBody>
          <a:bodyPr anchor="ctr">
            <a:normAutofit/>
          </a:bodyPr>
          <a:lstStyle/>
          <a:p>
            <a:r>
              <a:rPr lang="en-GB" b="1"/>
              <a:t>Resources</a:t>
            </a:r>
          </a:p>
        </p:txBody>
      </p:sp>
      <p:sp>
        <p:nvSpPr>
          <p:cNvPr id="3" name="Content Placeholder 2">
            <a:extLst>
              <a:ext uri="{FF2B5EF4-FFF2-40B4-BE49-F238E27FC236}">
                <a16:creationId xmlns:a16="http://schemas.microsoft.com/office/drawing/2014/main" id="{64BF0F40-D2D9-83CA-C7EE-01BF4A87EA5B}"/>
              </a:ext>
            </a:extLst>
          </p:cNvPr>
          <p:cNvSpPr>
            <a:spLocks noGrp="1"/>
          </p:cNvSpPr>
          <p:nvPr>
            <p:ph sz="half" idx="1"/>
          </p:nvPr>
        </p:nvSpPr>
        <p:spPr>
          <a:xfrm>
            <a:off x="0" y="1427746"/>
            <a:ext cx="5994400" cy="4604085"/>
          </a:xfrm>
        </p:spPr>
        <p:txBody>
          <a:bodyPr>
            <a:normAutofit fontScale="92500" lnSpcReduction="20000"/>
          </a:bodyPr>
          <a:lstStyle/>
          <a:p>
            <a:pPr>
              <a:lnSpc>
                <a:spcPct val="110000"/>
              </a:lnSpc>
            </a:pPr>
            <a:r>
              <a:rPr lang="en-GB" sz="2000"/>
              <a:t>Tourism and hospitality are complex, interconnected industries that rely on a diverse set of resources. These can be categorised into natural, cultural, human, capital, and infrastructural resources:</a:t>
            </a:r>
          </a:p>
          <a:p>
            <a:pPr marL="0" indent="0">
              <a:lnSpc>
                <a:spcPct val="110000"/>
              </a:lnSpc>
              <a:buNone/>
            </a:pPr>
            <a:r>
              <a:rPr lang="en-GB" sz="2000" b="1"/>
              <a:t>Natural resources: </a:t>
            </a:r>
            <a:r>
              <a:rPr lang="en-GB" sz="2000"/>
              <a:t>Climate; Water sources ; raw materials</a:t>
            </a:r>
          </a:p>
          <a:p>
            <a:pPr marL="0" indent="0">
              <a:lnSpc>
                <a:spcPct val="110000"/>
              </a:lnSpc>
              <a:buNone/>
            </a:pPr>
            <a:r>
              <a:rPr lang="en-GB" sz="2000" b="1"/>
              <a:t>Cultural resources: </a:t>
            </a:r>
            <a:r>
              <a:rPr lang="en-GB" sz="2000"/>
              <a:t>Heritage sites; arts and traditions; gastronomy; Community values</a:t>
            </a:r>
          </a:p>
          <a:p>
            <a:pPr marL="0" indent="0">
              <a:lnSpc>
                <a:spcPct val="110000"/>
              </a:lnSpc>
              <a:buNone/>
            </a:pPr>
            <a:r>
              <a:rPr lang="en-GB" sz="2000" b="1"/>
              <a:t>Human resources: </a:t>
            </a:r>
            <a:r>
              <a:rPr lang="en-GB" sz="2000"/>
              <a:t>Skilled workforce; Customer service; Cultural sensitivity &amp; Diversity  </a:t>
            </a:r>
          </a:p>
          <a:p>
            <a:pPr marL="0" indent="0">
              <a:lnSpc>
                <a:spcPct val="110000"/>
              </a:lnSpc>
              <a:buNone/>
            </a:pPr>
            <a:r>
              <a:rPr lang="en-GB" sz="2000" b="1"/>
              <a:t>Infrastructural resources: </a:t>
            </a:r>
            <a:r>
              <a:rPr lang="en-GB" sz="2000"/>
              <a:t>Transportation networks ; Accommodation facilities; recreational areas ; technological resources.</a:t>
            </a:r>
          </a:p>
          <a:p>
            <a:pPr marL="0" indent="0">
              <a:lnSpc>
                <a:spcPct val="110000"/>
              </a:lnSpc>
              <a:buNone/>
            </a:pPr>
            <a:r>
              <a:rPr lang="en-GB" sz="2000" b="1"/>
              <a:t>Capital resources: </a:t>
            </a:r>
            <a:r>
              <a:rPr lang="en-GB" sz="2000"/>
              <a:t>Financial resource ; public funding &amp; investment capital. </a:t>
            </a:r>
          </a:p>
        </p:txBody>
      </p:sp>
      <p:pic>
        <p:nvPicPr>
          <p:cNvPr id="4" name="Picture 3">
            <a:extLst>
              <a:ext uri="{FF2B5EF4-FFF2-40B4-BE49-F238E27FC236}">
                <a16:creationId xmlns:a16="http://schemas.microsoft.com/office/drawing/2014/main" id="{D69EB09F-A88F-C50F-AC35-015DB84F3F40}"/>
              </a:ext>
            </a:extLst>
          </p:cNvPr>
          <p:cNvPicPr>
            <a:picLocks noChangeAspect="1"/>
          </p:cNvPicPr>
          <p:nvPr/>
        </p:nvPicPr>
        <p:blipFill>
          <a:blip r:embed="rId2"/>
          <a:stretch>
            <a:fillRect/>
          </a:stretch>
        </p:blipFill>
        <p:spPr>
          <a:xfrm>
            <a:off x="6197600" y="2009674"/>
            <a:ext cx="5156200" cy="3441763"/>
          </a:xfrm>
          <a:prstGeom prst="rect">
            <a:avLst/>
          </a:prstGeom>
          <a:noFill/>
        </p:spPr>
      </p:pic>
    </p:spTree>
    <p:extLst>
      <p:ext uri="{BB962C8B-B14F-4D97-AF65-F5344CB8AC3E}">
        <p14:creationId xmlns:p14="http://schemas.microsoft.com/office/powerpoint/2010/main" val="2860396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34ED89-227B-33C4-0F73-2A0092FDC06B}"/>
              </a:ext>
            </a:extLst>
          </p:cNvPr>
          <p:cNvSpPr>
            <a:spLocks noGrp="1"/>
          </p:cNvSpPr>
          <p:nvPr>
            <p:ph idx="1"/>
          </p:nvPr>
        </p:nvSpPr>
        <p:spPr>
          <a:xfrm>
            <a:off x="0" y="261257"/>
            <a:ext cx="10515600" cy="5667829"/>
          </a:xfrm>
        </p:spPr>
        <p:txBody>
          <a:bodyPr>
            <a:normAutofit fontScale="70000" lnSpcReduction="20000"/>
          </a:bodyPr>
          <a:lstStyle/>
          <a:p>
            <a:pPr>
              <a:lnSpc>
                <a:spcPct val="120000"/>
              </a:lnSpc>
            </a:pPr>
            <a:r>
              <a:rPr lang="en-GB" sz="3000"/>
              <a:t>International tourist arrivals have increased from </a:t>
            </a:r>
            <a:r>
              <a:rPr lang="en-GB" sz="3000" b="1"/>
              <a:t>25 million globally in 1950, to 278 million in 1980, 527 million in 1995, and  1.1 billion in 2015. </a:t>
            </a:r>
            <a:r>
              <a:rPr lang="en-GB" sz="3000"/>
              <a:t>They are expected to reach </a:t>
            </a:r>
            <a:r>
              <a:rPr lang="en-GB" sz="3000" b="1"/>
              <a:t>1.8 billion by 2030. </a:t>
            </a:r>
            <a:r>
              <a:rPr lang="en-GB" sz="3000"/>
              <a:t>The average international tourist receipt is over US$700 per person and travellers spent over $1.4 trillion.</a:t>
            </a:r>
          </a:p>
          <a:p>
            <a:pPr>
              <a:lnSpc>
                <a:spcPct val="120000"/>
              </a:lnSpc>
            </a:pPr>
            <a:r>
              <a:rPr lang="en-GB" sz="3000"/>
              <a:t>Travel and tourism represents approximately </a:t>
            </a:r>
            <a:r>
              <a:rPr lang="en-GB" sz="3000" b="1"/>
              <a:t>10% of total global Gross Domestic Product (GDP) in 2015 </a:t>
            </a:r>
            <a:r>
              <a:rPr lang="en-GB" sz="3000"/>
              <a:t>(if it include tourism related business (e.g. catering, cleaning) (US $7 trillion).</a:t>
            </a:r>
          </a:p>
          <a:p>
            <a:pPr>
              <a:lnSpc>
                <a:spcPct val="120000"/>
              </a:lnSpc>
            </a:pPr>
            <a:r>
              <a:rPr lang="en-GB" sz="3000"/>
              <a:t>The global travel and tourism industry creates approximately </a:t>
            </a:r>
            <a:r>
              <a:rPr lang="en-GB" sz="3000" b="1"/>
              <a:t>11% of the world’s employment </a:t>
            </a:r>
            <a:r>
              <a:rPr lang="en-GB" sz="3000"/>
              <a:t>(direct &amp; indirect) in 2015</a:t>
            </a:r>
          </a:p>
          <a:p>
            <a:pPr>
              <a:lnSpc>
                <a:spcPct val="120000"/>
              </a:lnSpc>
            </a:pPr>
            <a:r>
              <a:rPr lang="en-GB" sz="3000"/>
              <a:t>The Bellagio Hotel in Las Vegas recycles its water – it still uses </a:t>
            </a:r>
            <a:r>
              <a:rPr lang="en-GB" sz="3000" b="1"/>
              <a:t>12 million litres of water per year in a water scarce region</a:t>
            </a:r>
          </a:p>
          <a:p>
            <a:pPr>
              <a:lnSpc>
                <a:spcPct val="120000"/>
              </a:lnSpc>
            </a:pPr>
            <a:r>
              <a:rPr lang="en-GB" sz="3000"/>
              <a:t>a village of 700 in a developing country uses an </a:t>
            </a:r>
            <a:r>
              <a:rPr lang="en-GB" sz="3000" b="1"/>
              <a:t>average of 500 litres of water per month </a:t>
            </a:r>
            <a:r>
              <a:rPr lang="en-GB" sz="3000"/>
              <a:t>AND </a:t>
            </a:r>
            <a:r>
              <a:rPr lang="en-GB" sz="3000" b="1"/>
              <a:t>a luxury hotel room guest uses 1800 litres of water per person per night</a:t>
            </a:r>
          </a:p>
          <a:p>
            <a:pPr>
              <a:lnSpc>
                <a:spcPct val="120000"/>
              </a:lnSpc>
            </a:pPr>
            <a:r>
              <a:rPr lang="en-GB" sz="3000"/>
              <a:t>The average UK household used </a:t>
            </a:r>
            <a:r>
              <a:rPr lang="en-GB" sz="3000" b="1"/>
              <a:t>400 litres of water per day</a:t>
            </a:r>
          </a:p>
          <a:p>
            <a:pPr>
              <a:lnSpc>
                <a:spcPct val="120000"/>
              </a:lnSpc>
            </a:pPr>
            <a:r>
              <a:rPr lang="en-GB" sz="3000"/>
              <a:t>The average person in the UK uses approximately </a:t>
            </a:r>
            <a:r>
              <a:rPr lang="en-GB" sz="3000" b="1"/>
              <a:t>150 litres of water per day – 3 times that of a local village in Asia.</a:t>
            </a:r>
          </a:p>
          <a:p>
            <a:endParaRPr lang="en-GB"/>
          </a:p>
        </p:txBody>
      </p:sp>
    </p:spTree>
    <p:extLst>
      <p:ext uri="{BB962C8B-B14F-4D97-AF65-F5344CB8AC3E}">
        <p14:creationId xmlns:p14="http://schemas.microsoft.com/office/powerpoint/2010/main" val="3572652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E7B8F-E861-E725-5DD0-00BC36D144A1}"/>
              </a:ext>
            </a:extLst>
          </p:cNvPr>
          <p:cNvSpPr>
            <a:spLocks noGrp="1"/>
          </p:cNvSpPr>
          <p:nvPr>
            <p:ph type="title"/>
          </p:nvPr>
        </p:nvSpPr>
        <p:spPr>
          <a:xfrm>
            <a:off x="838200" y="365126"/>
            <a:ext cx="10515600" cy="679903"/>
          </a:xfrm>
        </p:spPr>
        <p:txBody>
          <a:bodyPr>
            <a:normAutofit fontScale="90000"/>
          </a:bodyPr>
          <a:lstStyle/>
          <a:p>
            <a:r>
              <a:rPr lang="en-GB"/>
              <a:t>Facts and figures </a:t>
            </a:r>
          </a:p>
        </p:txBody>
      </p:sp>
      <p:sp>
        <p:nvSpPr>
          <p:cNvPr id="3" name="Content Placeholder 2">
            <a:extLst>
              <a:ext uri="{FF2B5EF4-FFF2-40B4-BE49-F238E27FC236}">
                <a16:creationId xmlns:a16="http://schemas.microsoft.com/office/drawing/2014/main" id="{D596F912-0747-3ED2-9D84-60BF3B537CF7}"/>
              </a:ext>
            </a:extLst>
          </p:cNvPr>
          <p:cNvSpPr>
            <a:spLocks noGrp="1"/>
          </p:cNvSpPr>
          <p:nvPr>
            <p:ph idx="1"/>
          </p:nvPr>
        </p:nvSpPr>
        <p:spPr>
          <a:xfrm>
            <a:off x="293915" y="1190171"/>
            <a:ext cx="10515600" cy="4869543"/>
          </a:xfrm>
        </p:spPr>
        <p:txBody>
          <a:bodyPr>
            <a:normAutofit fontScale="77500" lnSpcReduction="20000"/>
          </a:bodyPr>
          <a:lstStyle/>
          <a:p>
            <a:pPr>
              <a:lnSpc>
                <a:spcPct val="120000"/>
              </a:lnSpc>
            </a:pPr>
            <a:r>
              <a:rPr lang="en-GB"/>
              <a:t>A species of animal or plant life </a:t>
            </a:r>
            <a:r>
              <a:rPr lang="en-GB" b="1"/>
              <a:t>disappears at a rate of one every three minutes</a:t>
            </a:r>
            <a:r>
              <a:rPr lang="en-GB"/>
              <a:t>.</a:t>
            </a:r>
          </a:p>
          <a:p>
            <a:pPr>
              <a:lnSpc>
                <a:spcPct val="120000"/>
              </a:lnSpc>
            </a:pPr>
            <a:r>
              <a:rPr lang="en-GB" b="1"/>
              <a:t>70% of marine mammals </a:t>
            </a:r>
            <a:r>
              <a:rPr lang="en-GB"/>
              <a:t>are threatened</a:t>
            </a:r>
          </a:p>
          <a:p>
            <a:pPr>
              <a:lnSpc>
                <a:spcPct val="120000"/>
              </a:lnSpc>
            </a:pPr>
            <a:r>
              <a:rPr lang="en-GB"/>
              <a:t>The Western world (with 17% of the worlds’ population) currently consumes </a:t>
            </a:r>
            <a:r>
              <a:rPr lang="en-GB" b="1"/>
              <a:t>52% of total global energy</a:t>
            </a:r>
          </a:p>
          <a:p>
            <a:pPr>
              <a:lnSpc>
                <a:spcPct val="120000"/>
              </a:lnSpc>
            </a:pPr>
            <a:r>
              <a:rPr lang="en-GB" b="1"/>
              <a:t>Since 1970 a third of the natural world has been destroyed</a:t>
            </a:r>
            <a:r>
              <a:rPr lang="en-GB"/>
              <a:t> by human activity.</a:t>
            </a:r>
          </a:p>
          <a:p>
            <a:pPr>
              <a:lnSpc>
                <a:spcPct val="120000"/>
              </a:lnSpc>
            </a:pPr>
            <a:r>
              <a:rPr lang="en-GB"/>
              <a:t>The number of cars on the road </a:t>
            </a:r>
            <a:r>
              <a:rPr lang="en-GB" b="1"/>
              <a:t>surpassed 1 billion in 2010</a:t>
            </a:r>
            <a:r>
              <a:rPr lang="en-GB"/>
              <a:t>. Today it is </a:t>
            </a:r>
            <a:r>
              <a:rPr lang="en-GB" b="1"/>
              <a:t>1.2 billion and will be 2 billion by 2035</a:t>
            </a:r>
            <a:r>
              <a:rPr lang="en-GB"/>
              <a:t>.</a:t>
            </a:r>
          </a:p>
          <a:p>
            <a:pPr>
              <a:lnSpc>
                <a:spcPct val="120000"/>
              </a:lnSpc>
            </a:pPr>
            <a:r>
              <a:rPr lang="en-GB"/>
              <a:t>Nearly </a:t>
            </a:r>
            <a:r>
              <a:rPr lang="en-GB" b="1"/>
              <a:t>2/3 of Caribbean reefs </a:t>
            </a:r>
            <a:r>
              <a:rPr lang="en-GB"/>
              <a:t>are in jeopardy.</a:t>
            </a:r>
          </a:p>
          <a:p>
            <a:pPr>
              <a:lnSpc>
                <a:spcPct val="120000"/>
              </a:lnSpc>
            </a:pPr>
            <a:r>
              <a:rPr lang="en-GB"/>
              <a:t>By 2050 climate change could have directly led to the extinction of 30% of species, the death of 90% of coral reefs and the loss of half the Amazon rainforest.</a:t>
            </a:r>
          </a:p>
          <a:p>
            <a:pPr>
              <a:lnSpc>
                <a:spcPct val="120000"/>
              </a:lnSpc>
            </a:pPr>
            <a:r>
              <a:rPr lang="en-GB"/>
              <a:t>Seawater is expected to </a:t>
            </a:r>
            <a:r>
              <a:rPr lang="en-GB" b="1"/>
              <a:t>rise 70 cm in the next 10 years</a:t>
            </a:r>
            <a:r>
              <a:rPr lang="en-GB"/>
              <a:t>.</a:t>
            </a:r>
          </a:p>
          <a:p>
            <a:endParaRPr lang="en-GB"/>
          </a:p>
        </p:txBody>
      </p:sp>
    </p:spTree>
    <p:extLst>
      <p:ext uri="{BB962C8B-B14F-4D97-AF65-F5344CB8AC3E}">
        <p14:creationId xmlns:p14="http://schemas.microsoft.com/office/powerpoint/2010/main" val="687228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CDD5-0A26-5CBD-ABAB-7B593B18FE87}"/>
              </a:ext>
            </a:extLst>
          </p:cNvPr>
          <p:cNvSpPr>
            <a:spLocks noGrp="1"/>
          </p:cNvSpPr>
          <p:nvPr>
            <p:ph type="title"/>
          </p:nvPr>
        </p:nvSpPr>
        <p:spPr>
          <a:xfrm>
            <a:off x="8134782" y="117732"/>
            <a:ext cx="2994815" cy="1666501"/>
          </a:xfrm>
        </p:spPr>
        <p:txBody>
          <a:bodyPr>
            <a:normAutofit/>
          </a:bodyPr>
          <a:lstStyle/>
          <a:p>
            <a:r>
              <a:rPr lang="en-GB" sz="3700" b="1">
                <a:solidFill>
                  <a:schemeClr val="tx1"/>
                </a:solidFill>
              </a:rPr>
              <a:t>The Tourism impact</a:t>
            </a:r>
          </a:p>
        </p:txBody>
      </p:sp>
      <p:sp>
        <p:nvSpPr>
          <p:cNvPr id="3" name="Content Placeholder 2">
            <a:extLst>
              <a:ext uri="{FF2B5EF4-FFF2-40B4-BE49-F238E27FC236}">
                <a16:creationId xmlns:a16="http://schemas.microsoft.com/office/drawing/2014/main" id="{B39A040C-7AA1-5583-9D62-4E5A81D4F7C3}"/>
              </a:ext>
            </a:extLst>
          </p:cNvPr>
          <p:cNvSpPr>
            <a:spLocks noGrp="1"/>
          </p:cNvSpPr>
          <p:nvPr>
            <p:ph idx="1"/>
          </p:nvPr>
        </p:nvSpPr>
        <p:spPr>
          <a:xfrm>
            <a:off x="8154381" y="1523266"/>
            <a:ext cx="3846310" cy="3483172"/>
          </a:xfrm>
        </p:spPr>
        <p:txBody>
          <a:bodyPr>
            <a:normAutofit/>
          </a:bodyPr>
          <a:lstStyle/>
          <a:p>
            <a:pPr fontAlgn="base">
              <a:lnSpc>
                <a:spcPct val="100000"/>
              </a:lnSpc>
            </a:pPr>
            <a:r>
              <a:rPr lang="en-GB" sz="2400" b="1" i="0">
                <a:solidFill>
                  <a:schemeClr val="tx1"/>
                </a:solidFill>
                <a:effectLst/>
              </a:rPr>
              <a:t>Key hospitality industry sustainability challenges </a:t>
            </a:r>
          </a:p>
          <a:p>
            <a:pPr fontAlgn="base">
              <a:lnSpc>
                <a:spcPct val="100000"/>
              </a:lnSpc>
              <a:buFont typeface="Arial" panose="020B0604020202020204" pitchFamily="34" charset="0"/>
              <a:buChar char="•"/>
            </a:pPr>
            <a:r>
              <a:rPr lang="en-GB" sz="2400" b="1">
                <a:solidFill>
                  <a:schemeClr val="tx1"/>
                </a:solidFill>
              </a:rPr>
              <a:t>F</a:t>
            </a:r>
            <a:r>
              <a:rPr lang="en-GB" sz="2400" b="1" i="0">
                <a:solidFill>
                  <a:schemeClr val="tx1"/>
                </a:solidFill>
                <a:effectLst/>
              </a:rPr>
              <a:t>ood waste</a:t>
            </a:r>
            <a:r>
              <a:rPr lang="en-GB" sz="2400" b="0" i="0">
                <a:solidFill>
                  <a:schemeClr val="tx1"/>
                </a:solidFill>
                <a:effectLst/>
              </a:rPr>
              <a:t>. </a:t>
            </a:r>
          </a:p>
          <a:p>
            <a:pPr fontAlgn="base">
              <a:lnSpc>
                <a:spcPct val="100000"/>
              </a:lnSpc>
              <a:buFont typeface="Arial" panose="020B0604020202020204" pitchFamily="34" charset="0"/>
              <a:buChar char="•"/>
            </a:pPr>
            <a:r>
              <a:rPr lang="en-GB" sz="2400" b="1">
                <a:solidFill>
                  <a:schemeClr val="tx1"/>
                </a:solidFill>
              </a:rPr>
              <a:t>W</a:t>
            </a:r>
            <a:r>
              <a:rPr lang="en-GB" sz="2400" b="1" i="0">
                <a:solidFill>
                  <a:schemeClr val="tx1"/>
                </a:solidFill>
                <a:effectLst/>
              </a:rPr>
              <a:t>ater usage.</a:t>
            </a:r>
            <a:endParaRPr lang="en-GB" sz="2400" b="0" i="0">
              <a:solidFill>
                <a:schemeClr val="tx1"/>
              </a:solidFill>
              <a:effectLst/>
            </a:endParaRPr>
          </a:p>
          <a:p>
            <a:pPr fontAlgn="base">
              <a:lnSpc>
                <a:spcPct val="100000"/>
              </a:lnSpc>
              <a:buFont typeface="Arial" panose="020B0604020202020204" pitchFamily="34" charset="0"/>
              <a:buChar char="•"/>
            </a:pPr>
            <a:r>
              <a:rPr lang="en-GB" sz="2400" b="1" i="0">
                <a:solidFill>
                  <a:schemeClr val="tx1"/>
                </a:solidFill>
                <a:effectLst/>
              </a:rPr>
              <a:t>Conserving energy</a:t>
            </a:r>
            <a:r>
              <a:rPr lang="en-GB" sz="2400" b="0" i="0">
                <a:solidFill>
                  <a:schemeClr val="tx1"/>
                </a:solidFill>
                <a:effectLst/>
              </a:rPr>
              <a:t>. </a:t>
            </a:r>
          </a:p>
        </p:txBody>
      </p:sp>
      <p:pic>
        <p:nvPicPr>
          <p:cNvPr id="15" name="Picture 14">
            <a:extLst>
              <a:ext uri="{FF2B5EF4-FFF2-40B4-BE49-F238E27FC236}">
                <a16:creationId xmlns:a16="http://schemas.microsoft.com/office/drawing/2014/main" id="{67F9DAFE-7D19-91AC-EC41-057CA003F2C4}"/>
              </a:ext>
            </a:extLst>
          </p:cNvPr>
          <p:cNvPicPr>
            <a:picLocks noChangeAspect="1"/>
          </p:cNvPicPr>
          <p:nvPr/>
        </p:nvPicPr>
        <p:blipFill>
          <a:blip r:embed="rId3"/>
          <a:stretch>
            <a:fillRect/>
          </a:stretch>
        </p:blipFill>
        <p:spPr>
          <a:xfrm rot="250364">
            <a:off x="200374" y="3775728"/>
            <a:ext cx="4922840" cy="2461420"/>
          </a:xfrm>
          <a:prstGeom prst="rect">
            <a:avLst/>
          </a:prstGeom>
        </p:spPr>
      </p:pic>
      <p:pic>
        <p:nvPicPr>
          <p:cNvPr id="13" name="Picture 12">
            <a:extLst>
              <a:ext uri="{FF2B5EF4-FFF2-40B4-BE49-F238E27FC236}">
                <a16:creationId xmlns:a16="http://schemas.microsoft.com/office/drawing/2014/main" id="{C551D481-E815-006F-33DB-28EBFBB68551}"/>
              </a:ext>
            </a:extLst>
          </p:cNvPr>
          <p:cNvPicPr>
            <a:picLocks noChangeAspect="1"/>
          </p:cNvPicPr>
          <p:nvPr/>
        </p:nvPicPr>
        <p:blipFill>
          <a:blip r:embed="rId4"/>
          <a:stretch>
            <a:fillRect/>
          </a:stretch>
        </p:blipFill>
        <p:spPr>
          <a:xfrm>
            <a:off x="304474" y="117732"/>
            <a:ext cx="6680639" cy="3517649"/>
          </a:xfrm>
          <a:prstGeom prst="rect">
            <a:avLst/>
          </a:prstGeom>
        </p:spPr>
      </p:pic>
      <p:pic>
        <p:nvPicPr>
          <p:cNvPr id="11" name="Picture 10">
            <a:extLst>
              <a:ext uri="{FF2B5EF4-FFF2-40B4-BE49-F238E27FC236}">
                <a16:creationId xmlns:a16="http://schemas.microsoft.com/office/drawing/2014/main" id="{B4B0FBCB-9286-9487-C4C0-6A99E9C9FC99}"/>
              </a:ext>
            </a:extLst>
          </p:cNvPr>
          <p:cNvPicPr>
            <a:picLocks noChangeAspect="1"/>
          </p:cNvPicPr>
          <p:nvPr/>
        </p:nvPicPr>
        <p:blipFill>
          <a:blip r:embed="rId5"/>
          <a:stretch>
            <a:fillRect/>
          </a:stretch>
        </p:blipFill>
        <p:spPr>
          <a:xfrm rot="489795">
            <a:off x="4782652" y="214521"/>
            <a:ext cx="3191081" cy="4129260"/>
          </a:xfrm>
          <a:prstGeom prst="rect">
            <a:avLst/>
          </a:prstGeom>
        </p:spPr>
      </p:pic>
      <p:pic>
        <p:nvPicPr>
          <p:cNvPr id="6" name="Picture 5">
            <a:extLst>
              <a:ext uri="{FF2B5EF4-FFF2-40B4-BE49-F238E27FC236}">
                <a16:creationId xmlns:a16="http://schemas.microsoft.com/office/drawing/2014/main" id="{E8776DB3-D0E2-5EA3-14F8-1B74B49D133C}"/>
              </a:ext>
            </a:extLst>
          </p:cNvPr>
          <p:cNvPicPr>
            <a:picLocks noChangeAspect="1"/>
          </p:cNvPicPr>
          <p:nvPr/>
        </p:nvPicPr>
        <p:blipFill>
          <a:blip r:embed="rId6"/>
          <a:stretch>
            <a:fillRect/>
          </a:stretch>
        </p:blipFill>
        <p:spPr>
          <a:xfrm rot="21422722">
            <a:off x="4883418" y="3848677"/>
            <a:ext cx="3903731" cy="2582830"/>
          </a:xfrm>
          <a:prstGeom prst="rect">
            <a:avLst/>
          </a:prstGeom>
        </p:spPr>
      </p:pic>
      <p:pic>
        <p:nvPicPr>
          <p:cNvPr id="17" name="Picture 16">
            <a:extLst>
              <a:ext uri="{FF2B5EF4-FFF2-40B4-BE49-F238E27FC236}">
                <a16:creationId xmlns:a16="http://schemas.microsoft.com/office/drawing/2014/main" id="{315D7A35-E43C-052E-15EB-399252D8C87F}"/>
              </a:ext>
            </a:extLst>
          </p:cNvPr>
          <p:cNvPicPr>
            <a:picLocks noChangeAspect="1"/>
          </p:cNvPicPr>
          <p:nvPr/>
        </p:nvPicPr>
        <p:blipFill>
          <a:blip r:embed="rId7"/>
          <a:stretch>
            <a:fillRect/>
          </a:stretch>
        </p:blipFill>
        <p:spPr>
          <a:xfrm>
            <a:off x="11206350" y="74903"/>
            <a:ext cx="794341" cy="794341"/>
          </a:xfrm>
          <a:prstGeom prst="rect">
            <a:avLst/>
          </a:prstGeom>
        </p:spPr>
      </p:pic>
      <p:sp>
        <p:nvSpPr>
          <p:cNvPr id="22" name="TextBox 21">
            <a:extLst>
              <a:ext uri="{FF2B5EF4-FFF2-40B4-BE49-F238E27FC236}">
                <a16:creationId xmlns:a16="http://schemas.microsoft.com/office/drawing/2014/main" id="{EDB89AB8-E39B-86B5-2A6F-BE838735798E}"/>
              </a:ext>
            </a:extLst>
          </p:cNvPr>
          <p:cNvSpPr txBox="1"/>
          <p:nvPr/>
        </p:nvSpPr>
        <p:spPr>
          <a:xfrm>
            <a:off x="11052844" y="825628"/>
            <a:ext cx="1139141" cy="923330"/>
          </a:xfrm>
          <a:prstGeom prst="rect">
            <a:avLst/>
          </a:prstGeom>
          <a:noFill/>
        </p:spPr>
        <p:txBody>
          <a:bodyPr wrap="square" rtlCol="0">
            <a:spAutoFit/>
          </a:bodyPr>
          <a:lstStyle/>
          <a:p>
            <a:pPr algn="ctr"/>
            <a:r>
              <a:rPr lang="en-GB"/>
              <a:t>WRAP, </a:t>
            </a:r>
          </a:p>
          <a:p>
            <a:pPr algn="ctr"/>
            <a:r>
              <a:rPr lang="en-GB"/>
              <a:t>2025 water </a:t>
            </a:r>
          </a:p>
        </p:txBody>
      </p:sp>
    </p:spTree>
    <p:extLst>
      <p:ext uri="{BB962C8B-B14F-4D97-AF65-F5344CB8AC3E}">
        <p14:creationId xmlns:p14="http://schemas.microsoft.com/office/powerpoint/2010/main" val="1703414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500" tmFilter="0, 0; .2, .5; .8, .5; 1, 0"/>
                                        <p:tgtEl>
                                          <p:spTgt spid="3">
                                            <p:txEl>
                                              <p:pRg st="2" end="2"/>
                                            </p:txEl>
                                          </p:spTgt>
                                        </p:tgtEl>
                                      </p:cBhvr>
                                    </p:animEffect>
                                    <p:animScale>
                                      <p:cBhvr>
                                        <p:cTn id="7" dur="250" autoRev="1" fill="hold"/>
                                        <p:tgtEl>
                                          <p:spTgt spid="3">
                                            <p:txEl>
                                              <p:pRg st="2" end="2"/>
                                            </p:txEl>
                                          </p:spTgt>
                                        </p:tgtEl>
                                      </p:cBhvr>
                                      <p:by x="105000" y="105000"/>
                                    </p:animScale>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500"/>
                                        <p:tgtEl>
                                          <p:spTgt spid="13"/>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fade">
                                      <p:cBhvr>
                                        <p:cTn id="21" dur="500"/>
                                        <p:tgtEl>
                                          <p:spTgt spid="22"/>
                                        </p:tgtEl>
                                      </p:cBhvr>
                                    </p:animEffect>
                                  </p:childTnLst>
                                </p:cTn>
                              </p:par>
                            </p:childTnLst>
                          </p:cTn>
                        </p:par>
                        <p:par>
                          <p:cTn id="22" fill="hold">
                            <p:stCondLst>
                              <p:cond delay="1500"/>
                            </p:stCondLst>
                            <p:childTnLst>
                              <p:par>
                                <p:cTn id="23" presetID="10" presetClass="entr" presetSubtype="0" fill="hold" nodeType="after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C234C-41C5-254C-19B9-58C3D82A7406}"/>
              </a:ext>
            </a:extLst>
          </p:cNvPr>
          <p:cNvSpPr txBox="1">
            <a:spLocks noGrp="1"/>
          </p:cNvSpPr>
          <p:nvPr>
            <p:ph type="title"/>
          </p:nvPr>
        </p:nvSpPr>
        <p:spPr>
          <a:xfrm>
            <a:off x="1575913" y="590647"/>
            <a:ext cx="7958334" cy="1077227"/>
          </a:xfrm>
        </p:spPr>
        <p:txBody>
          <a:bodyPr/>
          <a:lstStyle/>
          <a:p>
            <a:pPr lvl="0"/>
            <a:r>
              <a:rPr lang="en-GB" sz="3500" b="1">
                <a:latin typeface="Calibri"/>
                <a:cs typeface="Arial" pitchFamily="34"/>
              </a:rPr>
              <a:t>Global Sustainable Factors to Consider </a:t>
            </a:r>
          </a:p>
        </p:txBody>
      </p:sp>
      <p:grpSp>
        <p:nvGrpSpPr>
          <p:cNvPr id="3" name="Content Placeholder 2">
            <a:extLst>
              <a:ext uri="{FF2B5EF4-FFF2-40B4-BE49-F238E27FC236}">
                <a16:creationId xmlns:a16="http://schemas.microsoft.com/office/drawing/2014/main" id="{69445C2D-3A6B-9F05-8F36-DF4B42169878}"/>
              </a:ext>
            </a:extLst>
          </p:cNvPr>
          <p:cNvGrpSpPr/>
          <p:nvPr/>
        </p:nvGrpSpPr>
        <p:grpSpPr>
          <a:xfrm>
            <a:off x="609603" y="1603738"/>
            <a:ext cx="10972800" cy="3909288"/>
            <a:chOff x="609603" y="1603738"/>
            <a:chExt cx="10972800" cy="3909288"/>
          </a:xfrm>
        </p:grpSpPr>
        <p:sp>
          <p:nvSpPr>
            <p:cNvPr id="4" name="Freeform: Shape 3">
              <a:extLst>
                <a:ext uri="{FF2B5EF4-FFF2-40B4-BE49-F238E27FC236}">
                  <a16:creationId xmlns:a16="http://schemas.microsoft.com/office/drawing/2014/main" id="{89B3B453-FD13-86FD-18AC-CE10DC067443}"/>
                </a:ext>
              </a:extLst>
            </p:cNvPr>
            <p:cNvSpPr/>
            <p:nvPr/>
          </p:nvSpPr>
          <p:spPr>
            <a:xfrm>
              <a:off x="609603" y="1603738"/>
              <a:ext cx="10972800" cy="693060"/>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4" descr="Earth Globe Americas">
              <a:extLst>
                <a:ext uri="{FF2B5EF4-FFF2-40B4-BE49-F238E27FC236}">
                  <a16:creationId xmlns:a16="http://schemas.microsoft.com/office/drawing/2014/main" id="{715E2192-1A18-762A-21B1-C73BBBB75399}"/>
                </a:ext>
              </a:extLst>
            </p:cNvPr>
            <p:cNvSpPr/>
            <p:nvPr/>
          </p:nvSpPr>
          <p:spPr>
            <a:xfrm>
              <a:off x="819247" y="1759671"/>
              <a:ext cx="381551" cy="381185"/>
            </a:xfrm>
            <a:prstGeom prst="rect">
              <a:avLst/>
            </a:pr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0126ACB8-F305-C998-24AF-29FD5C2B8D03}"/>
                </a:ext>
              </a:extLst>
            </p:cNvPr>
            <p:cNvSpPr/>
            <p:nvPr/>
          </p:nvSpPr>
          <p:spPr>
            <a:xfrm>
              <a:off x="1410452" y="1603738"/>
              <a:ext cx="10099986" cy="823005"/>
            </a:xfrm>
            <a:custGeom>
              <a:avLst/>
              <a:gdLst>
                <a:gd name="f0" fmla="val 10800000"/>
                <a:gd name="f1" fmla="val 5400000"/>
                <a:gd name="f2" fmla="val 180"/>
                <a:gd name="f3" fmla="val w"/>
                <a:gd name="f4" fmla="val h"/>
                <a:gd name="f5" fmla="val 0"/>
                <a:gd name="f6" fmla="val 10099991"/>
                <a:gd name="f7" fmla="val 823008"/>
                <a:gd name="f8" fmla="+- 0 0 -90"/>
                <a:gd name="f9" fmla="*/ f3 1 10099991"/>
                <a:gd name="f10" fmla="*/ f4 1 823008"/>
                <a:gd name="f11" fmla="+- f7 0 f5"/>
                <a:gd name="f12" fmla="+- f6 0 f5"/>
                <a:gd name="f13" fmla="*/ f8 f0 1"/>
                <a:gd name="f14" fmla="*/ f12 1 10099991"/>
                <a:gd name="f15" fmla="*/ f11 1 823008"/>
                <a:gd name="f16" fmla="*/ 0 f12 1"/>
                <a:gd name="f17" fmla="*/ 0 f11 1"/>
                <a:gd name="f18" fmla="*/ 10099991 f12 1"/>
                <a:gd name="f19" fmla="*/ 823008 f11 1"/>
                <a:gd name="f20" fmla="*/ f13 1 f2"/>
                <a:gd name="f21" fmla="*/ f16 1 10099991"/>
                <a:gd name="f22" fmla="*/ f17 1 823008"/>
                <a:gd name="f23" fmla="*/ f18 1 10099991"/>
                <a:gd name="f24" fmla="*/ f19 1 82300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099991" h="823008">
                  <a:moveTo>
                    <a:pt x="f5" y="f5"/>
                  </a:moveTo>
                  <a:lnTo>
                    <a:pt x="f6" y="f5"/>
                  </a:lnTo>
                  <a:lnTo>
                    <a:pt x="f6" y="f7"/>
                  </a:lnTo>
                  <a:lnTo>
                    <a:pt x="f5" y="f7"/>
                  </a:lnTo>
                  <a:lnTo>
                    <a:pt x="f5" y="f5"/>
                  </a:lnTo>
                  <a:close/>
                </a:path>
              </a:pathLst>
            </a:custGeom>
            <a:noFill/>
            <a:ln cap="flat">
              <a:noFill/>
              <a:prstDash val="solid"/>
            </a:ln>
          </p:spPr>
          <p:txBody>
            <a:bodyPr vert="horz" wrap="square" lIns="87105" tIns="87105" rIns="87105" bIns="87105"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International tourist arrivals have increased from 25 million globally in 1950, to 278 million in 1980, 527 million in 1995, and  1.1 billion in 2015. They are expected to reach 1.8 billion by 2030.</a:t>
              </a:r>
              <a:endParaRPr lang="en-US"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CC008427-A38F-B994-01F2-67E99126B517}"/>
                </a:ext>
              </a:extLst>
            </p:cNvPr>
            <p:cNvSpPr/>
            <p:nvPr/>
          </p:nvSpPr>
          <p:spPr>
            <a:xfrm>
              <a:off x="609603" y="2632493"/>
              <a:ext cx="10972800" cy="693060"/>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7" descr="Money">
              <a:extLst>
                <a:ext uri="{FF2B5EF4-FFF2-40B4-BE49-F238E27FC236}">
                  <a16:creationId xmlns:a16="http://schemas.microsoft.com/office/drawing/2014/main" id="{28811A90-2FB9-E7CA-3605-F31AE8BA1D0A}"/>
                </a:ext>
              </a:extLst>
            </p:cNvPr>
            <p:cNvSpPr/>
            <p:nvPr/>
          </p:nvSpPr>
          <p:spPr>
            <a:xfrm>
              <a:off x="819247" y="2788435"/>
              <a:ext cx="381551" cy="381185"/>
            </a:xfrm>
            <a:prstGeom prst="rect">
              <a:avLst/>
            </a:pr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E9498076-0CE4-B800-401D-C9651C1D9F3E}"/>
                </a:ext>
              </a:extLst>
            </p:cNvPr>
            <p:cNvSpPr/>
            <p:nvPr/>
          </p:nvSpPr>
          <p:spPr>
            <a:xfrm>
              <a:off x="1410452" y="2632493"/>
              <a:ext cx="10099986" cy="823005"/>
            </a:xfrm>
            <a:custGeom>
              <a:avLst/>
              <a:gdLst>
                <a:gd name="f0" fmla="val 10800000"/>
                <a:gd name="f1" fmla="val 5400000"/>
                <a:gd name="f2" fmla="val 180"/>
                <a:gd name="f3" fmla="val w"/>
                <a:gd name="f4" fmla="val h"/>
                <a:gd name="f5" fmla="val 0"/>
                <a:gd name="f6" fmla="val 10099991"/>
                <a:gd name="f7" fmla="val 823008"/>
                <a:gd name="f8" fmla="+- 0 0 -90"/>
                <a:gd name="f9" fmla="*/ f3 1 10099991"/>
                <a:gd name="f10" fmla="*/ f4 1 823008"/>
                <a:gd name="f11" fmla="+- f7 0 f5"/>
                <a:gd name="f12" fmla="+- f6 0 f5"/>
                <a:gd name="f13" fmla="*/ f8 f0 1"/>
                <a:gd name="f14" fmla="*/ f12 1 10099991"/>
                <a:gd name="f15" fmla="*/ f11 1 823008"/>
                <a:gd name="f16" fmla="*/ 0 f12 1"/>
                <a:gd name="f17" fmla="*/ 0 f11 1"/>
                <a:gd name="f18" fmla="*/ 10099991 f12 1"/>
                <a:gd name="f19" fmla="*/ 823008 f11 1"/>
                <a:gd name="f20" fmla="*/ f13 1 f2"/>
                <a:gd name="f21" fmla="*/ f16 1 10099991"/>
                <a:gd name="f22" fmla="*/ f17 1 823008"/>
                <a:gd name="f23" fmla="*/ f18 1 10099991"/>
                <a:gd name="f24" fmla="*/ f19 1 82300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099991" h="823008">
                  <a:moveTo>
                    <a:pt x="f5" y="f5"/>
                  </a:moveTo>
                  <a:lnTo>
                    <a:pt x="f6" y="f5"/>
                  </a:lnTo>
                  <a:lnTo>
                    <a:pt x="f6" y="f7"/>
                  </a:lnTo>
                  <a:lnTo>
                    <a:pt x="f5" y="f7"/>
                  </a:lnTo>
                  <a:lnTo>
                    <a:pt x="f5" y="f5"/>
                  </a:lnTo>
                  <a:close/>
                </a:path>
              </a:pathLst>
            </a:custGeom>
            <a:noFill/>
            <a:ln cap="flat">
              <a:noFill/>
              <a:prstDash val="solid"/>
            </a:ln>
          </p:spPr>
          <p:txBody>
            <a:bodyPr vert="horz" wrap="square" lIns="87105" tIns="87105" rIns="87105" bIns="87105"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average international tourist receipt is over US$700 per person and travellers spent over $1.4 trillion.</a:t>
              </a:r>
              <a:endParaRPr lang="en-US"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666DB436-F71F-A416-EBEF-A3B147388BA5}"/>
                </a:ext>
              </a:extLst>
            </p:cNvPr>
            <p:cNvSpPr/>
            <p:nvPr/>
          </p:nvSpPr>
          <p:spPr>
            <a:xfrm>
              <a:off x="609603" y="3661257"/>
              <a:ext cx="10972800" cy="693060"/>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0" descr="Dollar">
              <a:extLst>
                <a:ext uri="{FF2B5EF4-FFF2-40B4-BE49-F238E27FC236}">
                  <a16:creationId xmlns:a16="http://schemas.microsoft.com/office/drawing/2014/main" id="{9B76DFD4-4A78-4D20-10F5-538C3FB02A39}"/>
                </a:ext>
              </a:extLst>
            </p:cNvPr>
            <p:cNvSpPr/>
            <p:nvPr/>
          </p:nvSpPr>
          <p:spPr>
            <a:xfrm>
              <a:off x="819247" y="3817199"/>
              <a:ext cx="381551" cy="381185"/>
            </a:xfrm>
            <a:prstGeom prst="rect">
              <a:avLst/>
            </a:pr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5CC1768A-31FB-0C5D-CFEA-BCB85A2DB869}"/>
                </a:ext>
              </a:extLst>
            </p:cNvPr>
            <p:cNvSpPr/>
            <p:nvPr/>
          </p:nvSpPr>
          <p:spPr>
            <a:xfrm>
              <a:off x="1410452" y="3661257"/>
              <a:ext cx="10099986" cy="823005"/>
            </a:xfrm>
            <a:custGeom>
              <a:avLst/>
              <a:gdLst>
                <a:gd name="f0" fmla="val 10800000"/>
                <a:gd name="f1" fmla="val 5400000"/>
                <a:gd name="f2" fmla="val 180"/>
                <a:gd name="f3" fmla="val w"/>
                <a:gd name="f4" fmla="val h"/>
                <a:gd name="f5" fmla="val 0"/>
                <a:gd name="f6" fmla="val 10099991"/>
                <a:gd name="f7" fmla="val 823008"/>
                <a:gd name="f8" fmla="+- 0 0 -90"/>
                <a:gd name="f9" fmla="*/ f3 1 10099991"/>
                <a:gd name="f10" fmla="*/ f4 1 823008"/>
                <a:gd name="f11" fmla="+- f7 0 f5"/>
                <a:gd name="f12" fmla="+- f6 0 f5"/>
                <a:gd name="f13" fmla="*/ f8 f0 1"/>
                <a:gd name="f14" fmla="*/ f12 1 10099991"/>
                <a:gd name="f15" fmla="*/ f11 1 823008"/>
                <a:gd name="f16" fmla="*/ 0 f12 1"/>
                <a:gd name="f17" fmla="*/ 0 f11 1"/>
                <a:gd name="f18" fmla="*/ 10099991 f12 1"/>
                <a:gd name="f19" fmla="*/ 823008 f11 1"/>
                <a:gd name="f20" fmla="*/ f13 1 f2"/>
                <a:gd name="f21" fmla="*/ f16 1 10099991"/>
                <a:gd name="f22" fmla="*/ f17 1 823008"/>
                <a:gd name="f23" fmla="*/ f18 1 10099991"/>
                <a:gd name="f24" fmla="*/ f19 1 82300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099991" h="823008">
                  <a:moveTo>
                    <a:pt x="f5" y="f5"/>
                  </a:moveTo>
                  <a:lnTo>
                    <a:pt x="f6" y="f5"/>
                  </a:lnTo>
                  <a:lnTo>
                    <a:pt x="f6" y="f7"/>
                  </a:lnTo>
                  <a:lnTo>
                    <a:pt x="f5" y="f7"/>
                  </a:lnTo>
                  <a:lnTo>
                    <a:pt x="f5" y="f5"/>
                  </a:lnTo>
                  <a:close/>
                </a:path>
              </a:pathLst>
            </a:custGeom>
            <a:noFill/>
            <a:ln cap="flat">
              <a:noFill/>
              <a:prstDash val="solid"/>
            </a:ln>
          </p:spPr>
          <p:txBody>
            <a:bodyPr vert="horz" wrap="square" lIns="87105" tIns="87105" rIns="87105" bIns="87105"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Travel and tourism represents approximately 10% of total global Gross Domestic Product (GDP) in 2015 (if it include tourism related business (e.g. catering, cleaning) (US $7 trillion).</a:t>
              </a:r>
              <a:endParaRPr lang="en-US" sz="1800" b="0" i="0" u="none" strike="noStrike" kern="1200" cap="none" spc="0" baseline="0">
                <a:solidFill>
                  <a:srgbClr val="000000"/>
                </a:solidFill>
                <a:uFillTx/>
                <a:latin typeface="Calibri"/>
              </a:endParaRPr>
            </a:p>
          </p:txBody>
        </p:sp>
        <p:sp>
          <p:nvSpPr>
            <p:cNvPr id="13" name="Freeform: Shape 12">
              <a:extLst>
                <a:ext uri="{FF2B5EF4-FFF2-40B4-BE49-F238E27FC236}">
                  <a16:creationId xmlns:a16="http://schemas.microsoft.com/office/drawing/2014/main" id="{DBC83650-2B99-695D-B01D-163EE04A8598}"/>
                </a:ext>
              </a:extLst>
            </p:cNvPr>
            <p:cNvSpPr/>
            <p:nvPr/>
          </p:nvSpPr>
          <p:spPr>
            <a:xfrm>
              <a:off x="609603" y="4690021"/>
              <a:ext cx="10972800" cy="693060"/>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13" descr="Airplane">
              <a:extLst>
                <a:ext uri="{FF2B5EF4-FFF2-40B4-BE49-F238E27FC236}">
                  <a16:creationId xmlns:a16="http://schemas.microsoft.com/office/drawing/2014/main" id="{ACA0F72F-929A-CC02-76A9-F8ACBC954245}"/>
                </a:ext>
              </a:extLst>
            </p:cNvPr>
            <p:cNvSpPr/>
            <p:nvPr/>
          </p:nvSpPr>
          <p:spPr>
            <a:xfrm>
              <a:off x="819457" y="4845954"/>
              <a:ext cx="381551" cy="381185"/>
            </a:xfrm>
            <a:prstGeom prst="rect">
              <a:avLst/>
            </a:pr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Shape 14">
              <a:extLst>
                <a:ext uri="{FF2B5EF4-FFF2-40B4-BE49-F238E27FC236}">
                  <a16:creationId xmlns:a16="http://schemas.microsoft.com/office/drawing/2014/main" id="{3B2F8CA4-D282-5EB6-5312-3CB47667C2E0}"/>
                </a:ext>
              </a:extLst>
            </p:cNvPr>
            <p:cNvSpPr/>
            <p:nvPr/>
          </p:nvSpPr>
          <p:spPr>
            <a:xfrm>
              <a:off x="1410864" y="4690021"/>
              <a:ext cx="10021293" cy="823005"/>
            </a:xfrm>
            <a:custGeom>
              <a:avLst/>
              <a:gdLst>
                <a:gd name="f0" fmla="val 10800000"/>
                <a:gd name="f1" fmla="val 5400000"/>
                <a:gd name="f2" fmla="val 180"/>
                <a:gd name="f3" fmla="val w"/>
                <a:gd name="f4" fmla="val h"/>
                <a:gd name="f5" fmla="val 0"/>
                <a:gd name="f6" fmla="val 10021295"/>
                <a:gd name="f7" fmla="val 823008"/>
                <a:gd name="f8" fmla="+- 0 0 -90"/>
                <a:gd name="f9" fmla="*/ f3 1 10021295"/>
                <a:gd name="f10" fmla="*/ f4 1 823008"/>
                <a:gd name="f11" fmla="+- f7 0 f5"/>
                <a:gd name="f12" fmla="+- f6 0 f5"/>
                <a:gd name="f13" fmla="*/ f8 f0 1"/>
                <a:gd name="f14" fmla="*/ f12 1 10021295"/>
                <a:gd name="f15" fmla="*/ f11 1 823008"/>
                <a:gd name="f16" fmla="*/ 0 f12 1"/>
                <a:gd name="f17" fmla="*/ 0 f11 1"/>
                <a:gd name="f18" fmla="*/ 10021295 f12 1"/>
                <a:gd name="f19" fmla="*/ 823008 f11 1"/>
                <a:gd name="f20" fmla="*/ f13 1 f2"/>
                <a:gd name="f21" fmla="*/ f16 1 10021295"/>
                <a:gd name="f22" fmla="*/ f17 1 823008"/>
                <a:gd name="f23" fmla="*/ f18 1 10021295"/>
                <a:gd name="f24" fmla="*/ f19 1 82300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021295" h="823008">
                  <a:moveTo>
                    <a:pt x="f5" y="f5"/>
                  </a:moveTo>
                  <a:lnTo>
                    <a:pt x="f6" y="f5"/>
                  </a:lnTo>
                  <a:lnTo>
                    <a:pt x="f6" y="f7"/>
                  </a:lnTo>
                  <a:lnTo>
                    <a:pt x="f5" y="f7"/>
                  </a:lnTo>
                  <a:lnTo>
                    <a:pt x="f5" y="f5"/>
                  </a:lnTo>
                  <a:close/>
                </a:path>
              </a:pathLst>
            </a:custGeom>
            <a:noFill/>
            <a:ln cap="flat">
              <a:noFill/>
              <a:prstDash val="solid"/>
            </a:ln>
          </p:spPr>
          <p:txBody>
            <a:bodyPr vert="horz" wrap="square" lIns="87105" tIns="87105" rIns="87105" bIns="87105"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global travel and tourism industry creates approximately 11% of the world’s employment (direct &amp; indirect) in 2015</a:t>
              </a:r>
              <a:br>
                <a:rPr lang="en-GB" sz="1800" b="0" i="0" u="none" strike="noStrike" kern="1200" cap="none" spc="0" baseline="0">
                  <a:solidFill>
                    <a:srgbClr val="000000"/>
                  </a:solidFill>
                  <a:uFillTx/>
                  <a:latin typeface="Calibri"/>
                </a:rPr>
              </a:br>
              <a:endParaRPr lang="en-US" sz="1800" b="0" i="0" u="none" strike="noStrike" kern="1200" cap="none" spc="0" baseline="0">
                <a:solidFill>
                  <a:srgbClr val="000000"/>
                </a:solidFill>
                <a:uFillTx/>
                <a:latin typeface="Calibri"/>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92970-CDD6-C666-02B6-64AD81BF9393}"/>
              </a:ext>
            </a:extLst>
          </p:cNvPr>
          <p:cNvSpPr>
            <a:spLocks noGrp="1"/>
          </p:cNvSpPr>
          <p:nvPr>
            <p:ph type="title"/>
          </p:nvPr>
        </p:nvSpPr>
        <p:spPr>
          <a:xfrm>
            <a:off x="0" y="123409"/>
            <a:ext cx="10515600" cy="1325563"/>
          </a:xfrm>
        </p:spPr>
        <p:txBody>
          <a:bodyPr/>
          <a:lstStyle/>
          <a:p>
            <a:r>
              <a:rPr lang="en-GB" b="1"/>
              <a:t>Relevance to Global Sustainable Tourism</a:t>
            </a:r>
          </a:p>
        </p:txBody>
      </p:sp>
      <p:sp>
        <p:nvSpPr>
          <p:cNvPr id="3" name="Content Placeholder 2">
            <a:extLst>
              <a:ext uri="{FF2B5EF4-FFF2-40B4-BE49-F238E27FC236}">
                <a16:creationId xmlns:a16="http://schemas.microsoft.com/office/drawing/2014/main" id="{AB13A00E-5C19-3052-ECCB-7837289FF408}"/>
              </a:ext>
            </a:extLst>
          </p:cNvPr>
          <p:cNvSpPr>
            <a:spLocks noGrp="1"/>
          </p:cNvSpPr>
          <p:nvPr>
            <p:ph idx="1"/>
          </p:nvPr>
        </p:nvSpPr>
        <p:spPr>
          <a:xfrm>
            <a:off x="161778" y="1153551"/>
            <a:ext cx="11192022" cy="4775981"/>
          </a:xfrm>
        </p:spPr>
        <p:txBody>
          <a:bodyPr>
            <a:normAutofit fontScale="85000" lnSpcReduction="20000"/>
          </a:bodyPr>
          <a:lstStyle/>
          <a:p>
            <a:pPr>
              <a:lnSpc>
                <a:spcPct val="110000"/>
              </a:lnSpc>
            </a:pPr>
            <a:r>
              <a:rPr lang="en-GB" b="1"/>
              <a:t>Food waste in tourism</a:t>
            </a:r>
            <a:r>
              <a:rPr lang="en-GB"/>
              <a:t> is a major issue: hotels, resorts, cruise ships etc. generate large amounts of food &amp; packaging waste. </a:t>
            </a:r>
            <a:r>
              <a:rPr lang="en-GB" err="1"/>
              <a:t>HaFSA</a:t>
            </a:r>
            <a:r>
              <a:rPr lang="en-GB"/>
              <a:t> gives a model of setting targets, measuring, and achieving reductions.</a:t>
            </a:r>
          </a:p>
          <a:p>
            <a:pPr>
              <a:lnSpc>
                <a:spcPct val="110000"/>
              </a:lnSpc>
            </a:pPr>
            <a:r>
              <a:rPr lang="en-GB" b="1"/>
              <a:t>Operational practices</a:t>
            </a:r>
            <a:r>
              <a:rPr lang="en-GB"/>
              <a:t>: the kinds of changes companies made (e.g. better forecasting, portion control, better packaging design, better recycling/</a:t>
            </a:r>
            <a:r>
              <a:rPr lang="en-GB" err="1"/>
              <a:t>compostin</a:t>
            </a:r>
            <a:endParaRPr lang="en-GB"/>
          </a:p>
          <a:p>
            <a:pPr>
              <a:lnSpc>
                <a:spcPct val="110000"/>
              </a:lnSpc>
            </a:pPr>
            <a:r>
              <a:rPr lang="en-GB" b="1"/>
              <a:t>Sustainability &amp; branding</a:t>
            </a:r>
            <a:r>
              <a:rPr lang="en-GB"/>
              <a:t>: businesses that reduce waste not only reduce costs but often enhance reputations with eco‐conscious </a:t>
            </a:r>
            <a:r>
              <a:rPr lang="en-GB" err="1"/>
              <a:t>travellers.g</a:t>
            </a:r>
            <a:r>
              <a:rPr lang="en-GB"/>
              <a:t> infrastructure) are very relevant.</a:t>
            </a:r>
          </a:p>
          <a:p>
            <a:pPr>
              <a:lnSpc>
                <a:spcPct val="110000"/>
              </a:lnSpc>
            </a:pPr>
            <a:r>
              <a:rPr lang="en-GB" b="1" err="1"/>
              <a:t>Behavior</a:t>
            </a:r>
            <a:r>
              <a:rPr lang="en-GB" b="1"/>
              <a:t> change &amp; local adaptation</a:t>
            </a:r>
            <a:r>
              <a:rPr lang="en-GB"/>
              <a:t>: in different countries, some of the constraints in infrastructure or costs may be different, but the principles remain: measure, set baselines, aim for reductions, partner with others, encourage redistribution of surplus etc.</a:t>
            </a:r>
          </a:p>
        </p:txBody>
      </p:sp>
    </p:spTree>
    <p:extLst>
      <p:ext uri="{BB962C8B-B14F-4D97-AF65-F5344CB8AC3E}">
        <p14:creationId xmlns:p14="http://schemas.microsoft.com/office/powerpoint/2010/main" val="38071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descr="A large building with a fountain in front of it&#10;&#10;Description automatically generated">
            <a:extLst>
              <a:ext uri="{FF2B5EF4-FFF2-40B4-BE49-F238E27FC236}">
                <a16:creationId xmlns:a16="http://schemas.microsoft.com/office/drawing/2014/main" id="{71912229-3BBF-34F3-25C2-FB27DCA0B88A}"/>
              </a:ext>
            </a:extLst>
          </p:cNvPr>
          <p:cNvPicPr>
            <a:picLocks noChangeAspect="1"/>
          </p:cNvPicPr>
          <p:nvPr/>
        </p:nvPicPr>
        <p:blipFill>
          <a:blip r:embed="rId2"/>
          <a:stretch>
            <a:fillRect/>
          </a:stretch>
        </p:blipFill>
        <p:spPr>
          <a:xfrm>
            <a:off x="7780000" y="133045"/>
            <a:ext cx="3742053" cy="2494702"/>
          </a:xfrm>
          <a:prstGeom prst="rect">
            <a:avLst/>
          </a:prstGeom>
          <a:noFill/>
          <a:ln cap="flat">
            <a:noFill/>
          </a:ln>
        </p:spPr>
      </p:pic>
      <p:sp>
        <p:nvSpPr>
          <p:cNvPr id="3" name="Title 1">
            <a:extLst>
              <a:ext uri="{FF2B5EF4-FFF2-40B4-BE49-F238E27FC236}">
                <a16:creationId xmlns:a16="http://schemas.microsoft.com/office/drawing/2014/main" id="{DF2FC3D3-531F-7394-1437-DF6E210840F2}"/>
              </a:ext>
            </a:extLst>
          </p:cNvPr>
          <p:cNvSpPr txBox="1">
            <a:spLocks noGrp="1"/>
          </p:cNvSpPr>
          <p:nvPr>
            <p:ph type="title"/>
          </p:nvPr>
        </p:nvSpPr>
        <p:spPr>
          <a:xfrm>
            <a:off x="151241" y="133045"/>
            <a:ext cx="10515600" cy="1325559"/>
          </a:xfrm>
        </p:spPr>
        <p:txBody>
          <a:bodyPr/>
          <a:lstStyle/>
          <a:p>
            <a:pPr lvl="0"/>
            <a:r>
              <a:rPr lang="en-GB"/>
              <a:t>Environmental Facts </a:t>
            </a:r>
          </a:p>
        </p:txBody>
      </p:sp>
      <p:sp>
        <p:nvSpPr>
          <p:cNvPr id="4" name="Content Placeholder 2">
            <a:extLst>
              <a:ext uri="{FF2B5EF4-FFF2-40B4-BE49-F238E27FC236}">
                <a16:creationId xmlns:a16="http://schemas.microsoft.com/office/drawing/2014/main" id="{3EBD9AFB-BCBC-0D07-BDD7-7D050C00D883}"/>
              </a:ext>
            </a:extLst>
          </p:cNvPr>
          <p:cNvSpPr txBox="1">
            <a:spLocks noGrp="1"/>
          </p:cNvSpPr>
          <p:nvPr>
            <p:ph idx="1"/>
          </p:nvPr>
        </p:nvSpPr>
        <p:spPr>
          <a:xfrm>
            <a:off x="114986" y="1339809"/>
            <a:ext cx="7553024" cy="4610825"/>
          </a:xfrm>
        </p:spPr>
        <p:txBody>
          <a:bodyPr>
            <a:normAutofit/>
          </a:bodyPr>
          <a:lstStyle/>
          <a:p>
            <a:pPr lvl="0">
              <a:lnSpc>
                <a:spcPct val="100000"/>
              </a:lnSpc>
            </a:pPr>
            <a:r>
              <a:rPr lang="en-GB" sz="2400"/>
              <a:t>Although the Bellagio hotel in Las Vegas recycles its water – it still uses 12 million litres of water per year in a water scarce region</a:t>
            </a:r>
          </a:p>
          <a:p>
            <a:pPr lvl="0">
              <a:lnSpc>
                <a:spcPct val="100000"/>
              </a:lnSpc>
            </a:pPr>
            <a:r>
              <a:rPr lang="en-GB" sz="2400"/>
              <a:t>a village of 700 in a developing country uses an average of 500 litres of water per month AND a luxury hotel room guest uses 1800 litres of water per person per night</a:t>
            </a:r>
          </a:p>
          <a:p>
            <a:pPr lvl="0">
              <a:lnSpc>
                <a:spcPct val="100000"/>
              </a:lnSpc>
            </a:pPr>
            <a:r>
              <a:rPr lang="en-GB" sz="2400"/>
              <a:t>The average UK household used 400 litres of water per day</a:t>
            </a:r>
            <a:endParaRPr lang="en-US" sz="2400"/>
          </a:p>
          <a:p>
            <a:pPr lvl="0">
              <a:lnSpc>
                <a:spcPct val="100000"/>
              </a:lnSpc>
            </a:pPr>
            <a:r>
              <a:rPr lang="en-GB" sz="2400"/>
              <a:t>The average person in the UK uses approximately 150 litres of water per day – 3 times that of a local village in Asia.</a:t>
            </a:r>
          </a:p>
          <a:p>
            <a:pPr lvl="0">
              <a:lnSpc>
                <a:spcPct val="100000"/>
              </a:lnSpc>
            </a:pPr>
            <a:endParaRPr lang="en-US" sz="2400"/>
          </a:p>
          <a:p>
            <a:pPr lvl="0">
              <a:lnSpc>
                <a:spcPct val="100000"/>
              </a:lnSpc>
            </a:pPr>
            <a:endParaRPr lang="en-GB" sz="2400"/>
          </a:p>
          <a:p>
            <a:pPr lvl="0">
              <a:lnSpc>
                <a:spcPct val="100000"/>
              </a:lnSpc>
            </a:pPr>
            <a:endParaRPr lang="en-US" sz="2200"/>
          </a:p>
          <a:p>
            <a:pPr lvl="0"/>
            <a:endParaRPr lang="en-GB" sz="2200"/>
          </a:p>
        </p:txBody>
      </p:sp>
      <p:pic>
        <p:nvPicPr>
          <p:cNvPr id="5" name="Picture 4">
            <a:extLst>
              <a:ext uri="{FF2B5EF4-FFF2-40B4-BE49-F238E27FC236}">
                <a16:creationId xmlns:a16="http://schemas.microsoft.com/office/drawing/2014/main" id="{966DE9DB-025B-5AAE-A57C-C20CF427863B}"/>
              </a:ext>
            </a:extLst>
          </p:cNvPr>
          <p:cNvPicPr>
            <a:picLocks noChangeAspect="1"/>
          </p:cNvPicPr>
          <p:nvPr/>
        </p:nvPicPr>
        <p:blipFill>
          <a:blip r:embed="rId3"/>
          <a:stretch>
            <a:fillRect/>
          </a:stretch>
        </p:blipFill>
        <p:spPr>
          <a:xfrm>
            <a:off x="7668010" y="2691448"/>
            <a:ext cx="4078577" cy="345673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aking water refills to a new level with Hilton">
            <a:hlinkClick r:id="" action="ppaction://media"/>
            <a:extLst>
              <a:ext uri="{FF2B5EF4-FFF2-40B4-BE49-F238E27FC236}">
                <a16:creationId xmlns:a16="http://schemas.microsoft.com/office/drawing/2014/main" id="{E55ADD10-B460-A6E6-785C-3038328CBD82}"/>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
        <p:nvSpPr>
          <p:cNvPr id="6" name="TextBox 5">
            <a:extLst>
              <a:ext uri="{FF2B5EF4-FFF2-40B4-BE49-F238E27FC236}">
                <a16:creationId xmlns:a16="http://schemas.microsoft.com/office/drawing/2014/main" id="{BEEE8B0E-512C-1C73-C264-59661604703F}"/>
              </a:ext>
            </a:extLst>
          </p:cNvPr>
          <p:cNvSpPr txBox="1"/>
          <p:nvPr/>
        </p:nvSpPr>
        <p:spPr>
          <a:xfrm>
            <a:off x="385899" y="182727"/>
            <a:ext cx="6096000" cy="954107"/>
          </a:xfrm>
          <a:prstGeom prst="rect">
            <a:avLst/>
          </a:prstGeom>
          <a:noFill/>
        </p:spPr>
        <p:txBody>
          <a:bodyPr wrap="square">
            <a:spAutoFit/>
          </a:bodyPr>
          <a:lstStyle/>
          <a:p>
            <a:r>
              <a:rPr lang="en-GB" sz="2800"/>
              <a:t>Taking water refills to a new level with Hilton</a:t>
            </a:r>
          </a:p>
        </p:txBody>
      </p:sp>
    </p:spTree>
    <p:extLst>
      <p:ext uri="{BB962C8B-B14F-4D97-AF65-F5344CB8AC3E}">
        <p14:creationId xmlns:p14="http://schemas.microsoft.com/office/powerpoint/2010/main" val="1777756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CDD5-0A26-5CBD-ABAB-7B593B18FE87}"/>
              </a:ext>
            </a:extLst>
          </p:cNvPr>
          <p:cNvSpPr>
            <a:spLocks noGrp="1"/>
          </p:cNvSpPr>
          <p:nvPr>
            <p:ph type="title"/>
          </p:nvPr>
        </p:nvSpPr>
        <p:spPr>
          <a:xfrm>
            <a:off x="8732660" y="0"/>
            <a:ext cx="2994815" cy="1666501"/>
          </a:xfrm>
        </p:spPr>
        <p:txBody>
          <a:bodyPr>
            <a:normAutofit/>
          </a:bodyPr>
          <a:lstStyle/>
          <a:p>
            <a:r>
              <a:rPr lang="en-GB" sz="3700">
                <a:solidFill>
                  <a:schemeClr val="tx1"/>
                </a:solidFill>
              </a:rPr>
              <a:t>The hospitality impact</a:t>
            </a:r>
          </a:p>
        </p:txBody>
      </p:sp>
      <p:sp>
        <p:nvSpPr>
          <p:cNvPr id="3" name="Content Placeholder 2">
            <a:extLst>
              <a:ext uri="{FF2B5EF4-FFF2-40B4-BE49-F238E27FC236}">
                <a16:creationId xmlns:a16="http://schemas.microsoft.com/office/drawing/2014/main" id="{B39A040C-7AA1-5583-9D62-4E5A81D4F7C3}"/>
              </a:ext>
            </a:extLst>
          </p:cNvPr>
          <p:cNvSpPr>
            <a:spLocks noGrp="1"/>
          </p:cNvSpPr>
          <p:nvPr>
            <p:ph idx="1"/>
          </p:nvPr>
        </p:nvSpPr>
        <p:spPr>
          <a:xfrm>
            <a:off x="8129013" y="1378634"/>
            <a:ext cx="3965553" cy="4891059"/>
          </a:xfrm>
        </p:spPr>
        <p:txBody>
          <a:bodyPr>
            <a:normAutofit/>
          </a:bodyPr>
          <a:lstStyle/>
          <a:p>
            <a:pPr fontAlgn="base">
              <a:lnSpc>
                <a:spcPct val="100000"/>
              </a:lnSpc>
            </a:pPr>
            <a:r>
              <a:rPr lang="en-GB" sz="1600" b="1" i="0">
                <a:solidFill>
                  <a:schemeClr val="tx1"/>
                </a:solidFill>
                <a:effectLst/>
              </a:rPr>
              <a:t>key hospitality industry sustainability challenges </a:t>
            </a:r>
          </a:p>
          <a:p>
            <a:pPr fontAlgn="base">
              <a:lnSpc>
                <a:spcPct val="100000"/>
              </a:lnSpc>
              <a:buFont typeface="Arial" panose="020B0604020202020204" pitchFamily="34" charset="0"/>
              <a:buChar char="•"/>
            </a:pPr>
            <a:r>
              <a:rPr lang="en-GB" sz="1500" b="1">
                <a:solidFill>
                  <a:schemeClr val="tx1"/>
                </a:solidFill>
              </a:rPr>
              <a:t>F</a:t>
            </a:r>
            <a:r>
              <a:rPr lang="en-GB" sz="1500" b="1" i="0">
                <a:solidFill>
                  <a:schemeClr val="tx1"/>
                </a:solidFill>
                <a:effectLst/>
              </a:rPr>
              <a:t>ood waste</a:t>
            </a:r>
            <a:r>
              <a:rPr lang="en-GB" sz="1500" b="0" i="0">
                <a:solidFill>
                  <a:schemeClr val="tx1"/>
                </a:solidFill>
                <a:effectLst/>
              </a:rPr>
              <a:t>. </a:t>
            </a:r>
          </a:p>
          <a:p>
            <a:pPr fontAlgn="base">
              <a:lnSpc>
                <a:spcPct val="100000"/>
              </a:lnSpc>
              <a:buFont typeface="Arial" panose="020B0604020202020204" pitchFamily="34" charset="0"/>
              <a:buChar char="•"/>
            </a:pPr>
            <a:r>
              <a:rPr lang="en-GB" sz="1500" b="1">
                <a:solidFill>
                  <a:schemeClr val="tx1"/>
                </a:solidFill>
              </a:rPr>
              <a:t>W</a:t>
            </a:r>
            <a:r>
              <a:rPr lang="en-GB" sz="1500" b="1" i="0">
                <a:solidFill>
                  <a:schemeClr val="tx1"/>
                </a:solidFill>
                <a:effectLst/>
              </a:rPr>
              <a:t>ater usage.</a:t>
            </a:r>
            <a:endParaRPr lang="en-GB" sz="1500" b="0" i="0">
              <a:solidFill>
                <a:schemeClr val="tx1"/>
              </a:solidFill>
              <a:effectLst/>
            </a:endParaRPr>
          </a:p>
          <a:p>
            <a:pPr fontAlgn="base">
              <a:lnSpc>
                <a:spcPct val="100000"/>
              </a:lnSpc>
            </a:pPr>
            <a:r>
              <a:rPr lang="en-GB" sz="1600" b="1" i="0">
                <a:solidFill>
                  <a:schemeClr val="tx1"/>
                </a:solidFill>
                <a:effectLst/>
              </a:rPr>
              <a:t>Conserving energy</a:t>
            </a:r>
            <a:r>
              <a:rPr lang="en-GB" sz="1600" b="0" i="0">
                <a:solidFill>
                  <a:schemeClr val="tx1"/>
                </a:solidFill>
                <a:effectLst/>
              </a:rPr>
              <a:t>. </a:t>
            </a:r>
            <a:r>
              <a:rPr lang="en-GB" sz="1600"/>
              <a:t>- with energy prices only increasing the incentives for hotels to be more energy efficient have never been greater with some proposals for energy budgets for hotel rooms whereby you pay as you go for energy or have set allowances in, here is an interesting journal article on the subject if you would like to learn more</a:t>
            </a:r>
            <a:endParaRPr lang="en-GB" sz="1600" b="0" i="0">
              <a:solidFill>
                <a:schemeClr val="tx1"/>
              </a:solidFill>
              <a:effectLst/>
            </a:endParaRPr>
          </a:p>
        </p:txBody>
      </p:sp>
      <p:pic>
        <p:nvPicPr>
          <p:cNvPr id="4" name="Picture 3">
            <a:extLst>
              <a:ext uri="{FF2B5EF4-FFF2-40B4-BE49-F238E27FC236}">
                <a16:creationId xmlns:a16="http://schemas.microsoft.com/office/drawing/2014/main" id="{A3B7B417-FD0B-D3AB-40A5-7D04F5A3ED50}"/>
              </a:ext>
            </a:extLst>
          </p:cNvPr>
          <p:cNvPicPr>
            <a:picLocks noChangeAspect="1"/>
          </p:cNvPicPr>
          <p:nvPr/>
        </p:nvPicPr>
        <p:blipFill>
          <a:blip r:embed="rId3"/>
          <a:stretch>
            <a:fillRect/>
          </a:stretch>
        </p:blipFill>
        <p:spPr>
          <a:xfrm>
            <a:off x="0" y="600"/>
            <a:ext cx="5299655" cy="3533103"/>
          </a:xfrm>
          <a:prstGeom prst="rect">
            <a:avLst/>
          </a:prstGeom>
        </p:spPr>
      </p:pic>
      <p:pic>
        <p:nvPicPr>
          <p:cNvPr id="7" name="Picture 6">
            <a:extLst>
              <a:ext uri="{FF2B5EF4-FFF2-40B4-BE49-F238E27FC236}">
                <a16:creationId xmlns:a16="http://schemas.microsoft.com/office/drawing/2014/main" id="{715B1802-7DF4-19BD-F6D6-2362D35CA730}"/>
              </a:ext>
            </a:extLst>
          </p:cNvPr>
          <p:cNvPicPr>
            <a:picLocks noChangeAspect="1"/>
          </p:cNvPicPr>
          <p:nvPr/>
        </p:nvPicPr>
        <p:blipFill rotWithShape="1">
          <a:blip r:embed="rId4"/>
          <a:srcRect b="14441"/>
          <a:stretch/>
        </p:blipFill>
        <p:spPr>
          <a:xfrm rot="21035784">
            <a:off x="292216" y="2003564"/>
            <a:ext cx="3612668" cy="2681409"/>
          </a:xfrm>
          <a:prstGeom prst="rect">
            <a:avLst/>
          </a:prstGeom>
        </p:spPr>
      </p:pic>
      <p:pic>
        <p:nvPicPr>
          <p:cNvPr id="5" name="Picture 4">
            <a:extLst>
              <a:ext uri="{FF2B5EF4-FFF2-40B4-BE49-F238E27FC236}">
                <a16:creationId xmlns:a16="http://schemas.microsoft.com/office/drawing/2014/main" id="{9BDFF655-86FC-6E7F-A8CA-695C3A08AF7F}"/>
              </a:ext>
            </a:extLst>
          </p:cNvPr>
          <p:cNvPicPr>
            <a:picLocks noChangeAspect="1"/>
          </p:cNvPicPr>
          <p:nvPr/>
        </p:nvPicPr>
        <p:blipFill>
          <a:blip r:embed="rId5"/>
          <a:stretch>
            <a:fillRect/>
          </a:stretch>
        </p:blipFill>
        <p:spPr>
          <a:xfrm rot="486950">
            <a:off x="4728844" y="612586"/>
            <a:ext cx="3306607" cy="4911313"/>
          </a:xfrm>
          <a:prstGeom prst="rect">
            <a:avLst/>
          </a:prstGeom>
        </p:spPr>
      </p:pic>
      <p:sp>
        <p:nvSpPr>
          <p:cNvPr id="14" name="TextBox 13">
            <a:extLst>
              <a:ext uri="{FF2B5EF4-FFF2-40B4-BE49-F238E27FC236}">
                <a16:creationId xmlns:a16="http://schemas.microsoft.com/office/drawing/2014/main" id="{3668E6E5-9C8D-E356-AB07-07232BC7DD8E}"/>
              </a:ext>
            </a:extLst>
          </p:cNvPr>
          <p:cNvSpPr txBox="1"/>
          <p:nvPr/>
        </p:nvSpPr>
        <p:spPr>
          <a:xfrm>
            <a:off x="9483013" y="5416763"/>
            <a:ext cx="2837257" cy="369332"/>
          </a:xfrm>
          <a:prstGeom prst="rect">
            <a:avLst/>
          </a:prstGeom>
          <a:noFill/>
        </p:spPr>
        <p:txBody>
          <a:bodyPr wrap="square">
            <a:spAutoFit/>
          </a:bodyPr>
          <a:lstStyle/>
          <a:p>
            <a:r>
              <a:rPr lang="en-GB">
                <a:solidFill>
                  <a:srgbClr val="FF6C00"/>
                </a:solidFill>
                <a:latin typeface="NexusSans"/>
                <a:hlinkClick r:id="rId6"/>
              </a:rPr>
              <a:t>(</a:t>
            </a:r>
            <a:r>
              <a:rPr lang="en-GB" b="0" i="0" u="none" strike="noStrike">
                <a:solidFill>
                  <a:srgbClr val="FF6C00"/>
                </a:solidFill>
                <a:effectLst/>
                <a:latin typeface="NexusSans"/>
                <a:hlinkClick r:id="rId6"/>
              </a:rPr>
              <a:t>Filimonau</a:t>
            </a:r>
            <a:r>
              <a:rPr lang="en-GB">
                <a:solidFill>
                  <a:srgbClr val="FF6C00"/>
                </a:solidFill>
                <a:latin typeface="NexusSans"/>
              </a:rPr>
              <a:t>,2020)</a:t>
            </a:r>
            <a:endParaRPr lang="en-GB"/>
          </a:p>
        </p:txBody>
      </p:sp>
      <p:sp>
        <p:nvSpPr>
          <p:cNvPr id="19" name="TextBox 18">
            <a:extLst>
              <a:ext uri="{FF2B5EF4-FFF2-40B4-BE49-F238E27FC236}">
                <a16:creationId xmlns:a16="http://schemas.microsoft.com/office/drawing/2014/main" id="{EB0080C6-4BEA-939F-FAE0-19E26285CE62}"/>
              </a:ext>
            </a:extLst>
          </p:cNvPr>
          <p:cNvSpPr txBox="1"/>
          <p:nvPr/>
        </p:nvSpPr>
        <p:spPr>
          <a:xfrm>
            <a:off x="97434" y="784101"/>
            <a:ext cx="4967918" cy="1231106"/>
          </a:xfrm>
          <a:prstGeom prst="rect">
            <a:avLst/>
          </a:prstGeom>
          <a:noFill/>
        </p:spPr>
        <p:txBody>
          <a:bodyPr wrap="square">
            <a:spAutoFit/>
          </a:bodyPr>
          <a:lstStyle/>
          <a:p>
            <a:pPr>
              <a:buFont typeface="Wingdings" panose="05000000000000000000" pitchFamily="2" charset="2"/>
              <a:buChar char="§"/>
            </a:pPr>
            <a:r>
              <a:rPr lang="en-GB" sz="1800" i="0">
                <a:solidFill>
                  <a:schemeClr val="bg1"/>
                </a:solidFill>
                <a:effectLst/>
                <a:latin typeface="arial" panose="020B0604020202020204" pitchFamily="34" charset="0"/>
              </a:rPr>
              <a:t>According to one study, tourism accounts for </a:t>
            </a:r>
            <a:r>
              <a:rPr lang="en-GB" sz="1800" b="1" i="0">
                <a:solidFill>
                  <a:schemeClr val="bg1"/>
                </a:solidFill>
                <a:effectLst/>
                <a:latin typeface="arial" panose="020B0604020202020204" pitchFamily="34" charset="0"/>
              </a:rPr>
              <a:t>8% </a:t>
            </a:r>
            <a:r>
              <a:rPr lang="en-GB" sz="1800" i="0">
                <a:solidFill>
                  <a:schemeClr val="bg1"/>
                </a:solidFill>
                <a:effectLst/>
                <a:latin typeface="arial" panose="020B0604020202020204" pitchFamily="34" charset="0"/>
              </a:rPr>
              <a:t>of the world’s greenhouse gas </a:t>
            </a:r>
            <a:r>
              <a:rPr lang="en-GB" sz="1800" b="1" i="0">
                <a:solidFill>
                  <a:schemeClr val="bg1"/>
                </a:solidFill>
                <a:effectLst/>
                <a:latin typeface="arial" panose="020B0604020202020204" pitchFamily="34" charset="0"/>
              </a:rPr>
              <a:t>emissions</a:t>
            </a:r>
            <a:r>
              <a:rPr lang="en-GB" sz="1800" i="0">
                <a:solidFill>
                  <a:schemeClr val="bg1"/>
                </a:solidFill>
                <a:effectLst/>
                <a:latin typeface="arial" panose="020B0604020202020204" pitchFamily="34" charset="0"/>
              </a:rPr>
              <a:t>. About </a:t>
            </a:r>
            <a:r>
              <a:rPr lang="en-GB" sz="1800" b="1" i="0">
                <a:solidFill>
                  <a:schemeClr val="bg1"/>
                </a:solidFill>
                <a:effectLst/>
                <a:latin typeface="arial" panose="020B0604020202020204" pitchFamily="34" charset="0"/>
              </a:rPr>
              <a:t>90% </a:t>
            </a:r>
            <a:r>
              <a:rPr lang="en-GB" sz="1800" i="0">
                <a:solidFill>
                  <a:schemeClr val="bg1"/>
                </a:solidFill>
                <a:effectLst/>
                <a:latin typeface="arial" panose="020B0604020202020204" pitchFamily="34" charset="0"/>
              </a:rPr>
              <a:t>of these emissions come from </a:t>
            </a:r>
            <a:r>
              <a:rPr lang="en-GB" sz="1800" b="1" i="0">
                <a:solidFill>
                  <a:schemeClr val="bg1"/>
                </a:solidFill>
                <a:effectLst/>
                <a:latin typeface="arial" panose="020B0604020202020204" pitchFamily="34" charset="0"/>
              </a:rPr>
              <a:t>transportation</a:t>
            </a:r>
            <a:r>
              <a:rPr lang="en-GB" sz="1800" i="0">
                <a:solidFill>
                  <a:schemeClr val="bg1"/>
                </a:solidFill>
                <a:effectLst/>
                <a:latin typeface="arial" panose="020B0604020202020204" pitchFamily="34" charset="0"/>
              </a:rPr>
              <a:t>.</a:t>
            </a:r>
            <a:r>
              <a:rPr lang="en-GB" sz="2000">
                <a:solidFill>
                  <a:schemeClr val="bg1"/>
                </a:solidFill>
                <a:latin typeface="arial" panose="020B0604020202020204" pitchFamily="34" charset="0"/>
              </a:rPr>
              <a:t> </a:t>
            </a:r>
            <a:r>
              <a:rPr lang="en-GB" sz="1800" b="0" i="0">
                <a:solidFill>
                  <a:schemeClr val="bg1"/>
                </a:solidFill>
                <a:effectLst/>
                <a:latin typeface="Arial" panose="020B0604020202020204" pitchFamily="34" charset="0"/>
                <a:cs typeface="Arial" panose="020B0604020202020204" pitchFamily="34" charset="0"/>
              </a:rPr>
              <a:t>(</a:t>
            </a:r>
            <a:r>
              <a:rPr lang="en-GB" sz="1800" b="0" i="0" err="1">
                <a:solidFill>
                  <a:schemeClr val="bg1"/>
                </a:solidFill>
                <a:effectLst/>
                <a:latin typeface="Arial" panose="020B0604020202020204" pitchFamily="34" charset="0"/>
                <a:cs typeface="Arial" panose="020B0604020202020204" pitchFamily="34" charset="0"/>
              </a:rPr>
              <a:t>Lenzen</a:t>
            </a:r>
            <a:r>
              <a:rPr lang="en-GB" sz="1800" b="0" i="0">
                <a:solidFill>
                  <a:schemeClr val="bg1"/>
                </a:solidFill>
                <a:effectLst/>
                <a:latin typeface="Arial" panose="020B0604020202020204" pitchFamily="34" charset="0"/>
                <a:cs typeface="Arial" panose="020B0604020202020204" pitchFamily="34" charset="0"/>
              </a:rPr>
              <a:t> et al., 2018)</a:t>
            </a:r>
            <a:endParaRPr lang="en-GB" sz="200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964AF7D7-56C6-50EB-5D20-87C2DDFC5557}"/>
              </a:ext>
            </a:extLst>
          </p:cNvPr>
          <p:cNvSpPr txBox="1"/>
          <p:nvPr/>
        </p:nvSpPr>
        <p:spPr>
          <a:xfrm>
            <a:off x="108006" y="4862765"/>
            <a:ext cx="6107288" cy="923330"/>
          </a:xfrm>
          <a:prstGeom prst="rect">
            <a:avLst/>
          </a:prstGeom>
          <a:noFill/>
        </p:spPr>
        <p:txBody>
          <a:bodyPr wrap="square">
            <a:spAutoFit/>
          </a:bodyPr>
          <a:lstStyle/>
          <a:p>
            <a:r>
              <a:rPr lang="en-GB" sz="1800">
                <a:solidFill>
                  <a:schemeClr val="tx1"/>
                </a:solidFill>
                <a:latin typeface="Arial" panose="020B0604020202020204" pitchFamily="34" charset="0"/>
                <a:cs typeface="Arial" panose="020B0604020202020204" pitchFamily="34" charset="0"/>
              </a:rPr>
              <a:t>T</a:t>
            </a:r>
            <a:r>
              <a:rPr lang="en-GB" sz="1800" b="0" i="0">
                <a:solidFill>
                  <a:schemeClr val="tx1"/>
                </a:solidFill>
                <a:effectLst/>
                <a:latin typeface="Arial" panose="020B0604020202020204" pitchFamily="34" charset="0"/>
                <a:cs typeface="Arial" panose="020B0604020202020204" pitchFamily="34" charset="0"/>
              </a:rPr>
              <a:t>he average small hotel uses approximately </a:t>
            </a:r>
            <a:r>
              <a:rPr lang="en-GB" sz="1800" b="1" i="0">
                <a:solidFill>
                  <a:schemeClr val="tx1"/>
                </a:solidFill>
                <a:effectLst/>
                <a:latin typeface="Arial" panose="020B0604020202020204" pitchFamily="34" charset="0"/>
                <a:cs typeface="Arial" panose="020B0604020202020204" pitchFamily="34" charset="0"/>
              </a:rPr>
              <a:t>12,500 kWh </a:t>
            </a:r>
            <a:r>
              <a:rPr lang="en-GB" sz="1800" b="0" i="0">
                <a:solidFill>
                  <a:schemeClr val="tx1"/>
                </a:solidFill>
                <a:effectLst/>
                <a:latin typeface="Arial" panose="020B0604020202020204" pitchFamily="34" charset="0"/>
                <a:cs typeface="Arial" panose="020B0604020202020204" pitchFamily="34" charset="0"/>
              </a:rPr>
              <a:t>of electricity per </a:t>
            </a:r>
            <a:r>
              <a:rPr lang="en-GB" sz="1800" b="1" i="0">
                <a:solidFill>
                  <a:schemeClr val="tx1"/>
                </a:solidFill>
                <a:effectLst/>
                <a:latin typeface="Arial" panose="020B0604020202020204" pitchFamily="34" charset="0"/>
                <a:cs typeface="Arial" panose="020B0604020202020204" pitchFamily="34" charset="0"/>
              </a:rPr>
              <a:t>month</a:t>
            </a:r>
            <a:r>
              <a:rPr lang="en-GB" sz="1800" b="0" i="0">
                <a:solidFill>
                  <a:schemeClr val="tx1"/>
                </a:solidFill>
                <a:effectLst/>
                <a:latin typeface="Arial" panose="020B0604020202020204" pitchFamily="34" charset="0"/>
                <a:cs typeface="Arial" panose="020B0604020202020204" pitchFamily="34" charset="0"/>
              </a:rPr>
              <a:t>.(House-3500KWh a year)</a:t>
            </a:r>
          </a:p>
          <a:p>
            <a:r>
              <a:rPr lang="en-GB" sz="1800" i="0">
                <a:solidFill>
                  <a:schemeClr val="tx1"/>
                </a:solidFill>
                <a:effectLst/>
                <a:latin typeface="Arial" panose="020B0604020202020204" pitchFamily="34" charset="0"/>
                <a:cs typeface="Arial" panose="020B0604020202020204" pitchFamily="34" charset="0"/>
              </a:rPr>
              <a:t>(OVO energy,2022)</a:t>
            </a:r>
          </a:p>
        </p:txBody>
      </p:sp>
    </p:spTree>
    <p:extLst>
      <p:ext uri="{BB962C8B-B14F-4D97-AF65-F5344CB8AC3E}">
        <p14:creationId xmlns:p14="http://schemas.microsoft.com/office/powerpoint/2010/main" val="238013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afterEffect">
                                  <p:stCondLst>
                                    <p:cond delay="0"/>
                                  </p:stCondLst>
                                  <p:childTnLst>
                                    <p:animEffect transition="out" filter="fade">
                                      <p:cBhvr>
                                        <p:cTn id="6" dur="500" tmFilter="0, 0; .2, .5; .8, .5; 1, 0"/>
                                        <p:tgtEl>
                                          <p:spTgt spid="3">
                                            <p:txEl>
                                              <p:pRg st="3" end="3"/>
                                            </p:txEl>
                                          </p:spTgt>
                                        </p:tgtEl>
                                      </p:cBhvr>
                                    </p:animEffect>
                                    <p:animScale>
                                      <p:cBhvr>
                                        <p:cTn id="7" dur="250" autoRev="1" fill="hold"/>
                                        <p:tgtEl>
                                          <p:spTgt spid="3">
                                            <p:txEl>
                                              <p:pRg st="3" end="3"/>
                                            </p:txEl>
                                          </p:spTgt>
                                        </p:tgtEl>
                                      </p:cBhvr>
                                      <p:by x="105000" y="105000"/>
                                    </p:animScale>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par>
                                <p:cTn id="12" presetID="10" presetClass="entr" presetSubtype="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1000"/>
                            </p:stCondLst>
                            <p:childTnLst>
                              <p:par>
                                <p:cTn id="16" presetID="10" presetClass="entr" presetSubtype="0" fill="hold" nodeType="afterEffect">
                                  <p:stCondLst>
                                    <p:cond delay="1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1000"/>
                                  </p:stCondLst>
                                  <p:childTnLst>
                                    <p:set>
                                      <p:cBhvr>
                                        <p:cTn id="20" dur="1" fill="hold">
                                          <p:stCondLst>
                                            <p:cond delay="0"/>
                                          </p:stCondLst>
                                        </p:cTn>
                                        <p:tgtEl>
                                          <p:spTgt spid="21"/>
                                        </p:tgtEl>
                                        <p:attrNameLst>
                                          <p:attrName>style.visibility</p:attrName>
                                        </p:attrNameLst>
                                      </p:cBhvr>
                                      <p:to>
                                        <p:strVal val="visible"/>
                                      </p:to>
                                    </p:set>
                                    <p:animEffect transition="in" filter="fade">
                                      <p:cBhvr>
                                        <p:cTn id="21" dur="500"/>
                                        <p:tgtEl>
                                          <p:spTgt spid="21"/>
                                        </p:tgtEl>
                                      </p:cBhvr>
                                    </p:animEffect>
                                  </p:childTnLst>
                                </p:cTn>
                              </p:par>
                            </p:childTnLst>
                          </p:cTn>
                        </p:par>
                        <p:par>
                          <p:cTn id="22" fill="hold">
                            <p:stCondLst>
                              <p:cond delay="2500"/>
                            </p:stCondLst>
                            <p:childTnLst>
                              <p:par>
                                <p:cTn id="23" presetID="10" presetClass="entr" presetSubtype="0" fill="hold" nodeType="afterEffect">
                                  <p:stCondLst>
                                    <p:cond delay="75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par>
                          <p:cTn id="26" fill="hold">
                            <p:stCondLst>
                              <p:cond delay="3750"/>
                            </p:stCondLst>
                            <p:childTnLst>
                              <p:par>
                                <p:cTn id="27" presetID="10" presetClass="entr" presetSubtype="0" fill="hold" grpId="0" nodeType="afterEffect">
                                  <p:stCondLst>
                                    <p:cond delay="75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9" grpId="0"/>
      <p:bldP spid="2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822CFA-0407-3DC6-1E5F-5BD59F2D11AE}"/>
              </a:ext>
            </a:extLst>
          </p:cNvPr>
          <p:cNvSpPr/>
          <p:nvPr/>
        </p:nvSpPr>
        <p:spPr>
          <a:xfrm>
            <a:off x="527837" y="105013"/>
            <a:ext cx="10483639" cy="1938992"/>
          </a:xfrm>
          <a:prstGeom prst="rect">
            <a:avLst/>
          </a:prstGeom>
          <a:noFill/>
        </p:spPr>
        <p:txBody>
          <a:bodyPr wrap="none" lIns="91440" tIns="45720" rIns="91440" bIns="45720">
            <a:spAutoFit/>
          </a:bodyPr>
          <a:lstStyle/>
          <a:p>
            <a:pPr algn="ctr"/>
            <a:r>
              <a:rPr lang="en-US" sz="4000" b="0" cap="none" spc="0">
                <a:ln w="0"/>
                <a:solidFill>
                  <a:schemeClr val="accent1"/>
                </a:solidFill>
                <a:effectLst>
                  <a:outerShdw blurRad="38100" dist="25400" dir="5400000" algn="ctr" rotWithShape="0">
                    <a:srgbClr val="6E747A">
                      <a:alpha val="43000"/>
                    </a:srgbClr>
                  </a:outerShdw>
                </a:effectLst>
              </a:rPr>
              <a:t>What are the impacts of hospitality and tourism? </a:t>
            </a:r>
          </a:p>
          <a:p>
            <a:pPr algn="ctr"/>
            <a:endParaRPr lang="en-US" sz="4000">
              <a:ln w="0"/>
              <a:solidFill>
                <a:schemeClr val="accent1"/>
              </a:solidFill>
              <a:effectLst>
                <a:outerShdw blurRad="38100" dist="25400" dir="5400000" algn="ctr" rotWithShape="0">
                  <a:srgbClr val="6E747A">
                    <a:alpha val="43000"/>
                  </a:srgbClr>
                </a:outerShdw>
              </a:effectLst>
            </a:endParaRPr>
          </a:p>
          <a:p>
            <a:pPr algn="ctr"/>
            <a:r>
              <a:rPr lang="en-US" sz="4000" b="0" cap="none" spc="0">
                <a:ln w="0"/>
                <a:solidFill>
                  <a:schemeClr val="accent1"/>
                </a:solidFill>
                <a:effectLst>
                  <a:outerShdw blurRad="38100" dist="25400" dir="5400000" algn="ctr" rotWithShape="0">
                    <a:srgbClr val="6E747A">
                      <a:alpha val="43000"/>
                    </a:srgbClr>
                  </a:outerShdw>
                </a:effectLst>
              </a:rPr>
              <a:t>Group discussion</a:t>
            </a:r>
          </a:p>
        </p:txBody>
      </p:sp>
      <p:sp>
        <p:nvSpPr>
          <p:cNvPr id="4" name="TextBox 3">
            <a:extLst>
              <a:ext uri="{FF2B5EF4-FFF2-40B4-BE49-F238E27FC236}">
                <a16:creationId xmlns:a16="http://schemas.microsoft.com/office/drawing/2014/main" id="{D478CD95-A192-86FF-A8B4-5EFB6239D771}"/>
              </a:ext>
            </a:extLst>
          </p:cNvPr>
          <p:cNvSpPr txBox="1"/>
          <p:nvPr/>
        </p:nvSpPr>
        <p:spPr>
          <a:xfrm>
            <a:off x="225832" y="2044005"/>
            <a:ext cx="12070669" cy="3785652"/>
          </a:xfrm>
          <a:prstGeom prst="rect">
            <a:avLst/>
          </a:prstGeom>
          <a:noFill/>
        </p:spPr>
        <p:txBody>
          <a:bodyPr wrap="square">
            <a:spAutoFit/>
          </a:bodyPr>
          <a:lstStyle/>
          <a:p>
            <a:r>
              <a:rPr lang="en-GB" sz="2000"/>
              <a:t>Tourism impacts tourist destinations in both positive and negative ways, encompassing economic, political, socio-cultural, environmental, and psychological dimensions</a:t>
            </a:r>
          </a:p>
          <a:p>
            <a:endParaRPr lang="en-GB" sz="2000"/>
          </a:p>
          <a:p>
            <a:r>
              <a:rPr lang="en-GB" sz="2000" b="1"/>
              <a:t>What are 5 negative effects of tourism?</a:t>
            </a:r>
          </a:p>
          <a:p>
            <a:r>
              <a:rPr lang="en-GB" sz="2000"/>
              <a:t>Tourism often puts pressure on natural resources through over-consumption, often in places where resources are already scarce. Tourism puts enormous stress on local land use, and can lead to soil erosion, increased pollution, natural habitat loss, and more pressure on endangered species.</a:t>
            </a:r>
          </a:p>
          <a:p>
            <a:endParaRPr lang="en-GB" sz="2000"/>
          </a:p>
          <a:p>
            <a:r>
              <a:rPr lang="en-GB" sz="2000" b="1"/>
              <a:t>What are 5 positive effects of tourism?</a:t>
            </a:r>
          </a:p>
          <a:p>
            <a:r>
              <a:rPr lang="en-GB" sz="2000"/>
              <a:t>Tourism employs women and is often the first job experience of young people. Money from the tourism then often goes into improving local infrastructure, and sustainable management and protection of natural wonders that attract visitors. Better infrastructure and services have a positive impact on the environment</a:t>
            </a:r>
          </a:p>
        </p:txBody>
      </p:sp>
    </p:spTree>
    <p:extLst>
      <p:ext uri="{BB962C8B-B14F-4D97-AF65-F5344CB8AC3E}">
        <p14:creationId xmlns:p14="http://schemas.microsoft.com/office/powerpoint/2010/main" val="44587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210972"/>
            <a:ext cx="9037664" cy="4417168"/>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2711625" y="1210972"/>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a:cs typeface="Arial" pitchFamily="34" charset="0"/>
              </a:rPr>
              <a:t>Pollution</a:t>
            </a:r>
          </a:p>
          <a:p>
            <a:pPr lvl="1"/>
            <a:r>
              <a:rPr kumimoji="1" lang="en-GB" altLang="ja-JP" sz="2400">
                <a:cs typeface="Arial" pitchFamily="34" charset="0"/>
              </a:rPr>
              <a:t>Noise, land, air, water</a:t>
            </a:r>
          </a:p>
          <a:p>
            <a:r>
              <a:rPr kumimoji="1" lang="en-GB" altLang="ja-JP" sz="2800">
                <a:cs typeface="Arial" pitchFamily="34" charset="0"/>
              </a:rPr>
              <a:t>Heavy and over-use of natural resources</a:t>
            </a:r>
          </a:p>
          <a:p>
            <a:r>
              <a:rPr kumimoji="1" lang="en-GB" altLang="ja-JP" sz="2800">
                <a:cs typeface="Arial" pitchFamily="34" charset="0"/>
              </a:rPr>
              <a:t>Environmental degradation</a:t>
            </a:r>
          </a:p>
          <a:p>
            <a:r>
              <a:rPr kumimoji="1" lang="en-GB" altLang="ja-JP" sz="2800">
                <a:cs typeface="Arial" pitchFamily="34" charset="0"/>
              </a:rPr>
              <a:t>Wildlife disturbance</a:t>
            </a:r>
          </a:p>
          <a:p>
            <a:r>
              <a:rPr kumimoji="1" lang="en-GB" altLang="ja-JP" sz="2800">
                <a:cs typeface="Arial" pitchFamily="34" charset="0"/>
              </a:rPr>
              <a:t>Education/awareness raising</a:t>
            </a:r>
          </a:p>
          <a:p>
            <a:r>
              <a:rPr kumimoji="1" lang="en-GB" altLang="ja-JP" sz="2800">
                <a:cs typeface="Arial" pitchFamily="34" charset="0"/>
              </a:rPr>
              <a:t>Funding</a:t>
            </a:r>
          </a:p>
          <a:p>
            <a:r>
              <a:rPr kumimoji="1" lang="en-GB" altLang="ja-JP" sz="2800">
                <a:cs typeface="Arial" pitchFamily="34" charset="0"/>
              </a:rPr>
              <a:t>Volunteer tourism programmes</a:t>
            </a:r>
          </a:p>
        </p:txBody>
      </p:sp>
      <p:sp>
        <p:nvSpPr>
          <p:cNvPr id="12" name="Title 1"/>
          <p:cNvSpPr txBox="1">
            <a:spLocks/>
          </p:cNvSpPr>
          <p:nvPr/>
        </p:nvSpPr>
        <p:spPr>
          <a:xfrm>
            <a:off x="2063553" y="394779"/>
            <a:ext cx="7724375"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GB" sz="4000" b="1">
                <a:solidFill>
                  <a:srgbClr val="39A7C9"/>
                </a:solidFill>
                <a:latin typeface="Arial"/>
                <a:cs typeface="Arial"/>
              </a:rPr>
              <a:t>Key Environmental Impacts</a:t>
            </a:r>
            <a:endParaRPr lang="en-US" sz="400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426748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909651"/>
            <a:ext cx="8892480" cy="3790084"/>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3136110" y="2204864"/>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a:cs typeface="Arial" pitchFamily="34" charset="0"/>
              </a:rPr>
              <a:t>Authenticity (lack of)</a:t>
            </a:r>
          </a:p>
          <a:p>
            <a:r>
              <a:rPr kumimoji="1" lang="en-GB" altLang="ja-JP" sz="2800">
                <a:cs typeface="Arial" pitchFamily="34" charset="0"/>
              </a:rPr>
              <a:t>Cultural pride</a:t>
            </a:r>
          </a:p>
          <a:p>
            <a:r>
              <a:rPr kumimoji="1" lang="en-GB" altLang="ja-JP" sz="2800">
                <a:cs typeface="Arial" pitchFamily="34" charset="0"/>
              </a:rPr>
              <a:t>Demonstration effect</a:t>
            </a:r>
          </a:p>
          <a:p>
            <a:r>
              <a:rPr kumimoji="1" lang="en-GB" altLang="ja-JP" sz="2800">
                <a:cs typeface="Arial" pitchFamily="34" charset="0"/>
              </a:rPr>
              <a:t>Education</a:t>
            </a:r>
          </a:p>
          <a:p>
            <a:r>
              <a:rPr kumimoji="1" lang="en-GB" altLang="ja-JP" sz="2800">
                <a:cs typeface="Arial" pitchFamily="34" charset="0"/>
              </a:rPr>
              <a:t>Crime</a:t>
            </a:r>
          </a:p>
          <a:p>
            <a:endParaRPr kumimoji="1" lang="en-GB" altLang="ja-JP" sz="2800">
              <a:latin typeface="Arial" pitchFamily="34" charset="0"/>
              <a:cs typeface="Arial" pitchFamily="34" charset="0"/>
            </a:endParaRPr>
          </a:p>
        </p:txBody>
      </p:sp>
      <p:sp>
        <p:nvSpPr>
          <p:cNvPr id="12" name="Title 1"/>
          <p:cNvSpPr txBox="1">
            <a:spLocks/>
          </p:cNvSpPr>
          <p:nvPr/>
        </p:nvSpPr>
        <p:spPr>
          <a:xfrm>
            <a:off x="2135560" y="476673"/>
            <a:ext cx="7992888"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GB" sz="4000" b="1">
                <a:solidFill>
                  <a:srgbClr val="39A7C9"/>
                </a:solidFill>
                <a:latin typeface="Arial"/>
                <a:cs typeface="Arial"/>
              </a:rPr>
              <a:t>Key Social and Cultural Impacts</a:t>
            </a:r>
            <a:endParaRPr lang="en-US" sz="400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3103776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823997"/>
            <a:ext cx="8980555" cy="3914386"/>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3144001" y="1847500"/>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a:cs typeface="Arial" pitchFamily="34" charset="0"/>
              </a:rPr>
              <a:t>Tourist types (Smith, 1989)</a:t>
            </a:r>
          </a:p>
          <a:p>
            <a:pPr lvl="1"/>
            <a:r>
              <a:rPr kumimoji="1" lang="en-GB" altLang="ja-JP" sz="2400">
                <a:cs typeface="Arial" pitchFamily="34" charset="0"/>
              </a:rPr>
              <a:t>Explorer</a:t>
            </a:r>
          </a:p>
          <a:p>
            <a:pPr lvl="1"/>
            <a:r>
              <a:rPr kumimoji="1" lang="en-GB" altLang="ja-JP" sz="2400">
                <a:cs typeface="Arial" pitchFamily="34" charset="0"/>
              </a:rPr>
              <a:t>Elite</a:t>
            </a:r>
          </a:p>
          <a:p>
            <a:pPr lvl="1"/>
            <a:r>
              <a:rPr kumimoji="1" lang="en-GB" altLang="ja-JP" sz="2400">
                <a:cs typeface="Arial" pitchFamily="34" charset="0"/>
              </a:rPr>
              <a:t>Off-beat</a:t>
            </a:r>
          </a:p>
          <a:p>
            <a:pPr lvl="1"/>
            <a:r>
              <a:rPr kumimoji="1" lang="en-GB" altLang="ja-JP" sz="2400">
                <a:cs typeface="Arial" pitchFamily="34" charset="0"/>
              </a:rPr>
              <a:t>Unusual</a:t>
            </a:r>
          </a:p>
          <a:p>
            <a:pPr lvl="1"/>
            <a:r>
              <a:rPr kumimoji="1" lang="en-GB" altLang="ja-JP" sz="2400">
                <a:cs typeface="Arial" pitchFamily="34" charset="0"/>
              </a:rPr>
              <a:t>Incipient mass</a:t>
            </a:r>
          </a:p>
          <a:p>
            <a:pPr lvl="1"/>
            <a:r>
              <a:rPr kumimoji="1" lang="en-GB" altLang="ja-JP" sz="2400">
                <a:cs typeface="Arial" pitchFamily="34" charset="0"/>
              </a:rPr>
              <a:t>Mass</a:t>
            </a:r>
          </a:p>
          <a:p>
            <a:pPr lvl="1"/>
            <a:r>
              <a:rPr kumimoji="1" lang="en-GB" altLang="ja-JP" sz="2400">
                <a:cs typeface="Arial" pitchFamily="34" charset="0"/>
              </a:rPr>
              <a:t>Charter</a:t>
            </a:r>
          </a:p>
          <a:p>
            <a:endParaRPr kumimoji="1" lang="en-GB" altLang="ja-JP" sz="2800">
              <a:latin typeface="Arial" pitchFamily="34" charset="0"/>
              <a:cs typeface="Arial" pitchFamily="34" charset="0"/>
            </a:endParaRPr>
          </a:p>
          <a:p>
            <a:endParaRPr kumimoji="1" lang="en-GB" altLang="ja-JP" sz="2800">
              <a:latin typeface="Arial" pitchFamily="34" charset="0"/>
              <a:cs typeface="Arial" pitchFamily="34" charset="0"/>
            </a:endParaRPr>
          </a:p>
        </p:txBody>
      </p:sp>
      <p:sp>
        <p:nvSpPr>
          <p:cNvPr id="12" name="Title 1"/>
          <p:cNvSpPr txBox="1">
            <a:spLocks/>
          </p:cNvSpPr>
          <p:nvPr/>
        </p:nvSpPr>
        <p:spPr>
          <a:xfrm>
            <a:off x="2207569" y="476673"/>
            <a:ext cx="5984665"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b="1">
                <a:solidFill>
                  <a:srgbClr val="39A7C9"/>
                </a:solidFill>
                <a:latin typeface="Arial"/>
                <a:cs typeface="Arial"/>
              </a:rPr>
              <a:t>Socio-Cultural Impacts</a:t>
            </a:r>
            <a:endParaRPr lang="en-US" sz="400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40108458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3499712" y="280219"/>
            <a:ext cx="5192577"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3600" b="1">
                <a:solidFill>
                  <a:srgbClr val="39A7C9"/>
                </a:solidFill>
                <a:latin typeface="Arial"/>
                <a:cs typeface="Arial"/>
              </a:rPr>
              <a:t>Resources</a:t>
            </a:r>
            <a:endParaRPr lang="en-US" sz="3600">
              <a:solidFill>
                <a:srgbClr val="39A7C9"/>
              </a:solidFill>
            </a:endParaRPr>
          </a:p>
        </p:txBody>
      </p:sp>
      <p:graphicFrame>
        <p:nvGraphicFramePr>
          <p:cNvPr id="9" name="Content Placeholder 3"/>
          <p:cNvGraphicFramePr>
            <a:graphicFrameLocks/>
          </p:cNvGraphicFramePr>
          <p:nvPr/>
        </p:nvGraphicFramePr>
        <p:xfrm>
          <a:off x="1524000" y="1052736"/>
          <a:ext cx="9144000" cy="4608512"/>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tblGrid>
              <a:tr h="391654">
                <a:tc>
                  <a:txBody>
                    <a:bodyPr/>
                    <a:lstStyle/>
                    <a:p>
                      <a:r>
                        <a:rPr kumimoji="1" lang="en-AU" altLang="ja-JP" sz="1300"/>
                        <a:t>Category</a:t>
                      </a:r>
                      <a:endParaRPr kumimoji="1" lang="ja-JP" altLang="en-US" sz="1300"/>
                    </a:p>
                  </a:txBody>
                  <a:tcPr marL="86935" marR="86935" marT="43467" marB="43467"/>
                </a:tc>
                <a:tc>
                  <a:txBody>
                    <a:bodyPr/>
                    <a:lstStyle/>
                    <a:p>
                      <a:r>
                        <a:rPr kumimoji="1" lang="en-AU" altLang="ja-JP" sz="1300"/>
                        <a:t>Type</a:t>
                      </a:r>
                      <a:endParaRPr kumimoji="1" lang="ja-JP" altLang="en-US" sz="1300"/>
                    </a:p>
                  </a:txBody>
                  <a:tcPr marL="86935" marR="86935" marT="43467" marB="43467"/>
                </a:tc>
                <a:tc>
                  <a:txBody>
                    <a:bodyPr/>
                    <a:lstStyle/>
                    <a:p>
                      <a:r>
                        <a:rPr kumimoji="1" lang="en-AU" altLang="ja-JP" sz="1300"/>
                        <a:t>Examples</a:t>
                      </a:r>
                      <a:endParaRPr kumimoji="1" lang="ja-JP" altLang="en-US" sz="1300"/>
                    </a:p>
                  </a:txBody>
                  <a:tcPr marL="86935" marR="86935" marT="43467" marB="43467"/>
                </a:tc>
                <a:extLst>
                  <a:ext uri="{0D108BD9-81ED-4DB2-BD59-A6C34878D82A}">
                    <a16:rowId xmlns:a16="http://schemas.microsoft.com/office/drawing/2014/main" val="10000"/>
                  </a:ext>
                </a:extLst>
              </a:tr>
              <a:tr h="568172">
                <a:tc>
                  <a:txBody>
                    <a:bodyPr/>
                    <a:lstStyle/>
                    <a:p>
                      <a:r>
                        <a:rPr kumimoji="1" lang="en-AU" altLang="ja-JP" sz="1300"/>
                        <a:t>Natural resources</a:t>
                      </a:r>
                      <a:endParaRPr kumimoji="1" lang="ja-JP" altLang="en-US" sz="1300"/>
                    </a:p>
                  </a:txBody>
                  <a:tcPr marL="86935" marR="86935" marT="43467" marB="43467"/>
                </a:tc>
                <a:tc>
                  <a:txBody>
                    <a:bodyPr/>
                    <a:lstStyle/>
                    <a:p>
                      <a:r>
                        <a:rPr kumimoji="1" lang="en-AU" altLang="ja-JP" sz="1300"/>
                        <a:t>Flora, landscape, fauna, climate, water</a:t>
                      </a:r>
                      <a:endParaRPr kumimoji="1" lang="ja-JP" altLang="en-US" sz="1300"/>
                    </a:p>
                  </a:txBody>
                  <a:tcPr marL="86935" marR="86935" marT="43467" marB="43467"/>
                </a:tc>
                <a:tc>
                  <a:txBody>
                    <a:bodyPr/>
                    <a:lstStyle/>
                    <a:p>
                      <a:r>
                        <a:rPr kumimoji="1" lang="en-AU" altLang="ja-JP" sz="1300"/>
                        <a:t>Forests, beaches, wildlife,</a:t>
                      </a:r>
                      <a:r>
                        <a:rPr kumimoji="1" lang="en-AU" altLang="ja-JP" sz="1300" baseline="0"/>
                        <a:t> seasons, sea</a:t>
                      </a:r>
                      <a:endParaRPr kumimoji="1" lang="ja-JP" altLang="en-US" sz="1300"/>
                    </a:p>
                  </a:txBody>
                  <a:tcPr marL="86935" marR="86935" marT="43467" marB="43467"/>
                </a:tc>
                <a:extLst>
                  <a:ext uri="{0D108BD9-81ED-4DB2-BD59-A6C34878D82A}">
                    <a16:rowId xmlns:a16="http://schemas.microsoft.com/office/drawing/2014/main" val="10001"/>
                  </a:ext>
                </a:extLst>
              </a:tr>
              <a:tr h="765302">
                <a:tc>
                  <a:txBody>
                    <a:bodyPr/>
                    <a:lstStyle/>
                    <a:p>
                      <a:r>
                        <a:rPr kumimoji="1" lang="en-AU" altLang="ja-JP" sz="1300"/>
                        <a:t>Cultural resources</a:t>
                      </a:r>
                      <a:endParaRPr kumimoji="1" lang="ja-JP" altLang="en-US" sz="1300"/>
                    </a:p>
                  </a:txBody>
                  <a:tcPr marL="86935" marR="86935" marT="43467" marB="43467"/>
                </a:tc>
                <a:tc>
                  <a:txBody>
                    <a:bodyPr/>
                    <a:lstStyle/>
                    <a:p>
                      <a:r>
                        <a:rPr kumimoji="1" lang="en-AU" altLang="ja-JP" sz="1300"/>
                        <a:t>Religious, heritage, other</a:t>
                      </a:r>
                      <a:endParaRPr kumimoji="1" lang="ja-JP" altLang="en-US" sz="1300"/>
                    </a:p>
                  </a:txBody>
                  <a:tcPr marL="86935" marR="86935" marT="43467" marB="43467"/>
                </a:tc>
                <a:tc>
                  <a:txBody>
                    <a:bodyPr/>
                    <a:lstStyle/>
                    <a:p>
                      <a:r>
                        <a:rPr kumimoji="1" lang="en-AU" altLang="ja-JP" sz="1300"/>
                        <a:t>Churches, temples, historic buildings, ethnic celebrations</a:t>
                      </a:r>
                      <a:endParaRPr kumimoji="1" lang="ja-JP" altLang="en-US" sz="1300"/>
                    </a:p>
                  </a:txBody>
                  <a:tcPr marL="86935" marR="86935" marT="43467" marB="43467"/>
                </a:tc>
                <a:extLst>
                  <a:ext uri="{0D108BD9-81ED-4DB2-BD59-A6C34878D82A}">
                    <a16:rowId xmlns:a16="http://schemas.microsoft.com/office/drawing/2014/main" val="10002"/>
                  </a:ext>
                </a:extLst>
              </a:tr>
              <a:tr h="765302">
                <a:tc>
                  <a:txBody>
                    <a:bodyPr/>
                    <a:lstStyle/>
                    <a:p>
                      <a:r>
                        <a:rPr kumimoji="1" lang="en-AU" altLang="ja-JP" sz="1300"/>
                        <a:t>Event resources</a:t>
                      </a:r>
                      <a:endParaRPr kumimoji="1" lang="ja-JP" altLang="en-US" sz="1300"/>
                    </a:p>
                  </a:txBody>
                  <a:tcPr marL="86935" marR="86935" marT="43467" marB="43467"/>
                </a:tc>
                <a:tc>
                  <a:txBody>
                    <a:bodyPr/>
                    <a:lstStyle/>
                    <a:p>
                      <a:r>
                        <a:rPr kumimoji="1" lang="en-AU" altLang="ja-JP" sz="1300"/>
                        <a:t>Festivals, tournaments,</a:t>
                      </a:r>
                      <a:r>
                        <a:rPr kumimoji="1" lang="en-AU" altLang="ja-JP" sz="1300" baseline="0"/>
                        <a:t> business, other</a:t>
                      </a:r>
                      <a:endParaRPr kumimoji="1" lang="ja-JP" altLang="en-US" sz="1300"/>
                    </a:p>
                  </a:txBody>
                  <a:tcPr marL="86935" marR="86935" marT="43467" marB="43467"/>
                </a:tc>
                <a:tc>
                  <a:txBody>
                    <a:bodyPr/>
                    <a:lstStyle/>
                    <a:p>
                      <a:r>
                        <a:rPr kumimoji="1" lang="en-AU" altLang="ja-JP" sz="1300"/>
                        <a:t>Music, art,</a:t>
                      </a:r>
                      <a:r>
                        <a:rPr kumimoji="1" lang="en-AU" altLang="ja-JP" sz="1300" baseline="0"/>
                        <a:t> sport, trade shows, conferences, carnivals</a:t>
                      </a:r>
                      <a:endParaRPr kumimoji="1" lang="ja-JP" altLang="en-US" sz="1300"/>
                    </a:p>
                  </a:txBody>
                  <a:tcPr marL="86935" marR="86935" marT="43467" marB="43467"/>
                </a:tc>
                <a:extLst>
                  <a:ext uri="{0D108BD9-81ED-4DB2-BD59-A6C34878D82A}">
                    <a16:rowId xmlns:a16="http://schemas.microsoft.com/office/drawing/2014/main" val="10003"/>
                  </a:ext>
                </a:extLst>
              </a:tr>
              <a:tr h="848052">
                <a:tc>
                  <a:txBody>
                    <a:bodyPr/>
                    <a:lstStyle/>
                    <a:p>
                      <a:r>
                        <a:rPr kumimoji="1" lang="en-AU" altLang="ja-JP" sz="1300"/>
                        <a:t>Activity resources</a:t>
                      </a:r>
                      <a:endParaRPr kumimoji="1" lang="ja-JP" altLang="en-US" sz="1300"/>
                    </a:p>
                  </a:txBody>
                  <a:tcPr marL="86935" marR="86935" marT="43467" marB="43467"/>
                </a:tc>
                <a:tc>
                  <a:txBody>
                    <a:bodyPr/>
                    <a:lstStyle/>
                    <a:p>
                      <a:r>
                        <a:rPr kumimoji="1" lang="en-AU" altLang="ja-JP" sz="1300"/>
                        <a:t>Recreational, services, facilities</a:t>
                      </a:r>
                      <a:endParaRPr kumimoji="1" lang="ja-JP" altLang="en-US" sz="1300"/>
                    </a:p>
                  </a:txBody>
                  <a:tcPr marL="86935" marR="86935" marT="43467" marB="43467"/>
                </a:tc>
                <a:tc>
                  <a:txBody>
                    <a:bodyPr/>
                    <a:lstStyle/>
                    <a:p>
                      <a:r>
                        <a:rPr kumimoji="1" lang="en-AU" altLang="ja-JP" sz="1300"/>
                        <a:t>Golf courses, swimming pools, museums, theatres, zoos, theme parks</a:t>
                      </a:r>
                      <a:endParaRPr kumimoji="1" lang="ja-JP" altLang="en-US" sz="1300"/>
                    </a:p>
                  </a:txBody>
                  <a:tcPr marL="86935" marR="86935" marT="43467" marB="43467"/>
                </a:tc>
                <a:extLst>
                  <a:ext uri="{0D108BD9-81ED-4DB2-BD59-A6C34878D82A}">
                    <a16:rowId xmlns:a16="http://schemas.microsoft.com/office/drawing/2014/main" val="10004"/>
                  </a:ext>
                </a:extLst>
              </a:tr>
              <a:tr h="1270030">
                <a:tc>
                  <a:txBody>
                    <a:bodyPr/>
                    <a:lstStyle/>
                    <a:p>
                      <a:r>
                        <a:rPr kumimoji="1" lang="en-AU" altLang="ja-JP" sz="1300"/>
                        <a:t>Services (tourism infrastructure)</a:t>
                      </a:r>
                      <a:endParaRPr kumimoji="1" lang="ja-JP" altLang="en-US" sz="1300"/>
                    </a:p>
                  </a:txBody>
                  <a:tcPr marL="86935" marR="86935" marT="43467" marB="43467"/>
                </a:tc>
                <a:tc>
                  <a:txBody>
                    <a:bodyPr/>
                    <a:lstStyle/>
                    <a:p>
                      <a:r>
                        <a:rPr kumimoji="1" lang="en-AU" altLang="ja-JP" sz="1300"/>
                        <a:t>Transport, accommodation, reception, catering, services</a:t>
                      </a:r>
                      <a:endParaRPr kumimoji="1" lang="ja-JP" altLang="en-US" sz="1300"/>
                    </a:p>
                  </a:txBody>
                  <a:tcPr marL="86935" marR="86935" marT="43467" marB="43467"/>
                </a:tc>
                <a:tc>
                  <a:txBody>
                    <a:bodyPr/>
                    <a:lstStyle/>
                    <a:p>
                      <a:r>
                        <a:rPr kumimoji="1" lang="en-AU" altLang="ja-JP" sz="1300"/>
                        <a:t>Airports, hotels, tourist information network, maps, guides, bars, restaurants, marinas, foreign exchange services</a:t>
                      </a:r>
                      <a:endParaRPr kumimoji="1" lang="ja-JP" altLang="en-US" sz="1300"/>
                    </a:p>
                  </a:txBody>
                  <a:tcPr marL="86935" marR="86935" marT="43467" marB="43467"/>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644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hand writing on a chalkboard&#10;&#10;Description automatically generated">
            <a:extLst>
              <a:ext uri="{FF2B5EF4-FFF2-40B4-BE49-F238E27FC236}">
                <a16:creationId xmlns:a16="http://schemas.microsoft.com/office/drawing/2014/main" id="{9BAA741E-582F-6F44-5B29-FA4E529BF0E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72077" y="1201782"/>
            <a:ext cx="7379206" cy="4125647"/>
          </a:xfrm>
        </p:spPr>
      </p:pic>
    </p:spTree>
    <p:extLst>
      <p:ext uri="{BB962C8B-B14F-4D97-AF65-F5344CB8AC3E}">
        <p14:creationId xmlns:p14="http://schemas.microsoft.com/office/powerpoint/2010/main" val="22848819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B210B-7CFF-8429-15E3-27009DC3F7BC}"/>
              </a:ext>
            </a:extLst>
          </p:cNvPr>
          <p:cNvSpPr txBox="1">
            <a:spLocks noGrp="1"/>
          </p:cNvSpPr>
          <p:nvPr>
            <p:ph type="title"/>
          </p:nvPr>
        </p:nvSpPr>
        <p:spPr>
          <a:xfrm>
            <a:off x="1011024" y="245845"/>
            <a:ext cx="10058400" cy="1450759"/>
          </a:xfrm>
        </p:spPr>
        <p:txBody>
          <a:bodyPr/>
          <a:lstStyle/>
          <a:p>
            <a:pPr lvl="0"/>
            <a:r>
              <a:rPr lang="en-GB"/>
              <a:t>The Environment </a:t>
            </a:r>
          </a:p>
        </p:txBody>
      </p:sp>
      <p:sp>
        <p:nvSpPr>
          <p:cNvPr id="3" name="Content Placeholder 2">
            <a:extLst>
              <a:ext uri="{FF2B5EF4-FFF2-40B4-BE49-F238E27FC236}">
                <a16:creationId xmlns:a16="http://schemas.microsoft.com/office/drawing/2014/main" id="{98D027A5-4D9A-193A-67D8-E8DD49050EDD}"/>
              </a:ext>
            </a:extLst>
          </p:cNvPr>
          <p:cNvSpPr txBox="1">
            <a:spLocks noGrp="1"/>
          </p:cNvSpPr>
          <p:nvPr>
            <p:ph idx="1"/>
          </p:nvPr>
        </p:nvSpPr>
        <p:spPr>
          <a:xfrm>
            <a:off x="410008" y="1202097"/>
            <a:ext cx="7392872" cy="4902612"/>
          </a:xfrm>
        </p:spPr>
        <p:txBody>
          <a:bodyPr>
            <a:normAutofit lnSpcReduction="10000"/>
          </a:bodyPr>
          <a:lstStyle/>
          <a:p>
            <a:pPr lvl="0">
              <a:lnSpc>
                <a:spcPct val="120000"/>
              </a:lnSpc>
            </a:pPr>
            <a:r>
              <a:rPr lang="en-GB" sz="2000"/>
              <a:t>The </a:t>
            </a:r>
            <a:r>
              <a:rPr lang="en-GB" sz="2000" b="1"/>
              <a:t>environment is our life support system</a:t>
            </a:r>
            <a:r>
              <a:rPr lang="en-GB" sz="2000"/>
              <a:t>. It includes everything that we rely on during our lifetime such as air, water, metals, soil, rock and other living organisms.</a:t>
            </a:r>
          </a:p>
          <a:p>
            <a:pPr lvl="0">
              <a:lnSpc>
                <a:spcPct val="120000"/>
              </a:lnSpc>
            </a:pPr>
            <a:r>
              <a:rPr lang="en-GB" sz="2000"/>
              <a:t> It is important to remember that the state of our environment is </a:t>
            </a:r>
            <a:r>
              <a:rPr lang="en-GB" sz="2000" b="1"/>
              <a:t>influenced by our behaviour </a:t>
            </a:r>
            <a:r>
              <a:rPr lang="en-GB" sz="2000"/>
              <a:t>and that we have the opportunity to either nurture or mistreat it. </a:t>
            </a:r>
          </a:p>
          <a:p>
            <a:pPr lvl="0">
              <a:lnSpc>
                <a:spcPct val="120000"/>
              </a:lnSpc>
            </a:pPr>
            <a:r>
              <a:rPr lang="en-GB" sz="2000"/>
              <a:t>To find </a:t>
            </a:r>
            <a:r>
              <a:rPr lang="en-GB" sz="2000" b="1"/>
              <a:t>eco-friendly ways to exist</a:t>
            </a:r>
            <a:r>
              <a:rPr lang="en-GB" sz="2000"/>
              <a:t>. </a:t>
            </a:r>
          </a:p>
          <a:p>
            <a:pPr lvl="0">
              <a:lnSpc>
                <a:spcPct val="120000"/>
              </a:lnSpc>
            </a:pPr>
            <a:r>
              <a:rPr lang="en-GB" sz="2000" b="1"/>
              <a:t>CIRCULAR ECONOMY- </a:t>
            </a:r>
            <a:r>
              <a:rPr lang="en-GB" sz="2000" b="1">
                <a:hlinkClick r:id="rId2">
                  <a:extLst>
                    <a:ext uri="{A12FA001-AC4F-418D-AE19-62706E023703}">
                      <ahyp:hlinkClr xmlns:ahyp="http://schemas.microsoft.com/office/drawing/2018/hyperlinkcolor" val="tx"/>
                    </a:ext>
                  </a:extLst>
                </a:hlinkClick>
              </a:rPr>
              <a:t>https://ellenmacarthurfoundation.org/topics/circular-economy-introduction/overview</a:t>
            </a:r>
            <a:endParaRPr lang="en-GB" sz="2000" b="1"/>
          </a:p>
          <a:p>
            <a:pPr lvl="0">
              <a:lnSpc>
                <a:spcPct val="120000"/>
              </a:lnSpc>
            </a:pPr>
            <a:endParaRPr lang="en-GB" sz="2000" b="1"/>
          </a:p>
          <a:p>
            <a:pPr lvl="0">
              <a:lnSpc>
                <a:spcPct val="120000"/>
              </a:lnSpc>
            </a:pPr>
            <a:r>
              <a:rPr lang="en-GB" sz="1700" b="1"/>
              <a:t> </a:t>
            </a:r>
          </a:p>
          <a:p>
            <a:pPr lvl="0">
              <a:lnSpc>
                <a:spcPct val="120000"/>
              </a:lnSpc>
            </a:pPr>
            <a:endParaRPr lang="en-GB" sz="1700" b="1"/>
          </a:p>
        </p:txBody>
      </p:sp>
      <p:pic>
        <p:nvPicPr>
          <p:cNvPr id="4" name="Picture 3">
            <a:extLst>
              <a:ext uri="{FF2B5EF4-FFF2-40B4-BE49-F238E27FC236}">
                <a16:creationId xmlns:a16="http://schemas.microsoft.com/office/drawing/2014/main" id="{D5C7A752-C047-24DA-BFD2-1D4770A7153D}"/>
              </a:ext>
            </a:extLst>
          </p:cNvPr>
          <p:cNvPicPr>
            <a:picLocks noChangeAspect="1"/>
          </p:cNvPicPr>
          <p:nvPr/>
        </p:nvPicPr>
        <p:blipFill>
          <a:blip r:embed="rId3"/>
          <a:stretch>
            <a:fillRect/>
          </a:stretch>
        </p:blipFill>
        <p:spPr>
          <a:xfrm>
            <a:off x="8098971" y="2092500"/>
            <a:ext cx="3902394" cy="2195098"/>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AAA4D-DF00-C91A-0F1B-4D2463A56220}"/>
              </a:ext>
            </a:extLst>
          </p:cNvPr>
          <p:cNvSpPr txBox="1">
            <a:spLocks noGrp="1"/>
          </p:cNvSpPr>
          <p:nvPr>
            <p:ph type="title"/>
          </p:nvPr>
        </p:nvSpPr>
        <p:spPr>
          <a:xfrm>
            <a:off x="346182" y="160212"/>
            <a:ext cx="7958334" cy="1077227"/>
          </a:xfrm>
        </p:spPr>
        <p:txBody>
          <a:bodyPr/>
          <a:lstStyle/>
          <a:p>
            <a:pPr lvl="0"/>
            <a:r>
              <a:rPr lang="en-GB"/>
              <a:t>Environmental Facts </a:t>
            </a:r>
          </a:p>
        </p:txBody>
      </p:sp>
      <p:sp>
        <p:nvSpPr>
          <p:cNvPr id="3" name="Content Placeholder 2">
            <a:extLst>
              <a:ext uri="{FF2B5EF4-FFF2-40B4-BE49-F238E27FC236}">
                <a16:creationId xmlns:a16="http://schemas.microsoft.com/office/drawing/2014/main" id="{17807EC4-1AA9-6D49-260C-7E8DBB65FE0C}"/>
              </a:ext>
            </a:extLst>
          </p:cNvPr>
          <p:cNvSpPr txBox="1">
            <a:spLocks noGrp="1"/>
          </p:cNvSpPr>
          <p:nvPr>
            <p:ph idx="1"/>
          </p:nvPr>
        </p:nvSpPr>
        <p:spPr>
          <a:xfrm>
            <a:off x="346182" y="1194361"/>
            <a:ext cx="10515600" cy="4351336"/>
          </a:xfrm>
        </p:spPr>
        <p:txBody>
          <a:bodyPr/>
          <a:lstStyle/>
          <a:p>
            <a:pPr lvl="0">
              <a:lnSpc>
                <a:spcPct val="100000"/>
              </a:lnSpc>
            </a:pPr>
            <a:r>
              <a:rPr lang="en-GB"/>
              <a:t>A species of animal or plant life disappears at a rate of one every three minutes.</a:t>
            </a:r>
          </a:p>
          <a:p>
            <a:pPr lvl="0">
              <a:lnSpc>
                <a:spcPct val="100000"/>
              </a:lnSpc>
            </a:pPr>
            <a:r>
              <a:rPr lang="en-GB"/>
              <a:t>70% of marine mammals are threatened</a:t>
            </a:r>
          </a:p>
          <a:p>
            <a:pPr lvl="0">
              <a:lnSpc>
                <a:spcPct val="100000"/>
              </a:lnSpc>
            </a:pPr>
            <a:r>
              <a:rPr lang="en-GB"/>
              <a:t>The Western world (with 17% of the worlds’ population) currently consumes 52% of total global energy</a:t>
            </a:r>
          </a:p>
          <a:p>
            <a:pPr lvl="0">
              <a:lnSpc>
                <a:spcPct val="100000"/>
              </a:lnSpc>
            </a:pPr>
            <a:r>
              <a:rPr lang="en-GB"/>
              <a:t>A species of animal or plant life disappears at a rate of one every three minutes.</a:t>
            </a:r>
            <a:endParaRPr lang="en-US"/>
          </a:p>
          <a:p>
            <a:pPr lvl="0"/>
            <a:endParaRPr lang="en-US"/>
          </a:p>
          <a:p>
            <a:pPr lvl="0"/>
            <a:endParaRPr lang="en-US"/>
          </a:p>
          <a:p>
            <a:pPr lvl="0"/>
            <a:endParaRPr lang="en-US"/>
          </a:p>
          <a:p>
            <a:pPr lvl="0"/>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0B978-6EF6-2AEE-02AE-8FE579A3D3E0}"/>
              </a:ext>
            </a:extLst>
          </p:cNvPr>
          <p:cNvSpPr txBox="1">
            <a:spLocks noGrp="1"/>
          </p:cNvSpPr>
          <p:nvPr>
            <p:ph type="title"/>
          </p:nvPr>
        </p:nvSpPr>
        <p:spPr>
          <a:xfrm>
            <a:off x="2410742" y="230383"/>
            <a:ext cx="7958334" cy="1077227"/>
          </a:xfrm>
        </p:spPr>
        <p:txBody>
          <a:bodyPr/>
          <a:lstStyle/>
          <a:p>
            <a:pPr lvl="0"/>
            <a:r>
              <a:rPr lang="en-GB" b="1">
                <a:solidFill>
                  <a:srgbClr val="00B050"/>
                </a:solidFill>
                <a:effectLst>
                  <a:outerShdw dist="38096" dir="2700000">
                    <a:srgbClr val="000000"/>
                  </a:outerShdw>
                </a:effectLst>
                <a:cs typeface="Arial" pitchFamily="34"/>
              </a:rPr>
              <a:t>Environmental  Facts</a:t>
            </a:r>
            <a:endParaRPr lang="en-GB"/>
          </a:p>
        </p:txBody>
      </p:sp>
      <p:sp>
        <p:nvSpPr>
          <p:cNvPr id="3" name="Content Placeholder 2">
            <a:extLst>
              <a:ext uri="{FF2B5EF4-FFF2-40B4-BE49-F238E27FC236}">
                <a16:creationId xmlns:a16="http://schemas.microsoft.com/office/drawing/2014/main" id="{24966E28-D914-0534-8B39-B0CD00FC3D1E}"/>
              </a:ext>
            </a:extLst>
          </p:cNvPr>
          <p:cNvSpPr txBox="1">
            <a:spLocks noGrp="1"/>
          </p:cNvSpPr>
          <p:nvPr>
            <p:ph idx="1"/>
          </p:nvPr>
        </p:nvSpPr>
        <p:spPr>
          <a:xfrm>
            <a:off x="526968" y="1307610"/>
            <a:ext cx="8817476" cy="4349352"/>
          </a:xfrm>
        </p:spPr>
        <p:txBody>
          <a:bodyPr/>
          <a:lstStyle/>
          <a:p>
            <a:pPr lvl="0">
              <a:lnSpc>
                <a:spcPct val="100000"/>
              </a:lnSpc>
            </a:pPr>
            <a:r>
              <a:rPr lang="en-GB" sz="2400"/>
              <a:t>Since 1970 a third of the natural world has been destroyed by human activity.</a:t>
            </a:r>
          </a:p>
          <a:p>
            <a:pPr lvl="0">
              <a:lnSpc>
                <a:spcPct val="100000"/>
              </a:lnSpc>
            </a:pPr>
            <a:r>
              <a:rPr lang="en-GB" sz="2400"/>
              <a:t>The number of cars on the road surpassed 1 billion in 2010. Today it is 1.2 billion and will be 2 billion by 2035.</a:t>
            </a:r>
          </a:p>
          <a:p>
            <a:pPr lvl="0">
              <a:lnSpc>
                <a:spcPct val="100000"/>
              </a:lnSpc>
            </a:pPr>
            <a:r>
              <a:rPr lang="en-GB" sz="2400"/>
              <a:t>Nearly 2/3 of Caribbean reefs are in jeopardy.</a:t>
            </a:r>
          </a:p>
          <a:p>
            <a:pPr lvl="0">
              <a:lnSpc>
                <a:spcPct val="100000"/>
              </a:lnSpc>
            </a:pPr>
            <a:r>
              <a:rPr lang="en-GB" sz="2400"/>
              <a:t>By 2050 climate change could have directly led to the extinction of 30% of species, the death of 90% of coral reefs and the loss of half the Amazon rainforest.</a:t>
            </a:r>
          </a:p>
          <a:p>
            <a:pPr lvl="0">
              <a:lnSpc>
                <a:spcPct val="100000"/>
              </a:lnSpc>
            </a:pPr>
            <a:r>
              <a:rPr lang="en-GB" sz="2400"/>
              <a:t>Seawater is expected to rise 70 cm in the next 10 years.</a:t>
            </a:r>
            <a:endParaRPr lang="en-US" sz="2400"/>
          </a:p>
          <a:p>
            <a:pPr lvl="0"/>
            <a:endParaRPr lang="en-US" sz="1800"/>
          </a:p>
          <a:p>
            <a:pPr lvl="0"/>
            <a:endParaRPr lang="en-US" sz="1800"/>
          </a:p>
          <a:p>
            <a:pPr lvl="0"/>
            <a:endParaRPr lang="en-US" sz="1800"/>
          </a:p>
          <a:p>
            <a:pPr lvl="0"/>
            <a:endParaRPr lang="en-US" sz="1800"/>
          </a:p>
          <a:p>
            <a:pPr lvl="0"/>
            <a:endParaRPr lang="en-GB" sz="1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4059AAD0-0C1A-2F3F-F1EB-957333A6403B}"/>
              </a:ext>
            </a:extLst>
          </p:cNvPr>
          <p:cNvPicPr>
            <a:picLocks noChangeAspect="1"/>
          </p:cNvPicPr>
          <p:nvPr/>
        </p:nvPicPr>
        <p:blipFill>
          <a:blip r:embed="rId3"/>
          <a:srcRect l="1725" r="11907" b="-3"/>
          <a:stretch>
            <a:fillRect/>
          </a:stretch>
        </p:blipFill>
        <p:spPr>
          <a:xfrm>
            <a:off x="3136391" y="9"/>
            <a:ext cx="4979301" cy="3401558"/>
          </a:xfrm>
          <a:prstGeom prst="rect">
            <a:avLst/>
          </a:prstGeom>
          <a:noFill/>
          <a:ln cap="flat">
            <a:noFill/>
          </a:ln>
        </p:spPr>
      </p:pic>
      <p:pic>
        <p:nvPicPr>
          <p:cNvPr id="3" name="Picture 6">
            <a:extLst>
              <a:ext uri="{FF2B5EF4-FFF2-40B4-BE49-F238E27FC236}">
                <a16:creationId xmlns:a16="http://schemas.microsoft.com/office/drawing/2014/main" id="{0DDF9B9F-7A35-6E58-52E7-5B249A43E3FF}"/>
              </a:ext>
            </a:extLst>
          </p:cNvPr>
          <p:cNvPicPr>
            <a:picLocks noChangeAspect="1"/>
          </p:cNvPicPr>
          <p:nvPr/>
        </p:nvPicPr>
        <p:blipFill>
          <a:blip r:embed="rId4"/>
          <a:srcRect r="5606"/>
          <a:stretch>
            <a:fillRect/>
          </a:stretch>
        </p:blipFill>
        <p:spPr>
          <a:xfrm>
            <a:off x="7381686" y="3456432"/>
            <a:ext cx="4810310" cy="3401568"/>
          </a:xfrm>
          <a:prstGeom prst="rect">
            <a:avLst/>
          </a:prstGeom>
          <a:noFill/>
          <a:ln cap="flat">
            <a:noFill/>
          </a:ln>
        </p:spPr>
      </p:pic>
      <p:pic>
        <p:nvPicPr>
          <p:cNvPr id="4" name="Picture 4">
            <a:extLst>
              <a:ext uri="{FF2B5EF4-FFF2-40B4-BE49-F238E27FC236}">
                <a16:creationId xmlns:a16="http://schemas.microsoft.com/office/drawing/2014/main" id="{D41A197C-CFB6-E946-DE8D-677EB23AC594}"/>
              </a:ext>
            </a:extLst>
          </p:cNvPr>
          <p:cNvPicPr>
            <a:picLocks noChangeAspect="1"/>
          </p:cNvPicPr>
          <p:nvPr/>
        </p:nvPicPr>
        <p:blipFill>
          <a:blip r:embed="rId5"/>
          <a:srcRect r="12032" b="-2"/>
          <a:stretch>
            <a:fillRect/>
          </a:stretch>
        </p:blipFill>
        <p:spPr>
          <a:xfrm>
            <a:off x="3189427" y="3456432"/>
            <a:ext cx="4925479" cy="3401568"/>
          </a:xfrm>
          <a:prstGeom prst="rect">
            <a:avLst/>
          </a:prstGeom>
          <a:noFill/>
          <a:ln cap="flat">
            <a:noFill/>
          </a:ln>
        </p:spPr>
      </p:pic>
      <p:sp>
        <p:nvSpPr>
          <p:cNvPr id="5" name="Title 1">
            <a:extLst>
              <a:ext uri="{FF2B5EF4-FFF2-40B4-BE49-F238E27FC236}">
                <a16:creationId xmlns:a16="http://schemas.microsoft.com/office/drawing/2014/main" id="{3DA10405-9638-E60D-CFEE-5093AA2EED91}"/>
              </a:ext>
            </a:extLst>
          </p:cNvPr>
          <p:cNvSpPr txBox="1">
            <a:spLocks noGrp="1"/>
          </p:cNvSpPr>
          <p:nvPr>
            <p:ph type="title"/>
          </p:nvPr>
        </p:nvSpPr>
        <p:spPr>
          <a:xfrm>
            <a:off x="114098" y="351842"/>
            <a:ext cx="2807208" cy="777240"/>
          </a:xfrm>
        </p:spPr>
        <p:txBody>
          <a:bodyPr/>
          <a:lstStyle/>
          <a:p>
            <a:pPr lvl="0"/>
            <a:r>
              <a:rPr lang="en-US" sz="2800" b="1"/>
              <a:t>PLASTIC</a:t>
            </a:r>
          </a:p>
        </p:txBody>
      </p:sp>
      <p:sp>
        <p:nvSpPr>
          <p:cNvPr id="6" name="Content Placeholder 15">
            <a:extLst>
              <a:ext uri="{FF2B5EF4-FFF2-40B4-BE49-F238E27FC236}">
                <a16:creationId xmlns:a16="http://schemas.microsoft.com/office/drawing/2014/main" id="{19D92C6D-7AB3-0FF2-CA30-84A1E33E9415}"/>
              </a:ext>
            </a:extLst>
          </p:cNvPr>
          <p:cNvSpPr txBox="1">
            <a:spLocks noGrp="1"/>
          </p:cNvSpPr>
          <p:nvPr>
            <p:ph idx="1"/>
          </p:nvPr>
        </p:nvSpPr>
        <p:spPr>
          <a:xfrm>
            <a:off x="177713" y="966651"/>
            <a:ext cx="2807208" cy="4936395"/>
          </a:xfrm>
        </p:spPr>
        <p:txBody>
          <a:bodyPr/>
          <a:lstStyle/>
          <a:p>
            <a:pPr lvl="0">
              <a:lnSpc>
                <a:spcPct val="80000"/>
              </a:lnSpc>
            </a:pPr>
            <a:r>
              <a:rPr lang="en-GB" sz="2000"/>
              <a:t>The ominous mass of plastic stretches out into the sea off the coast of Honduras. </a:t>
            </a:r>
          </a:p>
          <a:p>
            <a:pPr lvl="0">
              <a:lnSpc>
                <a:spcPct val="80000"/>
              </a:lnSpc>
            </a:pPr>
            <a:r>
              <a:rPr lang="en-GB" sz="2000"/>
              <a:t>It comes after the </a:t>
            </a:r>
            <a:r>
              <a:rPr lang="en-GB" sz="2000" b="1"/>
              <a:t>BBC's Blue Planet II documentary</a:t>
            </a:r>
            <a:r>
              <a:rPr lang="en-GB" sz="2000"/>
              <a:t> fronted by Sir David Attenborough highlighted once again the perils of plastic in our oceans</a:t>
            </a:r>
            <a:endParaRPr lang="en-US" sz="2000"/>
          </a:p>
        </p:txBody>
      </p:sp>
      <p:pic>
        <p:nvPicPr>
          <p:cNvPr id="7" name="Picture 5">
            <a:extLst>
              <a:ext uri="{FF2B5EF4-FFF2-40B4-BE49-F238E27FC236}">
                <a16:creationId xmlns:a16="http://schemas.microsoft.com/office/drawing/2014/main" id="{721D02F4-5CF6-B04B-C1BB-42DFF8363BA6}"/>
              </a:ext>
            </a:extLst>
          </p:cNvPr>
          <p:cNvPicPr>
            <a:picLocks noChangeAspect="1"/>
          </p:cNvPicPr>
          <p:nvPr/>
        </p:nvPicPr>
        <p:blipFill>
          <a:blip r:embed="rId6"/>
          <a:srcRect l="8785" r="7825" b="3"/>
          <a:stretch>
            <a:fillRect/>
          </a:stretch>
        </p:blipFill>
        <p:spPr>
          <a:xfrm>
            <a:off x="7404372" y="9"/>
            <a:ext cx="4787624" cy="3401558"/>
          </a:xfrm>
          <a:prstGeom prst="rect">
            <a:avLst/>
          </a:prstGeom>
          <a:noFill/>
          <a:ln cap="flat">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AED5D-607D-3A81-FBFF-6B1AFFBD4791}"/>
              </a:ext>
            </a:extLst>
          </p:cNvPr>
          <p:cNvSpPr>
            <a:spLocks noGrp="1"/>
          </p:cNvSpPr>
          <p:nvPr>
            <p:ph type="title"/>
          </p:nvPr>
        </p:nvSpPr>
        <p:spPr/>
        <p:txBody>
          <a:bodyPr>
            <a:normAutofit/>
          </a:bodyPr>
          <a:lstStyle/>
          <a:p>
            <a:r>
              <a:rPr lang="en-GB" b="1" i="0">
                <a:solidFill>
                  <a:srgbClr val="0F0F0F"/>
                </a:solidFill>
                <a:effectLst/>
              </a:rPr>
              <a:t>Blue Planet II Plastic Pollution Awareness 2018</a:t>
            </a:r>
            <a:br>
              <a:rPr lang="en-GB" b="1" i="0">
                <a:solidFill>
                  <a:srgbClr val="0F0F0F"/>
                </a:solidFill>
                <a:effectLst/>
                <a:latin typeface="Roboto" panose="02000000000000000000" pitchFamily="2" charset="0"/>
              </a:rPr>
            </a:br>
            <a:endParaRPr lang="en-GB"/>
          </a:p>
        </p:txBody>
      </p:sp>
      <p:pic>
        <p:nvPicPr>
          <p:cNvPr id="4" name="Online Media 3" title="Blue Planet II Plastic Pollution Awareness 2018">
            <a:hlinkClick r:id="" action="ppaction://media"/>
            <a:extLst>
              <a:ext uri="{FF2B5EF4-FFF2-40B4-BE49-F238E27FC236}">
                <a16:creationId xmlns:a16="http://schemas.microsoft.com/office/drawing/2014/main" id="{3B5CEACD-2EC0-3E58-03CF-CA0E492190CE}"/>
              </a:ext>
            </a:extLst>
          </p:cNvPr>
          <p:cNvPicPr>
            <a:picLocks noGrp="1" noRot="1" noChangeAspect="1"/>
          </p:cNvPicPr>
          <p:nvPr>
            <p:ph idx="1"/>
            <a:videoFile r:link="rId1"/>
          </p:nvPr>
        </p:nvPicPr>
        <p:blipFill>
          <a:blip r:embed="rId3"/>
          <a:stretch>
            <a:fillRect/>
          </a:stretch>
        </p:blipFill>
        <p:spPr>
          <a:xfrm>
            <a:off x="2151063" y="1262063"/>
            <a:ext cx="7700962" cy="4332287"/>
          </a:xfrm>
          <a:prstGeom prst="rect">
            <a:avLst/>
          </a:prstGeom>
        </p:spPr>
      </p:pic>
    </p:spTree>
    <p:extLst>
      <p:ext uri="{BB962C8B-B14F-4D97-AF65-F5344CB8AC3E}">
        <p14:creationId xmlns:p14="http://schemas.microsoft.com/office/powerpoint/2010/main" val="2284156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E51F2-84EB-F102-FB6F-74421F8B88B5}"/>
              </a:ext>
            </a:extLst>
          </p:cNvPr>
          <p:cNvSpPr txBox="1">
            <a:spLocks noGrp="1"/>
          </p:cNvSpPr>
          <p:nvPr>
            <p:ph type="title"/>
          </p:nvPr>
        </p:nvSpPr>
        <p:spPr/>
        <p:txBody>
          <a:bodyPr/>
          <a:lstStyle/>
          <a:p>
            <a:pPr lvl="0"/>
            <a:r>
              <a:rPr lang="en-GB" b="1"/>
              <a:t>COP29</a:t>
            </a:r>
          </a:p>
        </p:txBody>
      </p:sp>
      <p:sp>
        <p:nvSpPr>
          <p:cNvPr id="3" name="Content Placeholder 2">
            <a:extLst>
              <a:ext uri="{FF2B5EF4-FFF2-40B4-BE49-F238E27FC236}">
                <a16:creationId xmlns:a16="http://schemas.microsoft.com/office/drawing/2014/main" id="{3191CBDD-2618-3C3D-0D0E-A8ECCAFDD214}"/>
              </a:ext>
            </a:extLst>
          </p:cNvPr>
          <p:cNvSpPr txBox="1">
            <a:spLocks noGrp="1"/>
          </p:cNvSpPr>
          <p:nvPr>
            <p:ph idx="1"/>
          </p:nvPr>
        </p:nvSpPr>
        <p:spPr/>
        <p:txBody>
          <a:bodyPr/>
          <a:lstStyle/>
          <a:p>
            <a:pPr lvl="0"/>
            <a:r>
              <a:rPr lang="en-GB">
                <a:hlinkClick r:id="rId2"/>
              </a:rPr>
              <a:t>COP29: Investing in a </a:t>
            </a:r>
            <a:r>
              <a:rPr lang="en-GB" err="1">
                <a:hlinkClick r:id="rId2"/>
              </a:rPr>
              <a:t>livable</a:t>
            </a:r>
            <a:r>
              <a:rPr lang="en-GB">
                <a:hlinkClick r:id="rId2"/>
              </a:rPr>
              <a:t> planet for all | United Nations</a:t>
            </a:r>
            <a:endParaRPr lang="en-GB"/>
          </a:p>
          <a:p>
            <a:pPr lvl="0"/>
            <a:endParaRPr lang="en-GB"/>
          </a:p>
          <a:p>
            <a:pPr lvl="0"/>
            <a:r>
              <a:rPr lang="en-GB"/>
              <a:t>Does it go far enough?</a:t>
            </a:r>
          </a:p>
          <a:p>
            <a:pPr lvl="0"/>
            <a:endParaRPr lang="en-GB"/>
          </a:p>
          <a:p>
            <a:pPr lvl="0"/>
            <a:r>
              <a:rPr lang="en-GB"/>
              <a:t>was the Financial support enough?</a:t>
            </a:r>
          </a:p>
          <a:p>
            <a:pPr lvl="0"/>
            <a:endParaRPr lang="en-GB"/>
          </a:p>
          <a:p>
            <a:pPr lvl="0"/>
            <a:r>
              <a:rPr lang="en-GB"/>
              <a:t>Are undeveloped countries the problem?</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ADA98-5E0F-6104-ECE9-CA89E6A88BCC}"/>
              </a:ext>
            </a:extLst>
          </p:cNvPr>
          <p:cNvSpPr txBox="1">
            <a:spLocks noGrp="1"/>
          </p:cNvSpPr>
          <p:nvPr>
            <p:ph type="title"/>
          </p:nvPr>
        </p:nvSpPr>
        <p:spPr>
          <a:xfrm>
            <a:off x="1403265" y="552279"/>
            <a:ext cx="7958334" cy="1077227"/>
          </a:xfrm>
        </p:spPr>
        <p:txBody>
          <a:bodyPr anchorCtr="1"/>
          <a:lstStyle/>
          <a:p>
            <a:pPr lvl="0" algn="ctr"/>
            <a:r>
              <a:rPr lang="en-GB" b="1">
                <a:latin typeface="Calibri"/>
                <a:cs typeface="Arial" pitchFamily="34"/>
              </a:rPr>
              <a:t>Sustainable Solution </a:t>
            </a:r>
          </a:p>
        </p:txBody>
      </p:sp>
      <p:grpSp>
        <p:nvGrpSpPr>
          <p:cNvPr id="3" name="Content Placeholder 2">
            <a:extLst>
              <a:ext uri="{FF2B5EF4-FFF2-40B4-BE49-F238E27FC236}">
                <a16:creationId xmlns:a16="http://schemas.microsoft.com/office/drawing/2014/main" id="{329C4440-1FB0-9121-C8E3-62AA23940E99}"/>
              </a:ext>
            </a:extLst>
          </p:cNvPr>
          <p:cNvGrpSpPr/>
          <p:nvPr/>
        </p:nvGrpSpPr>
        <p:grpSpPr>
          <a:xfrm>
            <a:off x="838203" y="1844701"/>
            <a:ext cx="10515600" cy="4579955"/>
            <a:chOff x="838203" y="1844701"/>
            <a:chExt cx="10515600" cy="4579955"/>
          </a:xfrm>
        </p:grpSpPr>
        <p:sp>
          <p:nvSpPr>
            <p:cNvPr id="4" name="Freeform: Shape 3">
              <a:extLst>
                <a:ext uri="{FF2B5EF4-FFF2-40B4-BE49-F238E27FC236}">
                  <a16:creationId xmlns:a16="http://schemas.microsoft.com/office/drawing/2014/main" id="{3C7CF70C-85F1-1BF8-7EC9-1C4835E8B7F2}"/>
                </a:ext>
              </a:extLst>
            </p:cNvPr>
            <p:cNvSpPr/>
            <p:nvPr/>
          </p:nvSpPr>
          <p:spPr>
            <a:xfrm>
              <a:off x="838203" y="1844701"/>
              <a:ext cx="10515600" cy="130856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4" descr="Classroom">
              <a:extLst>
                <a:ext uri="{FF2B5EF4-FFF2-40B4-BE49-F238E27FC236}">
                  <a16:creationId xmlns:a16="http://schemas.microsoft.com/office/drawing/2014/main" id="{91084061-A5ED-BACB-967B-0A084FB74BF3}"/>
                </a:ext>
              </a:extLst>
            </p:cNvPr>
            <p:cNvSpPr/>
            <p:nvPr/>
          </p:nvSpPr>
          <p:spPr>
            <a:xfrm>
              <a:off x="1214295" y="2139129"/>
              <a:ext cx="683806" cy="719705"/>
            </a:xfrm>
            <a:prstGeom prst="rect">
              <a:avLst/>
            </a:pr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83F86D64-F0EC-50D1-FB0E-471C8E424957}"/>
                </a:ext>
              </a:extLst>
            </p:cNvPr>
            <p:cNvSpPr/>
            <p:nvPr/>
          </p:nvSpPr>
          <p:spPr>
            <a:xfrm>
              <a:off x="2274185" y="1844701"/>
              <a:ext cx="9079607" cy="1308561"/>
            </a:xfrm>
            <a:custGeom>
              <a:avLst/>
              <a:gdLst>
                <a:gd name="f0" fmla="val 10800000"/>
                <a:gd name="f1" fmla="val 5400000"/>
                <a:gd name="f2" fmla="val 180"/>
                <a:gd name="f3" fmla="val w"/>
                <a:gd name="f4" fmla="val h"/>
                <a:gd name="f5" fmla="val 0"/>
                <a:gd name="f6" fmla="val 9079611"/>
                <a:gd name="f7" fmla="val 1243280"/>
                <a:gd name="f8" fmla="+- 0 0 -90"/>
                <a:gd name="f9" fmla="*/ f3 1 9079611"/>
                <a:gd name="f10" fmla="*/ f4 1 1243280"/>
                <a:gd name="f11" fmla="+- f7 0 f5"/>
                <a:gd name="f12" fmla="+- f6 0 f5"/>
                <a:gd name="f13" fmla="*/ f8 f0 1"/>
                <a:gd name="f14" fmla="*/ f12 1 9079611"/>
                <a:gd name="f15" fmla="*/ f11 1 1243280"/>
                <a:gd name="f16" fmla="*/ 0 f12 1"/>
                <a:gd name="f17" fmla="*/ 0 f11 1"/>
                <a:gd name="f18" fmla="*/ 9079611 f12 1"/>
                <a:gd name="f19" fmla="*/ 1243280 f11 1"/>
                <a:gd name="f20" fmla="*/ f13 1 f2"/>
                <a:gd name="f21" fmla="*/ f16 1 9079611"/>
                <a:gd name="f22" fmla="*/ f17 1 1243280"/>
                <a:gd name="f23" fmla="*/ f18 1 9079611"/>
                <a:gd name="f24" fmla="*/ f19 1 124328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079611" h="1243280">
                  <a:moveTo>
                    <a:pt x="f5" y="f5"/>
                  </a:moveTo>
                  <a:lnTo>
                    <a:pt x="f6" y="f5"/>
                  </a:lnTo>
                  <a:lnTo>
                    <a:pt x="f6" y="f7"/>
                  </a:lnTo>
                  <a:lnTo>
                    <a:pt x="f5" y="f7"/>
                  </a:lnTo>
                  <a:lnTo>
                    <a:pt x="f5" y="f5"/>
                  </a:lnTo>
                  <a:close/>
                </a:path>
              </a:pathLst>
            </a:custGeom>
            <a:noFill/>
            <a:ln cap="flat">
              <a:noFill/>
              <a:prstDash val="solid"/>
            </a:ln>
          </p:spPr>
          <p:txBody>
            <a:bodyPr vert="horz" wrap="square" lIns="131582" tIns="131582" rIns="131582" bIns="131582" anchor="ctr" anchorCtr="0" compatLnSpc="1">
              <a:noAutofit/>
            </a:bodyPr>
            <a:lstStyle/>
            <a:p>
              <a:pPr marL="0" marR="0" lvl="0" indent="0" algn="l" defTabSz="933446"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100" b="1" i="1" u="none" strike="noStrike" kern="1200" cap="none" spc="0" baseline="0">
                  <a:solidFill>
                    <a:srgbClr val="000000"/>
                  </a:solidFill>
                  <a:uFillTx/>
                  <a:latin typeface="Calibri"/>
                </a:rPr>
                <a:t>Sustainable Tourism </a:t>
              </a:r>
              <a:r>
                <a:rPr lang="en-GB" sz="2100" b="0" i="0" u="none" strike="noStrike" kern="1200" cap="none" spc="0" baseline="0">
                  <a:solidFill>
                    <a:srgbClr val="000000"/>
                  </a:solidFill>
                  <a:uFillTx/>
                  <a:latin typeface="Calibri"/>
                </a:rPr>
                <a:t>is about re-focusing and adapting. A balance must be found between limits and usage so that continuous changing, monitoring and planning ensure that tourism can be managed. </a:t>
              </a:r>
              <a:endParaRPr lang="en-US" sz="21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949753BA-C7C7-3EBA-390D-2978F35EEBCB}"/>
                </a:ext>
              </a:extLst>
            </p:cNvPr>
            <p:cNvSpPr/>
            <p:nvPr/>
          </p:nvSpPr>
          <p:spPr>
            <a:xfrm>
              <a:off x="838203" y="3480407"/>
              <a:ext cx="10515600" cy="130856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7" descr="World">
              <a:extLst>
                <a:ext uri="{FF2B5EF4-FFF2-40B4-BE49-F238E27FC236}">
                  <a16:creationId xmlns:a16="http://schemas.microsoft.com/office/drawing/2014/main" id="{E94C4353-4F09-C5A6-B587-7ABC0A859591}"/>
                </a:ext>
              </a:extLst>
            </p:cNvPr>
            <p:cNvSpPr/>
            <p:nvPr/>
          </p:nvSpPr>
          <p:spPr>
            <a:xfrm>
              <a:off x="1214295" y="3774826"/>
              <a:ext cx="683806" cy="719705"/>
            </a:xfrm>
            <a:prstGeom prst="rect">
              <a:avLst/>
            </a:pr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3CBA5370-DB7A-19F4-633B-B24ABDB71293}"/>
                </a:ext>
              </a:extLst>
            </p:cNvPr>
            <p:cNvSpPr/>
            <p:nvPr/>
          </p:nvSpPr>
          <p:spPr>
            <a:xfrm>
              <a:off x="2274185" y="3480407"/>
              <a:ext cx="9079607" cy="1308561"/>
            </a:xfrm>
            <a:custGeom>
              <a:avLst/>
              <a:gdLst>
                <a:gd name="f0" fmla="val 10800000"/>
                <a:gd name="f1" fmla="val 5400000"/>
                <a:gd name="f2" fmla="val 180"/>
                <a:gd name="f3" fmla="val w"/>
                <a:gd name="f4" fmla="val h"/>
                <a:gd name="f5" fmla="val 0"/>
                <a:gd name="f6" fmla="val 9079611"/>
                <a:gd name="f7" fmla="val 1243280"/>
                <a:gd name="f8" fmla="+- 0 0 -90"/>
                <a:gd name="f9" fmla="*/ f3 1 9079611"/>
                <a:gd name="f10" fmla="*/ f4 1 1243280"/>
                <a:gd name="f11" fmla="+- f7 0 f5"/>
                <a:gd name="f12" fmla="+- f6 0 f5"/>
                <a:gd name="f13" fmla="*/ f8 f0 1"/>
                <a:gd name="f14" fmla="*/ f12 1 9079611"/>
                <a:gd name="f15" fmla="*/ f11 1 1243280"/>
                <a:gd name="f16" fmla="*/ 0 f12 1"/>
                <a:gd name="f17" fmla="*/ 0 f11 1"/>
                <a:gd name="f18" fmla="*/ 9079611 f12 1"/>
                <a:gd name="f19" fmla="*/ 1243280 f11 1"/>
                <a:gd name="f20" fmla="*/ f13 1 f2"/>
                <a:gd name="f21" fmla="*/ f16 1 9079611"/>
                <a:gd name="f22" fmla="*/ f17 1 1243280"/>
                <a:gd name="f23" fmla="*/ f18 1 9079611"/>
                <a:gd name="f24" fmla="*/ f19 1 124328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079611" h="1243280">
                  <a:moveTo>
                    <a:pt x="f5" y="f5"/>
                  </a:moveTo>
                  <a:lnTo>
                    <a:pt x="f6" y="f5"/>
                  </a:lnTo>
                  <a:lnTo>
                    <a:pt x="f6" y="f7"/>
                  </a:lnTo>
                  <a:lnTo>
                    <a:pt x="f5" y="f7"/>
                  </a:lnTo>
                  <a:lnTo>
                    <a:pt x="f5" y="f5"/>
                  </a:lnTo>
                  <a:close/>
                </a:path>
              </a:pathLst>
            </a:custGeom>
            <a:noFill/>
            <a:ln cap="flat">
              <a:noFill/>
              <a:prstDash val="solid"/>
            </a:ln>
          </p:spPr>
          <p:txBody>
            <a:bodyPr vert="horz" wrap="square" lIns="131582" tIns="131582" rIns="131582" bIns="131582" anchor="ctr" anchorCtr="0" compatLnSpc="1">
              <a:noAutofit/>
            </a:bodyPr>
            <a:lstStyle/>
            <a:p>
              <a:pPr marL="0" marR="0" lvl="0" indent="0" algn="l" defTabSz="933446"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Calibri"/>
                </a:rPr>
                <a:t>This requires thinking long-term (10, 20+ years) and realising that change is often cumulative, gradual and irreversible. </a:t>
              </a:r>
              <a:endParaRPr lang="en-US" sz="21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26B8D7A5-1AD4-6C84-2A69-BB922001C503}"/>
                </a:ext>
              </a:extLst>
            </p:cNvPr>
            <p:cNvSpPr/>
            <p:nvPr/>
          </p:nvSpPr>
          <p:spPr>
            <a:xfrm>
              <a:off x="838203" y="5116095"/>
              <a:ext cx="10515600" cy="130856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0" descr="Deciduous tree">
              <a:extLst>
                <a:ext uri="{FF2B5EF4-FFF2-40B4-BE49-F238E27FC236}">
                  <a16:creationId xmlns:a16="http://schemas.microsoft.com/office/drawing/2014/main" id="{A69055EC-E0D7-990B-620F-63D80C27B366}"/>
                </a:ext>
              </a:extLst>
            </p:cNvPr>
            <p:cNvSpPr/>
            <p:nvPr/>
          </p:nvSpPr>
          <p:spPr>
            <a:xfrm>
              <a:off x="1214295" y="5410523"/>
              <a:ext cx="683806" cy="719705"/>
            </a:xfrm>
            <a:prstGeom prst="rect">
              <a:avLst/>
            </a:pr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F75366A5-6012-0274-BCDB-A749897928E7}"/>
                </a:ext>
              </a:extLst>
            </p:cNvPr>
            <p:cNvSpPr/>
            <p:nvPr/>
          </p:nvSpPr>
          <p:spPr>
            <a:xfrm>
              <a:off x="2274185" y="5116095"/>
              <a:ext cx="9079607" cy="1308561"/>
            </a:xfrm>
            <a:custGeom>
              <a:avLst/>
              <a:gdLst>
                <a:gd name="f0" fmla="val 10800000"/>
                <a:gd name="f1" fmla="val 5400000"/>
                <a:gd name="f2" fmla="val 180"/>
                <a:gd name="f3" fmla="val w"/>
                <a:gd name="f4" fmla="val h"/>
                <a:gd name="f5" fmla="val 0"/>
                <a:gd name="f6" fmla="val 9079611"/>
                <a:gd name="f7" fmla="val 1243280"/>
                <a:gd name="f8" fmla="+- 0 0 -90"/>
                <a:gd name="f9" fmla="*/ f3 1 9079611"/>
                <a:gd name="f10" fmla="*/ f4 1 1243280"/>
                <a:gd name="f11" fmla="+- f7 0 f5"/>
                <a:gd name="f12" fmla="+- f6 0 f5"/>
                <a:gd name="f13" fmla="*/ f8 f0 1"/>
                <a:gd name="f14" fmla="*/ f12 1 9079611"/>
                <a:gd name="f15" fmla="*/ f11 1 1243280"/>
                <a:gd name="f16" fmla="*/ 0 f12 1"/>
                <a:gd name="f17" fmla="*/ 0 f11 1"/>
                <a:gd name="f18" fmla="*/ 9079611 f12 1"/>
                <a:gd name="f19" fmla="*/ 1243280 f11 1"/>
                <a:gd name="f20" fmla="*/ f13 1 f2"/>
                <a:gd name="f21" fmla="*/ f16 1 9079611"/>
                <a:gd name="f22" fmla="*/ f17 1 1243280"/>
                <a:gd name="f23" fmla="*/ f18 1 9079611"/>
                <a:gd name="f24" fmla="*/ f19 1 124328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079611" h="1243280">
                  <a:moveTo>
                    <a:pt x="f5" y="f5"/>
                  </a:moveTo>
                  <a:lnTo>
                    <a:pt x="f6" y="f5"/>
                  </a:lnTo>
                  <a:lnTo>
                    <a:pt x="f6" y="f7"/>
                  </a:lnTo>
                  <a:lnTo>
                    <a:pt x="f5" y="f7"/>
                  </a:lnTo>
                  <a:lnTo>
                    <a:pt x="f5" y="f5"/>
                  </a:lnTo>
                  <a:close/>
                </a:path>
              </a:pathLst>
            </a:custGeom>
            <a:noFill/>
            <a:ln cap="flat">
              <a:noFill/>
              <a:prstDash val="solid"/>
            </a:ln>
          </p:spPr>
          <p:txBody>
            <a:bodyPr vert="horz" wrap="square" lIns="131582" tIns="131582" rIns="131582" bIns="131582" anchor="ctr" anchorCtr="0" compatLnSpc="1">
              <a:noAutofit/>
            </a:bodyPr>
            <a:lstStyle/>
            <a:p>
              <a:pPr marL="0" marR="0" lvl="0" indent="0" algn="l" defTabSz="933446"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100" b="1" i="0" u="none" strike="noStrike" kern="1200" cap="none" spc="0" baseline="0">
                  <a:solidFill>
                    <a:srgbClr val="000000"/>
                  </a:solidFill>
                  <a:uFillTx/>
                  <a:latin typeface="Calibri"/>
                </a:rPr>
                <a:t>Economic, Social and Environmental </a:t>
              </a:r>
              <a:r>
                <a:rPr lang="en-GB" sz="2100" b="0" i="0" u="none" strike="noStrike" kern="1200" cap="none" spc="0" baseline="0">
                  <a:solidFill>
                    <a:srgbClr val="000000"/>
                  </a:solidFill>
                  <a:uFillTx/>
                  <a:latin typeface="Calibri"/>
                </a:rPr>
                <a:t>aspects of sustainable development must include the </a:t>
              </a:r>
              <a:r>
                <a:rPr lang="en-GB" sz="2100" b="1" i="1" u="none" strike="noStrike" kern="1200" cap="none" spc="0" baseline="0">
                  <a:solidFill>
                    <a:srgbClr val="000000"/>
                  </a:solidFill>
                  <a:uFillTx/>
                  <a:latin typeface="Calibri"/>
                </a:rPr>
                <a:t>interests of all stakeholders including indigenous people, local communities, visitors, industry and government</a:t>
              </a:r>
              <a:r>
                <a:rPr lang="en-GB" sz="2100" b="0" i="0" u="none" strike="noStrike" kern="1200" cap="none" spc="0" baseline="0">
                  <a:solidFill>
                    <a:srgbClr val="000000"/>
                  </a:solidFill>
                  <a:uFillTx/>
                  <a:latin typeface="Calibri"/>
                </a:rPr>
                <a:t>.</a:t>
              </a:r>
              <a:endParaRPr lang="en-US" sz="2100" b="0" i="0" u="none" strike="noStrike" kern="1200" cap="none" spc="0" baseline="0">
                <a:solidFill>
                  <a:srgbClr val="000000"/>
                </a:solidFill>
                <a:uFillTx/>
                <a:latin typeface="Calibri"/>
              </a:endParaRPr>
            </a:p>
          </p:txBody>
        </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FE5EF-B158-2E25-E69D-A6006925C98D}"/>
              </a:ext>
            </a:extLst>
          </p:cNvPr>
          <p:cNvSpPr txBox="1">
            <a:spLocks noGrp="1"/>
          </p:cNvSpPr>
          <p:nvPr>
            <p:ph type="title"/>
          </p:nvPr>
        </p:nvSpPr>
        <p:spPr>
          <a:xfrm>
            <a:off x="1069848" y="4845999"/>
            <a:ext cx="10058400" cy="1522997"/>
          </a:xfrm>
        </p:spPr>
        <p:txBody>
          <a:bodyPr/>
          <a:lstStyle/>
          <a:p>
            <a:pPr lvl="0"/>
            <a:r>
              <a:rPr lang="en-GB" sz="6000" b="1">
                <a:latin typeface="Calibri"/>
                <a:cs typeface="Arial" pitchFamily="34"/>
              </a:rPr>
              <a:t>Sustainable Overview</a:t>
            </a:r>
          </a:p>
        </p:txBody>
      </p:sp>
      <p:grpSp>
        <p:nvGrpSpPr>
          <p:cNvPr id="3" name="Content Placeholder 2">
            <a:extLst>
              <a:ext uri="{FF2B5EF4-FFF2-40B4-BE49-F238E27FC236}">
                <a16:creationId xmlns:a16="http://schemas.microsoft.com/office/drawing/2014/main" id="{FE8C4758-EF75-9791-3DBA-E5ACA69F48C6}"/>
              </a:ext>
            </a:extLst>
          </p:cNvPr>
          <p:cNvGrpSpPr/>
          <p:nvPr/>
        </p:nvGrpSpPr>
        <p:grpSpPr>
          <a:xfrm>
            <a:off x="656027" y="866019"/>
            <a:ext cx="10879942" cy="2830140"/>
            <a:chOff x="656027" y="866019"/>
            <a:chExt cx="10879942" cy="2830140"/>
          </a:xfrm>
        </p:grpSpPr>
        <p:sp>
          <p:nvSpPr>
            <p:cNvPr id="4" name="Freeform: Shape 3">
              <a:extLst>
                <a:ext uri="{FF2B5EF4-FFF2-40B4-BE49-F238E27FC236}">
                  <a16:creationId xmlns:a16="http://schemas.microsoft.com/office/drawing/2014/main" id="{7A8157B6-C11D-98D6-D1A4-36317E52364F}"/>
                </a:ext>
              </a:extLst>
            </p:cNvPr>
            <p:cNvSpPr/>
            <p:nvPr/>
          </p:nvSpPr>
          <p:spPr>
            <a:xfrm>
              <a:off x="656027"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 f7 0 f5"/>
                <a:gd name="f15" fmla="+- f6 0 f5"/>
                <a:gd name="f16" fmla="*/ f11 f0 1"/>
                <a:gd name="f17" fmla="*/ f15 1 2760840"/>
                <a:gd name="f18" fmla="*/ f14 1 828252"/>
                <a:gd name="f19" fmla="*/ 0 f15 1"/>
                <a:gd name="f20" fmla="*/ 0 f14 1"/>
                <a:gd name="f21" fmla="*/ 2512364 f15 1"/>
                <a:gd name="f22" fmla="*/ 2760840 f15 1"/>
                <a:gd name="f23" fmla="*/ 414126 f14 1"/>
                <a:gd name="f24" fmla="*/ 828252 f14 1"/>
                <a:gd name="f25" fmla="*/ 248476 f15 1"/>
                <a:gd name="f26" fmla="*/ f16 1 f2"/>
                <a:gd name="f27" fmla="*/ f19 1 2760840"/>
                <a:gd name="f28" fmla="*/ f20 1 828252"/>
                <a:gd name="f29" fmla="*/ f21 1 2760840"/>
                <a:gd name="f30" fmla="*/ f22 1 2760840"/>
                <a:gd name="f31" fmla="*/ f23 1 828252"/>
                <a:gd name="f32" fmla="*/ f24 1 828252"/>
                <a:gd name="f33" fmla="*/ f25 1 2760840"/>
                <a:gd name="f34" fmla="*/ f5 1 f17"/>
                <a:gd name="f35" fmla="*/ f6 1 f17"/>
                <a:gd name="f36" fmla="*/ f5 1 f18"/>
                <a:gd name="f37" fmla="*/ f7 1 f18"/>
                <a:gd name="f38" fmla="+- f26 0 f1"/>
                <a:gd name="f39" fmla="*/ f27 1 f17"/>
                <a:gd name="f40" fmla="*/ f28 1 f18"/>
                <a:gd name="f41" fmla="*/ f29 1 f17"/>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2 1"/>
                <a:gd name="f54" fmla="*/ f43 f13 1"/>
                <a:gd name="f55" fmla="*/ f44 f13 1"/>
                <a:gd name="f56" fmla="*/ f45 f12 1"/>
              </a:gdLst>
              <a:ahLst/>
              <a:cxnLst>
                <a:cxn ang="3cd4">
                  <a:pos x="hc" y="t"/>
                </a:cxn>
                <a:cxn ang="0">
                  <a:pos x="r" y="vc"/>
                </a:cxn>
                <a:cxn ang="cd4">
                  <a:pos x="hc" y="b"/>
                </a:cxn>
                <a:cxn ang="cd2">
                  <a:pos x="l" y="vc"/>
                </a:cxn>
                <a:cxn ang="f38">
                  <a:pos x="f50" y="f51"/>
                </a:cxn>
                <a:cxn ang="f38">
                  <a:pos x="f52" y="f51"/>
                </a:cxn>
                <a:cxn ang="f38">
                  <a:pos x="f53" y="f54"/>
                </a:cxn>
                <a:cxn ang="f38">
                  <a:pos x="f52" y="f55"/>
                </a:cxn>
                <a:cxn ang="f38">
                  <a:pos x="f50" y="f55"/>
                </a:cxn>
                <a:cxn ang="f38">
                  <a:pos x="f56" y="f54"/>
                </a:cxn>
                <a:cxn ang="f38">
                  <a:pos x="f50" y="f51"/>
                </a:cxn>
              </a:cxnLst>
              <a:rect l="f46" t="f49" r="f47" b="f48"/>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350745" tIns="102266" rIns="350745" bIns="102266"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Calibri"/>
                </a:rPr>
                <a:t>Understand</a:t>
              </a:r>
            </a:p>
          </p:txBody>
        </p:sp>
        <p:sp>
          <p:nvSpPr>
            <p:cNvPr id="5" name="Freeform: Shape 4">
              <a:extLst>
                <a:ext uri="{FF2B5EF4-FFF2-40B4-BE49-F238E27FC236}">
                  <a16:creationId xmlns:a16="http://schemas.microsoft.com/office/drawing/2014/main" id="{4F6B4589-4B77-86C9-42B9-03849E63A41C}"/>
                </a:ext>
              </a:extLst>
            </p:cNvPr>
            <p:cNvSpPr/>
            <p:nvPr/>
          </p:nvSpPr>
          <p:spPr>
            <a:xfrm>
              <a:off x="656027"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 f7 0 f5"/>
                <a:gd name="f12" fmla="+- f6 0 f5"/>
                <a:gd name="f13" fmla="*/ f8 f0 1"/>
                <a:gd name="f14" fmla="*/ f12 1 2512365"/>
                <a:gd name="f15" fmla="*/ f11 1 2001885"/>
                <a:gd name="f16" fmla="*/ 0 f12 1"/>
                <a:gd name="f17" fmla="*/ 0 f11 1"/>
                <a:gd name="f18" fmla="*/ 2512365 f12 1"/>
                <a:gd name="f19" fmla="*/ 2001885 f11 1"/>
                <a:gd name="f20" fmla="*/ f13 1 f2"/>
                <a:gd name="f21" fmla="*/ f16 1 2512365"/>
                <a:gd name="f22" fmla="*/ f17 1 2001885"/>
                <a:gd name="f23" fmla="*/ f18 1 2512365"/>
                <a:gd name="f24" fmla="*/ f19 1 20018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98534" tIns="198534" rIns="198534" bIns="397069" anchor="t"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rPr>
                <a:t>Understand the Different Stages in Destination Development. </a:t>
              </a:r>
            </a:p>
          </p:txBody>
        </p:sp>
        <p:sp>
          <p:nvSpPr>
            <p:cNvPr id="6" name="Freeform: Shape 5">
              <a:extLst>
                <a:ext uri="{FF2B5EF4-FFF2-40B4-BE49-F238E27FC236}">
                  <a16:creationId xmlns:a16="http://schemas.microsoft.com/office/drawing/2014/main" id="{89E3E27F-ABA0-C7DA-7FBC-0A3C4E71376B}"/>
                </a:ext>
              </a:extLst>
            </p:cNvPr>
            <p:cNvSpPr/>
            <p:nvPr/>
          </p:nvSpPr>
          <p:spPr>
            <a:xfrm>
              <a:off x="3362395"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 f7 0 f5"/>
                <a:gd name="f15" fmla="+- f6 0 f5"/>
                <a:gd name="f16" fmla="*/ f11 f0 1"/>
                <a:gd name="f17" fmla="*/ f15 1 2760840"/>
                <a:gd name="f18" fmla="*/ f14 1 828252"/>
                <a:gd name="f19" fmla="*/ 0 f15 1"/>
                <a:gd name="f20" fmla="*/ 0 f14 1"/>
                <a:gd name="f21" fmla="*/ 2512364 f15 1"/>
                <a:gd name="f22" fmla="*/ 2760840 f15 1"/>
                <a:gd name="f23" fmla="*/ 414126 f14 1"/>
                <a:gd name="f24" fmla="*/ 828252 f14 1"/>
                <a:gd name="f25" fmla="*/ 248476 f15 1"/>
                <a:gd name="f26" fmla="*/ f16 1 f2"/>
                <a:gd name="f27" fmla="*/ f19 1 2760840"/>
                <a:gd name="f28" fmla="*/ f20 1 828252"/>
                <a:gd name="f29" fmla="*/ f21 1 2760840"/>
                <a:gd name="f30" fmla="*/ f22 1 2760840"/>
                <a:gd name="f31" fmla="*/ f23 1 828252"/>
                <a:gd name="f32" fmla="*/ f24 1 828252"/>
                <a:gd name="f33" fmla="*/ f25 1 2760840"/>
                <a:gd name="f34" fmla="*/ f5 1 f17"/>
                <a:gd name="f35" fmla="*/ f6 1 f17"/>
                <a:gd name="f36" fmla="*/ f5 1 f18"/>
                <a:gd name="f37" fmla="*/ f7 1 f18"/>
                <a:gd name="f38" fmla="+- f26 0 f1"/>
                <a:gd name="f39" fmla="*/ f27 1 f17"/>
                <a:gd name="f40" fmla="*/ f28 1 f18"/>
                <a:gd name="f41" fmla="*/ f29 1 f17"/>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2 1"/>
                <a:gd name="f54" fmla="*/ f43 f13 1"/>
                <a:gd name="f55" fmla="*/ f44 f13 1"/>
                <a:gd name="f56" fmla="*/ f45 f12 1"/>
              </a:gdLst>
              <a:ahLst/>
              <a:cxnLst>
                <a:cxn ang="3cd4">
                  <a:pos x="hc" y="t"/>
                </a:cxn>
                <a:cxn ang="0">
                  <a:pos x="r" y="vc"/>
                </a:cxn>
                <a:cxn ang="cd4">
                  <a:pos x="hc" y="b"/>
                </a:cxn>
                <a:cxn ang="cd2">
                  <a:pos x="l" y="vc"/>
                </a:cxn>
                <a:cxn ang="f38">
                  <a:pos x="f50" y="f51"/>
                </a:cxn>
                <a:cxn ang="f38">
                  <a:pos x="f52" y="f51"/>
                </a:cxn>
                <a:cxn ang="f38">
                  <a:pos x="f53" y="f54"/>
                </a:cxn>
                <a:cxn ang="f38">
                  <a:pos x="f52" y="f55"/>
                </a:cxn>
                <a:cxn ang="f38">
                  <a:pos x="f50" y="f55"/>
                </a:cxn>
                <a:cxn ang="f38">
                  <a:pos x="f56" y="f54"/>
                </a:cxn>
                <a:cxn ang="f38">
                  <a:pos x="f50" y="f51"/>
                </a:cxn>
              </a:cxnLst>
              <a:rect l="f46" t="f49" r="f47" b="f48"/>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350745" tIns="102266" rIns="350745" bIns="102266"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Calibri"/>
                </a:rPr>
                <a:t>Understand</a:t>
              </a:r>
            </a:p>
          </p:txBody>
        </p:sp>
        <p:sp>
          <p:nvSpPr>
            <p:cNvPr id="7" name="Freeform: Shape 6">
              <a:extLst>
                <a:ext uri="{FF2B5EF4-FFF2-40B4-BE49-F238E27FC236}">
                  <a16:creationId xmlns:a16="http://schemas.microsoft.com/office/drawing/2014/main" id="{85A1A678-4770-9A17-EBE6-359BB497164D}"/>
                </a:ext>
              </a:extLst>
            </p:cNvPr>
            <p:cNvSpPr/>
            <p:nvPr/>
          </p:nvSpPr>
          <p:spPr>
            <a:xfrm>
              <a:off x="3362395"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 f7 0 f5"/>
                <a:gd name="f12" fmla="+- f6 0 f5"/>
                <a:gd name="f13" fmla="*/ f8 f0 1"/>
                <a:gd name="f14" fmla="*/ f12 1 2512365"/>
                <a:gd name="f15" fmla="*/ f11 1 2001885"/>
                <a:gd name="f16" fmla="*/ 0 f12 1"/>
                <a:gd name="f17" fmla="*/ 0 f11 1"/>
                <a:gd name="f18" fmla="*/ 2512365 f12 1"/>
                <a:gd name="f19" fmla="*/ 2001885 f11 1"/>
                <a:gd name="f20" fmla="*/ f13 1 f2"/>
                <a:gd name="f21" fmla="*/ f16 1 2512365"/>
                <a:gd name="f22" fmla="*/ f17 1 2001885"/>
                <a:gd name="f23" fmla="*/ f18 1 2512365"/>
                <a:gd name="f24" fmla="*/ f19 1 20018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98534" tIns="198534" rIns="198534" bIns="397069" anchor="t"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rPr>
                <a:t>Understand Sustainable Tourism Development and its Benefits.</a:t>
              </a:r>
            </a:p>
          </p:txBody>
        </p:sp>
        <p:sp>
          <p:nvSpPr>
            <p:cNvPr id="8" name="Freeform: Shape 7">
              <a:extLst>
                <a:ext uri="{FF2B5EF4-FFF2-40B4-BE49-F238E27FC236}">
                  <a16:creationId xmlns:a16="http://schemas.microsoft.com/office/drawing/2014/main" id="{AB6E600C-A02D-9260-D683-27D040265073}"/>
                </a:ext>
              </a:extLst>
            </p:cNvPr>
            <p:cNvSpPr/>
            <p:nvPr/>
          </p:nvSpPr>
          <p:spPr>
            <a:xfrm>
              <a:off x="6068763"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 f7 0 f5"/>
                <a:gd name="f15" fmla="+- f6 0 f5"/>
                <a:gd name="f16" fmla="*/ f11 f0 1"/>
                <a:gd name="f17" fmla="*/ f15 1 2760840"/>
                <a:gd name="f18" fmla="*/ f14 1 828252"/>
                <a:gd name="f19" fmla="*/ 0 f15 1"/>
                <a:gd name="f20" fmla="*/ 0 f14 1"/>
                <a:gd name="f21" fmla="*/ 2512364 f15 1"/>
                <a:gd name="f22" fmla="*/ 2760840 f15 1"/>
                <a:gd name="f23" fmla="*/ 414126 f14 1"/>
                <a:gd name="f24" fmla="*/ 828252 f14 1"/>
                <a:gd name="f25" fmla="*/ 248476 f15 1"/>
                <a:gd name="f26" fmla="*/ f16 1 f2"/>
                <a:gd name="f27" fmla="*/ f19 1 2760840"/>
                <a:gd name="f28" fmla="*/ f20 1 828252"/>
                <a:gd name="f29" fmla="*/ f21 1 2760840"/>
                <a:gd name="f30" fmla="*/ f22 1 2760840"/>
                <a:gd name="f31" fmla="*/ f23 1 828252"/>
                <a:gd name="f32" fmla="*/ f24 1 828252"/>
                <a:gd name="f33" fmla="*/ f25 1 2760840"/>
                <a:gd name="f34" fmla="*/ f5 1 f17"/>
                <a:gd name="f35" fmla="*/ f6 1 f17"/>
                <a:gd name="f36" fmla="*/ f5 1 f18"/>
                <a:gd name="f37" fmla="*/ f7 1 f18"/>
                <a:gd name="f38" fmla="+- f26 0 f1"/>
                <a:gd name="f39" fmla="*/ f27 1 f17"/>
                <a:gd name="f40" fmla="*/ f28 1 f18"/>
                <a:gd name="f41" fmla="*/ f29 1 f17"/>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2 1"/>
                <a:gd name="f54" fmla="*/ f43 f13 1"/>
                <a:gd name="f55" fmla="*/ f44 f13 1"/>
                <a:gd name="f56" fmla="*/ f45 f12 1"/>
              </a:gdLst>
              <a:ahLst/>
              <a:cxnLst>
                <a:cxn ang="3cd4">
                  <a:pos x="hc" y="t"/>
                </a:cxn>
                <a:cxn ang="0">
                  <a:pos x="r" y="vc"/>
                </a:cxn>
                <a:cxn ang="cd4">
                  <a:pos x="hc" y="b"/>
                </a:cxn>
                <a:cxn ang="cd2">
                  <a:pos x="l" y="vc"/>
                </a:cxn>
                <a:cxn ang="f38">
                  <a:pos x="f50" y="f51"/>
                </a:cxn>
                <a:cxn ang="f38">
                  <a:pos x="f52" y="f51"/>
                </a:cxn>
                <a:cxn ang="f38">
                  <a:pos x="f53" y="f54"/>
                </a:cxn>
                <a:cxn ang="f38">
                  <a:pos x="f52" y="f55"/>
                </a:cxn>
                <a:cxn ang="f38">
                  <a:pos x="f50" y="f55"/>
                </a:cxn>
                <a:cxn ang="f38">
                  <a:pos x="f56" y="f54"/>
                </a:cxn>
                <a:cxn ang="f38">
                  <a:pos x="f50" y="f51"/>
                </a:cxn>
              </a:cxnLst>
              <a:rect l="f46" t="f49" r="f47" b="f48"/>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350745" tIns="102266" rIns="350745" bIns="102266"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Calibri"/>
                </a:rPr>
                <a:t>Identify</a:t>
              </a:r>
            </a:p>
          </p:txBody>
        </p:sp>
        <p:sp>
          <p:nvSpPr>
            <p:cNvPr id="9" name="Freeform: Shape 8">
              <a:extLst>
                <a:ext uri="{FF2B5EF4-FFF2-40B4-BE49-F238E27FC236}">
                  <a16:creationId xmlns:a16="http://schemas.microsoft.com/office/drawing/2014/main" id="{435783FA-CE04-098F-0CBF-C0A4091AE732}"/>
                </a:ext>
              </a:extLst>
            </p:cNvPr>
            <p:cNvSpPr/>
            <p:nvPr/>
          </p:nvSpPr>
          <p:spPr>
            <a:xfrm>
              <a:off x="6068763"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 f7 0 f5"/>
                <a:gd name="f12" fmla="+- f6 0 f5"/>
                <a:gd name="f13" fmla="*/ f8 f0 1"/>
                <a:gd name="f14" fmla="*/ f12 1 2512365"/>
                <a:gd name="f15" fmla="*/ f11 1 2001885"/>
                <a:gd name="f16" fmla="*/ 0 f12 1"/>
                <a:gd name="f17" fmla="*/ 0 f11 1"/>
                <a:gd name="f18" fmla="*/ 2512365 f12 1"/>
                <a:gd name="f19" fmla="*/ 2001885 f11 1"/>
                <a:gd name="f20" fmla="*/ f13 1 f2"/>
                <a:gd name="f21" fmla="*/ f16 1 2512365"/>
                <a:gd name="f22" fmla="*/ f17 1 2001885"/>
                <a:gd name="f23" fmla="*/ f18 1 2512365"/>
                <a:gd name="f24" fmla="*/ f19 1 20018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98534" tIns="198534" rIns="198534" bIns="397069" anchor="t"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rPr>
                <a:t>Identify the different prerequisites of a Sustainable Tourism Development.</a:t>
              </a:r>
            </a:p>
          </p:txBody>
        </p:sp>
        <p:sp>
          <p:nvSpPr>
            <p:cNvPr id="10" name="Freeform: Shape 9">
              <a:extLst>
                <a:ext uri="{FF2B5EF4-FFF2-40B4-BE49-F238E27FC236}">
                  <a16:creationId xmlns:a16="http://schemas.microsoft.com/office/drawing/2014/main" id="{9EFAAB3A-B8FF-6475-076A-E069EAC2BC28}"/>
                </a:ext>
              </a:extLst>
            </p:cNvPr>
            <p:cNvSpPr/>
            <p:nvPr/>
          </p:nvSpPr>
          <p:spPr>
            <a:xfrm>
              <a:off x="8775131"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 f7 0 f5"/>
                <a:gd name="f15" fmla="+- f6 0 f5"/>
                <a:gd name="f16" fmla="*/ f11 f0 1"/>
                <a:gd name="f17" fmla="*/ f15 1 2760840"/>
                <a:gd name="f18" fmla="*/ f14 1 828252"/>
                <a:gd name="f19" fmla="*/ 0 f15 1"/>
                <a:gd name="f20" fmla="*/ 0 f14 1"/>
                <a:gd name="f21" fmla="*/ 2512364 f15 1"/>
                <a:gd name="f22" fmla="*/ 2760840 f15 1"/>
                <a:gd name="f23" fmla="*/ 414126 f14 1"/>
                <a:gd name="f24" fmla="*/ 828252 f14 1"/>
                <a:gd name="f25" fmla="*/ 248476 f15 1"/>
                <a:gd name="f26" fmla="*/ f16 1 f2"/>
                <a:gd name="f27" fmla="*/ f19 1 2760840"/>
                <a:gd name="f28" fmla="*/ f20 1 828252"/>
                <a:gd name="f29" fmla="*/ f21 1 2760840"/>
                <a:gd name="f30" fmla="*/ f22 1 2760840"/>
                <a:gd name="f31" fmla="*/ f23 1 828252"/>
                <a:gd name="f32" fmla="*/ f24 1 828252"/>
                <a:gd name="f33" fmla="*/ f25 1 2760840"/>
                <a:gd name="f34" fmla="*/ f5 1 f17"/>
                <a:gd name="f35" fmla="*/ f6 1 f17"/>
                <a:gd name="f36" fmla="*/ f5 1 f18"/>
                <a:gd name="f37" fmla="*/ f7 1 f18"/>
                <a:gd name="f38" fmla="+- f26 0 f1"/>
                <a:gd name="f39" fmla="*/ f27 1 f17"/>
                <a:gd name="f40" fmla="*/ f28 1 f18"/>
                <a:gd name="f41" fmla="*/ f29 1 f17"/>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2 1"/>
                <a:gd name="f54" fmla="*/ f43 f13 1"/>
                <a:gd name="f55" fmla="*/ f44 f13 1"/>
                <a:gd name="f56" fmla="*/ f45 f12 1"/>
              </a:gdLst>
              <a:ahLst/>
              <a:cxnLst>
                <a:cxn ang="3cd4">
                  <a:pos x="hc" y="t"/>
                </a:cxn>
                <a:cxn ang="0">
                  <a:pos x="r" y="vc"/>
                </a:cxn>
                <a:cxn ang="cd4">
                  <a:pos x="hc" y="b"/>
                </a:cxn>
                <a:cxn ang="cd2">
                  <a:pos x="l" y="vc"/>
                </a:cxn>
                <a:cxn ang="f38">
                  <a:pos x="f50" y="f51"/>
                </a:cxn>
                <a:cxn ang="f38">
                  <a:pos x="f52" y="f51"/>
                </a:cxn>
                <a:cxn ang="f38">
                  <a:pos x="f53" y="f54"/>
                </a:cxn>
                <a:cxn ang="f38">
                  <a:pos x="f52" y="f55"/>
                </a:cxn>
                <a:cxn ang="f38">
                  <a:pos x="f50" y="f55"/>
                </a:cxn>
                <a:cxn ang="f38">
                  <a:pos x="f56" y="f54"/>
                </a:cxn>
                <a:cxn ang="f38">
                  <a:pos x="f50" y="f51"/>
                </a:cxn>
              </a:cxnLst>
              <a:rect l="f46" t="f49" r="f47" b="f48"/>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350745" tIns="102266" rIns="350745" bIns="102266"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Calibri"/>
                </a:rPr>
                <a:t>Analyse</a:t>
              </a:r>
            </a:p>
          </p:txBody>
        </p:sp>
        <p:sp>
          <p:nvSpPr>
            <p:cNvPr id="11" name="Freeform: Shape 10">
              <a:extLst>
                <a:ext uri="{FF2B5EF4-FFF2-40B4-BE49-F238E27FC236}">
                  <a16:creationId xmlns:a16="http://schemas.microsoft.com/office/drawing/2014/main" id="{82628FF3-6B93-FC08-4BD8-5433F7E5446F}"/>
                </a:ext>
              </a:extLst>
            </p:cNvPr>
            <p:cNvSpPr/>
            <p:nvPr/>
          </p:nvSpPr>
          <p:spPr>
            <a:xfrm>
              <a:off x="8775131"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 f7 0 f5"/>
                <a:gd name="f12" fmla="+- f6 0 f5"/>
                <a:gd name="f13" fmla="*/ f8 f0 1"/>
                <a:gd name="f14" fmla="*/ f12 1 2512365"/>
                <a:gd name="f15" fmla="*/ f11 1 2001885"/>
                <a:gd name="f16" fmla="*/ 0 f12 1"/>
                <a:gd name="f17" fmla="*/ 0 f11 1"/>
                <a:gd name="f18" fmla="*/ 2512365 f12 1"/>
                <a:gd name="f19" fmla="*/ 2001885 f11 1"/>
                <a:gd name="f20" fmla="*/ f13 1 f2"/>
                <a:gd name="f21" fmla="*/ f16 1 2512365"/>
                <a:gd name="f22" fmla="*/ f17 1 2001885"/>
                <a:gd name="f23" fmla="*/ f18 1 2512365"/>
                <a:gd name="f24" fmla="*/ f19 1 20018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98534" tIns="198534" rIns="198534" bIns="397069" anchor="t"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rPr>
                <a:t>Analyse the roles played by various Stakeholders in Sustainable Tourism Development.</a:t>
              </a:r>
            </a:p>
          </p:txBody>
        </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15BB-11AC-958D-93AD-DC5455DD3CF4}"/>
              </a:ext>
            </a:extLst>
          </p:cNvPr>
          <p:cNvSpPr>
            <a:spLocks noGrp="1"/>
          </p:cNvSpPr>
          <p:nvPr>
            <p:ph type="title"/>
          </p:nvPr>
        </p:nvSpPr>
        <p:spPr/>
        <p:txBody>
          <a:bodyPr/>
          <a:lstStyle/>
          <a:p>
            <a:r>
              <a:rPr lang="en-GB" sz="4000" b="1" i="0">
                <a:solidFill>
                  <a:srgbClr val="0F0F0F"/>
                </a:solidFill>
                <a:effectLst/>
              </a:rPr>
              <a:t>Green Travel and Sustainable Travel Practices</a:t>
            </a:r>
            <a:br>
              <a:rPr lang="en-GB" b="1" i="0">
                <a:solidFill>
                  <a:srgbClr val="0F0F0F"/>
                </a:solidFill>
                <a:effectLst/>
                <a:latin typeface="Roboto" panose="02000000000000000000" pitchFamily="2" charset="0"/>
              </a:rPr>
            </a:br>
            <a:endParaRPr lang="en-GB"/>
          </a:p>
        </p:txBody>
      </p:sp>
      <p:pic>
        <p:nvPicPr>
          <p:cNvPr id="4" name="Online Media 3" title="Green Travel and Sustainable Travel Practices">
            <a:hlinkClick r:id="" action="ppaction://media"/>
            <a:extLst>
              <a:ext uri="{FF2B5EF4-FFF2-40B4-BE49-F238E27FC236}">
                <a16:creationId xmlns:a16="http://schemas.microsoft.com/office/drawing/2014/main" id="{831D31A4-DBC8-B21D-7DDC-B3E4C94ACC20}"/>
              </a:ext>
            </a:extLst>
          </p:cNvPr>
          <p:cNvPicPr>
            <a:picLocks noGrp="1" noRot="1" noChangeAspect="1"/>
          </p:cNvPicPr>
          <p:nvPr>
            <p:ph idx="1"/>
            <a:videoFile r:link="rId1"/>
          </p:nvPr>
        </p:nvPicPr>
        <p:blipFill>
          <a:blip r:embed="rId3"/>
          <a:stretch>
            <a:fillRect/>
          </a:stretch>
        </p:blipFill>
        <p:spPr>
          <a:xfrm>
            <a:off x="1846263" y="1262063"/>
            <a:ext cx="7700962" cy="4332287"/>
          </a:xfrm>
          <a:prstGeom prst="rect">
            <a:avLst/>
          </a:prstGeom>
        </p:spPr>
      </p:pic>
    </p:spTree>
    <p:extLst>
      <p:ext uri="{BB962C8B-B14F-4D97-AF65-F5344CB8AC3E}">
        <p14:creationId xmlns:p14="http://schemas.microsoft.com/office/powerpoint/2010/main" val="2232016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C12EE8-7A1B-74C2-C939-7B0A0A52C0D8}"/>
              </a:ext>
            </a:extLst>
          </p:cNvPr>
          <p:cNvSpPr>
            <a:spLocks noGrp="1"/>
          </p:cNvSpPr>
          <p:nvPr>
            <p:ph idx="1"/>
          </p:nvPr>
        </p:nvSpPr>
        <p:spPr>
          <a:xfrm>
            <a:off x="766011" y="2021332"/>
            <a:ext cx="10515600" cy="3589598"/>
          </a:xfrm>
        </p:spPr>
        <p:txBody>
          <a:bodyPr/>
          <a:lstStyle/>
          <a:p>
            <a:r>
              <a:rPr lang="en-GB"/>
              <a:t>Event planning is also evolving to meet sustainability standards, with organizations increasingly guided by frameworks like the ISO 20121 standard.</a:t>
            </a:r>
          </a:p>
        </p:txBody>
      </p:sp>
      <p:sp>
        <p:nvSpPr>
          <p:cNvPr id="4" name="Rectangle 1">
            <a:extLst>
              <a:ext uri="{FF2B5EF4-FFF2-40B4-BE49-F238E27FC236}">
                <a16:creationId xmlns:a16="http://schemas.microsoft.com/office/drawing/2014/main" id="{FF67E40E-F5D5-7C03-7B35-95002CCF3A74}"/>
              </a:ext>
            </a:extLst>
          </p:cNvPr>
          <p:cNvSpPr>
            <a:spLocks noGrp="1" noChangeArrowheads="1"/>
          </p:cNvSpPr>
          <p:nvPr>
            <p:ph type="title"/>
          </p:nvPr>
        </p:nvSpPr>
        <p:spPr bwMode="auto">
          <a:xfrm>
            <a:off x="1784686" y="0"/>
            <a:ext cx="8321841" cy="2021332"/>
          </a:xfrm>
          <a:prstGeom prst="rect">
            <a:avLst/>
          </a:prstGeom>
          <a:blipFill dpi="0"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a:blipFill>
          <a:ln>
            <a:noFill/>
          </a:ln>
          <a:effectLst/>
        </p:spPr>
        <p:txBody>
          <a:bodyPr vert="horz" wrap="square" lIns="0" tIns="112677" rIns="0" bIns="6030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0" b="1" i="0" u="none" strike="noStrike" cap="none" normalizeH="0" baseline="0">
                <a:ln>
                  <a:noFill/>
                </a:ln>
                <a:solidFill>
                  <a:srgbClr val="0A0A0A"/>
                </a:solidFill>
                <a:effectLst/>
                <a:ea typeface="Google Sans"/>
              </a:rPr>
              <a:t>Sustainable event management</a:t>
            </a:r>
            <a:endParaRPr kumimoji="0" lang="en-US" altLang="en-US" sz="4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4000" b="0" i="0" u="none" strike="noStrike" cap="none" normalizeH="0" baseline="0">
                <a:ln>
                  <a:noFill/>
                </a:ln>
                <a:solidFill>
                  <a:schemeClr val="tx1"/>
                </a:solidFill>
                <a:effectLst/>
              </a:rPr>
            </a:br>
            <a:endParaRPr kumimoji="0" lang="en-US" altLang="en-US" sz="4000" b="0" i="0" u="none" strike="noStrike" cap="none" normalizeH="0" baseline="0">
              <a:ln>
                <a:noFill/>
              </a:ln>
              <a:solidFill>
                <a:schemeClr val="tx1"/>
              </a:solidFill>
              <a:effectLst/>
            </a:endParaRPr>
          </a:p>
        </p:txBody>
      </p:sp>
      <p:pic>
        <p:nvPicPr>
          <p:cNvPr id="6" name="Picture 5">
            <a:extLst>
              <a:ext uri="{FF2B5EF4-FFF2-40B4-BE49-F238E27FC236}">
                <a16:creationId xmlns:a16="http://schemas.microsoft.com/office/drawing/2014/main" id="{7042D093-0D75-B729-A15C-735E6A5F6B1B}"/>
              </a:ext>
            </a:extLst>
          </p:cNvPr>
          <p:cNvPicPr>
            <a:picLocks noChangeAspect="1"/>
          </p:cNvPicPr>
          <p:nvPr/>
        </p:nvPicPr>
        <p:blipFill>
          <a:blip r:embed="rId4"/>
          <a:stretch>
            <a:fillRect/>
          </a:stretch>
        </p:blipFill>
        <p:spPr>
          <a:xfrm>
            <a:off x="2178919" y="3673261"/>
            <a:ext cx="8321841" cy="2880127"/>
          </a:xfrm>
          <a:prstGeom prst="rect">
            <a:avLst/>
          </a:prstGeom>
        </p:spPr>
      </p:pic>
    </p:spTree>
    <p:extLst>
      <p:ext uri="{BB962C8B-B14F-4D97-AF65-F5344CB8AC3E}">
        <p14:creationId xmlns:p14="http://schemas.microsoft.com/office/powerpoint/2010/main" val="5858512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875EB-2246-3C1F-7A9E-C9CFB691CC29}"/>
              </a:ext>
            </a:extLst>
          </p:cNvPr>
          <p:cNvSpPr>
            <a:spLocks noGrp="1"/>
          </p:cNvSpPr>
          <p:nvPr>
            <p:ph type="title"/>
          </p:nvPr>
        </p:nvSpPr>
        <p:spPr>
          <a:xfrm>
            <a:off x="0" y="1"/>
            <a:ext cx="11245514" cy="981802"/>
          </a:xfrm>
        </p:spPr>
        <p:txBody>
          <a:bodyPr>
            <a:normAutofit/>
          </a:bodyPr>
          <a:lstStyle/>
          <a:p>
            <a:r>
              <a:rPr lang="en-GB" sz="3600" b="1"/>
              <a:t>Sustainable event management</a:t>
            </a:r>
            <a:endParaRPr lang="en-GB" sz="3600"/>
          </a:p>
        </p:txBody>
      </p:sp>
      <p:sp>
        <p:nvSpPr>
          <p:cNvPr id="3" name="Content Placeholder 2">
            <a:extLst>
              <a:ext uri="{FF2B5EF4-FFF2-40B4-BE49-F238E27FC236}">
                <a16:creationId xmlns:a16="http://schemas.microsoft.com/office/drawing/2014/main" id="{80009D36-42FF-9CCD-C9E3-7EAAF6CCA462}"/>
              </a:ext>
            </a:extLst>
          </p:cNvPr>
          <p:cNvSpPr>
            <a:spLocks noGrp="1"/>
          </p:cNvSpPr>
          <p:nvPr>
            <p:ph idx="1"/>
          </p:nvPr>
        </p:nvSpPr>
        <p:spPr>
          <a:xfrm>
            <a:off x="70186" y="962526"/>
            <a:ext cx="9236242" cy="4932948"/>
          </a:xfrm>
        </p:spPr>
        <p:txBody>
          <a:bodyPr>
            <a:normAutofit fontScale="70000" lnSpcReduction="20000"/>
          </a:bodyPr>
          <a:lstStyle/>
          <a:p>
            <a:pPr>
              <a:lnSpc>
                <a:spcPct val="120000"/>
              </a:lnSpc>
            </a:pPr>
            <a:r>
              <a:rPr lang="en-GB" b="1"/>
              <a:t>Venue selection:</a:t>
            </a:r>
            <a:r>
              <a:rPr lang="en-GB"/>
              <a:t> Prioritising venues that use renewable energy, have waste reduction programs, and are easily accessible by public transport.</a:t>
            </a:r>
          </a:p>
          <a:p>
            <a:pPr>
              <a:lnSpc>
                <a:spcPct val="120000"/>
              </a:lnSpc>
            </a:pPr>
            <a:r>
              <a:rPr lang="en-GB" b="1"/>
              <a:t>Supply chain responsibility:</a:t>
            </a:r>
            <a:r>
              <a:rPr lang="en-GB"/>
              <a:t> Working with local, eco-friendly suppliers for catering, materials, and production to minimize travel emissions and support the local economy.</a:t>
            </a:r>
          </a:p>
          <a:p>
            <a:pPr>
              <a:lnSpc>
                <a:spcPct val="120000"/>
              </a:lnSpc>
            </a:pPr>
            <a:r>
              <a:rPr lang="en-GB" b="1"/>
              <a:t>Waste management:</a:t>
            </a:r>
            <a:r>
              <a:rPr lang="en-GB"/>
              <a:t> Moving toward a "zero-waste" model by avoiding single-use items, using reusable materials, providing water refill stations, and implementing comprehensive recycling programs.</a:t>
            </a:r>
          </a:p>
          <a:p>
            <a:pPr>
              <a:lnSpc>
                <a:spcPct val="120000"/>
              </a:lnSpc>
            </a:pPr>
            <a:r>
              <a:rPr lang="en-GB" b="1"/>
              <a:t>Carbon tracking:</a:t>
            </a:r>
            <a:r>
              <a:rPr lang="en-GB"/>
              <a:t> Measuring and tracking the event's carbon footprint to develop targeted reduction plans. Event organizers are encouraged to minimise emissions first, using </a:t>
            </a:r>
            <a:r>
              <a:rPr lang="en-GB" u="sng"/>
              <a:t>offsetting</a:t>
            </a:r>
            <a:r>
              <a:rPr lang="en-GB"/>
              <a:t> only for unavoidable impacts.</a:t>
            </a:r>
          </a:p>
          <a:p>
            <a:pPr>
              <a:lnSpc>
                <a:spcPct val="120000"/>
              </a:lnSpc>
            </a:pPr>
            <a:r>
              <a:rPr lang="en-GB" b="1"/>
              <a:t>Digital innovation:</a:t>
            </a:r>
            <a:r>
              <a:rPr lang="en-GB"/>
              <a:t> Utilising technology for paperless communication, digital ticketing, and virtual or hybrid event formats to significantly reduce environmental impact. </a:t>
            </a:r>
          </a:p>
          <a:p>
            <a:pPr>
              <a:lnSpc>
                <a:spcPct val="120000"/>
              </a:lnSpc>
            </a:pPr>
            <a:endParaRPr lang="en-GB"/>
          </a:p>
          <a:p>
            <a:endParaRPr lang="en-GB"/>
          </a:p>
        </p:txBody>
      </p:sp>
      <p:sp>
        <p:nvSpPr>
          <p:cNvPr id="4" name="Oval 3">
            <a:extLst>
              <a:ext uri="{FF2B5EF4-FFF2-40B4-BE49-F238E27FC236}">
                <a16:creationId xmlns:a16="http://schemas.microsoft.com/office/drawing/2014/main" id="{F6C7C561-FB66-927A-60FA-25C5520F60F2}"/>
              </a:ext>
            </a:extLst>
          </p:cNvPr>
          <p:cNvSpPr/>
          <p:nvPr/>
        </p:nvSpPr>
        <p:spPr>
          <a:xfrm>
            <a:off x="9344528" y="2457964"/>
            <a:ext cx="2590800" cy="1958834"/>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a:t>should only be used for unavoidable emissions, not as a substitute for reducing emissions in the first place</a:t>
            </a:r>
          </a:p>
        </p:txBody>
      </p:sp>
      <p:sp>
        <p:nvSpPr>
          <p:cNvPr id="6" name="Oval 5">
            <a:extLst>
              <a:ext uri="{FF2B5EF4-FFF2-40B4-BE49-F238E27FC236}">
                <a16:creationId xmlns:a16="http://schemas.microsoft.com/office/drawing/2014/main" id="{46A9FC69-226C-460A-FA0F-CA0738A1B0EF}"/>
              </a:ext>
            </a:extLst>
          </p:cNvPr>
          <p:cNvSpPr/>
          <p:nvPr/>
        </p:nvSpPr>
        <p:spPr>
          <a:xfrm>
            <a:off x="9268328" y="4331312"/>
            <a:ext cx="2743200" cy="2093495"/>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a:t>Together, these strategies reflect a shift toward ISO 20121-compliant event planning, which emphasizes environmental, social, and economic sustainability.</a:t>
            </a:r>
          </a:p>
        </p:txBody>
      </p:sp>
      <p:sp>
        <p:nvSpPr>
          <p:cNvPr id="7" name="Oval 6">
            <a:extLst>
              <a:ext uri="{FF2B5EF4-FFF2-40B4-BE49-F238E27FC236}">
                <a16:creationId xmlns:a16="http://schemas.microsoft.com/office/drawing/2014/main" id="{6DEE1FFF-8A60-A59F-A85F-59AEBF233FA0}"/>
              </a:ext>
            </a:extLst>
          </p:cNvPr>
          <p:cNvSpPr/>
          <p:nvPr/>
        </p:nvSpPr>
        <p:spPr>
          <a:xfrm>
            <a:off x="8999621" y="160422"/>
            <a:ext cx="3011907" cy="2694728"/>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a:t>Together, these practices reflect a commitment to the "triple bottom line" of sustainability: people, planet, and profit — ensuring that events are environmentally responsible, socially inclusive, and economically beneficial.</a:t>
            </a:r>
          </a:p>
        </p:txBody>
      </p:sp>
    </p:spTree>
    <p:extLst>
      <p:ext uri="{BB962C8B-B14F-4D97-AF65-F5344CB8AC3E}">
        <p14:creationId xmlns:p14="http://schemas.microsoft.com/office/powerpoint/2010/main" val="573691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a:xfrm>
            <a:off x="838200" y="365126"/>
            <a:ext cx="10515600" cy="1325563"/>
          </a:xfrm>
        </p:spPr>
        <p:txBody>
          <a:bodyPr anchor="ctr">
            <a:normAutofit/>
          </a:bodyPr>
          <a:lstStyle/>
          <a:p>
            <a:r>
              <a:rPr lang="en-GB"/>
              <a:t>The </a:t>
            </a:r>
            <a:r>
              <a:rPr lang="en-GB" err="1"/>
              <a:t>Earthshot</a:t>
            </a:r>
            <a:r>
              <a:rPr lang="en-GB"/>
              <a:t> Report 2024</a:t>
            </a:r>
            <a:br>
              <a:rPr lang="en-GB"/>
            </a:br>
            <a:r>
              <a:rPr lang="en-GB"/>
              <a:t> – HOPE!	</a:t>
            </a:r>
          </a:p>
        </p:txBody>
      </p:sp>
      <p:sp>
        <p:nvSpPr>
          <p:cNvPr id="2" name="Content Placeholder 1">
            <a:extLst>
              <a:ext uri="{FF2B5EF4-FFF2-40B4-BE49-F238E27FC236}">
                <a16:creationId xmlns:a16="http://schemas.microsoft.com/office/drawing/2014/main" id="{445703FA-43A3-000B-8677-53BC0DE6E5D0}"/>
              </a:ext>
            </a:extLst>
          </p:cNvPr>
          <p:cNvSpPr>
            <a:spLocks noGrp="1"/>
          </p:cNvSpPr>
          <p:nvPr>
            <p:ph sz="half" idx="1"/>
          </p:nvPr>
        </p:nvSpPr>
        <p:spPr>
          <a:xfrm>
            <a:off x="838200" y="1825625"/>
            <a:ext cx="5156200" cy="3809862"/>
          </a:xfrm>
        </p:spPr>
        <p:txBody>
          <a:bodyPr>
            <a:normAutofit/>
          </a:bodyPr>
          <a:lstStyle/>
          <a:p>
            <a:r>
              <a:rPr lang="en-GB">
                <a:hlinkClick r:id="rId2"/>
              </a:rPr>
              <a:t>https://learningonscreen.ac.uk/ondemand/index.php/prog/3C38E926?bcast=142249761</a:t>
            </a:r>
            <a:endParaRPr lang="en-GB"/>
          </a:p>
          <a:p>
            <a:endParaRPr lang="en-GB"/>
          </a:p>
        </p:txBody>
      </p:sp>
      <p:pic>
        <p:nvPicPr>
          <p:cNvPr id="4" name="Picture 3">
            <a:extLst>
              <a:ext uri="{FF2B5EF4-FFF2-40B4-BE49-F238E27FC236}">
                <a16:creationId xmlns:a16="http://schemas.microsoft.com/office/drawing/2014/main" id="{35981DDD-69FA-E2A2-0AF2-BF3BB8C1291D}"/>
              </a:ext>
            </a:extLst>
          </p:cNvPr>
          <p:cNvPicPr>
            <a:picLocks noChangeAspect="1"/>
          </p:cNvPicPr>
          <p:nvPr/>
        </p:nvPicPr>
        <p:blipFill>
          <a:blip r:embed="rId3"/>
          <a:stretch>
            <a:fillRect/>
          </a:stretch>
        </p:blipFill>
        <p:spPr>
          <a:xfrm>
            <a:off x="6197600" y="1887214"/>
            <a:ext cx="5156200" cy="3686683"/>
          </a:xfrm>
          <a:prstGeom prst="rect">
            <a:avLst/>
          </a:prstGeom>
          <a:noFill/>
        </p:spPr>
      </p:pic>
    </p:spTree>
    <p:extLst>
      <p:ext uri="{BB962C8B-B14F-4D97-AF65-F5344CB8AC3E}">
        <p14:creationId xmlns:p14="http://schemas.microsoft.com/office/powerpoint/2010/main" val="14765253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377CE-141A-6EFF-DC58-6C505CB0F981}"/>
              </a:ext>
            </a:extLst>
          </p:cNvPr>
          <p:cNvSpPr>
            <a:spLocks noGrp="1"/>
          </p:cNvSpPr>
          <p:nvPr>
            <p:ph type="title"/>
          </p:nvPr>
        </p:nvSpPr>
        <p:spPr>
          <a:xfrm>
            <a:off x="278363" y="70853"/>
            <a:ext cx="10515600" cy="1325563"/>
          </a:xfrm>
        </p:spPr>
        <p:txBody>
          <a:bodyPr/>
          <a:lstStyle/>
          <a:p>
            <a:r>
              <a:rPr lang="en-GB"/>
              <a:t>References</a:t>
            </a:r>
          </a:p>
        </p:txBody>
      </p:sp>
      <p:sp>
        <p:nvSpPr>
          <p:cNvPr id="3" name="Content Placeholder 2">
            <a:extLst>
              <a:ext uri="{FF2B5EF4-FFF2-40B4-BE49-F238E27FC236}">
                <a16:creationId xmlns:a16="http://schemas.microsoft.com/office/drawing/2014/main" id="{83502804-D51F-BD15-0F38-6FB49B7878B6}"/>
              </a:ext>
            </a:extLst>
          </p:cNvPr>
          <p:cNvSpPr>
            <a:spLocks noGrp="1"/>
          </p:cNvSpPr>
          <p:nvPr>
            <p:ph idx="1"/>
          </p:nvPr>
        </p:nvSpPr>
        <p:spPr>
          <a:xfrm>
            <a:off x="278363" y="1097837"/>
            <a:ext cx="10515600" cy="4351338"/>
          </a:xfrm>
        </p:spPr>
        <p:txBody>
          <a:bodyPr>
            <a:normAutofit/>
          </a:bodyPr>
          <a:lstStyle/>
          <a:p>
            <a:r>
              <a:rPr lang="en-US" sz="2400">
                <a:latin typeface="Arial" panose="020B0604020202020204" pitchFamily="34" charset="0"/>
                <a:cs typeface="Arial" panose="020B0604020202020204" pitchFamily="34" charset="0"/>
              </a:rPr>
              <a:t>United Nations (2023) </a:t>
            </a:r>
            <a:r>
              <a:rPr lang="en-US" sz="2400" i="1">
                <a:latin typeface="Arial" panose="020B0604020202020204" pitchFamily="34" charset="0"/>
                <a:cs typeface="Arial" panose="020B0604020202020204" pitchFamily="34" charset="0"/>
              </a:rPr>
              <a:t>Acad</a:t>
            </a:r>
            <a:r>
              <a:rPr lang="en-US" sz="2400" i="1">
                <a:latin typeface="Arial" panose="020B0604020202020204" pitchFamily="34" charset="0"/>
                <a:cs typeface="Arial" panose="020B0604020202020204" pitchFamily="34" charset="0"/>
                <a:hlinkClick r:id="rId2"/>
              </a:rPr>
              <a:t>e</a:t>
            </a:r>
            <a:r>
              <a:rPr lang="en-US" sz="2400" i="1">
                <a:latin typeface="Arial" panose="020B0604020202020204" pitchFamily="34" charset="0"/>
                <a:cs typeface="Arial" panose="020B0604020202020204" pitchFamily="34" charset="0"/>
              </a:rPr>
              <a:t>mic I</a:t>
            </a:r>
            <a:r>
              <a:rPr lang="en-US" sz="2400" i="1">
                <a:latin typeface="Arial" panose="020B0604020202020204" pitchFamily="34" charset="0"/>
                <a:cs typeface="Arial" panose="020B0604020202020204" pitchFamily="34" charset="0"/>
                <a:hlinkClick r:id="rId2"/>
              </a:rPr>
              <a:t>m</a:t>
            </a:r>
            <a:r>
              <a:rPr lang="en-US" sz="2400" i="1">
                <a:latin typeface="Arial" panose="020B0604020202020204" pitchFamily="34" charset="0"/>
                <a:cs typeface="Arial" panose="020B0604020202020204" pitchFamily="34" charset="0"/>
              </a:rPr>
              <a:t>pact. </a:t>
            </a:r>
            <a:r>
              <a:rPr lang="en-US" sz="2400">
                <a:latin typeface="Arial" panose="020B0604020202020204" pitchFamily="34" charset="0"/>
                <a:cs typeface="Arial" panose="020B0604020202020204" pitchFamily="34" charset="0"/>
              </a:rPr>
              <a:t>Available at:</a:t>
            </a:r>
            <a:endParaRPr lang="en-US" sz="2400">
              <a:latin typeface="Arial" panose="020B0604020202020204" pitchFamily="34" charset="0"/>
              <a:cs typeface="Arial" panose="020B0604020202020204" pitchFamily="34" charset="0"/>
              <a:hlinkClick r:id="" action="ppaction://noaction"/>
            </a:endParaRPr>
          </a:p>
          <a:p>
            <a:r>
              <a:rPr lang="en-US" sz="2400">
                <a:latin typeface="Arial" panose="020B0604020202020204" pitchFamily="34" charset="0"/>
                <a:cs typeface="Arial" panose="020B0604020202020204" pitchFamily="34" charset="0"/>
                <a:hlinkClick r:id="" action="ppaction://noaction"/>
              </a:rPr>
              <a:t>https://www.un.org/en/academic-impact/sustainability</a:t>
            </a:r>
            <a:r>
              <a:rPr lang="en-US" sz="2400">
                <a:latin typeface="Arial" panose="020B0604020202020204" pitchFamily="34" charset="0"/>
                <a:cs typeface="Arial" panose="020B0604020202020204" pitchFamily="34" charset="0"/>
              </a:rPr>
              <a:t> (Accessed: 22 September 2023). </a:t>
            </a:r>
          </a:p>
          <a:p>
            <a:r>
              <a:rPr lang="en-US" sz="2400">
                <a:latin typeface="Arial" panose="020B0604020202020204" pitchFamily="34" charset="0"/>
                <a:cs typeface="Arial" panose="020B0604020202020204" pitchFamily="34" charset="0"/>
              </a:rPr>
              <a:t>UN (2023) </a:t>
            </a:r>
            <a:r>
              <a:rPr lang="en-US" sz="2400" i="1">
                <a:latin typeface="Arial" panose="020B0604020202020204" pitchFamily="34" charset="0"/>
                <a:cs typeface="Arial" panose="020B0604020202020204" pitchFamily="34" charset="0"/>
              </a:rPr>
              <a:t>environment programme. </a:t>
            </a:r>
            <a:r>
              <a:rPr lang="en-US" sz="2400">
                <a:latin typeface="Arial" panose="020B0604020202020204" pitchFamily="34" charset="0"/>
                <a:cs typeface="Arial" panose="020B0604020202020204" pitchFamily="34" charset="0"/>
              </a:rPr>
              <a:t>Available at: </a:t>
            </a:r>
            <a:r>
              <a:rPr lang="en-GB" sz="2400">
                <a:hlinkClick r:id="rId3"/>
              </a:rPr>
              <a:t>UNEP - UN Environment Programme</a:t>
            </a:r>
            <a:r>
              <a:rPr lang="en-GB" sz="2400"/>
              <a:t> (Accessed: 22 September 2023)</a:t>
            </a:r>
          </a:p>
          <a:p>
            <a:r>
              <a:rPr lang="en-US" sz="2400">
                <a:latin typeface="Arial" panose="020B0604020202020204" pitchFamily="34" charset="0"/>
                <a:cs typeface="Arial" panose="020B0604020202020204" pitchFamily="34" charset="0"/>
              </a:rPr>
              <a:t>UNWTO (2023) </a:t>
            </a:r>
            <a:r>
              <a:rPr lang="en-US" sz="2400" i="1">
                <a:latin typeface="Arial" panose="020B0604020202020204" pitchFamily="34" charset="0"/>
                <a:cs typeface="Arial" panose="020B0604020202020204" pitchFamily="34" charset="0"/>
              </a:rPr>
              <a:t>World Tourism Organisation. </a:t>
            </a:r>
            <a:r>
              <a:rPr lang="en-US" sz="2400">
                <a:latin typeface="Arial" panose="020B0604020202020204" pitchFamily="34" charset="0"/>
                <a:cs typeface="Arial" panose="020B0604020202020204" pitchFamily="34" charset="0"/>
              </a:rPr>
              <a:t>Available at: </a:t>
            </a:r>
            <a:r>
              <a:rPr lang="en-GB" sz="2400">
                <a:hlinkClick r:id="rId4"/>
              </a:rPr>
              <a:t>UNWTO | World Tourism Organization a UN Specialized Agency</a:t>
            </a:r>
            <a:r>
              <a:rPr lang="en-GB" sz="2400"/>
              <a:t> (Accessed 23 September 2023). </a:t>
            </a:r>
            <a:endParaRPr lang="en-US" sz="2400" i="1">
              <a:latin typeface="Arial" panose="020B0604020202020204" pitchFamily="34" charset="0"/>
              <a:cs typeface="Arial" panose="020B0604020202020204" pitchFamily="34" charset="0"/>
            </a:endParaRPr>
          </a:p>
          <a:p>
            <a:endParaRPr lang="en-US" sz="2800"/>
          </a:p>
          <a:p>
            <a:endParaRPr lang="en-GB"/>
          </a:p>
        </p:txBody>
      </p:sp>
    </p:spTree>
    <p:extLst>
      <p:ext uri="{BB962C8B-B14F-4D97-AF65-F5344CB8AC3E}">
        <p14:creationId xmlns:p14="http://schemas.microsoft.com/office/powerpoint/2010/main" val="2372028809"/>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36</Slides>
  <Notes>11</Notes>
  <HiddenSlides>0</HiddenSlides>
  <ScaleCrop>false</ScaleCrop>
  <HeadingPairs>
    <vt:vector size="4" baseType="variant">
      <vt:variant>
        <vt:lpstr>Theme</vt:lpstr>
      </vt:variant>
      <vt:variant>
        <vt:i4>3</vt:i4>
      </vt:variant>
      <vt:variant>
        <vt:lpstr>Slide Titles</vt:lpstr>
      </vt:variant>
      <vt:variant>
        <vt:i4>36</vt:i4>
      </vt:variant>
    </vt:vector>
  </HeadingPairs>
  <TitlesOfParts>
    <vt:vector size="39" baseType="lpstr">
      <vt:lpstr>Theme1</vt:lpstr>
      <vt:lpstr>Accessible 2</vt:lpstr>
      <vt:lpstr>Sub Title 1</vt:lpstr>
      <vt:lpstr>Sustainable Global Tourism &amp; Events  </vt:lpstr>
      <vt:lpstr>Core principles  </vt:lpstr>
      <vt:lpstr>Key trends in 2025 and beyond</vt:lpstr>
      <vt:lpstr>PowerPoint Presentation</vt:lpstr>
      <vt:lpstr>Breathing New Life Into The Iberian Highlands | Documentary by Emmanuel Rondeau | Rewilding Spain </vt:lpstr>
      <vt:lpstr>Sustainable Development Goals </vt:lpstr>
      <vt:lpstr>What resources do you think tourism and hospitality rely on?</vt:lpstr>
      <vt:lpstr>Resources</vt:lpstr>
      <vt:lpstr>PowerPoint Presentation</vt:lpstr>
      <vt:lpstr>Facts and figures </vt:lpstr>
      <vt:lpstr>The Tourism impact</vt:lpstr>
      <vt:lpstr>Global Sustainable Factors to Consider </vt:lpstr>
      <vt:lpstr>Relevance to Global Sustainable Tourism</vt:lpstr>
      <vt:lpstr>Environmental Facts </vt:lpstr>
      <vt:lpstr>PowerPoint Presentation</vt:lpstr>
      <vt:lpstr>The hospitality impact</vt:lpstr>
      <vt:lpstr>PowerPoint Presentation</vt:lpstr>
      <vt:lpstr>PowerPoint Presentation</vt:lpstr>
      <vt:lpstr>PowerPoint Presentation</vt:lpstr>
      <vt:lpstr>PowerPoint Presentation</vt:lpstr>
      <vt:lpstr>PowerPoint Presentation</vt:lpstr>
      <vt:lpstr>PowerPoint Presentation</vt:lpstr>
      <vt:lpstr>The Environment </vt:lpstr>
      <vt:lpstr>Environmental Facts </vt:lpstr>
      <vt:lpstr>Environmental  Facts</vt:lpstr>
      <vt:lpstr>PLASTIC</vt:lpstr>
      <vt:lpstr>Blue Planet II Plastic Pollution Awareness 2018 </vt:lpstr>
      <vt:lpstr>COP29</vt:lpstr>
      <vt:lpstr>Sustainable Solution </vt:lpstr>
      <vt:lpstr>Sustainable Overview</vt:lpstr>
      <vt:lpstr>Green Travel and Sustainable Travel Practices </vt:lpstr>
      <vt:lpstr>Sustainable event management  </vt:lpstr>
      <vt:lpstr>Sustainable event management</vt:lpstr>
      <vt:lpstr>The Earthshot Report 2024  – HOPE! </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revision>1</cp:revision>
  <dcterms:created xsi:type="dcterms:W3CDTF">2025-10-06T09:25:20Z</dcterms:created>
  <dcterms:modified xsi:type="dcterms:W3CDTF">2025-10-10T12:15:32Z</dcterms:modified>
</cp:coreProperties>
</file>