
<file path=[Content_Types].xml><?xml version="1.0" encoding="utf-8"?>
<Types xmlns="http://schemas.openxmlformats.org/package/2006/content-types">
  <Default Extension="png" ContentType="image/pn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handoutMasterIdLst>
    <p:handoutMasterId r:id="rId45"/>
  </p:handoutMasterIdLst>
  <p:sldIdLst>
    <p:sldId id="256" r:id="rId2"/>
    <p:sldId id="257" r:id="rId3"/>
    <p:sldId id="287" r:id="rId4"/>
    <p:sldId id="288" r:id="rId5"/>
    <p:sldId id="258" r:id="rId6"/>
    <p:sldId id="296" r:id="rId7"/>
    <p:sldId id="297" r:id="rId8"/>
    <p:sldId id="260" r:id="rId9"/>
    <p:sldId id="261" r:id="rId10"/>
    <p:sldId id="262" r:id="rId11"/>
    <p:sldId id="299" r:id="rId12"/>
    <p:sldId id="289" r:id="rId13"/>
    <p:sldId id="265" r:id="rId14"/>
    <p:sldId id="290" r:id="rId15"/>
    <p:sldId id="266" r:id="rId16"/>
    <p:sldId id="268" r:id="rId17"/>
    <p:sldId id="300" r:id="rId18"/>
    <p:sldId id="292" r:id="rId19"/>
    <p:sldId id="291" r:id="rId20"/>
    <p:sldId id="269" r:id="rId21"/>
    <p:sldId id="301" r:id="rId22"/>
    <p:sldId id="271" r:id="rId23"/>
    <p:sldId id="293" r:id="rId24"/>
    <p:sldId id="272" r:id="rId25"/>
    <p:sldId id="273" r:id="rId26"/>
    <p:sldId id="274" r:id="rId27"/>
    <p:sldId id="275" r:id="rId28"/>
    <p:sldId id="276" r:id="rId29"/>
    <p:sldId id="302" r:id="rId30"/>
    <p:sldId id="303" r:id="rId31"/>
    <p:sldId id="304" r:id="rId32"/>
    <p:sldId id="305" r:id="rId33"/>
    <p:sldId id="306" r:id="rId34"/>
    <p:sldId id="307" r:id="rId35"/>
    <p:sldId id="277" r:id="rId36"/>
    <p:sldId id="278" r:id="rId37"/>
    <p:sldId id="279" r:id="rId38"/>
    <p:sldId id="294" r:id="rId39"/>
    <p:sldId id="280" r:id="rId40"/>
    <p:sldId id="281" r:id="rId41"/>
    <p:sldId id="282" r:id="rId42"/>
    <p:sldId id="283" r:id="rId43"/>
    <p:sldId id="284" r:id="rId4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949F65-A793-4973-AF6A-7A9929BDCC7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D0D9857-F6B6-41A9-AD7E-20E15C7FCEAC}">
      <dgm:prSet phldrT="[Text]" custT="1"/>
      <dgm:spPr/>
      <dgm:t>
        <a:bodyPr/>
        <a:lstStyle/>
        <a:p>
          <a:r>
            <a:rPr lang="en-GB" sz="1400" dirty="0" smtClean="0"/>
            <a:t>Methods of ADR</a:t>
          </a:r>
          <a:endParaRPr lang="en-GB" sz="1400" dirty="0"/>
        </a:p>
      </dgm:t>
    </dgm:pt>
    <dgm:pt modelId="{BC5A39E0-0766-4AF1-9E07-DD4D1C72318D}" type="parTrans" cxnId="{768888AF-C494-4EC4-AC00-960927227D4B}">
      <dgm:prSet/>
      <dgm:spPr/>
      <dgm:t>
        <a:bodyPr/>
        <a:lstStyle/>
        <a:p>
          <a:endParaRPr lang="en-GB"/>
        </a:p>
      </dgm:t>
    </dgm:pt>
    <dgm:pt modelId="{EAE00B23-B529-4D4C-BBAC-E2ACED3DED92}" type="sibTrans" cxnId="{768888AF-C494-4EC4-AC00-960927227D4B}">
      <dgm:prSet/>
      <dgm:spPr/>
      <dgm:t>
        <a:bodyPr/>
        <a:lstStyle/>
        <a:p>
          <a:endParaRPr lang="en-GB"/>
        </a:p>
      </dgm:t>
    </dgm:pt>
    <dgm:pt modelId="{26227062-CC2B-4F49-A7D8-74E72B7DF4B1}">
      <dgm:prSet phldrT="[Text]"/>
      <dgm:spPr/>
      <dgm:t>
        <a:bodyPr/>
        <a:lstStyle/>
        <a:p>
          <a:r>
            <a:rPr lang="en-GB" dirty="0" smtClean="0"/>
            <a:t>Negotiation</a:t>
          </a:r>
        </a:p>
        <a:p>
          <a:r>
            <a:rPr lang="en-GB" dirty="0" smtClean="0"/>
            <a:t>Parties or their lawyers negotiate a settlement  </a:t>
          </a:r>
          <a:endParaRPr lang="en-GB" dirty="0"/>
        </a:p>
      </dgm:t>
    </dgm:pt>
    <dgm:pt modelId="{DBBB5F55-BA22-44AF-815B-51D6DF690F5F}" type="parTrans" cxnId="{A9B9D051-4021-45DD-A38A-1AD600CA57B8}">
      <dgm:prSet/>
      <dgm:spPr/>
      <dgm:t>
        <a:bodyPr/>
        <a:lstStyle/>
        <a:p>
          <a:endParaRPr lang="en-GB"/>
        </a:p>
      </dgm:t>
    </dgm:pt>
    <dgm:pt modelId="{A7DA3C39-B4E5-4FF1-B698-BE4A591162B2}" type="sibTrans" cxnId="{A9B9D051-4021-45DD-A38A-1AD600CA57B8}">
      <dgm:prSet/>
      <dgm:spPr/>
      <dgm:t>
        <a:bodyPr/>
        <a:lstStyle/>
        <a:p>
          <a:endParaRPr lang="en-GB"/>
        </a:p>
      </dgm:t>
    </dgm:pt>
    <dgm:pt modelId="{B81D82E5-3C1B-42BC-BC40-64FC440B8B88}">
      <dgm:prSet phldrT="[Text]"/>
      <dgm:spPr/>
      <dgm:t>
        <a:bodyPr/>
        <a:lstStyle/>
        <a:p>
          <a:r>
            <a:rPr lang="en-GB" dirty="0" smtClean="0"/>
            <a:t>Arbitration </a:t>
          </a:r>
        </a:p>
        <a:p>
          <a:r>
            <a:rPr lang="en-GB" dirty="0" smtClean="0"/>
            <a:t>The dispute is submitted to an arbitrator who makes the decision.</a:t>
          </a:r>
        </a:p>
        <a:p>
          <a:r>
            <a:rPr lang="en-GB" dirty="0" smtClean="0"/>
            <a:t>This decision can be enforced by the courts </a:t>
          </a:r>
          <a:endParaRPr lang="en-GB" dirty="0"/>
        </a:p>
      </dgm:t>
    </dgm:pt>
    <dgm:pt modelId="{93055F5E-D9C2-4B1F-837F-9FCC160BF8E8}" type="parTrans" cxnId="{80D7AD2A-46EF-40EC-A80C-B03FB224DE9E}">
      <dgm:prSet/>
      <dgm:spPr/>
      <dgm:t>
        <a:bodyPr/>
        <a:lstStyle/>
        <a:p>
          <a:endParaRPr lang="en-GB"/>
        </a:p>
      </dgm:t>
    </dgm:pt>
    <dgm:pt modelId="{A60972D5-1FC2-41D5-814C-2F79E8DE7819}" type="sibTrans" cxnId="{80D7AD2A-46EF-40EC-A80C-B03FB224DE9E}">
      <dgm:prSet/>
      <dgm:spPr/>
      <dgm:t>
        <a:bodyPr/>
        <a:lstStyle/>
        <a:p>
          <a:endParaRPr lang="en-GB"/>
        </a:p>
      </dgm:t>
    </dgm:pt>
    <dgm:pt modelId="{18428383-7653-4B4B-9A11-216BC679F6AD}">
      <dgm:prSet/>
      <dgm:spPr/>
      <dgm:t>
        <a:bodyPr/>
        <a:lstStyle/>
        <a:p>
          <a:r>
            <a:rPr lang="en-GB" dirty="0" smtClean="0"/>
            <a:t>Conciliation</a:t>
          </a:r>
        </a:p>
        <a:p>
          <a:r>
            <a:rPr lang="en-GB" dirty="0" smtClean="0"/>
            <a:t>A neutral conciliator suggests basis for settlement.</a:t>
          </a:r>
        </a:p>
        <a:p>
          <a:r>
            <a:rPr lang="en-GB" dirty="0" smtClean="0"/>
            <a:t>A conciliator is  much more proactive then a mediator </a:t>
          </a:r>
          <a:endParaRPr lang="en-GB" dirty="0"/>
        </a:p>
      </dgm:t>
    </dgm:pt>
    <dgm:pt modelId="{FA3C7B08-11D2-4385-86D9-E255482D8575}" type="parTrans" cxnId="{FEAFFA3A-7C77-4E77-A5D0-1C17D98E6894}">
      <dgm:prSet/>
      <dgm:spPr/>
      <dgm:t>
        <a:bodyPr/>
        <a:lstStyle/>
        <a:p>
          <a:endParaRPr lang="en-GB"/>
        </a:p>
      </dgm:t>
    </dgm:pt>
    <dgm:pt modelId="{E6029792-E583-4121-B94C-ADEB09BD37DB}" type="sibTrans" cxnId="{FEAFFA3A-7C77-4E77-A5D0-1C17D98E6894}">
      <dgm:prSet/>
      <dgm:spPr/>
      <dgm:t>
        <a:bodyPr/>
        <a:lstStyle/>
        <a:p>
          <a:endParaRPr lang="en-GB"/>
        </a:p>
      </dgm:t>
    </dgm:pt>
    <dgm:pt modelId="{D7078AFD-F875-4051-8D37-DB861E5E8152}">
      <dgm:prSet/>
      <dgm:spPr/>
      <dgm:t>
        <a:bodyPr/>
        <a:lstStyle/>
        <a:p>
          <a:r>
            <a:rPr lang="en-GB" dirty="0" smtClean="0"/>
            <a:t>Mediation </a:t>
          </a:r>
        </a:p>
        <a:p>
          <a:r>
            <a:rPr lang="en-GB" dirty="0" smtClean="0"/>
            <a:t>A neutral mediator helps the parties explore common ground in an effort to reach a settlement </a:t>
          </a:r>
          <a:endParaRPr lang="en-GB" dirty="0"/>
        </a:p>
      </dgm:t>
    </dgm:pt>
    <dgm:pt modelId="{7FF3428D-E190-490D-B98B-63557B807A4F}" type="parTrans" cxnId="{F1A57E96-DFAE-4EDB-A9E9-0EB204DC80E2}">
      <dgm:prSet/>
      <dgm:spPr/>
      <dgm:t>
        <a:bodyPr/>
        <a:lstStyle/>
        <a:p>
          <a:endParaRPr lang="en-GB"/>
        </a:p>
      </dgm:t>
    </dgm:pt>
    <dgm:pt modelId="{F08C74BF-3605-4454-97B5-D42DC197E873}" type="sibTrans" cxnId="{F1A57E96-DFAE-4EDB-A9E9-0EB204DC80E2}">
      <dgm:prSet/>
      <dgm:spPr/>
      <dgm:t>
        <a:bodyPr/>
        <a:lstStyle/>
        <a:p>
          <a:endParaRPr lang="en-GB"/>
        </a:p>
      </dgm:t>
    </dgm:pt>
    <dgm:pt modelId="{2C9F82DE-36F4-4788-834C-6090CF0F0912}" type="pres">
      <dgm:prSet presAssocID="{C5949F65-A793-4973-AF6A-7A9929BDCC7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C63674B2-3DCC-4A7F-811C-7E29A3F13D4A}" type="pres">
      <dgm:prSet presAssocID="{FD0D9857-F6B6-41A9-AD7E-20E15C7FCEAC}" presName="hierRoot1" presStyleCnt="0"/>
      <dgm:spPr/>
    </dgm:pt>
    <dgm:pt modelId="{0B7A388D-DB08-4BE3-83A3-46067A270A6F}" type="pres">
      <dgm:prSet presAssocID="{FD0D9857-F6B6-41A9-AD7E-20E15C7FCEAC}" presName="composite" presStyleCnt="0"/>
      <dgm:spPr/>
    </dgm:pt>
    <dgm:pt modelId="{40DA1D52-0318-42FA-8F37-1D0F65A9AB70}" type="pres">
      <dgm:prSet presAssocID="{FD0D9857-F6B6-41A9-AD7E-20E15C7FCEAC}" presName="background" presStyleLbl="node0" presStyleIdx="0" presStyleCnt="1"/>
      <dgm:spPr/>
    </dgm:pt>
    <dgm:pt modelId="{7AC42920-4436-40A0-B294-215A90069627}" type="pres">
      <dgm:prSet presAssocID="{FD0D9857-F6B6-41A9-AD7E-20E15C7FCEAC}" presName="text" presStyleLbl="fgAcc0" presStyleIdx="0" presStyleCnt="1" custLinFactNeighborX="-5556" custLinFactNeighborY="70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BE89F0A2-1633-4E3C-9278-133FA5B13602}" type="pres">
      <dgm:prSet presAssocID="{FD0D9857-F6B6-41A9-AD7E-20E15C7FCEAC}" presName="hierChild2" presStyleCnt="0"/>
      <dgm:spPr/>
    </dgm:pt>
    <dgm:pt modelId="{33BC4CAC-B9C0-4099-96FD-A3C205C08431}" type="pres">
      <dgm:prSet presAssocID="{DBBB5F55-BA22-44AF-815B-51D6DF690F5F}" presName="Name10" presStyleLbl="parChTrans1D2" presStyleIdx="0" presStyleCnt="4"/>
      <dgm:spPr/>
      <dgm:t>
        <a:bodyPr/>
        <a:lstStyle/>
        <a:p>
          <a:endParaRPr lang="en-GB"/>
        </a:p>
      </dgm:t>
    </dgm:pt>
    <dgm:pt modelId="{4BA1FE46-3E84-4F6E-9C06-DC9CDFF19B16}" type="pres">
      <dgm:prSet presAssocID="{26227062-CC2B-4F49-A7D8-74E72B7DF4B1}" presName="hierRoot2" presStyleCnt="0"/>
      <dgm:spPr/>
    </dgm:pt>
    <dgm:pt modelId="{D2735186-BFCE-4468-8EB4-1592BEEBCED0}" type="pres">
      <dgm:prSet presAssocID="{26227062-CC2B-4F49-A7D8-74E72B7DF4B1}" presName="composite2" presStyleCnt="0"/>
      <dgm:spPr/>
    </dgm:pt>
    <dgm:pt modelId="{704540FC-52B7-4E1D-92D0-D61A82C64AED}" type="pres">
      <dgm:prSet presAssocID="{26227062-CC2B-4F49-A7D8-74E72B7DF4B1}" presName="background2" presStyleLbl="node2" presStyleIdx="0" presStyleCnt="4"/>
      <dgm:spPr/>
    </dgm:pt>
    <dgm:pt modelId="{BB349A0C-3FFA-4F2A-9384-D2B2DD1B600D}" type="pres">
      <dgm:prSet presAssocID="{26227062-CC2B-4F49-A7D8-74E72B7DF4B1}" presName="text2" presStyleLbl="fgAcc2" presStyleIdx="0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499A9C94-0DE1-4A64-922D-8FBB4733DA7D}" type="pres">
      <dgm:prSet presAssocID="{26227062-CC2B-4F49-A7D8-74E72B7DF4B1}" presName="hierChild3" presStyleCnt="0"/>
      <dgm:spPr/>
    </dgm:pt>
    <dgm:pt modelId="{44F45194-59A2-4006-BE79-7F04818CF05E}" type="pres">
      <dgm:prSet presAssocID="{7FF3428D-E190-490D-B98B-63557B807A4F}" presName="Name10" presStyleLbl="parChTrans1D2" presStyleIdx="1" presStyleCnt="4"/>
      <dgm:spPr/>
      <dgm:t>
        <a:bodyPr/>
        <a:lstStyle/>
        <a:p>
          <a:endParaRPr lang="en-GB"/>
        </a:p>
      </dgm:t>
    </dgm:pt>
    <dgm:pt modelId="{D8BFA40C-B281-4E68-AB57-8F5AFFB4C334}" type="pres">
      <dgm:prSet presAssocID="{D7078AFD-F875-4051-8D37-DB861E5E8152}" presName="hierRoot2" presStyleCnt="0"/>
      <dgm:spPr/>
    </dgm:pt>
    <dgm:pt modelId="{239A5385-50F5-4A0F-9CA8-0EFFA7406367}" type="pres">
      <dgm:prSet presAssocID="{D7078AFD-F875-4051-8D37-DB861E5E8152}" presName="composite2" presStyleCnt="0"/>
      <dgm:spPr/>
    </dgm:pt>
    <dgm:pt modelId="{EAE3FD3B-89D1-4C3F-B242-023117D2385A}" type="pres">
      <dgm:prSet presAssocID="{D7078AFD-F875-4051-8D37-DB861E5E8152}" presName="background2" presStyleLbl="node2" presStyleIdx="1" presStyleCnt="4"/>
      <dgm:spPr/>
    </dgm:pt>
    <dgm:pt modelId="{491900BB-E82A-4CF9-AB3F-4AD47FE65CF5}" type="pres">
      <dgm:prSet presAssocID="{D7078AFD-F875-4051-8D37-DB861E5E8152}" presName="text2" presStyleLbl="fgAcc2" presStyleIdx="1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41739B81-784E-425D-977A-33B645AC8E7B}" type="pres">
      <dgm:prSet presAssocID="{D7078AFD-F875-4051-8D37-DB861E5E8152}" presName="hierChild3" presStyleCnt="0"/>
      <dgm:spPr/>
    </dgm:pt>
    <dgm:pt modelId="{0C11E8EF-E9A2-4575-8608-DA4FA56FE224}" type="pres">
      <dgm:prSet presAssocID="{FA3C7B08-11D2-4385-86D9-E255482D8575}" presName="Name10" presStyleLbl="parChTrans1D2" presStyleIdx="2" presStyleCnt="4"/>
      <dgm:spPr/>
      <dgm:t>
        <a:bodyPr/>
        <a:lstStyle/>
        <a:p>
          <a:endParaRPr lang="en-GB"/>
        </a:p>
      </dgm:t>
    </dgm:pt>
    <dgm:pt modelId="{8709CFBB-071B-4E11-9BAD-52A718418270}" type="pres">
      <dgm:prSet presAssocID="{18428383-7653-4B4B-9A11-216BC679F6AD}" presName="hierRoot2" presStyleCnt="0"/>
      <dgm:spPr/>
    </dgm:pt>
    <dgm:pt modelId="{3852D98F-9C6D-4623-9F52-8E59FCE6290A}" type="pres">
      <dgm:prSet presAssocID="{18428383-7653-4B4B-9A11-216BC679F6AD}" presName="composite2" presStyleCnt="0"/>
      <dgm:spPr/>
    </dgm:pt>
    <dgm:pt modelId="{4F0A758F-C186-4933-9558-8CFD61EEE9E1}" type="pres">
      <dgm:prSet presAssocID="{18428383-7653-4B4B-9A11-216BC679F6AD}" presName="background2" presStyleLbl="node2" presStyleIdx="2" presStyleCnt="4"/>
      <dgm:spPr/>
    </dgm:pt>
    <dgm:pt modelId="{3875B7C7-49D5-46E0-88C5-5FF00E5C30DF}" type="pres">
      <dgm:prSet presAssocID="{18428383-7653-4B4B-9A11-216BC679F6AD}" presName="text2" presStyleLbl="fgAcc2" presStyleIdx="2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43235844-39E5-498A-954D-A9D6FBE01D9A}" type="pres">
      <dgm:prSet presAssocID="{18428383-7653-4B4B-9A11-216BC679F6AD}" presName="hierChild3" presStyleCnt="0"/>
      <dgm:spPr/>
    </dgm:pt>
    <dgm:pt modelId="{5948749E-F6F4-423A-9B5E-8E94E2CBB52D}" type="pres">
      <dgm:prSet presAssocID="{93055F5E-D9C2-4B1F-837F-9FCC160BF8E8}" presName="Name10" presStyleLbl="parChTrans1D2" presStyleIdx="3" presStyleCnt="4"/>
      <dgm:spPr/>
      <dgm:t>
        <a:bodyPr/>
        <a:lstStyle/>
        <a:p>
          <a:endParaRPr lang="en-GB"/>
        </a:p>
      </dgm:t>
    </dgm:pt>
    <dgm:pt modelId="{84857B5A-BE59-42D1-A949-61B92F3BE3B0}" type="pres">
      <dgm:prSet presAssocID="{B81D82E5-3C1B-42BC-BC40-64FC440B8B88}" presName="hierRoot2" presStyleCnt="0"/>
      <dgm:spPr/>
    </dgm:pt>
    <dgm:pt modelId="{B9599344-29AD-4A10-830C-3CCD692556E8}" type="pres">
      <dgm:prSet presAssocID="{B81D82E5-3C1B-42BC-BC40-64FC440B8B88}" presName="composite2" presStyleCnt="0"/>
      <dgm:spPr/>
    </dgm:pt>
    <dgm:pt modelId="{2E86ACB6-3348-4CC6-9C2E-D838279001D1}" type="pres">
      <dgm:prSet presAssocID="{B81D82E5-3C1B-42BC-BC40-64FC440B8B88}" presName="background2" presStyleLbl="node2" presStyleIdx="3" presStyleCnt="4"/>
      <dgm:spPr/>
    </dgm:pt>
    <dgm:pt modelId="{D766F201-1D08-4EFD-BB89-2A897EC079DC}" type="pres">
      <dgm:prSet presAssocID="{B81D82E5-3C1B-42BC-BC40-64FC440B8B88}" presName="text2" presStyleLbl="fgAcc2" presStyleIdx="3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0B2D871C-B9D2-4240-A570-C29D8BE7B960}" type="pres">
      <dgm:prSet presAssocID="{B81D82E5-3C1B-42BC-BC40-64FC440B8B88}" presName="hierChild3" presStyleCnt="0"/>
      <dgm:spPr/>
    </dgm:pt>
  </dgm:ptLst>
  <dgm:cxnLst>
    <dgm:cxn modelId="{6ED2DA7A-631E-4F9E-B966-47BACDC78448}" type="presOf" srcId="{DBBB5F55-BA22-44AF-815B-51D6DF690F5F}" destId="{33BC4CAC-B9C0-4099-96FD-A3C205C08431}" srcOrd="0" destOrd="0" presId="urn:microsoft.com/office/officeart/2005/8/layout/hierarchy1"/>
    <dgm:cxn modelId="{33458905-6F4F-47D1-9EDD-A5AC09BFA1D5}" type="presOf" srcId="{7FF3428D-E190-490D-B98B-63557B807A4F}" destId="{44F45194-59A2-4006-BE79-7F04818CF05E}" srcOrd="0" destOrd="0" presId="urn:microsoft.com/office/officeart/2005/8/layout/hierarchy1"/>
    <dgm:cxn modelId="{8640FB1B-0ECC-453E-9828-6BEC14247039}" type="presOf" srcId="{18428383-7653-4B4B-9A11-216BC679F6AD}" destId="{3875B7C7-49D5-46E0-88C5-5FF00E5C30DF}" srcOrd="0" destOrd="0" presId="urn:microsoft.com/office/officeart/2005/8/layout/hierarchy1"/>
    <dgm:cxn modelId="{768888AF-C494-4EC4-AC00-960927227D4B}" srcId="{C5949F65-A793-4973-AF6A-7A9929BDCC7C}" destId="{FD0D9857-F6B6-41A9-AD7E-20E15C7FCEAC}" srcOrd="0" destOrd="0" parTransId="{BC5A39E0-0766-4AF1-9E07-DD4D1C72318D}" sibTransId="{EAE00B23-B529-4D4C-BBAC-E2ACED3DED92}"/>
    <dgm:cxn modelId="{F1A57E96-DFAE-4EDB-A9E9-0EB204DC80E2}" srcId="{FD0D9857-F6B6-41A9-AD7E-20E15C7FCEAC}" destId="{D7078AFD-F875-4051-8D37-DB861E5E8152}" srcOrd="1" destOrd="0" parTransId="{7FF3428D-E190-490D-B98B-63557B807A4F}" sibTransId="{F08C74BF-3605-4454-97B5-D42DC197E873}"/>
    <dgm:cxn modelId="{A9B9D051-4021-45DD-A38A-1AD600CA57B8}" srcId="{FD0D9857-F6B6-41A9-AD7E-20E15C7FCEAC}" destId="{26227062-CC2B-4F49-A7D8-74E72B7DF4B1}" srcOrd="0" destOrd="0" parTransId="{DBBB5F55-BA22-44AF-815B-51D6DF690F5F}" sibTransId="{A7DA3C39-B4E5-4FF1-B698-BE4A591162B2}"/>
    <dgm:cxn modelId="{3E942077-D488-4300-AB17-E89463357134}" type="presOf" srcId="{FD0D9857-F6B6-41A9-AD7E-20E15C7FCEAC}" destId="{7AC42920-4436-40A0-B294-215A90069627}" srcOrd="0" destOrd="0" presId="urn:microsoft.com/office/officeart/2005/8/layout/hierarchy1"/>
    <dgm:cxn modelId="{FEAFFA3A-7C77-4E77-A5D0-1C17D98E6894}" srcId="{FD0D9857-F6B6-41A9-AD7E-20E15C7FCEAC}" destId="{18428383-7653-4B4B-9A11-216BC679F6AD}" srcOrd="2" destOrd="0" parTransId="{FA3C7B08-11D2-4385-86D9-E255482D8575}" sibTransId="{E6029792-E583-4121-B94C-ADEB09BD37DB}"/>
    <dgm:cxn modelId="{32AB81EF-0595-4FB7-96E6-7F9CA6D7AA8D}" type="presOf" srcId="{D7078AFD-F875-4051-8D37-DB861E5E8152}" destId="{491900BB-E82A-4CF9-AB3F-4AD47FE65CF5}" srcOrd="0" destOrd="0" presId="urn:microsoft.com/office/officeart/2005/8/layout/hierarchy1"/>
    <dgm:cxn modelId="{1B339088-6A65-4512-8D9C-C530E3D3BCC8}" type="presOf" srcId="{93055F5E-D9C2-4B1F-837F-9FCC160BF8E8}" destId="{5948749E-F6F4-423A-9B5E-8E94E2CBB52D}" srcOrd="0" destOrd="0" presId="urn:microsoft.com/office/officeart/2005/8/layout/hierarchy1"/>
    <dgm:cxn modelId="{0E7DCAB9-C79B-4D16-8AE0-1FAB50C2F9FB}" type="presOf" srcId="{FA3C7B08-11D2-4385-86D9-E255482D8575}" destId="{0C11E8EF-E9A2-4575-8608-DA4FA56FE224}" srcOrd="0" destOrd="0" presId="urn:microsoft.com/office/officeart/2005/8/layout/hierarchy1"/>
    <dgm:cxn modelId="{2C28B331-7CA6-4E0F-AD49-867EF5C20E76}" type="presOf" srcId="{B81D82E5-3C1B-42BC-BC40-64FC440B8B88}" destId="{D766F201-1D08-4EFD-BB89-2A897EC079DC}" srcOrd="0" destOrd="0" presId="urn:microsoft.com/office/officeart/2005/8/layout/hierarchy1"/>
    <dgm:cxn modelId="{18D97B45-A627-4075-944E-FA409881D7FF}" type="presOf" srcId="{26227062-CC2B-4F49-A7D8-74E72B7DF4B1}" destId="{BB349A0C-3FFA-4F2A-9384-D2B2DD1B600D}" srcOrd="0" destOrd="0" presId="urn:microsoft.com/office/officeart/2005/8/layout/hierarchy1"/>
    <dgm:cxn modelId="{0B52FF40-9C9E-4A43-BD92-8D1AAE232BE7}" type="presOf" srcId="{C5949F65-A793-4973-AF6A-7A9929BDCC7C}" destId="{2C9F82DE-36F4-4788-834C-6090CF0F0912}" srcOrd="0" destOrd="0" presId="urn:microsoft.com/office/officeart/2005/8/layout/hierarchy1"/>
    <dgm:cxn modelId="{80D7AD2A-46EF-40EC-A80C-B03FB224DE9E}" srcId="{FD0D9857-F6B6-41A9-AD7E-20E15C7FCEAC}" destId="{B81D82E5-3C1B-42BC-BC40-64FC440B8B88}" srcOrd="3" destOrd="0" parTransId="{93055F5E-D9C2-4B1F-837F-9FCC160BF8E8}" sibTransId="{A60972D5-1FC2-41D5-814C-2F79E8DE7819}"/>
    <dgm:cxn modelId="{868984ED-E820-4A42-B47E-8C6D54F01D12}" type="presParOf" srcId="{2C9F82DE-36F4-4788-834C-6090CF0F0912}" destId="{C63674B2-3DCC-4A7F-811C-7E29A3F13D4A}" srcOrd="0" destOrd="0" presId="urn:microsoft.com/office/officeart/2005/8/layout/hierarchy1"/>
    <dgm:cxn modelId="{059D42B2-B197-4947-9A91-DAD0A3994FC5}" type="presParOf" srcId="{C63674B2-3DCC-4A7F-811C-7E29A3F13D4A}" destId="{0B7A388D-DB08-4BE3-83A3-46067A270A6F}" srcOrd="0" destOrd="0" presId="urn:microsoft.com/office/officeart/2005/8/layout/hierarchy1"/>
    <dgm:cxn modelId="{ABBFFAF8-E134-472D-BA09-C272475843A4}" type="presParOf" srcId="{0B7A388D-DB08-4BE3-83A3-46067A270A6F}" destId="{40DA1D52-0318-42FA-8F37-1D0F65A9AB70}" srcOrd="0" destOrd="0" presId="urn:microsoft.com/office/officeart/2005/8/layout/hierarchy1"/>
    <dgm:cxn modelId="{44058BC1-67B4-4C21-B116-F23A273A4A82}" type="presParOf" srcId="{0B7A388D-DB08-4BE3-83A3-46067A270A6F}" destId="{7AC42920-4436-40A0-B294-215A90069627}" srcOrd="1" destOrd="0" presId="urn:microsoft.com/office/officeart/2005/8/layout/hierarchy1"/>
    <dgm:cxn modelId="{7AA9F3ED-66BA-4614-A92D-A71FB33A6260}" type="presParOf" srcId="{C63674B2-3DCC-4A7F-811C-7E29A3F13D4A}" destId="{BE89F0A2-1633-4E3C-9278-133FA5B13602}" srcOrd="1" destOrd="0" presId="urn:microsoft.com/office/officeart/2005/8/layout/hierarchy1"/>
    <dgm:cxn modelId="{579C08FA-C2A6-4B7D-B8CE-D62E228C2277}" type="presParOf" srcId="{BE89F0A2-1633-4E3C-9278-133FA5B13602}" destId="{33BC4CAC-B9C0-4099-96FD-A3C205C08431}" srcOrd="0" destOrd="0" presId="urn:microsoft.com/office/officeart/2005/8/layout/hierarchy1"/>
    <dgm:cxn modelId="{03224CAE-58A7-4F83-B20C-018011B7C4C2}" type="presParOf" srcId="{BE89F0A2-1633-4E3C-9278-133FA5B13602}" destId="{4BA1FE46-3E84-4F6E-9C06-DC9CDFF19B16}" srcOrd="1" destOrd="0" presId="urn:microsoft.com/office/officeart/2005/8/layout/hierarchy1"/>
    <dgm:cxn modelId="{8FEF32CE-83E3-4862-8F2E-5E03098F6404}" type="presParOf" srcId="{4BA1FE46-3E84-4F6E-9C06-DC9CDFF19B16}" destId="{D2735186-BFCE-4468-8EB4-1592BEEBCED0}" srcOrd="0" destOrd="0" presId="urn:microsoft.com/office/officeart/2005/8/layout/hierarchy1"/>
    <dgm:cxn modelId="{095A3758-2C8A-444D-96A9-09347D021B47}" type="presParOf" srcId="{D2735186-BFCE-4468-8EB4-1592BEEBCED0}" destId="{704540FC-52B7-4E1D-92D0-D61A82C64AED}" srcOrd="0" destOrd="0" presId="urn:microsoft.com/office/officeart/2005/8/layout/hierarchy1"/>
    <dgm:cxn modelId="{1A000E69-23C7-403D-B3AC-429A8218FE6B}" type="presParOf" srcId="{D2735186-BFCE-4468-8EB4-1592BEEBCED0}" destId="{BB349A0C-3FFA-4F2A-9384-D2B2DD1B600D}" srcOrd="1" destOrd="0" presId="urn:microsoft.com/office/officeart/2005/8/layout/hierarchy1"/>
    <dgm:cxn modelId="{ABADE3DE-68BD-498A-A10C-78828B4E51A7}" type="presParOf" srcId="{4BA1FE46-3E84-4F6E-9C06-DC9CDFF19B16}" destId="{499A9C94-0DE1-4A64-922D-8FBB4733DA7D}" srcOrd="1" destOrd="0" presId="urn:microsoft.com/office/officeart/2005/8/layout/hierarchy1"/>
    <dgm:cxn modelId="{0913BDBC-39B6-40C1-A364-03589275BDA4}" type="presParOf" srcId="{BE89F0A2-1633-4E3C-9278-133FA5B13602}" destId="{44F45194-59A2-4006-BE79-7F04818CF05E}" srcOrd="2" destOrd="0" presId="urn:microsoft.com/office/officeart/2005/8/layout/hierarchy1"/>
    <dgm:cxn modelId="{C2B1BC82-F0F6-4705-AE68-D479254ED9B3}" type="presParOf" srcId="{BE89F0A2-1633-4E3C-9278-133FA5B13602}" destId="{D8BFA40C-B281-4E68-AB57-8F5AFFB4C334}" srcOrd="3" destOrd="0" presId="urn:microsoft.com/office/officeart/2005/8/layout/hierarchy1"/>
    <dgm:cxn modelId="{19DD4D57-45AE-48E2-8E30-DC2DD38B74DA}" type="presParOf" srcId="{D8BFA40C-B281-4E68-AB57-8F5AFFB4C334}" destId="{239A5385-50F5-4A0F-9CA8-0EFFA7406367}" srcOrd="0" destOrd="0" presId="urn:microsoft.com/office/officeart/2005/8/layout/hierarchy1"/>
    <dgm:cxn modelId="{9BF0AAA9-B0BC-4AAF-B22E-81210574D8EC}" type="presParOf" srcId="{239A5385-50F5-4A0F-9CA8-0EFFA7406367}" destId="{EAE3FD3B-89D1-4C3F-B242-023117D2385A}" srcOrd="0" destOrd="0" presId="urn:microsoft.com/office/officeart/2005/8/layout/hierarchy1"/>
    <dgm:cxn modelId="{27D263CE-6CEE-4CAE-BBD5-68211E48C8AF}" type="presParOf" srcId="{239A5385-50F5-4A0F-9CA8-0EFFA7406367}" destId="{491900BB-E82A-4CF9-AB3F-4AD47FE65CF5}" srcOrd="1" destOrd="0" presId="urn:microsoft.com/office/officeart/2005/8/layout/hierarchy1"/>
    <dgm:cxn modelId="{52E2A47C-6119-4FD7-A850-BED459918276}" type="presParOf" srcId="{D8BFA40C-B281-4E68-AB57-8F5AFFB4C334}" destId="{41739B81-784E-425D-977A-33B645AC8E7B}" srcOrd="1" destOrd="0" presId="urn:microsoft.com/office/officeart/2005/8/layout/hierarchy1"/>
    <dgm:cxn modelId="{CFEABB40-E1DE-46D7-BFF7-0E5F02C62C9B}" type="presParOf" srcId="{BE89F0A2-1633-4E3C-9278-133FA5B13602}" destId="{0C11E8EF-E9A2-4575-8608-DA4FA56FE224}" srcOrd="4" destOrd="0" presId="urn:microsoft.com/office/officeart/2005/8/layout/hierarchy1"/>
    <dgm:cxn modelId="{0C798DD3-22FC-4B90-B6FC-F50753E4F387}" type="presParOf" srcId="{BE89F0A2-1633-4E3C-9278-133FA5B13602}" destId="{8709CFBB-071B-4E11-9BAD-52A718418270}" srcOrd="5" destOrd="0" presId="urn:microsoft.com/office/officeart/2005/8/layout/hierarchy1"/>
    <dgm:cxn modelId="{8EB0F99C-826D-4544-AE81-3749C445F654}" type="presParOf" srcId="{8709CFBB-071B-4E11-9BAD-52A718418270}" destId="{3852D98F-9C6D-4623-9F52-8E59FCE6290A}" srcOrd="0" destOrd="0" presId="urn:microsoft.com/office/officeart/2005/8/layout/hierarchy1"/>
    <dgm:cxn modelId="{B1D7AEAB-68E7-444D-AC6C-E8519B559945}" type="presParOf" srcId="{3852D98F-9C6D-4623-9F52-8E59FCE6290A}" destId="{4F0A758F-C186-4933-9558-8CFD61EEE9E1}" srcOrd="0" destOrd="0" presId="urn:microsoft.com/office/officeart/2005/8/layout/hierarchy1"/>
    <dgm:cxn modelId="{2A0D4766-EC78-4CF7-A050-7C1B2CA0581B}" type="presParOf" srcId="{3852D98F-9C6D-4623-9F52-8E59FCE6290A}" destId="{3875B7C7-49D5-46E0-88C5-5FF00E5C30DF}" srcOrd="1" destOrd="0" presId="urn:microsoft.com/office/officeart/2005/8/layout/hierarchy1"/>
    <dgm:cxn modelId="{01EBB862-1749-493E-B2AF-547768566A96}" type="presParOf" srcId="{8709CFBB-071B-4E11-9BAD-52A718418270}" destId="{43235844-39E5-498A-954D-A9D6FBE01D9A}" srcOrd="1" destOrd="0" presId="urn:microsoft.com/office/officeart/2005/8/layout/hierarchy1"/>
    <dgm:cxn modelId="{D51D8830-CAF3-4D3C-81D7-0CE5E5126C52}" type="presParOf" srcId="{BE89F0A2-1633-4E3C-9278-133FA5B13602}" destId="{5948749E-F6F4-423A-9B5E-8E94E2CBB52D}" srcOrd="6" destOrd="0" presId="urn:microsoft.com/office/officeart/2005/8/layout/hierarchy1"/>
    <dgm:cxn modelId="{6211333C-B380-4824-8101-E932FEB7C145}" type="presParOf" srcId="{BE89F0A2-1633-4E3C-9278-133FA5B13602}" destId="{84857B5A-BE59-42D1-A949-61B92F3BE3B0}" srcOrd="7" destOrd="0" presId="urn:microsoft.com/office/officeart/2005/8/layout/hierarchy1"/>
    <dgm:cxn modelId="{6FE69FF9-35FD-4AB7-8973-1330164B20A8}" type="presParOf" srcId="{84857B5A-BE59-42D1-A949-61B92F3BE3B0}" destId="{B9599344-29AD-4A10-830C-3CCD692556E8}" srcOrd="0" destOrd="0" presId="urn:microsoft.com/office/officeart/2005/8/layout/hierarchy1"/>
    <dgm:cxn modelId="{7BB24525-BABA-4439-AF14-BB067633266E}" type="presParOf" srcId="{B9599344-29AD-4A10-830C-3CCD692556E8}" destId="{2E86ACB6-3348-4CC6-9C2E-D838279001D1}" srcOrd="0" destOrd="0" presId="urn:microsoft.com/office/officeart/2005/8/layout/hierarchy1"/>
    <dgm:cxn modelId="{9F4ED881-DC6C-4300-A274-D7AEDB71118C}" type="presParOf" srcId="{B9599344-29AD-4A10-830C-3CCD692556E8}" destId="{D766F201-1D08-4EFD-BB89-2A897EC079DC}" srcOrd="1" destOrd="0" presId="urn:microsoft.com/office/officeart/2005/8/layout/hierarchy1"/>
    <dgm:cxn modelId="{8B38DEB3-5193-4831-AB45-B8A734B05734}" type="presParOf" srcId="{84857B5A-BE59-42D1-A949-61B92F3BE3B0}" destId="{0B2D871C-B9D2-4240-A570-C29D8BE7B96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48749E-F6F4-423A-9B5E-8E94E2CBB52D}">
      <dsp:nvSpPr>
        <dsp:cNvPr id="0" name=""/>
        <dsp:cNvSpPr/>
      </dsp:nvSpPr>
      <dsp:spPr>
        <a:xfrm>
          <a:off x="4050976" y="2716017"/>
          <a:ext cx="3357296" cy="5089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4322"/>
              </a:lnTo>
              <a:lnTo>
                <a:pt x="3357296" y="344322"/>
              </a:lnTo>
              <a:lnTo>
                <a:pt x="3357296" y="50897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11E8EF-E9A2-4575-8608-DA4FA56FE224}">
      <dsp:nvSpPr>
        <dsp:cNvPr id="0" name=""/>
        <dsp:cNvSpPr/>
      </dsp:nvSpPr>
      <dsp:spPr>
        <a:xfrm>
          <a:off x="4050976" y="2716017"/>
          <a:ext cx="1184933" cy="5089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4322"/>
              </a:lnTo>
              <a:lnTo>
                <a:pt x="1184933" y="344322"/>
              </a:lnTo>
              <a:lnTo>
                <a:pt x="1184933" y="50897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F45194-59A2-4006-BE79-7F04818CF05E}">
      <dsp:nvSpPr>
        <dsp:cNvPr id="0" name=""/>
        <dsp:cNvSpPr/>
      </dsp:nvSpPr>
      <dsp:spPr>
        <a:xfrm>
          <a:off x="3063546" y="2716017"/>
          <a:ext cx="987429" cy="508978"/>
        </a:xfrm>
        <a:custGeom>
          <a:avLst/>
          <a:gdLst/>
          <a:ahLst/>
          <a:cxnLst/>
          <a:rect l="0" t="0" r="0" b="0"/>
          <a:pathLst>
            <a:path>
              <a:moveTo>
                <a:pt x="987429" y="0"/>
              </a:moveTo>
              <a:lnTo>
                <a:pt x="987429" y="344322"/>
              </a:lnTo>
              <a:lnTo>
                <a:pt x="0" y="344322"/>
              </a:lnTo>
              <a:lnTo>
                <a:pt x="0" y="50897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3BC4CAC-B9C0-4099-96FD-A3C205C08431}">
      <dsp:nvSpPr>
        <dsp:cNvPr id="0" name=""/>
        <dsp:cNvSpPr/>
      </dsp:nvSpPr>
      <dsp:spPr>
        <a:xfrm>
          <a:off x="891183" y="2716017"/>
          <a:ext cx="3159793" cy="508978"/>
        </a:xfrm>
        <a:custGeom>
          <a:avLst/>
          <a:gdLst/>
          <a:ahLst/>
          <a:cxnLst/>
          <a:rect l="0" t="0" r="0" b="0"/>
          <a:pathLst>
            <a:path>
              <a:moveTo>
                <a:pt x="3159793" y="0"/>
              </a:moveTo>
              <a:lnTo>
                <a:pt x="3159793" y="344322"/>
              </a:lnTo>
              <a:lnTo>
                <a:pt x="0" y="344322"/>
              </a:lnTo>
              <a:lnTo>
                <a:pt x="0" y="508978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DA1D52-0318-42FA-8F37-1D0F65A9AB70}">
      <dsp:nvSpPr>
        <dsp:cNvPr id="0" name=""/>
        <dsp:cNvSpPr/>
      </dsp:nvSpPr>
      <dsp:spPr>
        <a:xfrm>
          <a:off x="3162282" y="1587375"/>
          <a:ext cx="1777388" cy="1128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C42920-4436-40A0-B294-215A90069627}">
      <dsp:nvSpPr>
        <dsp:cNvPr id="0" name=""/>
        <dsp:cNvSpPr/>
      </dsp:nvSpPr>
      <dsp:spPr>
        <a:xfrm>
          <a:off x="3359770" y="1774988"/>
          <a:ext cx="1777388" cy="1128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Methods of ADR</a:t>
          </a:r>
          <a:endParaRPr lang="en-GB" sz="1400" kern="1200" dirty="0"/>
        </a:p>
      </dsp:txBody>
      <dsp:txXfrm>
        <a:off x="3392827" y="1808045"/>
        <a:ext cx="1711274" cy="1062527"/>
      </dsp:txXfrm>
    </dsp:sp>
    <dsp:sp modelId="{704540FC-52B7-4E1D-92D0-D61A82C64AED}">
      <dsp:nvSpPr>
        <dsp:cNvPr id="0" name=""/>
        <dsp:cNvSpPr/>
      </dsp:nvSpPr>
      <dsp:spPr>
        <a:xfrm>
          <a:off x="2489" y="3224995"/>
          <a:ext cx="1777388" cy="1128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349A0C-3FFA-4F2A-9384-D2B2DD1B600D}">
      <dsp:nvSpPr>
        <dsp:cNvPr id="0" name=""/>
        <dsp:cNvSpPr/>
      </dsp:nvSpPr>
      <dsp:spPr>
        <a:xfrm>
          <a:off x="199976" y="3412608"/>
          <a:ext cx="1777388" cy="1128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/>
            <a:t>Negotiation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/>
            <a:t>Parties or their lawyers negotiate a settlement  </a:t>
          </a:r>
          <a:endParaRPr lang="en-GB" sz="1000" kern="1200" dirty="0"/>
        </a:p>
      </dsp:txBody>
      <dsp:txXfrm>
        <a:off x="233033" y="3445665"/>
        <a:ext cx="1711274" cy="1062527"/>
      </dsp:txXfrm>
    </dsp:sp>
    <dsp:sp modelId="{EAE3FD3B-89D1-4C3F-B242-023117D2385A}">
      <dsp:nvSpPr>
        <dsp:cNvPr id="0" name=""/>
        <dsp:cNvSpPr/>
      </dsp:nvSpPr>
      <dsp:spPr>
        <a:xfrm>
          <a:off x="2174852" y="3224995"/>
          <a:ext cx="1777388" cy="1128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1900BB-E82A-4CF9-AB3F-4AD47FE65CF5}">
      <dsp:nvSpPr>
        <dsp:cNvPr id="0" name=""/>
        <dsp:cNvSpPr/>
      </dsp:nvSpPr>
      <dsp:spPr>
        <a:xfrm>
          <a:off x="2372340" y="3412608"/>
          <a:ext cx="1777388" cy="1128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/>
            <a:t>Mediation 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/>
            <a:t>A neutral mediator helps the parties explore common ground in an effort to reach a settlement </a:t>
          </a:r>
          <a:endParaRPr lang="en-GB" sz="1000" kern="1200" dirty="0"/>
        </a:p>
      </dsp:txBody>
      <dsp:txXfrm>
        <a:off x="2405397" y="3445665"/>
        <a:ext cx="1711274" cy="1062527"/>
      </dsp:txXfrm>
    </dsp:sp>
    <dsp:sp modelId="{4F0A758F-C186-4933-9558-8CFD61EEE9E1}">
      <dsp:nvSpPr>
        <dsp:cNvPr id="0" name=""/>
        <dsp:cNvSpPr/>
      </dsp:nvSpPr>
      <dsp:spPr>
        <a:xfrm>
          <a:off x="4347215" y="3224995"/>
          <a:ext cx="1777388" cy="1128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75B7C7-49D5-46E0-88C5-5FF00E5C30DF}">
      <dsp:nvSpPr>
        <dsp:cNvPr id="0" name=""/>
        <dsp:cNvSpPr/>
      </dsp:nvSpPr>
      <dsp:spPr>
        <a:xfrm>
          <a:off x="4544703" y="3412608"/>
          <a:ext cx="1777388" cy="1128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/>
            <a:t>Conciliation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/>
            <a:t>A neutral conciliator suggests basis for settlement.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/>
            <a:t>A conciliator is  much more proactive then a mediator </a:t>
          </a:r>
          <a:endParaRPr lang="en-GB" sz="1000" kern="1200" dirty="0"/>
        </a:p>
      </dsp:txBody>
      <dsp:txXfrm>
        <a:off x="4577760" y="3445665"/>
        <a:ext cx="1711274" cy="1062527"/>
      </dsp:txXfrm>
    </dsp:sp>
    <dsp:sp modelId="{2E86ACB6-3348-4CC6-9C2E-D838279001D1}">
      <dsp:nvSpPr>
        <dsp:cNvPr id="0" name=""/>
        <dsp:cNvSpPr/>
      </dsp:nvSpPr>
      <dsp:spPr>
        <a:xfrm>
          <a:off x="6519579" y="3224995"/>
          <a:ext cx="1777388" cy="1128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66F201-1D08-4EFD-BB89-2A897EC079DC}">
      <dsp:nvSpPr>
        <dsp:cNvPr id="0" name=""/>
        <dsp:cNvSpPr/>
      </dsp:nvSpPr>
      <dsp:spPr>
        <a:xfrm>
          <a:off x="6717066" y="3412608"/>
          <a:ext cx="1777388" cy="1128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/>
            <a:t>Arbitration 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/>
            <a:t>The dispute is submitted to an arbitrator who makes the decision.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/>
            <a:t>This decision can be enforced by the courts </a:t>
          </a:r>
          <a:endParaRPr lang="en-GB" sz="1000" kern="1200" dirty="0"/>
        </a:p>
      </dsp:txBody>
      <dsp:txXfrm>
        <a:off x="6750123" y="3445665"/>
        <a:ext cx="1711274" cy="10625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758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758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1B6B89B7-C7F5-4941-A466-2192E09D37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32452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7"/>
          <p:cNvGrpSpPr>
            <a:grpSpLocks/>
          </p:cNvGrpSpPr>
          <p:nvPr/>
        </p:nvGrpSpPr>
        <p:grpSpPr bwMode="auto">
          <a:xfrm>
            <a:off x="-7938" y="-7938"/>
            <a:ext cx="9169401" cy="6873876"/>
            <a:chOff x="-8466" y="-8468"/>
            <a:chExt cx="9169804" cy="6874935"/>
          </a:xfrm>
        </p:grpSpPr>
        <p:cxnSp>
          <p:nvCxnSpPr>
            <p:cNvPr id="5" name="Straight Connector 4"/>
            <p:cNvCxnSpPr/>
            <p:nvPr/>
          </p:nvCxnSpPr>
          <p:spPr>
            <a:xfrm flipV="1">
              <a:off x="5130498" y="4175239"/>
              <a:ext cx="4022902" cy="2683288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>
              <a:off x="7041932" y="-529"/>
              <a:ext cx="1219254" cy="6859057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Freeform 6"/>
            <p:cNvSpPr/>
            <p:nvPr/>
          </p:nvSpPr>
          <p:spPr>
            <a:xfrm>
              <a:off x="6891113" y="-529"/>
              <a:ext cx="2270225" cy="686699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7"/>
            <p:cNvSpPr/>
            <p:nvPr/>
          </p:nvSpPr>
          <p:spPr>
            <a:xfrm>
              <a:off x="7205452" y="-8468"/>
              <a:ext cx="1947948" cy="6866996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8"/>
            <p:cNvSpPr/>
            <p:nvPr/>
          </p:nvSpPr>
          <p:spPr>
            <a:xfrm>
              <a:off x="6638689" y="3919613"/>
              <a:ext cx="2513123" cy="2938915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9"/>
            <p:cNvSpPr/>
            <p:nvPr/>
          </p:nvSpPr>
          <p:spPr>
            <a:xfrm>
              <a:off x="7010180" y="-8468"/>
              <a:ext cx="2143219" cy="6866996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8296112" y="-8468"/>
              <a:ext cx="857288" cy="6866996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8077027" y="-8468"/>
              <a:ext cx="1066847" cy="6866996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8059565" y="4894488"/>
              <a:ext cx="1095423" cy="1964040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-8466" y="-8468"/>
              <a:ext cx="863639" cy="5698416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A67DCE-A3C6-4602-BECB-2789B77090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18437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8ECA1-4825-498B-AD04-D9802473BA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943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0F8C1-ABD3-4B53-B636-C6EE91AF647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9332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CA8A27-4C5C-4FAF-AD27-F996C94CE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0067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B9768-8972-49AA-812E-381E8C91974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8791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5DBAED-1825-45DC-8A70-3744E244F2D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79972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F21288-EF8E-44AF-84BA-C28BFF1C44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54373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2A04E-9F2D-485E-8880-8A9E96668B0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438945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AE0E55-B508-4C3A-A3A1-5C52D4AB4E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1868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E7198C-C0A2-4B4F-B4CF-293E9F956D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27566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482600" y="790575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8000" smtClean="0">
                <a:solidFill>
                  <a:srgbClr val="C0E474"/>
                </a:solidFill>
                <a:latin typeface="Arial" panose="020B0604020202020204" pitchFamily="34" charset="0"/>
              </a:rPr>
              <a:t>“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6748463" y="2886075"/>
            <a:ext cx="4572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8000" smtClean="0">
                <a:solidFill>
                  <a:srgbClr val="C0E474"/>
                </a:solidFill>
                <a:latin typeface="Arial" panose="020B0604020202020204" pitchFamily="34" charset="0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33F947-7229-49CB-A217-767F3D2415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6702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F93DA5-4069-4C0D-B4DB-9A5DB088FF9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883571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482600" y="790575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8000" smtClean="0">
                <a:solidFill>
                  <a:srgbClr val="C0E474"/>
                </a:solidFill>
                <a:latin typeface="Arial" panose="020B0604020202020204" pitchFamily="34" charset="0"/>
              </a:rPr>
              <a:t>“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6748463" y="2886075"/>
            <a:ext cx="4572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8000" smtClean="0">
                <a:solidFill>
                  <a:srgbClr val="C0E474"/>
                </a:solidFill>
                <a:latin typeface="Arial" panose="020B0604020202020204" pitchFamily="34" charset="0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07B0BE-4847-46B9-BD75-11A85E0C390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79463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7DF0C7-8B08-4FA0-A71A-8C701FDD18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81398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78E7D7-67EF-47DF-A0BB-919A67263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76724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E9231A-7575-4AC4-A3D7-20BBB32756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5219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6"/>
          <p:cNvGrpSpPr>
            <a:grpSpLocks/>
          </p:cNvGrpSpPr>
          <p:nvPr/>
        </p:nvGrpSpPr>
        <p:grpSpPr bwMode="auto">
          <a:xfrm>
            <a:off x="-7938" y="-7938"/>
            <a:ext cx="9169401" cy="6873876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90"/>
              <a:ext cx="457221" cy="285317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497" y="4175239"/>
              <a:ext cx="4022902" cy="2683288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1932" y="-529"/>
              <a:ext cx="1219254" cy="6859057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113" y="-529"/>
              <a:ext cx="2270225" cy="686699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452" y="-8468"/>
              <a:ext cx="1947948" cy="6866996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8689" y="3919613"/>
              <a:ext cx="2513124" cy="2938915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180" y="-8468"/>
              <a:ext cx="2143219" cy="6866996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6112" y="-8468"/>
              <a:ext cx="857288" cy="6866996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027" y="-8468"/>
              <a:ext cx="1066847" cy="6866996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59564" y="4894488"/>
              <a:ext cx="1095423" cy="1964040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609600"/>
            <a:ext cx="6348413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2160588"/>
            <a:ext cx="6348413" cy="3881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438" y="6042025"/>
            <a:ext cx="6842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042025"/>
            <a:ext cx="462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5250" y="6042025"/>
            <a:ext cx="5127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9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0C6A795D-E909-4036-BD59-4BF67DB1A74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91" r:id="rId11"/>
    <p:sldLayoutId id="2147483786" r:id="rId12"/>
    <p:sldLayoutId id="2147483792" r:id="rId13"/>
    <p:sldLayoutId id="2147483787" r:id="rId14"/>
    <p:sldLayoutId id="2147483788" r:id="rId15"/>
    <p:sldLayoutId id="2147483789" r:id="rId16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kern="1200">
          <a:solidFill>
            <a:srgbClr val="404040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600" kern="1200">
          <a:solidFill>
            <a:srgbClr val="404040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200" kern="1200">
          <a:solidFill>
            <a:srgbClr val="404040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200" kern="1200">
          <a:solidFill>
            <a:srgbClr val="40404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30300" y="2405063"/>
            <a:ext cx="5827713" cy="1646237"/>
          </a:xfrm>
        </p:spPr>
        <p:txBody>
          <a:bodyPr/>
          <a:lstStyle/>
          <a:p>
            <a:pPr eaLnBrk="1" hangingPunct="1"/>
            <a:r>
              <a:rPr lang="en-GB" altLang="en-US" smtClean="0"/>
              <a:t>Legal Process</a:t>
            </a:r>
            <a:endParaRPr lang="en-US" altLang="en-US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130300" y="4051300"/>
            <a:ext cx="5827713" cy="1096963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endParaRPr lang="en-GB" altLang="en-US" sz="3300" smtClean="0"/>
          </a:p>
          <a:p>
            <a:pPr eaLnBrk="1" fontAlgn="auto" hangingPunct="1">
              <a:spcAft>
                <a:spcPts val="0"/>
              </a:spcAft>
              <a:buFont typeface="Wingdings 3" charset="2"/>
              <a:buNone/>
              <a:defRPr/>
            </a:pPr>
            <a:r>
              <a:rPr lang="en-GB" altLang="en-US" sz="4000" b="1" smtClean="0"/>
              <a:t>Hierarchy of the Courts</a:t>
            </a:r>
            <a:endParaRPr lang="en-US" altLang="en-US" sz="40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Aim of the Lecture</a:t>
            </a:r>
            <a:endParaRPr lang="en-US" altLang="en-US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endParaRPr lang="en-GB" altLang="en-US" smtClean="0"/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mtClean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mtClean="0"/>
              <a:t>	The aim of this lecture is to introduce the </a:t>
            </a:r>
            <a:r>
              <a:rPr lang="en-GB" altLang="en-US" u="sng" smtClean="0"/>
              <a:t>6 main courts</a:t>
            </a:r>
            <a:r>
              <a:rPr lang="en-GB" altLang="en-US" smtClean="0"/>
              <a:t> within the ELS and to explain how they are organised via jurisdiction, function and hierarchy</a:t>
            </a:r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What is a court?</a:t>
            </a:r>
            <a:endParaRPr lang="en-US" altLang="en-US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“</a:t>
            </a:r>
            <a:r>
              <a:rPr lang="en-GB" altLang="en-US" sz="2500" i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the most visible feature of the English Legal System</a:t>
            </a: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.” </a:t>
            </a:r>
            <a:r>
              <a:rPr lang="en-GB" altLang="en-US" sz="2500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Smith, Bailey and Gunn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sz="250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“</a:t>
            </a:r>
            <a:r>
              <a:rPr lang="en-GB" altLang="en-US" sz="2500" i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the setting for the final settlement of disputes, whether between the state and one of its citizens said to have committed a wrong against the state, or between individuals.”</a:t>
            </a: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</a:t>
            </a:r>
            <a:r>
              <a:rPr lang="en-GB" altLang="en-US" sz="2500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Berlins and Dyer, The Law Machine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sz="2500" u="sng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Courts are also rule makers</a:t>
            </a:r>
            <a:endParaRPr lang="en-US" altLang="en-US" sz="250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Governance </a:t>
            </a:r>
            <a:endParaRPr lang="en-US" altLang="en-US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b="1" i="1" smtClean="0"/>
              <a:t>Used to be answerable to the Monarch</a:t>
            </a:r>
          </a:p>
          <a:p>
            <a:pPr eaLnBrk="1" hangingPunct="1"/>
            <a:endParaRPr lang="en-GB" altLang="en-US" b="1" i="1" smtClean="0"/>
          </a:p>
          <a:p>
            <a:pPr eaLnBrk="1" hangingPunct="1"/>
            <a:r>
              <a:rPr lang="en-GB" altLang="en-US" b="1" i="1" smtClean="0"/>
              <a:t>Courts Act</a:t>
            </a:r>
            <a:r>
              <a:rPr lang="en-GB" altLang="en-US" b="1" smtClean="0"/>
              <a:t> 2003</a:t>
            </a:r>
            <a:r>
              <a:rPr lang="en-GB" altLang="en-US" smtClean="0"/>
              <a:t> created </a:t>
            </a:r>
            <a:r>
              <a:rPr lang="en-GB" altLang="en-US" u="sng" smtClean="0"/>
              <a:t>Her Majesty’s Court Service (HMCS)</a:t>
            </a:r>
            <a:r>
              <a:rPr lang="en-GB" altLang="en-US" smtClean="0"/>
              <a:t> </a:t>
            </a:r>
          </a:p>
          <a:p>
            <a:pPr eaLnBrk="1" hangingPunct="1"/>
            <a:r>
              <a:rPr lang="en-GB" altLang="en-US" smtClean="0"/>
              <a:t>April 2011 Her Majesty's Courts and Tribunals Service (HMCTS) created</a:t>
            </a:r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?</a:t>
            </a:r>
            <a:endParaRPr lang="en-US" altLang="en-US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Name the 6 main courts within the English Legal System.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mtClean="0"/>
          </a:p>
          <a:p>
            <a:pPr eaLnBrk="1" hangingPunct="1"/>
            <a:r>
              <a:rPr lang="en-GB" altLang="en-US" smtClean="0"/>
              <a:t>Supreme Court (formerly House of Lords), Court of Appeal, </a:t>
            </a:r>
          </a:p>
          <a:p>
            <a:pPr eaLnBrk="1" hangingPunct="1"/>
            <a:r>
              <a:rPr lang="en-GB" altLang="en-US" smtClean="0"/>
              <a:t>High Court, Crown Court, County Court, Magistrates’ Court</a:t>
            </a:r>
          </a:p>
          <a:p>
            <a:pPr eaLnBrk="1" hangingPunct="1"/>
            <a:endParaRPr lang="en-US" altLang="en-US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Hierarchy</a:t>
            </a:r>
            <a:endParaRPr lang="en-US" altLang="en-US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Within the ELS there exists a court hierarchy – courts can be organised in a diagram in terms of their seniority and authority.</a:t>
            </a:r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44450"/>
            <a:ext cx="5049838" cy="6408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Function</a:t>
            </a:r>
            <a:endParaRPr lang="en-US" altLang="en-US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Courts within the ELS can be organised strictly in terms of their function i.e. whether a court hears cases of first instance or appeal cases.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Cases </a:t>
            </a:r>
            <a:r>
              <a:rPr lang="en-GB" altLang="en-US" u="sng" smtClean="0"/>
              <a:t>begin their lives</a:t>
            </a:r>
            <a:r>
              <a:rPr lang="en-GB" altLang="en-US" smtClean="0"/>
              <a:t> in a court of first instance and can be </a:t>
            </a:r>
            <a:r>
              <a:rPr lang="en-GB" altLang="en-US" u="sng" smtClean="0"/>
              <a:t>appealed to</a:t>
            </a:r>
            <a:r>
              <a:rPr lang="en-GB" altLang="en-US" smtClean="0"/>
              <a:t> appellate courts.</a:t>
            </a:r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Jurisdiction</a:t>
            </a:r>
            <a:endParaRPr lang="en-US" altLang="en-US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Not all courts in the ELS are able to hear all cases – there exists a specific </a:t>
            </a:r>
            <a:r>
              <a:rPr lang="en-GB" altLang="en-US" u="sng" smtClean="0"/>
              <a:t>jurisdiction </a:t>
            </a:r>
            <a:r>
              <a:rPr lang="en-GB" altLang="en-US" smtClean="0"/>
              <a:t>which means that: </a:t>
            </a:r>
          </a:p>
          <a:p>
            <a:pPr lvl="1" eaLnBrk="1" hangingPunct="1"/>
            <a:r>
              <a:rPr lang="en-GB" altLang="en-US" smtClean="0"/>
              <a:t>Some courts have a civil jurisdiction</a:t>
            </a:r>
          </a:p>
          <a:p>
            <a:pPr lvl="1" eaLnBrk="1" hangingPunct="1"/>
            <a:r>
              <a:rPr lang="en-GB" altLang="en-US" smtClean="0"/>
              <a:t>Some courts have a criminal jurisdiction </a:t>
            </a:r>
          </a:p>
          <a:p>
            <a:pPr lvl="1" eaLnBrk="1" hangingPunct="1"/>
            <a:r>
              <a:rPr lang="en-GB" altLang="en-US" smtClean="0"/>
              <a:t>Some courts have both criminal and civil jurisdiction</a:t>
            </a:r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?</a:t>
            </a:r>
            <a:endParaRPr lang="en-US" altLang="en-US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u="sng" smtClean="0"/>
              <a:t>Name the 2 civil courts of </a:t>
            </a:r>
            <a:r>
              <a:rPr lang="en-GB" altLang="en-US" b="1" u="sng" smtClean="0"/>
              <a:t>first instance</a:t>
            </a:r>
          </a:p>
          <a:p>
            <a:pPr eaLnBrk="1" hangingPunct="1"/>
            <a:r>
              <a:rPr lang="en-GB" altLang="en-US" u="sng" smtClean="0"/>
              <a:t>Name the 2 criminal courts of </a:t>
            </a:r>
            <a:r>
              <a:rPr lang="en-GB" altLang="en-US" b="1" u="sng" smtClean="0"/>
              <a:t>first instance</a:t>
            </a:r>
          </a:p>
          <a:p>
            <a:pPr eaLnBrk="1" hangingPunct="1"/>
            <a:r>
              <a:rPr lang="en-GB" altLang="en-US" u="sng" smtClean="0"/>
              <a:t>Name the 2 </a:t>
            </a:r>
            <a:r>
              <a:rPr lang="en-GB" altLang="en-US" b="1" u="sng" smtClean="0"/>
              <a:t>appellate courts</a:t>
            </a:r>
            <a:r>
              <a:rPr lang="en-GB" altLang="en-US" u="sng" smtClean="0"/>
              <a:t> with dual jurisdiction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?</a:t>
            </a:r>
            <a:endParaRPr lang="en-US" altLang="en-US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600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Name the 2 civil courts of </a:t>
            </a:r>
            <a:r>
              <a:rPr lang="en-GB" altLang="en-US" sz="2600" b="1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first instance</a:t>
            </a: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en-GB" altLang="en-US" sz="26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County Court and High Court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600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Name the 2 criminal courts of </a:t>
            </a:r>
            <a:r>
              <a:rPr lang="en-GB" altLang="en-US" sz="2600" b="1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first instance</a:t>
            </a: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en-GB" altLang="en-US" sz="26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Magistrates’ Court and Crown Court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600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Name the 2 </a:t>
            </a:r>
            <a:r>
              <a:rPr lang="en-GB" altLang="en-US" sz="2600" b="1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appellate courts</a:t>
            </a:r>
            <a:r>
              <a:rPr lang="en-GB" altLang="en-US" sz="2600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with dual jurisdiction</a:t>
            </a: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en-GB" altLang="en-US" sz="26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Court of Appeal and the Supreme Court (formerly the House of Lords)</a:t>
            </a:r>
            <a:endParaRPr lang="en-US" altLang="en-US" sz="260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Criminal Courts v Civil Courts</a:t>
            </a:r>
            <a:endParaRPr lang="en-US" altLang="en-US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In civil cases, the </a:t>
            </a:r>
            <a:r>
              <a:rPr lang="en-GB" altLang="en-US" sz="25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CLAIMANT SUES THE DEFENDANT</a:t>
            </a: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and is seeking a </a:t>
            </a:r>
            <a:r>
              <a:rPr lang="en-GB" altLang="en-US" sz="2500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private remedy</a:t>
            </a: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such as compensation or an injunction. Punishment is not an objective of the civil law.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 criminal case involves </a:t>
            </a:r>
            <a:r>
              <a:rPr lang="en-GB" altLang="en-US" sz="2500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state institutions</a:t>
            </a: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(usually the Crown Prosecution Service) taking action against an individual suspected of criminal behaviour. The institutions are the </a:t>
            </a:r>
            <a:r>
              <a:rPr lang="en-GB" altLang="en-US" sz="25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PROSECUTION</a:t>
            </a: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who </a:t>
            </a:r>
            <a:r>
              <a:rPr lang="en-GB" altLang="en-US" sz="25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PROSECUTE</a:t>
            </a: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the </a:t>
            </a:r>
            <a:r>
              <a:rPr lang="en-GB" altLang="en-US" sz="25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DEFENDANT</a:t>
            </a: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. If the defendant is found guilty, he is </a:t>
            </a:r>
            <a:r>
              <a:rPr lang="en-GB" altLang="en-US" sz="25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PUNISHED</a:t>
            </a: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endParaRPr lang="en-US" altLang="en-US" sz="250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Criminal Courts</a:t>
            </a:r>
            <a:endParaRPr lang="en-US" altLang="en-US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There are 2 criminal courts of first instance – Magistrates’ Court and Crown Court.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These courts play an important role in the social control function of the legal system.</a:t>
            </a:r>
          </a:p>
          <a:p>
            <a:pPr eaLnBrk="1" hangingPunct="1"/>
            <a:endParaRPr lang="en-GB" altLang="en-US" smtClean="0"/>
          </a:p>
          <a:p>
            <a:pPr eaLnBrk="1" hangingPunct="1"/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/>
              <a:t>Magistrates Court or Crown Court: What decides?</a:t>
            </a:r>
            <a:endParaRPr lang="en-US" altLang="en-US" sz="3200" smtClean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1357313" y="1785938"/>
            <a:ext cx="7313612" cy="4114800"/>
          </a:xfrm>
        </p:spPr>
        <p:txBody>
          <a:bodyPr rtlCol="0">
            <a:normAutofit lnSpcReduction="10000"/>
          </a:bodyPr>
          <a:lstStyle/>
          <a:p>
            <a:pPr algn="ctr" eaLnBrk="1" fontAlgn="auto" hangingPunct="1">
              <a:lnSpc>
                <a:spcPct val="9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Criminal offences can be divided into </a:t>
            </a:r>
            <a:r>
              <a:rPr lang="en-GB" altLang="en-US" sz="25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three categories</a:t>
            </a: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: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b="1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i.</a:t>
            </a:r>
            <a:r>
              <a:rPr lang="en-GB" altLang="en-US" sz="2400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GB" altLang="en-US" sz="2400" b="1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Indictable offences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Serious offences tried in the Crown Court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b="1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ii</a:t>
            </a:r>
            <a:r>
              <a:rPr lang="en-GB" altLang="en-US" sz="2400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. </a:t>
            </a:r>
            <a:r>
              <a:rPr lang="en-GB" altLang="en-US" sz="2400" b="1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Summary offences</a:t>
            </a:r>
            <a:r>
              <a:rPr lang="en-GB" altLang="en-US" sz="24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Least serious offences tried in the Magistrates’ Court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b="1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iii</a:t>
            </a:r>
            <a:r>
              <a:rPr lang="en-GB" altLang="en-US" sz="2400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. </a:t>
            </a:r>
            <a:r>
              <a:rPr lang="en-GB" altLang="en-US" sz="2400" b="1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Either-Way offences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Middle ranking offences can be tried in either court</a:t>
            </a:r>
            <a:endParaRPr lang="en-US" altLang="en-US" sz="2400" b="1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Magistrates’ Court</a:t>
            </a:r>
            <a:endParaRPr lang="en-US" altLang="en-US" smtClean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500" b="1" u="sng" smtClean="0"/>
              <a:t>All</a:t>
            </a:r>
            <a:r>
              <a:rPr lang="en-GB" altLang="en-US" sz="2500" u="sng" smtClean="0"/>
              <a:t> criminal cases begin in a Magistrates’ Court</a:t>
            </a:r>
            <a:r>
              <a:rPr lang="en-GB" altLang="en-US" sz="2500" smtClean="0"/>
              <a:t> but the more serious cases are passed on to the Crown Court. </a:t>
            </a:r>
          </a:p>
          <a:p>
            <a:pPr eaLnBrk="1" hangingPunct="1"/>
            <a:r>
              <a:rPr lang="en-GB" altLang="en-US" sz="2500" smtClean="0"/>
              <a:t>Hears approximately 2 million cases annually – 97% of the total number of first instance criminal cases.</a:t>
            </a:r>
            <a:r>
              <a:rPr lang="en-US" altLang="en-US" sz="2500" smtClean="0"/>
              <a:t> </a:t>
            </a:r>
          </a:p>
          <a:p>
            <a:pPr eaLnBrk="1" hangingPunct="1"/>
            <a:r>
              <a:rPr lang="en-GB" altLang="en-US" sz="2500" smtClean="0"/>
              <a:t>90% of cases heard in the magistrates’ court do </a:t>
            </a:r>
            <a:r>
              <a:rPr lang="en-GB" altLang="en-US" sz="2500" b="1" smtClean="0"/>
              <a:t>NOT </a:t>
            </a:r>
            <a:r>
              <a:rPr lang="en-GB" altLang="en-US" sz="2500" smtClean="0"/>
              <a:t>result in a trial as the defendant pleads guilty. </a:t>
            </a:r>
            <a:endParaRPr lang="en-US" altLang="en-US" sz="25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Magistrates’ Court</a:t>
            </a:r>
            <a:endParaRPr lang="en-US" altLang="en-US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Over 95% of all either-way offences are heard in the Magistrates’ Court.  The choice is the defendant’s.  </a:t>
            </a: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endParaRPr lang="en-GB" altLang="en-US" sz="25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COMMITTAL PROCEEDINGS AND TRANSFER PROCEEDINGS</a:t>
            </a:r>
          </a:p>
          <a:p>
            <a:pPr algn="justLow"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sz="25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Magistrates constitute an important example of </a:t>
            </a:r>
            <a:r>
              <a:rPr lang="en-GB" altLang="en-US" sz="25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LAY DECISION MAKING</a:t>
            </a:r>
            <a:r>
              <a:rPr lang="en-GB" altLang="en-US" sz="25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in the ELS. First established in 1195 by Richard I as ‘keepers of the peace’ </a:t>
            </a:r>
            <a:endParaRPr lang="en-US" altLang="en-US" sz="25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Sentencing and Fines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Maximum fine is £5000</a:t>
            </a:r>
          </a:p>
          <a:p>
            <a:pPr eaLnBrk="1" hangingPunct="1"/>
            <a:r>
              <a:rPr lang="en-GB" altLang="en-US" smtClean="0"/>
              <a:t>Maximum sentence is 12 months for more than one either way offence OR 6 months for one offence. </a:t>
            </a:r>
          </a:p>
          <a:p>
            <a:pPr eaLnBrk="1" hangingPunct="1"/>
            <a:r>
              <a:rPr lang="en-GB" altLang="en-US" smtClean="0"/>
              <a:t>Criminal Justice Act 2003.</a:t>
            </a:r>
          </a:p>
          <a:p>
            <a:pPr eaLnBrk="1" hangingPunct="1"/>
            <a:r>
              <a:rPr lang="en-GB" altLang="en-US" smtClean="0"/>
              <a:t>Powers of the Criminal Courts (Sentencing) Act 2000 </a:t>
            </a:r>
          </a:p>
          <a:p>
            <a:pPr eaLnBrk="1" hangingPunct="1"/>
            <a:r>
              <a:rPr lang="en-GB" altLang="en-US" smtClean="0"/>
              <a:t>‘Unit Fine’ system. Fines linked to offender’s income.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smtClean="0"/>
              <a:t>The Youth Court</a:t>
            </a:r>
            <a:endParaRPr lang="en-US" altLang="en-US" b="1" smtClean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Aged 10-17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There are usually 3 magistrates in the Youth Court and at least one must be a man and one a woman. </a:t>
            </a:r>
          </a:p>
          <a:p>
            <a:pPr eaLnBrk="1" hangingPunct="1"/>
            <a:r>
              <a:rPr lang="en-GB" altLang="en-US" smtClean="0"/>
              <a:t>Max fine for a child (under 14)  is £250</a:t>
            </a:r>
          </a:p>
          <a:p>
            <a:pPr eaLnBrk="1" hangingPunct="1"/>
            <a:r>
              <a:rPr lang="en-GB" altLang="en-US" smtClean="0"/>
              <a:t>Max fine for a young person (15-18) is £1000</a:t>
            </a:r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/>
              <a:t>Magistrates’ Courts’ civil jurisdiction</a:t>
            </a:r>
            <a:endParaRPr lang="en-US" altLang="en-US" sz="3200" smtClean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Granting licenses to sell alcohol to pubs, shops, clubs, and restaurants.</a:t>
            </a:r>
          </a:p>
          <a:p>
            <a:pPr eaLnBrk="1" hangingPunct="1"/>
            <a:r>
              <a:rPr lang="en-GB" altLang="en-US" smtClean="0"/>
              <a:t>Granting betting and gaming licenses</a:t>
            </a:r>
          </a:p>
          <a:p>
            <a:pPr eaLnBrk="1" hangingPunct="1"/>
            <a:r>
              <a:rPr lang="en-GB" altLang="en-US" smtClean="0"/>
              <a:t>Granting entertainment licenses</a:t>
            </a:r>
          </a:p>
          <a:p>
            <a:pPr eaLnBrk="1" hangingPunct="1"/>
            <a:r>
              <a:rPr lang="en-GB" altLang="en-US" smtClean="0"/>
              <a:t>Dealing with Council Tax summonses</a:t>
            </a:r>
          </a:p>
          <a:p>
            <a:pPr eaLnBrk="1" hangingPunct="1"/>
            <a:r>
              <a:rPr lang="en-GB" altLang="en-US" smtClean="0"/>
              <a:t> Granting warrants for bailiffs for utility companies</a:t>
            </a:r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Crown Court</a:t>
            </a:r>
            <a:endParaRPr lang="en-US" altLang="en-US" smtClean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The second criminal court of first instance came into existence as a result of the </a:t>
            </a:r>
            <a:r>
              <a:rPr lang="en-GB" altLang="en-US" sz="2500" b="1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COURTS ACT 1971</a:t>
            </a:r>
            <a:r>
              <a:rPr lang="en-US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S.46</a:t>
            </a: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of the </a:t>
            </a:r>
            <a:r>
              <a:rPr lang="en-GB" altLang="en-US" sz="25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Supreme Court Act 1981</a:t>
            </a: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all </a:t>
            </a:r>
            <a:r>
              <a:rPr lang="en-GB" altLang="en-US" sz="25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trials on indictment</a:t>
            </a: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are heard in the Crown Court 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only 5% of either/or cases are heard in the Crown Court 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It is in the Crown Court that the </a:t>
            </a:r>
            <a:r>
              <a:rPr lang="en-GB" altLang="en-US" sz="25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JURY</a:t>
            </a: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plays its most important role in the ELS</a:t>
            </a:r>
            <a:endParaRPr lang="en-US" altLang="en-US" sz="250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Classification of offences 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Class 1 – treason, murder – usually a high court judge</a:t>
            </a:r>
          </a:p>
          <a:p>
            <a:pPr eaLnBrk="1" hangingPunct="1"/>
            <a:r>
              <a:rPr lang="en-GB" altLang="en-US" smtClean="0"/>
              <a:t>Class 2 – manslaughter, rape</a:t>
            </a:r>
          </a:p>
          <a:p>
            <a:pPr eaLnBrk="1" hangingPunct="1"/>
            <a:r>
              <a:rPr lang="en-GB" altLang="en-US" smtClean="0"/>
              <a:t>Class 3 – all remaining offences, triable only on indictment. </a:t>
            </a:r>
          </a:p>
          <a:p>
            <a:pPr eaLnBrk="1" hangingPunct="1"/>
            <a:r>
              <a:rPr lang="en-GB" altLang="en-US" smtClean="0"/>
              <a:t>Class 4 – robbery, GBH and all other ‘either way’ offences 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Civil Courts</a:t>
            </a:r>
            <a:endParaRPr lang="en-US" altLang="en-US" smtClean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The </a:t>
            </a:r>
            <a:r>
              <a:rPr lang="en-GB" altLang="en-US" sz="25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COUNTY COURT</a:t>
            </a: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and the </a:t>
            </a:r>
            <a:r>
              <a:rPr lang="en-GB" altLang="en-US" sz="25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HIGH COURT</a:t>
            </a: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are the two </a:t>
            </a:r>
            <a:r>
              <a:rPr lang="en-GB" altLang="en-US" sz="25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FIRST INSTANCE CIVIL COURTS</a:t>
            </a: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These courts play an important role in the DISPUTE SETTLEMENT function of the legal system.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i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“In most civil matters people regard a court case as a </a:t>
            </a:r>
            <a:r>
              <a:rPr lang="en-GB" altLang="en-US" sz="2500" b="1" i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last resort</a:t>
            </a:r>
            <a:r>
              <a:rPr lang="en-GB" altLang="en-US" sz="2500" i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and will try to resolve the problem without going to court, so that when a dispute arises it is likely that some form of </a:t>
            </a:r>
            <a:r>
              <a:rPr lang="en-GB" altLang="en-US" sz="2500" b="1" i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negotiation </a:t>
            </a:r>
            <a:r>
              <a:rPr lang="en-GB" altLang="en-US" sz="2500" i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will take place.”</a:t>
            </a: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J.Martin</a:t>
            </a:r>
            <a:endParaRPr lang="en-US" altLang="en-US" sz="250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/>
              <a:t>County Court or High Court? What decides?</a:t>
            </a:r>
            <a:endParaRPr lang="en-US" altLang="en-US" sz="3200" smtClean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en-GB" altLang="en-US" sz="25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Since the implementation of reforms proposed by Lord Woolf in the mid 1990s, civil cases fall into three categories. 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endParaRPr lang="en-GB" altLang="en-US" sz="25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The small claims track</a:t>
            </a:r>
            <a:r>
              <a:rPr lang="en-GB" altLang="en-US" sz="25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– claims under 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£10,000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endParaRPr lang="en-GB" altLang="en-US" sz="25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The fast track</a:t>
            </a:r>
            <a:r>
              <a:rPr lang="en-GB" altLang="en-US" sz="25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– generally claims between 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en-GB" altLang="en-US" sz="25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£10,000-£25,000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endParaRPr lang="en-GB" altLang="en-US" sz="25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The multi-track</a:t>
            </a:r>
            <a:r>
              <a:rPr lang="en-GB" altLang="en-US" sz="25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– claims over £25, 000 OR complex cases of lesser value</a:t>
            </a:r>
            <a:endParaRPr lang="en-US" altLang="en-US" sz="25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County Court</a:t>
            </a:r>
            <a:endParaRPr lang="en-US" altLang="en-US" smtClean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/>
            <a:r>
              <a:rPr lang="en-GB" altLang="en-US" sz="2500" smtClean="0"/>
              <a:t>With 218 county courts throughout England &amp; Wales, all but the most complicated civil cases are heard in the County Court. </a:t>
            </a:r>
          </a:p>
          <a:p>
            <a:pPr marL="609600" indent="-609600" eaLnBrk="1" hangingPunct="1"/>
            <a:endParaRPr lang="en-GB" altLang="en-US" sz="2500" smtClean="0"/>
          </a:p>
          <a:p>
            <a:pPr marL="609600" indent="-609600" eaLnBrk="1" hangingPunct="1"/>
            <a:r>
              <a:rPr lang="en-GB" altLang="en-US" sz="2500" smtClean="0"/>
              <a:t>Small claims track and fast track are heard in the County Court.</a:t>
            </a:r>
            <a:endParaRPr lang="en-US" altLang="en-US" sz="25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County Court</a:t>
            </a:r>
            <a:endParaRPr lang="en-US" altLang="en-US" smtClean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County Courts have jurisdiction over the following types of cases: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claims under contract and tort (with the three ‘tracks’ determining how each case is dealt with)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Disputes over partnerships, trusts and inheritance up to a value of £30,000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Matrimonial matters, including divorces and a range of orders in relation to children</a:t>
            </a:r>
            <a:endParaRPr lang="en-US" altLang="en-US" sz="250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High Court</a:t>
            </a:r>
            <a:endParaRPr lang="en-US" altLang="en-US" smtClean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All civil cases not dealt with in the county court are dealt with in the High Court.  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mtClean="0"/>
          </a:p>
          <a:p>
            <a:pPr eaLnBrk="1" hangingPunct="1"/>
            <a:r>
              <a:rPr lang="en-GB" altLang="en-US" smtClean="0"/>
              <a:t>Cases in the High Court are organised according to </a:t>
            </a:r>
            <a:r>
              <a:rPr lang="en-GB" altLang="en-US" u="sng" smtClean="0"/>
              <a:t>case type</a:t>
            </a:r>
            <a:r>
              <a:rPr lang="en-GB" altLang="en-US" smtClean="0"/>
              <a:t> and are heard in one of the three separate courts within the High Court, called divisions. </a:t>
            </a:r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High Court</a:t>
            </a:r>
            <a:endParaRPr lang="en-US" altLang="en-US" smtClean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b="1" smtClean="0"/>
              <a:t>Queen’s Bench Division</a:t>
            </a:r>
            <a:r>
              <a:rPr lang="en-GB" altLang="en-US" smtClean="0"/>
              <a:t>: </a:t>
            </a:r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b="1" smtClean="0"/>
              <a:t>Family Division</a:t>
            </a:r>
          </a:p>
          <a:p>
            <a:pPr eaLnBrk="1" hangingPunct="1"/>
            <a:endParaRPr lang="en-GB" altLang="en-US" b="1" smtClean="0"/>
          </a:p>
          <a:p>
            <a:pPr eaLnBrk="1" hangingPunct="1"/>
            <a:endParaRPr lang="en-GB" altLang="en-US" b="1" smtClean="0"/>
          </a:p>
          <a:p>
            <a:pPr eaLnBrk="1" hangingPunct="1"/>
            <a:r>
              <a:rPr lang="en-GB" altLang="en-US" b="1" smtClean="0"/>
              <a:t>Chancery Division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b="1" smtClean="0"/>
          </a:p>
          <a:p>
            <a:pPr eaLnBrk="1" hangingPunct="1"/>
            <a:endParaRPr lang="en-US" altLang="en-US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High Court</a:t>
            </a:r>
            <a:endParaRPr lang="en-US" altLang="en-US" smtClean="0"/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algn="ctr" eaLnBrk="1" fontAlgn="auto" hangingPunct="1"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en-GB" altLang="en-US" sz="2500" b="1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DIVISIONAL COURTS</a:t>
            </a: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It is important to appreciate that, so far, the </a:t>
            </a:r>
            <a:r>
              <a:rPr lang="en-GB" altLang="en-US" sz="2500" b="1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first instance</a:t>
            </a:r>
            <a:r>
              <a:rPr lang="en-GB" altLang="en-US" sz="25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jurisdiction of the various divisions of the High Court has been set out. </a:t>
            </a:r>
          </a:p>
          <a:p>
            <a:pPr eaLnBrk="1" fontAlgn="auto" hangingPunct="1">
              <a:spcAft>
                <a:spcPts val="0"/>
              </a:spcAft>
              <a:buFont typeface="Wingdings" panose="05000000000000000000" pitchFamily="2" charset="2"/>
              <a:buNone/>
              <a:defRPr/>
            </a:pP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You should also be aware that each of these divisions also has an </a:t>
            </a:r>
            <a:r>
              <a:rPr lang="en-GB" altLang="en-US" sz="2500" b="1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appellate jurisdiction</a:t>
            </a: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that each has the power to reconsider cases originally tried in another court or by another body. </a:t>
            </a:r>
            <a:endParaRPr lang="en-US" altLang="en-US" sz="250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Tribunals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Tribunals operate alongside the court system and have become an important and integral part of the legal system. </a:t>
            </a:r>
          </a:p>
          <a:p>
            <a:r>
              <a:rPr lang="en-GB" dirty="0" smtClean="0"/>
              <a:t>Tribunals, Courts and Enforcement Act 2007</a:t>
            </a:r>
          </a:p>
          <a:p>
            <a:r>
              <a:rPr lang="en-GB" dirty="0" smtClean="0"/>
              <a:t>Prior to this act there were 70 types of tribunal, the act created a unified framework for tribunals .</a:t>
            </a:r>
          </a:p>
          <a:p>
            <a:r>
              <a:rPr lang="en-GB" dirty="0" smtClean="0"/>
              <a:t>First-tier Tribunals – 300,000 cases a year, 200 judges, 3,6000 lay members in 7 chambers </a:t>
            </a:r>
          </a:p>
          <a:p>
            <a:r>
              <a:rPr lang="en-GB" dirty="0" smtClean="0"/>
              <a:t>Upper tribunal</a:t>
            </a:r>
          </a:p>
          <a:p>
            <a:r>
              <a:rPr lang="en-GB" dirty="0" smtClean="0"/>
              <a:t>Employment Tribunals remain separate from this unified system.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976417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95536" y="1340768"/>
            <a:ext cx="6840760" cy="14311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First tier Tribunal</a:t>
            </a:r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r>
              <a:rPr lang="en-GB" sz="1100" dirty="0" smtClean="0"/>
              <a:t>Social          Health, Education   War Pensions   General       Taxation   Land,        Asylum and </a:t>
            </a:r>
          </a:p>
          <a:p>
            <a:r>
              <a:rPr lang="en-GB" sz="1100" dirty="0" smtClean="0"/>
              <a:t>Entitlement  and social care                             Regulatory                  Property   Immigration </a:t>
            </a:r>
          </a:p>
          <a:p>
            <a:r>
              <a:rPr lang="en-GB" sz="1100" dirty="0"/>
              <a:t> </a:t>
            </a:r>
            <a:r>
              <a:rPr lang="en-GB" sz="1100" dirty="0" smtClean="0"/>
              <a:t>                                                                                                     Housing   </a:t>
            </a:r>
            <a:endParaRPr lang="en-GB" sz="1100" dirty="0"/>
          </a:p>
        </p:txBody>
      </p:sp>
      <p:sp>
        <p:nvSpPr>
          <p:cNvPr id="5" name="TextBox 4"/>
          <p:cNvSpPr txBox="1"/>
          <p:nvPr/>
        </p:nvSpPr>
        <p:spPr>
          <a:xfrm>
            <a:off x="395536" y="4293096"/>
            <a:ext cx="741682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Upper Tribunal</a:t>
            </a:r>
          </a:p>
          <a:p>
            <a:pPr algn="ctr"/>
            <a:endParaRPr lang="en-GB" dirty="0"/>
          </a:p>
          <a:p>
            <a:r>
              <a:rPr lang="en-GB" sz="1400" dirty="0" smtClean="0"/>
              <a:t>    Administrative Chamber  Finance and Tax Chamber    Lands      Asylum</a:t>
            </a:r>
          </a:p>
          <a:p>
            <a:r>
              <a:rPr lang="en-GB" sz="1400" dirty="0"/>
              <a:t> </a:t>
            </a:r>
            <a:r>
              <a:rPr lang="en-GB" sz="1400" dirty="0" smtClean="0"/>
              <a:t>                                                                                 Chamber Immigration</a:t>
            </a:r>
          </a:p>
          <a:p>
            <a:r>
              <a:rPr lang="en-GB" sz="1400" dirty="0"/>
              <a:t> </a:t>
            </a:r>
            <a:r>
              <a:rPr lang="en-GB" sz="1400" dirty="0" smtClean="0"/>
              <a:t>                                                                                               Chamber  </a:t>
            </a:r>
            <a:endParaRPr lang="en-GB" sz="1400" dirty="0"/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827584" y="2636912"/>
            <a:ext cx="0" cy="20162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1835696" y="2636912"/>
            <a:ext cx="0" cy="20882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2843808" y="2564904"/>
            <a:ext cx="0" cy="20882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4" idx="2"/>
          </p:cNvCxnSpPr>
          <p:nvPr/>
        </p:nvCxnSpPr>
        <p:spPr>
          <a:xfrm flipH="1">
            <a:off x="2987824" y="2771929"/>
            <a:ext cx="828092" cy="18091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4" idx="2"/>
          </p:cNvCxnSpPr>
          <p:nvPr/>
        </p:nvCxnSpPr>
        <p:spPr>
          <a:xfrm>
            <a:off x="3815916" y="2771929"/>
            <a:ext cx="108012" cy="19532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4932040" y="2492896"/>
            <a:ext cx="0" cy="22322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5724128" y="2771929"/>
            <a:ext cx="0" cy="19532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6804248" y="2636912"/>
            <a:ext cx="0" cy="20882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755576" y="6093296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 The Court of Appeal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59482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5003948"/>
              </p:ext>
            </p:extLst>
          </p:nvPr>
        </p:nvGraphicFramePr>
        <p:xfrm>
          <a:off x="755576" y="1412776"/>
          <a:ext cx="6096000" cy="35283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509037">
                <a:tc>
                  <a:txBody>
                    <a:bodyPr/>
                    <a:lstStyle/>
                    <a:p>
                      <a:r>
                        <a:rPr lang="en-GB" dirty="0" smtClean="0"/>
                        <a:t>Advantages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Disadvantages </a:t>
                      </a:r>
                      <a:endParaRPr lang="en-GB" dirty="0"/>
                    </a:p>
                  </a:txBody>
                  <a:tcPr/>
                </a:tc>
              </a:tr>
              <a:tr h="1255159">
                <a:tc>
                  <a:txBody>
                    <a:bodyPr/>
                    <a:lstStyle/>
                    <a:p>
                      <a:r>
                        <a:rPr lang="en-GB" dirty="0" smtClean="0"/>
                        <a:t>Cost effective – no need to use lawyers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Unrepresented applicants have</a:t>
                      </a:r>
                      <a:r>
                        <a:rPr lang="en-GB" baseline="0" dirty="0" smtClean="0"/>
                        <a:t> a higher chance of losing the case </a:t>
                      </a:r>
                      <a:endParaRPr lang="en-GB" dirty="0"/>
                    </a:p>
                  </a:txBody>
                  <a:tcPr/>
                </a:tc>
              </a:tr>
              <a:tr h="509037">
                <a:tc>
                  <a:txBody>
                    <a:bodyPr/>
                    <a:lstStyle/>
                    <a:p>
                      <a:r>
                        <a:rPr lang="en-GB" dirty="0" smtClean="0"/>
                        <a:t>Speedy Hearing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Reports such delays </a:t>
                      </a:r>
                      <a:endParaRPr lang="en-GB" dirty="0"/>
                    </a:p>
                  </a:txBody>
                  <a:tcPr/>
                </a:tc>
              </a:tr>
              <a:tr h="1255159">
                <a:tc>
                  <a:txBody>
                    <a:bodyPr/>
                    <a:lstStyle/>
                    <a:p>
                      <a:r>
                        <a:rPr lang="en-GB" dirty="0" smtClean="0"/>
                        <a:t>Simple procedure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Problems occur</a:t>
                      </a:r>
                      <a:r>
                        <a:rPr lang="en-GB" baseline="0" dirty="0" smtClean="0"/>
                        <a:t> when applicant is not represented. 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907828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Dispute Resolution  (ADR)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Methods of resolving a dispute without resorting to using the courts. There are many different methods which can be used, ranging from informal negotiation, to formal commercial arbitration.</a:t>
            </a:r>
          </a:p>
          <a:p>
            <a:r>
              <a:rPr lang="en-GB" dirty="0" smtClean="0"/>
              <a:t>Four main methods are:</a:t>
            </a:r>
          </a:p>
          <a:p>
            <a:r>
              <a:rPr lang="en-GB" sz="2800" b="1" dirty="0" smtClean="0"/>
              <a:t>Negotiation</a:t>
            </a:r>
          </a:p>
          <a:p>
            <a:r>
              <a:rPr lang="en-GB" sz="2800" b="1" dirty="0" smtClean="0"/>
              <a:t>Mediation</a:t>
            </a:r>
          </a:p>
          <a:p>
            <a:r>
              <a:rPr lang="en-GB" sz="2800" b="1" dirty="0" smtClean="0"/>
              <a:t>Conciliation</a:t>
            </a:r>
          </a:p>
          <a:p>
            <a:r>
              <a:rPr lang="en-GB" sz="2800" b="1" dirty="0" smtClean="0"/>
              <a:t>Arbitration 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67274262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ADR 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6572678"/>
              </p:ext>
            </p:extLst>
          </p:nvPr>
        </p:nvGraphicFramePr>
        <p:xfrm>
          <a:off x="251520" y="476672"/>
          <a:ext cx="8496944" cy="612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8021317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2291556"/>
              </p:ext>
            </p:extLst>
          </p:nvPr>
        </p:nvGraphicFramePr>
        <p:xfrm>
          <a:off x="251520" y="116632"/>
          <a:ext cx="7920880" cy="658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0220"/>
                <a:gridCol w="1980220"/>
                <a:gridCol w="1980220"/>
                <a:gridCol w="198022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Method of ADR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Procedure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Advantages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Disadvantages 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Negotiation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Informal</a:t>
                      </a:r>
                    </a:p>
                    <a:p>
                      <a:r>
                        <a:rPr lang="en-GB" dirty="0" smtClean="0"/>
                        <a:t>Usually through letter or email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Quick</a:t>
                      </a:r>
                    </a:p>
                    <a:p>
                      <a:r>
                        <a:rPr lang="en-GB" dirty="0" smtClean="0"/>
                        <a:t>No cost </a:t>
                      </a:r>
                    </a:p>
                    <a:p>
                      <a:r>
                        <a:rPr lang="en-GB" dirty="0" smtClean="0"/>
                        <a:t>Parties in</a:t>
                      </a:r>
                      <a:r>
                        <a:rPr lang="en-GB" baseline="0" dirty="0" smtClean="0"/>
                        <a:t> control and agree outcome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None 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Mediation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Mediator try to find a solution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Cheaper </a:t>
                      </a:r>
                    </a:p>
                    <a:p>
                      <a:r>
                        <a:rPr lang="en-GB" dirty="0" smtClean="0"/>
                        <a:t>Private</a:t>
                      </a:r>
                      <a:r>
                        <a:rPr lang="en-GB" baseline="0" dirty="0" smtClean="0"/>
                        <a:t> </a:t>
                      </a:r>
                    </a:p>
                    <a:p>
                      <a:r>
                        <a:rPr lang="en-GB" dirty="0" smtClean="0"/>
                        <a:t>Parties in control and agree outcome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Not binding 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Conciliation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Conciliator gives parties options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Cheaper </a:t>
                      </a:r>
                    </a:p>
                    <a:p>
                      <a:r>
                        <a:rPr lang="en-GB" dirty="0" smtClean="0"/>
                        <a:t>Private </a:t>
                      </a:r>
                    </a:p>
                    <a:p>
                      <a:r>
                        <a:rPr lang="en-GB" dirty="0" smtClean="0"/>
                        <a:t>Parties in control and agree outcome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Not binding 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Arbitration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Formal proceedings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Cheaper</a:t>
                      </a:r>
                      <a:r>
                        <a:rPr lang="en-GB" baseline="0" dirty="0" smtClean="0"/>
                        <a:t> than courts </a:t>
                      </a:r>
                    </a:p>
                    <a:p>
                      <a:r>
                        <a:rPr lang="en-GB" dirty="0" smtClean="0"/>
                        <a:t>Binding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Move</a:t>
                      </a:r>
                      <a:r>
                        <a:rPr lang="en-GB" baseline="0" dirty="0" smtClean="0"/>
                        <a:t> expensive than others</a:t>
                      </a:r>
                    </a:p>
                    <a:p>
                      <a:r>
                        <a:rPr lang="en-GB" baseline="0" dirty="0" smtClean="0"/>
                        <a:t>May need Court input  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Litigation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Court (last</a:t>
                      </a:r>
                      <a:r>
                        <a:rPr lang="en-GB" baseline="0" dirty="0" smtClean="0"/>
                        <a:t> resort)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Binding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Expensive and lengthy Public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722031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Appellate Courts</a:t>
            </a:r>
            <a:endParaRPr lang="en-US" altLang="en-US" smtClean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 ELS operates a 2 tier level of appeal</a:t>
            </a:r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Court of Appeal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Supreme Court/House of Lords</a:t>
            </a:r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Court of Appeal</a:t>
            </a:r>
            <a:endParaRPr lang="en-US" altLang="en-US" smtClean="0"/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mtClean="0"/>
              <a:t>Consists of </a:t>
            </a:r>
            <a:r>
              <a:rPr lang="en-GB" altLang="en-US" b="1" smtClean="0"/>
              <a:t>two divisions</a:t>
            </a:r>
            <a:r>
              <a:rPr lang="en-GB" altLang="en-US" smtClean="0"/>
              <a:t>: </a:t>
            </a:r>
          </a:p>
          <a:p>
            <a:pPr eaLnBrk="1" hangingPunct="1"/>
            <a:r>
              <a:rPr lang="en-GB" altLang="en-US" b="1" smtClean="0"/>
              <a:t>Criminal Division</a:t>
            </a:r>
            <a:r>
              <a:rPr lang="en-GB" altLang="en-US" smtClean="0"/>
              <a:t> </a:t>
            </a:r>
          </a:p>
          <a:p>
            <a:pPr eaLnBrk="1" hangingPunct="1"/>
            <a:r>
              <a:rPr lang="en-GB" altLang="en-US" b="1" smtClean="0"/>
              <a:t>Civil Division</a:t>
            </a:r>
            <a:r>
              <a:rPr lang="en-GB" altLang="en-US" smtClean="0"/>
              <a:t> 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mtClean="0"/>
          </a:p>
          <a:p>
            <a:pPr eaLnBrk="1" hangingPunct="1"/>
            <a:r>
              <a:rPr lang="en-GB" altLang="en-US" smtClean="0"/>
              <a:t>This arrangement came into operation on October 1st 1966 as a result of the </a:t>
            </a:r>
            <a:r>
              <a:rPr lang="en-GB" altLang="en-US" u="sng" smtClean="0"/>
              <a:t>Criminal Appeal Act 1966</a:t>
            </a:r>
            <a:r>
              <a:rPr lang="en-GB" altLang="en-US" smtClean="0"/>
              <a:t>. </a:t>
            </a:r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Court of Appeal Civil Division</a:t>
            </a:r>
            <a:endParaRPr lang="en-US" altLang="en-US" smtClean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 Civil Division hears about 1000 appeals each year from the High Court as well as from the County Courts and a few more specialised courts and tribunals.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Master of the Rolls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/>
              <a:t>Court of Appeal Criminal Division</a:t>
            </a:r>
            <a:endParaRPr lang="en-US" altLang="en-US" sz="3200" smtClean="0"/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 Criminal Division deals with approx 2,000 appeals mostly against sentence not conviction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mtClean="0"/>
          </a:p>
          <a:p>
            <a:pPr eaLnBrk="1" hangingPunct="1"/>
            <a:r>
              <a:rPr lang="en-GB" altLang="en-US" smtClean="0"/>
              <a:t>Manned by High Court as well as appeal judges.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Lord Chief Justice</a:t>
            </a:r>
            <a:endParaRPr lang="en-US" altLang="en-US" smtClean="0"/>
          </a:p>
          <a:p>
            <a:pPr eaLnBrk="1" hangingPunct="1"/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Supreme Court/House of Lords</a:t>
            </a:r>
            <a:endParaRPr lang="en-US" altLang="en-US" smtClean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The Supreme Court now sits at the top of the hierarchy of ELS.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Provides a second level of appeal.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 case will only be heard in this court if ‘</a:t>
            </a:r>
            <a:r>
              <a:rPr lang="en-GB" altLang="en-US" sz="2400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leave to appeal</a:t>
            </a:r>
            <a:r>
              <a:rPr lang="en-GB" altLang="en-US" sz="24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’ is granted, either by the Supreme Court or by the court against whose decision the appeal is being sought (usually the Court of Appeal).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4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In general, Supreme Court (like the HoL before it) will hear only cases involving ‘</a:t>
            </a:r>
            <a:r>
              <a:rPr lang="en-GB" altLang="en-US" sz="2400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points of law of general public importance.’</a:t>
            </a:r>
            <a:endParaRPr lang="en-US" altLang="en-US" sz="2400" u="sng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200" smtClean="0"/>
              <a:t/>
            </a:r>
            <a:br>
              <a:rPr lang="en-GB" altLang="en-US" sz="3200" smtClean="0"/>
            </a:br>
            <a:r>
              <a:rPr lang="en-GB" altLang="en-US" sz="3200" smtClean="0"/>
              <a:t>Supreme Court/House of Lords as the Privy Council</a:t>
            </a:r>
            <a:endParaRPr lang="en-US" altLang="en-US" sz="3200" smtClean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 </a:t>
            </a:r>
            <a:r>
              <a:rPr lang="en-GB" altLang="en-US" b="1" smtClean="0"/>
              <a:t>Judicial Committee of the Privy Council </a:t>
            </a:r>
            <a:r>
              <a:rPr lang="en-GB" altLang="en-US" smtClean="0"/>
              <a:t>was created in 1833 and hears appeals from some Commonwealth countries</a:t>
            </a:r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Don’t forget!</a:t>
            </a:r>
            <a:endParaRPr lang="en-US" altLang="en-US" smtClean="0"/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b="1" smtClean="0"/>
              <a:t>EUROPEAN COURT OF JUSTICE (ECJ)</a:t>
            </a:r>
          </a:p>
          <a:p>
            <a:pPr eaLnBrk="1" hangingPunct="1"/>
            <a:endParaRPr lang="en-GB" altLang="en-US" b="1" smtClean="0"/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mtClean="0"/>
          </a:p>
          <a:p>
            <a:pPr eaLnBrk="1" hangingPunct="1"/>
            <a:r>
              <a:rPr lang="en-GB" altLang="en-US" b="1" smtClean="0"/>
              <a:t>EUROPEAN COURT OF HUMAN RIGHTS  (ECHR)</a:t>
            </a:r>
            <a:endParaRPr lang="en-US" altLang="en-US" b="1" smtClean="0"/>
          </a:p>
          <a:p>
            <a:pPr eaLnBrk="1" hangingPunct="1"/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Reform of the House of Lords</a:t>
            </a:r>
            <a:endParaRPr lang="en-US" altLang="en-US" smtClean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On June 12th 2003 the Government announced its intention to create a new Supreme Court for the UK.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sz="250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b="1" u="sng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Constitutional Reform Act 2005</a:t>
            </a:r>
            <a:r>
              <a:rPr lang="en-US" altLang="en-US" sz="25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sz="250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2500" i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‘The present position is no longer sustainable.  It is surely not right that those responsible for interpreting the law should be able to have a hand in drafting it.  The time has come for the UK’s highest court to move out from under the shadow of the legislature.’  Lord Falconer</a:t>
            </a:r>
            <a:endParaRPr lang="en-US" altLang="en-US" sz="2500" i="1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Supreme Court </a:t>
            </a:r>
            <a:endParaRPr lang="en-US" altLang="en-US" smtClean="0"/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Has opened open ‘for business’ in October 2009.</a:t>
            </a:r>
          </a:p>
          <a:p>
            <a:pPr eaLnBrk="1" hangingPunct="1"/>
            <a:r>
              <a:rPr lang="en-GB" altLang="en-US" smtClean="0"/>
              <a:t>This is not a constitutional court as found in other jurisdictions e.g. the U.S. and it will be unable to strike down legislation</a:t>
            </a:r>
            <a:r>
              <a:rPr lang="en-US" altLang="en-US" smtClean="0"/>
              <a:t>.</a:t>
            </a:r>
          </a:p>
          <a:p>
            <a:pPr eaLnBrk="1" hangingPunct="1"/>
            <a:r>
              <a:rPr lang="en-GB" altLang="en-US" smtClean="0"/>
              <a:t>Physical separation from HoL</a:t>
            </a:r>
            <a:endParaRPr lang="en-US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1129</TotalTime>
  <Words>1977</Words>
  <Application>Microsoft Office PowerPoint</Application>
  <PresentationFormat>On-screen Show (4:3)</PresentationFormat>
  <Paragraphs>263</Paragraphs>
  <Slides>43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9" baseType="lpstr">
      <vt:lpstr>Arial</vt:lpstr>
      <vt:lpstr>Trebuchet MS</vt:lpstr>
      <vt:lpstr>Verdana</vt:lpstr>
      <vt:lpstr>Wingdings</vt:lpstr>
      <vt:lpstr>Wingdings 3</vt:lpstr>
      <vt:lpstr>Facet</vt:lpstr>
      <vt:lpstr>Legal Process</vt:lpstr>
      <vt:lpstr>Aim of the Lecture</vt:lpstr>
      <vt:lpstr>What is a court?</vt:lpstr>
      <vt:lpstr>Governance </vt:lpstr>
      <vt:lpstr>?</vt:lpstr>
      <vt:lpstr>Hierarchy</vt:lpstr>
      <vt:lpstr>PowerPoint Presentation</vt:lpstr>
      <vt:lpstr>Function</vt:lpstr>
      <vt:lpstr>Jurisdiction</vt:lpstr>
      <vt:lpstr>?</vt:lpstr>
      <vt:lpstr>?</vt:lpstr>
      <vt:lpstr>Criminal Courts v Civil Courts</vt:lpstr>
      <vt:lpstr>Criminal Courts</vt:lpstr>
      <vt:lpstr>Magistrates Court or Crown Court: What decides?</vt:lpstr>
      <vt:lpstr>Magistrates’ Court</vt:lpstr>
      <vt:lpstr>Magistrates’ Court</vt:lpstr>
      <vt:lpstr>Sentencing and Fines</vt:lpstr>
      <vt:lpstr>The Youth Court</vt:lpstr>
      <vt:lpstr>Magistrates’ Courts’ civil jurisdiction</vt:lpstr>
      <vt:lpstr>Crown Court</vt:lpstr>
      <vt:lpstr>Classification of offences </vt:lpstr>
      <vt:lpstr>Civil Courts</vt:lpstr>
      <vt:lpstr>County Court or High Court? What decides?</vt:lpstr>
      <vt:lpstr>County Court</vt:lpstr>
      <vt:lpstr>County Court</vt:lpstr>
      <vt:lpstr>High Court</vt:lpstr>
      <vt:lpstr>High Court</vt:lpstr>
      <vt:lpstr>High Court</vt:lpstr>
      <vt:lpstr>Tribunals </vt:lpstr>
      <vt:lpstr>PowerPoint Presentation</vt:lpstr>
      <vt:lpstr>PowerPoint Presentation</vt:lpstr>
      <vt:lpstr>Alternative Dispute Resolution  (ADR) </vt:lpstr>
      <vt:lpstr>ADR </vt:lpstr>
      <vt:lpstr>PowerPoint Presentation</vt:lpstr>
      <vt:lpstr>Appellate Courts</vt:lpstr>
      <vt:lpstr>Court of Appeal</vt:lpstr>
      <vt:lpstr>Court of Appeal Civil Division</vt:lpstr>
      <vt:lpstr>Court of Appeal Criminal Division</vt:lpstr>
      <vt:lpstr>Supreme Court/House of Lords</vt:lpstr>
      <vt:lpstr> Supreme Court/House of Lords as the Privy Council</vt:lpstr>
      <vt:lpstr>Don’t forget!</vt:lpstr>
      <vt:lpstr>Reform of the House of Lords</vt:lpstr>
      <vt:lpstr>Supreme Court </vt:lpstr>
    </vt:vector>
  </TitlesOfParts>
  <Company>Home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Legal Process</dc:title>
  <dc:creator>Clare</dc:creator>
  <cp:lastModifiedBy>Bronwen Williams</cp:lastModifiedBy>
  <cp:revision>41</cp:revision>
  <cp:lastPrinted>2017-10-24T07:57:50Z</cp:lastPrinted>
  <dcterms:created xsi:type="dcterms:W3CDTF">2007-09-07T11:47:32Z</dcterms:created>
  <dcterms:modified xsi:type="dcterms:W3CDTF">2019-10-21T07:45:33Z</dcterms:modified>
</cp:coreProperties>
</file>