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7" r:id="rId1"/>
    <p:sldMasterId id="2147483833" r:id="rId2"/>
    <p:sldMasterId id="2147483847" r:id="rId3"/>
    <p:sldMasterId id="2147483873" r:id="rId4"/>
  </p:sldMasterIdLst>
  <p:notesMasterIdLst>
    <p:notesMasterId r:id="rId27"/>
  </p:notesMasterIdLst>
  <p:sldIdLst>
    <p:sldId id="256" r:id="rId5"/>
    <p:sldId id="264" r:id="rId6"/>
    <p:sldId id="259" r:id="rId7"/>
    <p:sldId id="341" r:id="rId8"/>
    <p:sldId id="299" r:id="rId9"/>
    <p:sldId id="301" r:id="rId10"/>
    <p:sldId id="269" r:id="rId11"/>
    <p:sldId id="330" r:id="rId12"/>
    <p:sldId id="283" r:id="rId13"/>
    <p:sldId id="339" r:id="rId14"/>
    <p:sldId id="340" r:id="rId15"/>
    <p:sldId id="258" r:id="rId16"/>
    <p:sldId id="285" r:id="rId17"/>
    <p:sldId id="286" r:id="rId18"/>
    <p:sldId id="287" r:id="rId19"/>
    <p:sldId id="288" r:id="rId20"/>
    <p:sldId id="289" r:id="rId21"/>
    <p:sldId id="290" r:id="rId22"/>
    <p:sldId id="291" r:id="rId23"/>
    <p:sldId id="292" r:id="rId24"/>
    <p:sldId id="315" r:id="rId25"/>
    <p:sldId id="34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3" autoAdjust="0"/>
    <p:restoredTop sz="94660"/>
  </p:normalViewPr>
  <p:slideViewPr>
    <p:cSldViewPr snapToGrid="0">
      <p:cViewPr varScale="1">
        <p:scale>
          <a:sx n="104" d="100"/>
          <a:sy n="104" d="100"/>
        </p:scale>
        <p:origin x="138" y="2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7CD45D-59DB-4A31-A9DB-ADE7A05A5C35}"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90B54C6A-8C78-447D-A6EC-5A3694860159}">
      <dgm:prSet custT="1"/>
      <dgm:spPr>
        <a:solidFill>
          <a:schemeClr val="accent1">
            <a:lumMod val="40000"/>
            <a:lumOff val="60000"/>
          </a:schemeClr>
        </a:solidFill>
        <a:ln>
          <a:solidFill>
            <a:srgbClr val="92D050"/>
          </a:solidFill>
        </a:ln>
      </dgm:spPr>
      <dgm:t>
        <a:bodyPr/>
        <a:lstStyle/>
        <a:p>
          <a:pPr rtl="0"/>
          <a:r>
            <a:rPr lang="en-US" sz="2800" b="1" dirty="0">
              <a:solidFill>
                <a:srgbClr val="000000"/>
              </a:solidFill>
            </a:rPr>
            <a:t>Needs</a:t>
          </a:r>
        </a:p>
      </dgm:t>
    </dgm:pt>
    <dgm:pt modelId="{6F8E603A-9E4F-400F-B303-577F6450CF9F}" type="parTrans" cxnId="{E7760C56-B660-45C6-82B4-90241FD936F9}">
      <dgm:prSet/>
      <dgm:spPr/>
      <dgm:t>
        <a:bodyPr/>
        <a:lstStyle/>
        <a:p>
          <a:endParaRPr lang="en-US"/>
        </a:p>
      </dgm:t>
    </dgm:pt>
    <dgm:pt modelId="{29109B9B-8B49-4B8F-997D-7382449C1B12}" type="sibTrans" cxnId="{E7760C56-B660-45C6-82B4-90241FD936F9}">
      <dgm:prSet/>
      <dgm:spPr/>
      <dgm:t>
        <a:bodyPr/>
        <a:lstStyle/>
        <a:p>
          <a:endParaRPr lang="en-US"/>
        </a:p>
      </dgm:t>
    </dgm:pt>
    <dgm:pt modelId="{4AE35709-D1D1-4672-BE81-835061151945}">
      <dgm:prSet custT="1"/>
      <dgm:spPr>
        <a:ln>
          <a:solidFill>
            <a:srgbClr val="92D050"/>
          </a:solidFill>
        </a:ln>
      </dgm:spPr>
      <dgm:t>
        <a:bodyPr/>
        <a:lstStyle/>
        <a:p>
          <a:pPr rtl="0"/>
          <a:r>
            <a:rPr lang="en-US" sz="2000" dirty="0"/>
            <a:t>States of felt deprivation</a:t>
          </a:r>
        </a:p>
      </dgm:t>
    </dgm:pt>
    <dgm:pt modelId="{FF2F2AF0-922D-4424-8010-A24C87FCF9E6}" type="parTrans" cxnId="{967DBD69-5379-4DE0-8BAF-D3DAA3531CA7}">
      <dgm:prSet/>
      <dgm:spPr/>
      <dgm:t>
        <a:bodyPr/>
        <a:lstStyle/>
        <a:p>
          <a:endParaRPr lang="en-US"/>
        </a:p>
      </dgm:t>
    </dgm:pt>
    <dgm:pt modelId="{B87130F8-481B-46DD-BEDD-FCD1D06EAF96}" type="sibTrans" cxnId="{967DBD69-5379-4DE0-8BAF-D3DAA3531CA7}">
      <dgm:prSet/>
      <dgm:spPr/>
      <dgm:t>
        <a:bodyPr/>
        <a:lstStyle/>
        <a:p>
          <a:endParaRPr lang="en-US"/>
        </a:p>
      </dgm:t>
    </dgm:pt>
    <dgm:pt modelId="{4C8626EF-BB5C-4078-A6D8-B171F2EEA4AC}">
      <dgm:prSet custT="1"/>
      <dgm:spPr>
        <a:solidFill>
          <a:schemeClr val="accent4">
            <a:lumMod val="40000"/>
            <a:lumOff val="60000"/>
          </a:schemeClr>
        </a:solidFill>
        <a:ln>
          <a:solidFill>
            <a:srgbClr val="92D050"/>
          </a:solidFill>
        </a:ln>
      </dgm:spPr>
      <dgm:t>
        <a:bodyPr/>
        <a:lstStyle/>
        <a:p>
          <a:pPr rtl="0"/>
          <a:r>
            <a:rPr lang="en-US" sz="2800" b="1" dirty="0">
              <a:solidFill>
                <a:srgbClr val="000000"/>
              </a:solidFill>
            </a:rPr>
            <a:t>Wants</a:t>
          </a:r>
        </a:p>
      </dgm:t>
    </dgm:pt>
    <dgm:pt modelId="{256A1CF5-2A06-46B6-B558-B342BE1ABA1F}" type="parTrans" cxnId="{2E2FA8B4-78BA-40DE-9B29-160A4BEE002B}">
      <dgm:prSet/>
      <dgm:spPr/>
      <dgm:t>
        <a:bodyPr/>
        <a:lstStyle/>
        <a:p>
          <a:endParaRPr lang="en-US"/>
        </a:p>
      </dgm:t>
    </dgm:pt>
    <dgm:pt modelId="{0DB7413D-2EE7-43D1-AAE9-F40A342C1DB5}" type="sibTrans" cxnId="{2E2FA8B4-78BA-40DE-9B29-160A4BEE002B}">
      <dgm:prSet/>
      <dgm:spPr/>
      <dgm:t>
        <a:bodyPr/>
        <a:lstStyle/>
        <a:p>
          <a:endParaRPr lang="en-US"/>
        </a:p>
      </dgm:t>
    </dgm:pt>
    <dgm:pt modelId="{EF2FC0B3-116B-4861-9F28-70AB0852A17D}">
      <dgm:prSet custT="1"/>
      <dgm:spPr>
        <a:ln>
          <a:solidFill>
            <a:srgbClr val="92D050"/>
          </a:solidFill>
        </a:ln>
      </dgm:spPr>
      <dgm:t>
        <a:bodyPr/>
        <a:lstStyle/>
        <a:p>
          <a:pPr rtl="0"/>
          <a:r>
            <a:rPr lang="en-US" sz="2000" dirty="0">
              <a:solidFill>
                <a:srgbClr val="000000"/>
              </a:solidFill>
            </a:rPr>
            <a:t>Form taken by human needs when shaped by culture </a:t>
          </a:r>
          <a:r>
            <a:rPr lang="en-US" sz="2000" dirty="0"/>
            <a:t>and individual personality</a:t>
          </a:r>
        </a:p>
      </dgm:t>
    </dgm:pt>
    <dgm:pt modelId="{E2392491-2A66-4F52-93B9-D60DDBCFE6C5}" type="parTrans" cxnId="{F900B249-2E3D-43FA-9CF8-B5E3BA4D7444}">
      <dgm:prSet/>
      <dgm:spPr/>
      <dgm:t>
        <a:bodyPr/>
        <a:lstStyle/>
        <a:p>
          <a:endParaRPr lang="en-US"/>
        </a:p>
      </dgm:t>
    </dgm:pt>
    <dgm:pt modelId="{3FB3950F-2F7C-4271-B963-E2D0EFBAE7FB}" type="sibTrans" cxnId="{F900B249-2E3D-43FA-9CF8-B5E3BA4D7444}">
      <dgm:prSet/>
      <dgm:spPr/>
      <dgm:t>
        <a:bodyPr/>
        <a:lstStyle/>
        <a:p>
          <a:endParaRPr lang="en-US"/>
        </a:p>
      </dgm:t>
    </dgm:pt>
    <dgm:pt modelId="{F035B5DE-E50A-4678-98A6-A3748E51D119}">
      <dgm:prSet custT="1"/>
      <dgm:spPr>
        <a:solidFill>
          <a:schemeClr val="accent5">
            <a:lumMod val="60000"/>
            <a:lumOff val="40000"/>
          </a:schemeClr>
        </a:solidFill>
        <a:ln>
          <a:solidFill>
            <a:srgbClr val="92D050"/>
          </a:solidFill>
        </a:ln>
      </dgm:spPr>
      <dgm:t>
        <a:bodyPr/>
        <a:lstStyle/>
        <a:p>
          <a:pPr rtl="0"/>
          <a:r>
            <a:rPr lang="en-US" sz="2800" b="1" dirty="0">
              <a:solidFill>
                <a:srgbClr val="000000"/>
              </a:solidFill>
            </a:rPr>
            <a:t>Demands</a:t>
          </a:r>
        </a:p>
      </dgm:t>
    </dgm:pt>
    <dgm:pt modelId="{3A9A450E-D494-4F74-9636-EAD4D0598E54}" type="parTrans" cxnId="{B5414013-881E-4499-85B3-3CCE35F79062}">
      <dgm:prSet/>
      <dgm:spPr/>
      <dgm:t>
        <a:bodyPr/>
        <a:lstStyle/>
        <a:p>
          <a:endParaRPr lang="en-US"/>
        </a:p>
      </dgm:t>
    </dgm:pt>
    <dgm:pt modelId="{B76615C7-CCAF-46BF-946D-2E3F41A16F57}" type="sibTrans" cxnId="{B5414013-881E-4499-85B3-3CCE35F79062}">
      <dgm:prSet/>
      <dgm:spPr/>
      <dgm:t>
        <a:bodyPr/>
        <a:lstStyle/>
        <a:p>
          <a:endParaRPr lang="en-US"/>
        </a:p>
      </dgm:t>
    </dgm:pt>
    <dgm:pt modelId="{B270B828-AA9D-426E-8683-2B66B4FD67C0}">
      <dgm:prSet custT="1"/>
      <dgm:spPr>
        <a:ln>
          <a:solidFill>
            <a:srgbClr val="92D050"/>
          </a:solidFill>
        </a:ln>
      </dgm:spPr>
      <dgm:t>
        <a:bodyPr/>
        <a:lstStyle/>
        <a:p>
          <a:pPr rtl="0"/>
          <a:r>
            <a:rPr lang="en-US" sz="2000" dirty="0"/>
            <a:t>Human wants that are backed by buying power</a:t>
          </a:r>
        </a:p>
      </dgm:t>
    </dgm:pt>
    <dgm:pt modelId="{4808A024-5848-409E-AF01-E8D066CB9495}" type="parTrans" cxnId="{C986C912-D9BC-4FDF-854C-DD27E9D6C3FB}">
      <dgm:prSet/>
      <dgm:spPr/>
      <dgm:t>
        <a:bodyPr/>
        <a:lstStyle/>
        <a:p>
          <a:endParaRPr lang="en-US"/>
        </a:p>
      </dgm:t>
    </dgm:pt>
    <dgm:pt modelId="{62478D94-6AD9-43C4-B0F4-07C727164171}" type="sibTrans" cxnId="{C986C912-D9BC-4FDF-854C-DD27E9D6C3FB}">
      <dgm:prSet/>
      <dgm:spPr/>
      <dgm:t>
        <a:bodyPr/>
        <a:lstStyle/>
        <a:p>
          <a:endParaRPr lang="en-US"/>
        </a:p>
      </dgm:t>
    </dgm:pt>
    <dgm:pt modelId="{A418CD6E-CCA3-4281-89C4-3694BFB3C227}">
      <dgm:prSet custT="1"/>
      <dgm:spPr>
        <a:ln>
          <a:solidFill>
            <a:srgbClr val="92D050"/>
          </a:solidFill>
        </a:ln>
      </dgm:spPr>
      <dgm:t>
        <a:bodyPr/>
        <a:lstStyle/>
        <a:p>
          <a:pPr rtl="0"/>
          <a:r>
            <a:rPr lang="en-US" sz="2000" dirty="0">
              <a:solidFill>
                <a:srgbClr val="000000"/>
              </a:solidFill>
            </a:rPr>
            <a:t>Physical needs - Food, clothing, warmth, and safety</a:t>
          </a:r>
        </a:p>
      </dgm:t>
    </dgm:pt>
    <dgm:pt modelId="{55901E53-7841-4629-8510-833125643829}" type="parTrans" cxnId="{9FEA591B-A01A-4EEA-BB87-037BFF5DF80E}">
      <dgm:prSet/>
      <dgm:spPr/>
      <dgm:t>
        <a:bodyPr/>
        <a:lstStyle/>
        <a:p>
          <a:endParaRPr lang="en-US"/>
        </a:p>
      </dgm:t>
    </dgm:pt>
    <dgm:pt modelId="{9DFE1A9B-BB6D-49C4-8E22-3594A8E91CEA}" type="sibTrans" cxnId="{9FEA591B-A01A-4EEA-BB87-037BFF5DF80E}">
      <dgm:prSet/>
      <dgm:spPr/>
      <dgm:t>
        <a:bodyPr/>
        <a:lstStyle/>
        <a:p>
          <a:endParaRPr lang="en-US"/>
        </a:p>
      </dgm:t>
    </dgm:pt>
    <dgm:pt modelId="{C6973EDA-4E3E-4BC7-90A5-897BCEAFC8B0}">
      <dgm:prSet custT="1"/>
      <dgm:spPr/>
      <dgm:t>
        <a:bodyPr/>
        <a:lstStyle/>
        <a:p>
          <a:r>
            <a:rPr lang="en-US" sz="2000" dirty="0">
              <a:solidFill>
                <a:srgbClr val="000000"/>
              </a:solidFill>
            </a:rPr>
            <a:t>Social needs - Belonging and affection</a:t>
          </a:r>
        </a:p>
      </dgm:t>
    </dgm:pt>
    <dgm:pt modelId="{F34FC0BA-BAB7-45C1-B2D5-56355ED3DD5D}" type="parTrans" cxnId="{5792B8DA-9259-4022-B8E5-214C8D0B135B}">
      <dgm:prSet/>
      <dgm:spPr/>
      <dgm:t>
        <a:bodyPr/>
        <a:lstStyle/>
        <a:p>
          <a:endParaRPr lang="en-US"/>
        </a:p>
      </dgm:t>
    </dgm:pt>
    <dgm:pt modelId="{0A2F002A-B0D7-4303-A18A-06E5782161A0}" type="sibTrans" cxnId="{5792B8DA-9259-4022-B8E5-214C8D0B135B}">
      <dgm:prSet/>
      <dgm:spPr/>
      <dgm:t>
        <a:bodyPr/>
        <a:lstStyle/>
        <a:p>
          <a:endParaRPr lang="en-US"/>
        </a:p>
      </dgm:t>
    </dgm:pt>
    <dgm:pt modelId="{DD1B14AE-1223-4929-BB3A-5F7B3C1F2186}">
      <dgm:prSet custT="1"/>
      <dgm:spPr/>
      <dgm:t>
        <a:bodyPr/>
        <a:lstStyle/>
        <a:p>
          <a:r>
            <a:rPr lang="en-US" sz="2000" dirty="0">
              <a:solidFill>
                <a:srgbClr val="000000"/>
              </a:solidFill>
            </a:rPr>
            <a:t>Individual needs - Knowledge and self-expression</a:t>
          </a:r>
        </a:p>
      </dgm:t>
    </dgm:pt>
    <dgm:pt modelId="{93970D59-34F5-4223-BBFB-0334871647DB}" type="parTrans" cxnId="{CC676AD0-A486-4CE3-8628-55568B2C08FF}">
      <dgm:prSet/>
      <dgm:spPr/>
      <dgm:t>
        <a:bodyPr/>
        <a:lstStyle/>
        <a:p>
          <a:endParaRPr lang="en-US"/>
        </a:p>
      </dgm:t>
    </dgm:pt>
    <dgm:pt modelId="{B1F5E1A1-5C5D-476C-83D9-98338800443F}" type="sibTrans" cxnId="{CC676AD0-A486-4CE3-8628-55568B2C08FF}">
      <dgm:prSet/>
      <dgm:spPr/>
      <dgm:t>
        <a:bodyPr/>
        <a:lstStyle/>
        <a:p>
          <a:endParaRPr lang="en-US"/>
        </a:p>
      </dgm:t>
    </dgm:pt>
    <dgm:pt modelId="{DABA458A-2040-460E-989C-028EB8113CF0}" type="pres">
      <dgm:prSet presAssocID="{037CD45D-59DB-4A31-A9DB-ADE7A05A5C35}" presName="linear" presStyleCnt="0">
        <dgm:presLayoutVars>
          <dgm:dir/>
          <dgm:animLvl val="lvl"/>
          <dgm:resizeHandles val="exact"/>
        </dgm:presLayoutVars>
      </dgm:prSet>
      <dgm:spPr/>
    </dgm:pt>
    <dgm:pt modelId="{97666017-89DC-4721-9670-543892172BE6}" type="pres">
      <dgm:prSet presAssocID="{90B54C6A-8C78-447D-A6EC-5A3694860159}" presName="parentLin" presStyleCnt="0"/>
      <dgm:spPr/>
    </dgm:pt>
    <dgm:pt modelId="{1AFF5614-D8A3-4DA8-9426-9BD0232F2563}" type="pres">
      <dgm:prSet presAssocID="{90B54C6A-8C78-447D-A6EC-5A3694860159}" presName="parentLeftMargin" presStyleLbl="node1" presStyleIdx="0" presStyleCnt="3"/>
      <dgm:spPr/>
    </dgm:pt>
    <dgm:pt modelId="{DA5FD410-9789-433F-9CBE-7263E6E47D11}" type="pres">
      <dgm:prSet presAssocID="{90B54C6A-8C78-447D-A6EC-5A3694860159}" presName="parentText" presStyleLbl="node1" presStyleIdx="0" presStyleCnt="3">
        <dgm:presLayoutVars>
          <dgm:chMax val="0"/>
          <dgm:bulletEnabled val="1"/>
        </dgm:presLayoutVars>
      </dgm:prSet>
      <dgm:spPr/>
    </dgm:pt>
    <dgm:pt modelId="{CE51844B-5A5E-4594-B39B-2AF0DFE2C750}" type="pres">
      <dgm:prSet presAssocID="{90B54C6A-8C78-447D-A6EC-5A3694860159}" presName="negativeSpace" presStyleCnt="0"/>
      <dgm:spPr/>
    </dgm:pt>
    <dgm:pt modelId="{872796D1-D4FB-4852-82C0-6CDA3F2A3165}" type="pres">
      <dgm:prSet presAssocID="{90B54C6A-8C78-447D-A6EC-5A3694860159}" presName="childText" presStyleLbl="conFgAcc1" presStyleIdx="0" presStyleCnt="3">
        <dgm:presLayoutVars>
          <dgm:bulletEnabled val="1"/>
        </dgm:presLayoutVars>
      </dgm:prSet>
      <dgm:spPr/>
    </dgm:pt>
    <dgm:pt modelId="{AAFC0A3C-7E49-41FB-81E1-3297708C0F3E}" type="pres">
      <dgm:prSet presAssocID="{29109B9B-8B49-4B8F-997D-7382449C1B12}" presName="spaceBetweenRectangles" presStyleCnt="0"/>
      <dgm:spPr/>
    </dgm:pt>
    <dgm:pt modelId="{7BFE0DE7-0C1E-4C4F-95B9-E1F975E18A80}" type="pres">
      <dgm:prSet presAssocID="{4C8626EF-BB5C-4078-A6D8-B171F2EEA4AC}" presName="parentLin" presStyleCnt="0"/>
      <dgm:spPr/>
    </dgm:pt>
    <dgm:pt modelId="{AAAF6BEA-3149-4444-B337-1DCC6CCB5E7B}" type="pres">
      <dgm:prSet presAssocID="{4C8626EF-BB5C-4078-A6D8-B171F2EEA4AC}" presName="parentLeftMargin" presStyleLbl="node1" presStyleIdx="0" presStyleCnt="3"/>
      <dgm:spPr/>
    </dgm:pt>
    <dgm:pt modelId="{522FCFB0-3B7F-4235-B363-67662B4C84CF}" type="pres">
      <dgm:prSet presAssocID="{4C8626EF-BB5C-4078-A6D8-B171F2EEA4AC}" presName="parentText" presStyleLbl="node1" presStyleIdx="1" presStyleCnt="3">
        <dgm:presLayoutVars>
          <dgm:chMax val="0"/>
          <dgm:bulletEnabled val="1"/>
        </dgm:presLayoutVars>
      </dgm:prSet>
      <dgm:spPr/>
    </dgm:pt>
    <dgm:pt modelId="{122A4F56-3C96-4C84-A4E6-63C6A4842F64}" type="pres">
      <dgm:prSet presAssocID="{4C8626EF-BB5C-4078-A6D8-B171F2EEA4AC}" presName="negativeSpace" presStyleCnt="0"/>
      <dgm:spPr/>
    </dgm:pt>
    <dgm:pt modelId="{F767BEE8-E1C7-4A88-ACE4-A1F8564E2CC6}" type="pres">
      <dgm:prSet presAssocID="{4C8626EF-BB5C-4078-A6D8-B171F2EEA4AC}" presName="childText" presStyleLbl="conFgAcc1" presStyleIdx="1" presStyleCnt="3">
        <dgm:presLayoutVars>
          <dgm:bulletEnabled val="1"/>
        </dgm:presLayoutVars>
      </dgm:prSet>
      <dgm:spPr/>
    </dgm:pt>
    <dgm:pt modelId="{50448CE9-96A7-45FC-AFFC-49A541020498}" type="pres">
      <dgm:prSet presAssocID="{0DB7413D-2EE7-43D1-AAE9-F40A342C1DB5}" presName="spaceBetweenRectangles" presStyleCnt="0"/>
      <dgm:spPr/>
    </dgm:pt>
    <dgm:pt modelId="{4080ECCA-EC43-471E-B041-62BDC226C2BD}" type="pres">
      <dgm:prSet presAssocID="{F035B5DE-E50A-4678-98A6-A3748E51D119}" presName="parentLin" presStyleCnt="0"/>
      <dgm:spPr/>
    </dgm:pt>
    <dgm:pt modelId="{B2DAA373-8193-4314-BE98-4F98768660B3}" type="pres">
      <dgm:prSet presAssocID="{F035B5DE-E50A-4678-98A6-A3748E51D119}" presName="parentLeftMargin" presStyleLbl="node1" presStyleIdx="1" presStyleCnt="3"/>
      <dgm:spPr/>
    </dgm:pt>
    <dgm:pt modelId="{6168FC3D-6263-4E36-AE08-ECAC8FD75DCE}" type="pres">
      <dgm:prSet presAssocID="{F035B5DE-E50A-4678-98A6-A3748E51D119}" presName="parentText" presStyleLbl="node1" presStyleIdx="2" presStyleCnt="3">
        <dgm:presLayoutVars>
          <dgm:chMax val="0"/>
          <dgm:bulletEnabled val="1"/>
        </dgm:presLayoutVars>
      </dgm:prSet>
      <dgm:spPr/>
    </dgm:pt>
    <dgm:pt modelId="{4F55EA81-7B39-498E-8DBE-74E01D3EA1A0}" type="pres">
      <dgm:prSet presAssocID="{F035B5DE-E50A-4678-98A6-A3748E51D119}" presName="negativeSpace" presStyleCnt="0"/>
      <dgm:spPr/>
    </dgm:pt>
    <dgm:pt modelId="{97E49DF9-91DA-4265-99D5-F02372F8B0FE}" type="pres">
      <dgm:prSet presAssocID="{F035B5DE-E50A-4678-98A6-A3748E51D119}" presName="childText" presStyleLbl="conFgAcc1" presStyleIdx="2" presStyleCnt="3">
        <dgm:presLayoutVars>
          <dgm:bulletEnabled val="1"/>
        </dgm:presLayoutVars>
      </dgm:prSet>
      <dgm:spPr/>
    </dgm:pt>
  </dgm:ptLst>
  <dgm:cxnLst>
    <dgm:cxn modelId="{C986C912-D9BC-4FDF-854C-DD27E9D6C3FB}" srcId="{F035B5DE-E50A-4678-98A6-A3748E51D119}" destId="{B270B828-AA9D-426E-8683-2B66B4FD67C0}" srcOrd="0" destOrd="0" parTransId="{4808A024-5848-409E-AF01-E8D066CB9495}" sibTransId="{62478D94-6AD9-43C4-B0F4-07C727164171}"/>
    <dgm:cxn modelId="{B5414013-881E-4499-85B3-3CCE35F79062}" srcId="{037CD45D-59DB-4A31-A9DB-ADE7A05A5C35}" destId="{F035B5DE-E50A-4678-98A6-A3748E51D119}" srcOrd="2" destOrd="0" parTransId="{3A9A450E-D494-4F74-9636-EAD4D0598E54}" sibTransId="{B76615C7-CCAF-46BF-946D-2E3F41A16F57}"/>
    <dgm:cxn modelId="{4CEEB717-D2A2-471B-B747-A90BFF231526}" type="presOf" srcId="{4C8626EF-BB5C-4078-A6D8-B171F2EEA4AC}" destId="{522FCFB0-3B7F-4235-B363-67662B4C84CF}" srcOrd="1" destOrd="0" presId="urn:microsoft.com/office/officeart/2005/8/layout/list1"/>
    <dgm:cxn modelId="{9FEA591B-A01A-4EEA-BB87-037BFF5DF80E}" srcId="{4AE35709-D1D1-4672-BE81-835061151945}" destId="{A418CD6E-CCA3-4281-89C4-3694BFB3C227}" srcOrd="0" destOrd="0" parTransId="{55901E53-7841-4629-8510-833125643829}" sibTransId="{9DFE1A9B-BB6D-49C4-8E22-3594A8E91CEA}"/>
    <dgm:cxn modelId="{77574839-FF9A-43EA-BA87-0EC435C4A8B2}" type="presOf" srcId="{4C8626EF-BB5C-4078-A6D8-B171F2EEA4AC}" destId="{AAAF6BEA-3149-4444-B337-1DCC6CCB5E7B}" srcOrd="0" destOrd="0" presId="urn:microsoft.com/office/officeart/2005/8/layout/list1"/>
    <dgm:cxn modelId="{A8DD1D5E-E6FE-4398-9F3D-9A9ABA3FEBD0}" type="presOf" srcId="{A418CD6E-CCA3-4281-89C4-3694BFB3C227}" destId="{872796D1-D4FB-4852-82C0-6CDA3F2A3165}" srcOrd="0" destOrd="1" presId="urn:microsoft.com/office/officeart/2005/8/layout/list1"/>
    <dgm:cxn modelId="{D3C71A41-77B1-41A1-BB15-A812B9959244}" type="presOf" srcId="{DD1B14AE-1223-4929-BB3A-5F7B3C1F2186}" destId="{872796D1-D4FB-4852-82C0-6CDA3F2A3165}" srcOrd="0" destOrd="3" presId="urn:microsoft.com/office/officeart/2005/8/layout/list1"/>
    <dgm:cxn modelId="{32ED2C68-2BEA-4A3F-9D90-3891D08C6E38}" type="presOf" srcId="{037CD45D-59DB-4A31-A9DB-ADE7A05A5C35}" destId="{DABA458A-2040-460E-989C-028EB8113CF0}" srcOrd="0" destOrd="0" presId="urn:microsoft.com/office/officeart/2005/8/layout/list1"/>
    <dgm:cxn modelId="{F900B249-2E3D-43FA-9CF8-B5E3BA4D7444}" srcId="{4C8626EF-BB5C-4078-A6D8-B171F2EEA4AC}" destId="{EF2FC0B3-116B-4861-9F28-70AB0852A17D}" srcOrd="0" destOrd="0" parTransId="{E2392491-2A66-4F52-93B9-D60DDBCFE6C5}" sibTransId="{3FB3950F-2F7C-4271-B963-E2D0EFBAE7FB}"/>
    <dgm:cxn modelId="{967DBD69-5379-4DE0-8BAF-D3DAA3531CA7}" srcId="{90B54C6A-8C78-447D-A6EC-5A3694860159}" destId="{4AE35709-D1D1-4672-BE81-835061151945}" srcOrd="0" destOrd="0" parTransId="{FF2F2AF0-922D-4424-8010-A24C87FCF9E6}" sibTransId="{B87130F8-481B-46DD-BEDD-FCD1D06EAF96}"/>
    <dgm:cxn modelId="{196CEB50-50AF-4A85-8D96-B3B9BAC68A11}" type="presOf" srcId="{F035B5DE-E50A-4678-98A6-A3748E51D119}" destId="{B2DAA373-8193-4314-BE98-4F98768660B3}" srcOrd="0" destOrd="0" presId="urn:microsoft.com/office/officeart/2005/8/layout/list1"/>
    <dgm:cxn modelId="{E7760C56-B660-45C6-82B4-90241FD936F9}" srcId="{037CD45D-59DB-4A31-A9DB-ADE7A05A5C35}" destId="{90B54C6A-8C78-447D-A6EC-5A3694860159}" srcOrd="0" destOrd="0" parTransId="{6F8E603A-9E4F-400F-B303-577F6450CF9F}" sibTransId="{29109B9B-8B49-4B8F-997D-7382449C1B12}"/>
    <dgm:cxn modelId="{D8A7B958-313C-4CB0-8FCC-5215C472F21D}" type="presOf" srcId="{90B54C6A-8C78-447D-A6EC-5A3694860159}" destId="{DA5FD410-9789-433F-9CBE-7263E6E47D11}" srcOrd="1" destOrd="0" presId="urn:microsoft.com/office/officeart/2005/8/layout/list1"/>
    <dgm:cxn modelId="{CB565390-8ACF-4888-867B-D91F97213F2B}" type="presOf" srcId="{90B54C6A-8C78-447D-A6EC-5A3694860159}" destId="{1AFF5614-D8A3-4DA8-9426-9BD0232F2563}" srcOrd="0" destOrd="0" presId="urn:microsoft.com/office/officeart/2005/8/layout/list1"/>
    <dgm:cxn modelId="{1B7318A5-FC5D-43E5-8448-9EC2E8438C9A}" type="presOf" srcId="{F035B5DE-E50A-4678-98A6-A3748E51D119}" destId="{6168FC3D-6263-4E36-AE08-ECAC8FD75DCE}" srcOrd="1" destOrd="0" presId="urn:microsoft.com/office/officeart/2005/8/layout/list1"/>
    <dgm:cxn modelId="{2E2FA8B4-78BA-40DE-9B29-160A4BEE002B}" srcId="{037CD45D-59DB-4A31-A9DB-ADE7A05A5C35}" destId="{4C8626EF-BB5C-4078-A6D8-B171F2EEA4AC}" srcOrd="1" destOrd="0" parTransId="{256A1CF5-2A06-46B6-B558-B342BE1ABA1F}" sibTransId="{0DB7413D-2EE7-43D1-AAE9-F40A342C1DB5}"/>
    <dgm:cxn modelId="{CC676AD0-A486-4CE3-8628-55568B2C08FF}" srcId="{4AE35709-D1D1-4672-BE81-835061151945}" destId="{DD1B14AE-1223-4929-BB3A-5F7B3C1F2186}" srcOrd="2" destOrd="0" parTransId="{93970D59-34F5-4223-BBFB-0334871647DB}" sibTransId="{B1F5E1A1-5C5D-476C-83D9-98338800443F}"/>
    <dgm:cxn modelId="{9F79B4D8-6F2A-49DA-93A3-1BA7B27E0FEC}" type="presOf" srcId="{C6973EDA-4E3E-4BC7-90A5-897BCEAFC8B0}" destId="{872796D1-D4FB-4852-82C0-6CDA3F2A3165}" srcOrd="0" destOrd="2" presId="urn:microsoft.com/office/officeart/2005/8/layout/list1"/>
    <dgm:cxn modelId="{5792B8DA-9259-4022-B8E5-214C8D0B135B}" srcId="{4AE35709-D1D1-4672-BE81-835061151945}" destId="{C6973EDA-4E3E-4BC7-90A5-897BCEAFC8B0}" srcOrd="1" destOrd="0" parTransId="{F34FC0BA-BAB7-45C1-B2D5-56355ED3DD5D}" sibTransId="{0A2F002A-B0D7-4303-A18A-06E5782161A0}"/>
    <dgm:cxn modelId="{BD1AA3E0-46D2-492E-8D8E-0AD829A384DF}" type="presOf" srcId="{EF2FC0B3-116B-4861-9F28-70AB0852A17D}" destId="{F767BEE8-E1C7-4A88-ACE4-A1F8564E2CC6}" srcOrd="0" destOrd="0" presId="urn:microsoft.com/office/officeart/2005/8/layout/list1"/>
    <dgm:cxn modelId="{080BFCF6-4E4F-4BBE-BA5B-05CEA2BD392E}" type="presOf" srcId="{4AE35709-D1D1-4672-BE81-835061151945}" destId="{872796D1-D4FB-4852-82C0-6CDA3F2A3165}" srcOrd="0" destOrd="0" presId="urn:microsoft.com/office/officeart/2005/8/layout/list1"/>
    <dgm:cxn modelId="{DDA9E2FF-D902-46E9-B806-D1A763ECCFB0}" type="presOf" srcId="{B270B828-AA9D-426E-8683-2B66B4FD67C0}" destId="{97E49DF9-91DA-4265-99D5-F02372F8B0FE}" srcOrd="0" destOrd="0" presId="urn:microsoft.com/office/officeart/2005/8/layout/list1"/>
    <dgm:cxn modelId="{BDB270B4-BA73-40B8-B08C-6CE834752F91}" type="presParOf" srcId="{DABA458A-2040-460E-989C-028EB8113CF0}" destId="{97666017-89DC-4721-9670-543892172BE6}" srcOrd="0" destOrd="0" presId="urn:microsoft.com/office/officeart/2005/8/layout/list1"/>
    <dgm:cxn modelId="{C2CF57EC-C1AF-4060-9DE4-BDAD8F861CF1}" type="presParOf" srcId="{97666017-89DC-4721-9670-543892172BE6}" destId="{1AFF5614-D8A3-4DA8-9426-9BD0232F2563}" srcOrd="0" destOrd="0" presId="urn:microsoft.com/office/officeart/2005/8/layout/list1"/>
    <dgm:cxn modelId="{1373AFDE-DA5B-461A-AAD3-D7D12912B39B}" type="presParOf" srcId="{97666017-89DC-4721-9670-543892172BE6}" destId="{DA5FD410-9789-433F-9CBE-7263E6E47D11}" srcOrd="1" destOrd="0" presId="urn:microsoft.com/office/officeart/2005/8/layout/list1"/>
    <dgm:cxn modelId="{B01A135B-E75F-436D-9EF5-AC7C2972B1C3}" type="presParOf" srcId="{DABA458A-2040-460E-989C-028EB8113CF0}" destId="{CE51844B-5A5E-4594-B39B-2AF0DFE2C750}" srcOrd="1" destOrd="0" presId="urn:microsoft.com/office/officeart/2005/8/layout/list1"/>
    <dgm:cxn modelId="{E59D4871-A6A4-4F7C-86A2-6DCA93CB1E8D}" type="presParOf" srcId="{DABA458A-2040-460E-989C-028EB8113CF0}" destId="{872796D1-D4FB-4852-82C0-6CDA3F2A3165}" srcOrd="2" destOrd="0" presId="urn:microsoft.com/office/officeart/2005/8/layout/list1"/>
    <dgm:cxn modelId="{26D9510F-64E5-41AC-8844-A529AF6BB13F}" type="presParOf" srcId="{DABA458A-2040-460E-989C-028EB8113CF0}" destId="{AAFC0A3C-7E49-41FB-81E1-3297708C0F3E}" srcOrd="3" destOrd="0" presId="urn:microsoft.com/office/officeart/2005/8/layout/list1"/>
    <dgm:cxn modelId="{1C6AE018-C254-444A-BDAB-19540C97456F}" type="presParOf" srcId="{DABA458A-2040-460E-989C-028EB8113CF0}" destId="{7BFE0DE7-0C1E-4C4F-95B9-E1F975E18A80}" srcOrd="4" destOrd="0" presId="urn:microsoft.com/office/officeart/2005/8/layout/list1"/>
    <dgm:cxn modelId="{24021B29-9B45-49B8-A6A9-15E267D220CC}" type="presParOf" srcId="{7BFE0DE7-0C1E-4C4F-95B9-E1F975E18A80}" destId="{AAAF6BEA-3149-4444-B337-1DCC6CCB5E7B}" srcOrd="0" destOrd="0" presId="urn:microsoft.com/office/officeart/2005/8/layout/list1"/>
    <dgm:cxn modelId="{A0EF9ABE-9070-433E-AD3F-B19349C95ABD}" type="presParOf" srcId="{7BFE0DE7-0C1E-4C4F-95B9-E1F975E18A80}" destId="{522FCFB0-3B7F-4235-B363-67662B4C84CF}" srcOrd="1" destOrd="0" presId="urn:microsoft.com/office/officeart/2005/8/layout/list1"/>
    <dgm:cxn modelId="{769E37BC-E843-4A29-A46E-BC3F90335E19}" type="presParOf" srcId="{DABA458A-2040-460E-989C-028EB8113CF0}" destId="{122A4F56-3C96-4C84-A4E6-63C6A4842F64}" srcOrd="5" destOrd="0" presId="urn:microsoft.com/office/officeart/2005/8/layout/list1"/>
    <dgm:cxn modelId="{FA965427-DAAB-479D-AE58-8A65795B81F2}" type="presParOf" srcId="{DABA458A-2040-460E-989C-028EB8113CF0}" destId="{F767BEE8-E1C7-4A88-ACE4-A1F8564E2CC6}" srcOrd="6" destOrd="0" presId="urn:microsoft.com/office/officeart/2005/8/layout/list1"/>
    <dgm:cxn modelId="{9EDF3DF9-EE47-4F8D-9ADC-748CFD82882A}" type="presParOf" srcId="{DABA458A-2040-460E-989C-028EB8113CF0}" destId="{50448CE9-96A7-45FC-AFFC-49A541020498}" srcOrd="7" destOrd="0" presId="urn:microsoft.com/office/officeart/2005/8/layout/list1"/>
    <dgm:cxn modelId="{324C3514-4A22-421E-9B58-F73D3A6C1448}" type="presParOf" srcId="{DABA458A-2040-460E-989C-028EB8113CF0}" destId="{4080ECCA-EC43-471E-B041-62BDC226C2BD}" srcOrd="8" destOrd="0" presId="urn:microsoft.com/office/officeart/2005/8/layout/list1"/>
    <dgm:cxn modelId="{261DA209-C984-41FC-A50C-B41A542FF3C5}" type="presParOf" srcId="{4080ECCA-EC43-471E-B041-62BDC226C2BD}" destId="{B2DAA373-8193-4314-BE98-4F98768660B3}" srcOrd="0" destOrd="0" presId="urn:microsoft.com/office/officeart/2005/8/layout/list1"/>
    <dgm:cxn modelId="{496DE253-FEE1-4C41-B200-E08A88D38283}" type="presParOf" srcId="{4080ECCA-EC43-471E-B041-62BDC226C2BD}" destId="{6168FC3D-6263-4E36-AE08-ECAC8FD75DCE}" srcOrd="1" destOrd="0" presId="urn:microsoft.com/office/officeart/2005/8/layout/list1"/>
    <dgm:cxn modelId="{AC30DF00-48F9-4559-A340-FD592EAAB21C}" type="presParOf" srcId="{DABA458A-2040-460E-989C-028EB8113CF0}" destId="{4F55EA81-7B39-498E-8DBE-74E01D3EA1A0}" srcOrd="9" destOrd="0" presId="urn:microsoft.com/office/officeart/2005/8/layout/list1"/>
    <dgm:cxn modelId="{9DE6CAC8-F9B2-4BC8-98A3-7AC874DFC8AB}" type="presParOf" srcId="{DABA458A-2040-460E-989C-028EB8113CF0}" destId="{97E49DF9-91DA-4265-99D5-F02372F8B0FE}" srcOrd="10" destOrd="0" presId="urn:microsoft.com/office/officeart/2005/8/layout/list1"/>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98977C-590F-4E98-A094-4C0A4E4A3C5D}"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E031B8DD-891D-491A-9560-D4D4F268F432}">
      <dgm:prSet phldrT="[Text]"/>
      <dgm:spPr/>
      <dgm:t>
        <a:bodyPr/>
        <a:lstStyle/>
        <a:p>
          <a:r>
            <a:rPr lang="en-GB" dirty="0"/>
            <a:t>Customers</a:t>
          </a:r>
        </a:p>
      </dgm:t>
    </dgm:pt>
    <dgm:pt modelId="{C9E7ED11-5DCC-44D1-9005-C0D1CD5627BA}" type="parTrans" cxnId="{A81505D5-72D0-490D-B0AF-9640D98C5C68}">
      <dgm:prSet/>
      <dgm:spPr/>
      <dgm:t>
        <a:bodyPr/>
        <a:lstStyle/>
        <a:p>
          <a:endParaRPr lang="en-GB"/>
        </a:p>
      </dgm:t>
    </dgm:pt>
    <dgm:pt modelId="{0E64C9EA-BCD6-4444-B508-0AC5D197C3F7}" type="sibTrans" cxnId="{A81505D5-72D0-490D-B0AF-9640D98C5C68}">
      <dgm:prSet/>
      <dgm:spPr/>
      <dgm:t>
        <a:bodyPr/>
        <a:lstStyle/>
        <a:p>
          <a:endParaRPr lang="en-GB"/>
        </a:p>
      </dgm:t>
    </dgm:pt>
    <dgm:pt modelId="{FFEECA73-4DCA-44FB-A93D-1234422F0F18}">
      <dgm:prSet phldrT="[Text]" custT="1"/>
      <dgm:spPr/>
      <dgm:t>
        <a:bodyPr/>
        <a:lstStyle/>
        <a:p>
          <a:r>
            <a:rPr lang="en-GB" sz="1600"/>
            <a:t>Face to Face</a:t>
          </a:r>
          <a:endParaRPr lang="en-GB" sz="1600" dirty="0"/>
        </a:p>
      </dgm:t>
    </dgm:pt>
    <dgm:pt modelId="{C0A12856-66C1-4031-B6B1-3ECB740AEC4E}" type="parTrans" cxnId="{6C307D63-3AA7-419C-B401-A6E178A4BFAD}">
      <dgm:prSet/>
      <dgm:spPr/>
      <dgm:t>
        <a:bodyPr/>
        <a:lstStyle/>
        <a:p>
          <a:endParaRPr lang="en-GB"/>
        </a:p>
      </dgm:t>
    </dgm:pt>
    <dgm:pt modelId="{A89AD4EC-EFD4-4011-B22D-F58B661C0FC4}" type="sibTrans" cxnId="{6C307D63-3AA7-419C-B401-A6E178A4BFAD}">
      <dgm:prSet/>
      <dgm:spPr/>
      <dgm:t>
        <a:bodyPr/>
        <a:lstStyle/>
        <a:p>
          <a:endParaRPr lang="en-GB"/>
        </a:p>
      </dgm:t>
    </dgm:pt>
    <dgm:pt modelId="{DB0409F7-9BF8-4C41-A37D-8C255EF6480A}">
      <dgm:prSet phldrT="[Text]"/>
      <dgm:spPr/>
      <dgm:t>
        <a:bodyPr/>
        <a:lstStyle/>
        <a:p>
          <a:r>
            <a:rPr lang="en-GB" dirty="0"/>
            <a:t>Online marketing</a:t>
          </a:r>
        </a:p>
      </dgm:t>
    </dgm:pt>
    <dgm:pt modelId="{4CC7AFDD-545A-440E-AA41-B90DCDC7AD12}" type="parTrans" cxnId="{BBA132FA-EC7E-42CC-B1E7-6F45696D8428}">
      <dgm:prSet/>
      <dgm:spPr/>
      <dgm:t>
        <a:bodyPr/>
        <a:lstStyle/>
        <a:p>
          <a:endParaRPr lang="en-GB"/>
        </a:p>
      </dgm:t>
    </dgm:pt>
    <dgm:pt modelId="{519DF7AB-4B30-4063-9EE4-57CE4B028B74}" type="sibTrans" cxnId="{BBA132FA-EC7E-42CC-B1E7-6F45696D8428}">
      <dgm:prSet/>
      <dgm:spPr/>
      <dgm:t>
        <a:bodyPr/>
        <a:lstStyle/>
        <a:p>
          <a:endParaRPr lang="en-GB"/>
        </a:p>
      </dgm:t>
    </dgm:pt>
    <dgm:pt modelId="{AE1CC25A-1E30-4D6F-9C62-883A296AA1DE}">
      <dgm:prSet phldrT="[Text]"/>
      <dgm:spPr/>
      <dgm:t>
        <a:bodyPr/>
        <a:lstStyle/>
        <a:p>
          <a:r>
            <a:rPr lang="en-GB" dirty="0"/>
            <a:t>New digital tech</a:t>
          </a:r>
        </a:p>
      </dgm:t>
    </dgm:pt>
    <dgm:pt modelId="{67FC213E-3597-41DE-BED6-7C30AC2FA3CB}" type="parTrans" cxnId="{500C3438-7AA9-4F91-AF9A-EA0FD77BB6C8}">
      <dgm:prSet/>
      <dgm:spPr/>
      <dgm:t>
        <a:bodyPr/>
        <a:lstStyle/>
        <a:p>
          <a:endParaRPr lang="en-GB"/>
        </a:p>
      </dgm:t>
    </dgm:pt>
    <dgm:pt modelId="{AE28BB34-77ED-4946-BE69-9BA5B0AF136E}" type="sibTrans" cxnId="{500C3438-7AA9-4F91-AF9A-EA0FD77BB6C8}">
      <dgm:prSet/>
      <dgm:spPr/>
      <dgm:t>
        <a:bodyPr/>
        <a:lstStyle/>
        <a:p>
          <a:endParaRPr lang="en-GB"/>
        </a:p>
      </dgm:t>
    </dgm:pt>
    <dgm:pt modelId="{A46BC4F1-0127-49C4-B4A5-D0F87AB9D11D}">
      <dgm:prSet custT="1"/>
      <dgm:spPr/>
      <dgm:t>
        <a:bodyPr/>
        <a:lstStyle/>
        <a:p>
          <a:r>
            <a:rPr lang="en-GB" sz="1600" kern="1200">
              <a:solidFill>
                <a:prstClr val="white"/>
              </a:solidFill>
              <a:latin typeface="Impact" panose="020B0806030902050204"/>
              <a:ea typeface="+mn-ea"/>
              <a:cs typeface="+mn-cs"/>
            </a:rPr>
            <a:t>Direct</a:t>
          </a:r>
          <a:r>
            <a:rPr lang="en-GB" sz="1200" kern="1200"/>
            <a:t> </a:t>
          </a:r>
          <a:r>
            <a:rPr lang="en-GB" sz="1600" kern="1200">
              <a:solidFill>
                <a:prstClr val="white"/>
              </a:solidFill>
              <a:latin typeface="Impact" panose="020B0806030902050204"/>
              <a:ea typeface="+mn-ea"/>
              <a:cs typeface="+mn-cs"/>
            </a:rPr>
            <a:t>Mail</a:t>
          </a:r>
          <a:endParaRPr lang="en-GB" sz="1600" kern="1200" dirty="0">
            <a:solidFill>
              <a:prstClr val="white"/>
            </a:solidFill>
            <a:latin typeface="Impact" panose="020B0806030902050204"/>
            <a:ea typeface="+mn-ea"/>
            <a:cs typeface="+mn-cs"/>
          </a:endParaRPr>
        </a:p>
      </dgm:t>
    </dgm:pt>
    <dgm:pt modelId="{9F101D6D-F2EA-4503-AFC2-6E7875ABBC8F}" type="parTrans" cxnId="{F52B6F24-05DA-4383-A43C-2F44039729D4}">
      <dgm:prSet/>
      <dgm:spPr/>
      <dgm:t>
        <a:bodyPr/>
        <a:lstStyle/>
        <a:p>
          <a:endParaRPr lang="en-GB"/>
        </a:p>
      </dgm:t>
    </dgm:pt>
    <dgm:pt modelId="{415C741F-9681-4172-A693-41812F38D699}" type="sibTrans" cxnId="{F52B6F24-05DA-4383-A43C-2F44039729D4}">
      <dgm:prSet/>
      <dgm:spPr/>
      <dgm:t>
        <a:bodyPr/>
        <a:lstStyle/>
        <a:p>
          <a:endParaRPr lang="en-GB"/>
        </a:p>
      </dgm:t>
    </dgm:pt>
    <dgm:pt modelId="{0A6CBAD3-A58B-4BB1-A38F-DC91B2ABB1DF}">
      <dgm:prSet custT="1"/>
      <dgm:spPr/>
      <dgm:t>
        <a:bodyPr/>
        <a:lstStyle/>
        <a:p>
          <a:r>
            <a:rPr lang="en-GB" sz="1600" kern="1200">
              <a:solidFill>
                <a:prstClr val="white"/>
              </a:solidFill>
              <a:latin typeface="Impact" panose="020B0806030902050204"/>
              <a:ea typeface="+mn-ea"/>
              <a:cs typeface="+mn-cs"/>
            </a:rPr>
            <a:t>Catalogue</a:t>
          </a:r>
          <a:r>
            <a:rPr lang="en-GB" sz="1200" kern="1200"/>
            <a:t> </a:t>
          </a:r>
          <a:endParaRPr lang="en-GB" sz="1200" kern="1200" dirty="0"/>
        </a:p>
      </dgm:t>
    </dgm:pt>
    <dgm:pt modelId="{A6A73950-FC7F-44EA-A0AC-D7E66A66D207}" type="parTrans" cxnId="{9EF6C072-5C13-40D9-B0CF-37B7C14AFA3A}">
      <dgm:prSet/>
      <dgm:spPr/>
      <dgm:t>
        <a:bodyPr/>
        <a:lstStyle/>
        <a:p>
          <a:endParaRPr lang="en-GB"/>
        </a:p>
      </dgm:t>
    </dgm:pt>
    <dgm:pt modelId="{B90FF679-BDFD-4F33-9B5B-D1CED99A7BC8}" type="sibTrans" cxnId="{9EF6C072-5C13-40D9-B0CF-37B7C14AFA3A}">
      <dgm:prSet/>
      <dgm:spPr/>
      <dgm:t>
        <a:bodyPr/>
        <a:lstStyle/>
        <a:p>
          <a:endParaRPr lang="en-GB"/>
        </a:p>
      </dgm:t>
    </dgm:pt>
    <dgm:pt modelId="{1874E166-DDD1-4B4A-AFF3-7A487E876A35}">
      <dgm:prSet custT="1"/>
      <dgm:spPr/>
      <dgm:t>
        <a:bodyPr/>
        <a:lstStyle/>
        <a:p>
          <a:r>
            <a:rPr lang="en-GB" sz="1600" kern="1200">
              <a:solidFill>
                <a:prstClr val="white"/>
              </a:solidFill>
              <a:latin typeface="Impact" panose="020B0806030902050204"/>
              <a:ea typeface="+mn-ea"/>
              <a:cs typeface="+mn-cs"/>
            </a:rPr>
            <a:t>Telemarketing</a:t>
          </a:r>
          <a:endParaRPr lang="en-GB" sz="1600" kern="1200" dirty="0">
            <a:solidFill>
              <a:prstClr val="white"/>
            </a:solidFill>
            <a:latin typeface="Impact" panose="020B0806030902050204"/>
            <a:ea typeface="+mn-ea"/>
            <a:cs typeface="+mn-cs"/>
          </a:endParaRPr>
        </a:p>
      </dgm:t>
    </dgm:pt>
    <dgm:pt modelId="{EB6F5DA7-BB36-4666-9E24-8F2747F80335}" type="parTrans" cxnId="{FC989E1D-08CE-4AF8-B90F-5797B2B99A11}">
      <dgm:prSet/>
      <dgm:spPr/>
      <dgm:t>
        <a:bodyPr/>
        <a:lstStyle/>
        <a:p>
          <a:endParaRPr lang="en-GB"/>
        </a:p>
      </dgm:t>
    </dgm:pt>
    <dgm:pt modelId="{94F772F7-BFF2-4C1C-98AA-111ECBFE065C}" type="sibTrans" cxnId="{FC989E1D-08CE-4AF8-B90F-5797B2B99A11}">
      <dgm:prSet/>
      <dgm:spPr/>
      <dgm:t>
        <a:bodyPr/>
        <a:lstStyle/>
        <a:p>
          <a:endParaRPr lang="en-GB"/>
        </a:p>
      </dgm:t>
    </dgm:pt>
    <dgm:pt modelId="{C7CFCF04-23D4-4A98-BAD3-0BADDB53D1F3}">
      <dgm:prSet/>
      <dgm:spPr/>
      <dgm:t>
        <a:bodyPr/>
        <a:lstStyle/>
        <a:p>
          <a:r>
            <a:rPr lang="en-GB" dirty="0"/>
            <a:t>Direct Response TV</a:t>
          </a:r>
        </a:p>
      </dgm:t>
    </dgm:pt>
    <dgm:pt modelId="{B648F697-2820-4F29-98C0-244F8FD0FE98}" type="parTrans" cxnId="{A5F666E0-09E6-4F91-B6D0-2AA56B0012BB}">
      <dgm:prSet/>
      <dgm:spPr/>
      <dgm:t>
        <a:bodyPr/>
        <a:lstStyle/>
        <a:p>
          <a:endParaRPr lang="en-GB"/>
        </a:p>
      </dgm:t>
    </dgm:pt>
    <dgm:pt modelId="{3B158875-84C2-4BC6-B8E1-A94CF6D01777}" type="sibTrans" cxnId="{A5F666E0-09E6-4F91-B6D0-2AA56B0012BB}">
      <dgm:prSet/>
      <dgm:spPr/>
      <dgm:t>
        <a:bodyPr/>
        <a:lstStyle/>
        <a:p>
          <a:endParaRPr lang="en-GB"/>
        </a:p>
      </dgm:t>
    </dgm:pt>
    <dgm:pt modelId="{FF5130E8-355F-4F41-9A33-FBA6C019887F}" type="pres">
      <dgm:prSet presAssocID="{1E98977C-590F-4E98-A094-4C0A4E4A3C5D}" presName="cycle" presStyleCnt="0">
        <dgm:presLayoutVars>
          <dgm:chMax val="1"/>
          <dgm:dir/>
          <dgm:animLvl val="ctr"/>
          <dgm:resizeHandles val="exact"/>
        </dgm:presLayoutVars>
      </dgm:prSet>
      <dgm:spPr/>
    </dgm:pt>
    <dgm:pt modelId="{ADF8DF20-AEF2-45E6-A12F-57D1CF655846}" type="pres">
      <dgm:prSet presAssocID="{E031B8DD-891D-491A-9560-D4D4F268F432}" presName="centerShape" presStyleLbl="node0" presStyleIdx="0" presStyleCnt="1"/>
      <dgm:spPr/>
    </dgm:pt>
    <dgm:pt modelId="{31F36FAA-93C9-4EAD-A40B-F1BE7F9244D8}" type="pres">
      <dgm:prSet presAssocID="{C0A12856-66C1-4031-B6B1-3ECB740AEC4E}" presName="Name9" presStyleLbl="parChTrans1D2" presStyleIdx="0" presStyleCnt="7"/>
      <dgm:spPr/>
    </dgm:pt>
    <dgm:pt modelId="{5677E153-38D1-4FEB-A962-8FC54919B40C}" type="pres">
      <dgm:prSet presAssocID="{C0A12856-66C1-4031-B6B1-3ECB740AEC4E}" presName="connTx" presStyleLbl="parChTrans1D2" presStyleIdx="0" presStyleCnt="7"/>
      <dgm:spPr/>
    </dgm:pt>
    <dgm:pt modelId="{7E903B81-CA24-493F-A041-8203BC824567}" type="pres">
      <dgm:prSet presAssocID="{FFEECA73-4DCA-44FB-A93D-1234422F0F18}" presName="node" presStyleLbl="node1" presStyleIdx="0" presStyleCnt="7">
        <dgm:presLayoutVars>
          <dgm:bulletEnabled val="1"/>
        </dgm:presLayoutVars>
      </dgm:prSet>
      <dgm:spPr/>
    </dgm:pt>
    <dgm:pt modelId="{C499CC83-7E6D-4F0C-A089-FC58856A1E47}" type="pres">
      <dgm:prSet presAssocID="{9F101D6D-F2EA-4503-AFC2-6E7875ABBC8F}" presName="Name9" presStyleLbl="parChTrans1D2" presStyleIdx="1" presStyleCnt="7"/>
      <dgm:spPr/>
    </dgm:pt>
    <dgm:pt modelId="{1896086D-8B4B-4003-B512-B5B1CC766E52}" type="pres">
      <dgm:prSet presAssocID="{9F101D6D-F2EA-4503-AFC2-6E7875ABBC8F}" presName="connTx" presStyleLbl="parChTrans1D2" presStyleIdx="1" presStyleCnt="7"/>
      <dgm:spPr/>
    </dgm:pt>
    <dgm:pt modelId="{21D72AC5-6559-4D14-AF79-5C6BB755419F}" type="pres">
      <dgm:prSet presAssocID="{A46BC4F1-0127-49C4-B4A5-D0F87AB9D11D}" presName="node" presStyleLbl="node1" presStyleIdx="1" presStyleCnt="7">
        <dgm:presLayoutVars>
          <dgm:bulletEnabled val="1"/>
        </dgm:presLayoutVars>
      </dgm:prSet>
      <dgm:spPr/>
    </dgm:pt>
    <dgm:pt modelId="{90EB5126-37F8-4769-99C6-2389E0EAA189}" type="pres">
      <dgm:prSet presAssocID="{A6A73950-FC7F-44EA-A0AC-D7E66A66D207}" presName="Name9" presStyleLbl="parChTrans1D2" presStyleIdx="2" presStyleCnt="7"/>
      <dgm:spPr/>
    </dgm:pt>
    <dgm:pt modelId="{8701E1BB-D852-4374-ADBD-A305E3D4C4E3}" type="pres">
      <dgm:prSet presAssocID="{A6A73950-FC7F-44EA-A0AC-D7E66A66D207}" presName="connTx" presStyleLbl="parChTrans1D2" presStyleIdx="2" presStyleCnt="7"/>
      <dgm:spPr/>
    </dgm:pt>
    <dgm:pt modelId="{528611E1-3FBA-4DDA-8A1F-A1E982D18825}" type="pres">
      <dgm:prSet presAssocID="{0A6CBAD3-A58B-4BB1-A38F-DC91B2ABB1DF}" presName="node" presStyleLbl="node1" presStyleIdx="2" presStyleCnt="7">
        <dgm:presLayoutVars>
          <dgm:bulletEnabled val="1"/>
        </dgm:presLayoutVars>
      </dgm:prSet>
      <dgm:spPr/>
    </dgm:pt>
    <dgm:pt modelId="{058ECB6E-9043-4485-A730-7A0D905AE1E2}" type="pres">
      <dgm:prSet presAssocID="{EB6F5DA7-BB36-4666-9E24-8F2747F80335}" presName="Name9" presStyleLbl="parChTrans1D2" presStyleIdx="3" presStyleCnt="7"/>
      <dgm:spPr/>
    </dgm:pt>
    <dgm:pt modelId="{4352C89C-945E-4F6F-BB56-FB48D96D316E}" type="pres">
      <dgm:prSet presAssocID="{EB6F5DA7-BB36-4666-9E24-8F2747F80335}" presName="connTx" presStyleLbl="parChTrans1D2" presStyleIdx="3" presStyleCnt="7"/>
      <dgm:spPr/>
    </dgm:pt>
    <dgm:pt modelId="{E799DC5B-5CAD-461B-A128-55C13329E31C}" type="pres">
      <dgm:prSet presAssocID="{1874E166-DDD1-4B4A-AFF3-7A487E876A35}" presName="node" presStyleLbl="node1" presStyleIdx="3" presStyleCnt="7">
        <dgm:presLayoutVars>
          <dgm:bulletEnabled val="1"/>
        </dgm:presLayoutVars>
      </dgm:prSet>
      <dgm:spPr/>
    </dgm:pt>
    <dgm:pt modelId="{BB930AB7-3715-41B3-A7B3-675D0267E4BE}" type="pres">
      <dgm:prSet presAssocID="{B648F697-2820-4F29-98C0-244F8FD0FE98}" presName="Name9" presStyleLbl="parChTrans1D2" presStyleIdx="4" presStyleCnt="7"/>
      <dgm:spPr/>
    </dgm:pt>
    <dgm:pt modelId="{079F4D16-02B9-4D52-AA21-B864BB1F508E}" type="pres">
      <dgm:prSet presAssocID="{B648F697-2820-4F29-98C0-244F8FD0FE98}" presName="connTx" presStyleLbl="parChTrans1D2" presStyleIdx="4" presStyleCnt="7"/>
      <dgm:spPr/>
    </dgm:pt>
    <dgm:pt modelId="{CC046CB6-D5A0-4925-B027-200D353985F2}" type="pres">
      <dgm:prSet presAssocID="{C7CFCF04-23D4-4A98-BAD3-0BADDB53D1F3}" presName="node" presStyleLbl="node1" presStyleIdx="4" presStyleCnt="7">
        <dgm:presLayoutVars>
          <dgm:bulletEnabled val="1"/>
        </dgm:presLayoutVars>
      </dgm:prSet>
      <dgm:spPr/>
    </dgm:pt>
    <dgm:pt modelId="{05A741FA-1816-44E3-9AE7-BCB859F4701D}" type="pres">
      <dgm:prSet presAssocID="{4CC7AFDD-545A-440E-AA41-B90DCDC7AD12}" presName="Name9" presStyleLbl="parChTrans1D2" presStyleIdx="5" presStyleCnt="7"/>
      <dgm:spPr/>
    </dgm:pt>
    <dgm:pt modelId="{50FCD0FA-2916-4103-8B55-957AD5B80426}" type="pres">
      <dgm:prSet presAssocID="{4CC7AFDD-545A-440E-AA41-B90DCDC7AD12}" presName="connTx" presStyleLbl="parChTrans1D2" presStyleIdx="5" presStyleCnt="7"/>
      <dgm:spPr/>
    </dgm:pt>
    <dgm:pt modelId="{129CC41E-D488-411A-977F-5ADD86785CA2}" type="pres">
      <dgm:prSet presAssocID="{DB0409F7-9BF8-4C41-A37D-8C255EF6480A}" presName="node" presStyleLbl="node1" presStyleIdx="5" presStyleCnt="7">
        <dgm:presLayoutVars>
          <dgm:bulletEnabled val="1"/>
        </dgm:presLayoutVars>
      </dgm:prSet>
      <dgm:spPr/>
    </dgm:pt>
    <dgm:pt modelId="{DE3C8FE5-67B9-44AB-AD56-66A0B49067CF}" type="pres">
      <dgm:prSet presAssocID="{67FC213E-3597-41DE-BED6-7C30AC2FA3CB}" presName="Name9" presStyleLbl="parChTrans1D2" presStyleIdx="6" presStyleCnt="7"/>
      <dgm:spPr/>
    </dgm:pt>
    <dgm:pt modelId="{A56AAF71-A8C1-40A6-A99F-C79D485AC3BA}" type="pres">
      <dgm:prSet presAssocID="{67FC213E-3597-41DE-BED6-7C30AC2FA3CB}" presName="connTx" presStyleLbl="parChTrans1D2" presStyleIdx="6" presStyleCnt="7"/>
      <dgm:spPr/>
    </dgm:pt>
    <dgm:pt modelId="{56752881-45D0-4F07-BF96-412345319EE2}" type="pres">
      <dgm:prSet presAssocID="{AE1CC25A-1E30-4D6F-9C62-883A296AA1DE}" presName="node" presStyleLbl="node1" presStyleIdx="6" presStyleCnt="7">
        <dgm:presLayoutVars>
          <dgm:bulletEnabled val="1"/>
        </dgm:presLayoutVars>
      </dgm:prSet>
      <dgm:spPr/>
    </dgm:pt>
  </dgm:ptLst>
  <dgm:cxnLst>
    <dgm:cxn modelId="{2E6D8D12-5D8C-4AF0-AAFE-D9800866E0E3}" type="presOf" srcId="{EB6F5DA7-BB36-4666-9E24-8F2747F80335}" destId="{4352C89C-945E-4F6F-BB56-FB48D96D316E}" srcOrd="1" destOrd="0" presId="urn:microsoft.com/office/officeart/2005/8/layout/radial1"/>
    <dgm:cxn modelId="{E4055317-B98B-47F4-9247-9EC411D5A38F}" type="presOf" srcId="{FFEECA73-4DCA-44FB-A93D-1234422F0F18}" destId="{7E903B81-CA24-493F-A041-8203BC824567}" srcOrd="0" destOrd="0" presId="urn:microsoft.com/office/officeart/2005/8/layout/radial1"/>
    <dgm:cxn modelId="{FC989E1D-08CE-4AF8-B90F-5797B2B99A11}" srcId="{E031B8DD-891D-491A-9560-D4D4F268F432}" destId="{1874E166-DDD1-4B4A-AFF3-7A487E876A35}" srcOrd="3" destOrd="0" parTransId="{EB6F5DA7-BB36-4666-9E24-8F2747F80335}" sibTransId="{94F772F7-BFF2-4C1C-98AA-111ECBFE065C}"/>
    <dgm:cxn modelId="{E7DDE41D-2012-4EA5-A8DC-FD7A7AE8A98C}" type="presOf" srcId="{4CC7AFDD-545A-440E-AA41-B90DCDC7AD12}" destId="{05A741FA-1816-44E3-9AE7-BCB859F4701D}" srcOrd="0" destOrd="0" presId="urn:microsoft.com/office/officeart/2005/8/layout/radial1"/>
    <dgm:cxn modelId="{6BE31623-64C6-40F8-BCF3-6E27453E6378}" type="presOf" srcId="{AE1CC25A-1E30-4D6F-9C62-883A296AA1DE}" destId="{56752881-45D0-4F07-BF96-412345319EE2}" srcOrd="0" destOrd="0" presId="urn:microsoft.com/office/officeart/2005/8/layout/radial1"/>
    <dgm:cxn modelId="{F52B6F24-05DA-4383-A43C-2F44039729D4}" srcId="{E031B8DD-891D-491A-9560-D4D4F268F432}" destId="{A46BC4F1-0127-49C4-B4A5-D0F87AB9D11D}" srcOrd="1" destOrd="0" parTransId="{9F101D6D-F2EA-4503-AFC2-6E7875ABBC8F}" sibTransId="{415C741F-9681-4172-A693-41812F38D699}"/>
    <dgm:cxn modelId="{F513B924-047D-49EF-B8CB-6C21ABCD4FAD}" type="presOf" srcId="{C7CFCF04-23D4-4A98-BAD3-0BADDB53D1F3}" destId="{CC046CB6-D5A0-4925-B027-200D353985F2}" srcOrd="0" destOrd="0" presId="urn:microsoft.com/office/officeart/2005/8/layout/radial1"/>
    <dgm:cxn modelId="{8B34CE35-07FF-40C1-BD56-685393CBA526}" type="presOf" srcId="{DB0409F7-9BF8-4C41-A37D-8C255EF6480A}" destId="{129CC41E-D488-411A-977F-5ADD86785CA2}" srcOrd="0" destOrd="0" presId="urn:microsoft.com/office/officeart/2005/8/layout/radial1"/>
    <dgm:cxn modelId="{500C3438-7AA9-4F91-AF9A-EA0FD77BB6C8}" srcId="{E031B8DD-891D-491A-9560-D4D4F268F432}" destId="{AE1CC25A-1E30-4D6F-9C62-883A296AA1DE}" srcOrd="6" destOrd="0" parTransId="{67FC213E-3597-41DE-BED6-7C30AC2FA3CB}" sibTransId="{AE28BB34-77ED-4946-BE69-9BA5B0AF136E}"/>
    <dgm:cxn modelId="{37C7E938-2636-4DAB-9172-42F8D4A54932}" type="presOf" srcId="{EB6F5DA7-BB36-4666-9E24-8F2747F80335}" destId="{058ECB6E-9043-4485-A730-7A0D905AE1E2}" srcOrd="0" destOrd="0" presId="urn:microsoft.com/office/officeart/2005/8/layout/radial1"/>
    <dgm:cxn modelId="{6C307D63-3AA7-419C-B401-A6E178A4BFAD}" srcId="{E031B8DD-891D-491A-9560-D4D4F268F432}" destId="{FFEECA73-4DCA-44FB-A93D-1234422F0F18}" srcOrd="0" destOrd="0" parTransId="{C0A12856-66C1-4031-B6B1-3ECB740AEC4E}" sibTransId="{A89AD4EC-EFD4-4011-B22D-F58B661C0FC4}"/>
    <dgm:cxn modelId="{747FA46F-D7A8-4A0E-9AE7-9EC5A37B38D2}" type="presOf" srcId="{0A6CBAD3-A58B-4BB1-A38F-DC91B2ABB1DF}" destId="{528611E1-3FBA-4DDA-8A1F-A1E982D18825}" srcOrd="0" destOrd="0" presId="urn:microsoft.com/office/officeart/2005/8/layout/radial1"/>
    <dgm:cxn modelId="{9EF6C072-5C13-40D9-B0CF-37B7C14AFA3A}" srcId="{E031B8DD-891D-491A-9560-D4D4F268F432}" destId="{0A6CBAD3-A58B-4BB1-A38F-DC91B2ABB1DF}" srcOrd="2" destOrd="0" parTransId="{A6A73950-FC7F-44EA-A0AC-D7E66A66D207}" sibTransId="{B90FF679-BDFD-4F33-9B5B-D1CED99A7BC8}"/>
    <dgm:cxn modelId="{9978AC77-5318-4844-B1C2-30AF586BC201}" type="presOf" srcId="{A6A73950-FC7F-44EA-A0AC-D7E66A66D207}" destId="{8701E1BB-D852-4374-ADBD-A305E3D4C4E3}" srcOrd="1" destOrd="0" presId="urn:microsoft.com/office/officeart/2005/8/layout/radial1"/>
    <dgm:cxn modelId="{5BC3D179-F4FA-4465-AA6D-5AF70C3B16E3}" type="presOf" srcId="{C0A12856-66C1-4031-B6B1-3ECB740AEC4E}" destId="{31F36FAA-93C9-4EAD-A40B-F1BE7F9244D8}" srcOrd="0" destOrd="0" presId="urn:microsoft.com/office/officeart/2005/8/layout/radial1"/>
    <dgm:cxn modelId="{37D5F898-E80A-4AFC-AF69-325E1D32B771}" type="presOf" srcId="{9F101D6D-F2EA-4503-AFC2-6E7875ABBC8F}" destId="{C499CC83-7E6D-4F0C-A089-FC58856A1E47}" srcOrd="0" destOrd="0" presId="urn:microsoft.com/office/officeart/2005/8/layout/radial1"/>
    <dgm:cxn modelId="{2AAC489C-7EB8-426F-92F4-CB5ACCF10C1A}" type="presOf" srcId="{4CC7AFDD-545A-440E-AA41-B90DCDC7AD12}" destId="{50FCD0FA-2916-4103-8B55-957AD5B80426}" srcOrd="1" destOrd="0" presId="urn:microsoft.com/office/officeart/2005/8/layout/radial1"/>
    <dgm:cxn modelId="{273C3C9F-2C6C-428A-96D4-A5FD859B6822}" type="presOf" srcId="{9F101D6D-F2EA-4503-AFC2-6E7875ABBC8F}" destId="{1896086D-8B4B-4003-B512-B5B1CC766E52}" srcOrd="1" destOrd="0" presId="urn:microsoft.com/office/officeart/2005/8/layout/radial1"/>
    <dgm:cxn modelId="{9DF582AD-6E4E-42E2-8EC4-E21A71BFBD08}" type="presOf" srcId="{67FC213E-3597-41DE-BED6-7C30AC2FA3CB}" destId="{A56AAF71-A8C1-40A6-A99F-C79D485AC3BA}" srcOrd="1" destOrd="0" presId="urn:microsoft.com/office/officeart/2005/8/layout/radial1"/>
    <dgm:cxn modelId="{38241FAE-FF2D-40DA-9333-4C59151D49E9}" type="presOf" srcId="{1E98977C-590F-4E98-A094-4C0A4E4A3C5D}" destId="{FF5130E8-355F-4F41-9A33-FBA6C019887F}" srcOrd="0" destOrd="0" presId="urn:microsoft.com/office/officeart/2005/8/layout/radial1"/>
    <dgm:cxn modelId="{F6D87FC0-490A-4245-9369-46E99AC33829}" type="presOf" srcId="{1874E166-DDD1-4B4A-AFF3-7A487E876A35}" destId="{E799DC5B-5CAD-461B-A128-55C13329E31C}" srcOrd="0" destOrd="0" presId="urn:microsoft.com/office/officeart/2005/8/layout/radial1"/>
    <dgm:cxn modelId="{15DF91D3-E6C3-4524-9C19-C810BA1770C5}" type="presOf" srcId="{A46BC4F1-0127-49C4-B4A5-D0F87AB9D11D}" destId="{21D72AC5-6559-4D14-AF79-5C6BB755419F}" srcOrd="0" destOrd="0" presId="urn:microsoft.com/office/officeart/2005/8/layout/radial1"/>
    <dgm:cxn modelId="{A81505D5-72D0-490D-B0AF-9640D98C5C68}" srcId="{1E98977C-590F-4E98-A094-4C0A4E4A3C5D}" destId="{E031B8DD-891D-491A-9560-D4D4F268F432}" srcOrd="0" destOrd="0" parTransId="{C9E7ED11-5DCC-44D1-9005-C0D1CD5627BA}" sibTransId="{0E64C9EA-BCD6-4444-B508-0AC5D197C3F7}"/>
    <dgm:cxn modelId="{7C1DB0D6-070C-4854-B0E0-55F42325E6A2}" type="presOf" srcId="{C0A12856-66C1-4031-B6B1-3ECB740AEC4E}" destId="{5677E153-38D1-4FEB-A962-8FC54919B40C}" srcOrd="1" destOrd="0" presId="urn:microsoft.com/office/officeart/2005/8/layout/radial1"/>
    <dgm:cxn modelId="{3FA670DC-D683-463C-A6DB-B846098C301F}" type="presOf" srcId="{67FC213E-3597-41DE-BED6-7C30AC2FA3CB}" destId="{DE3C8FE5-67B9-44AB-AD56-66A0B49067CF}" srcOrd="0" destOrd="0" presId="urn:microsoft.com/office/officeart/2005/8/layout/radial1"/>
    <dgm:cxn modelId="{A5F666E0-09E6-4F91-B6D0-2AA56B0012BB}" srcId="{E031B8DD-891D-491A-9560-D4D4F268F432}" destId="{C7CFCF04-23D4-4A98-BAD3-0BADDB53D1F3}" srcOrd="4" destOrd="0" parTransId="{B648F697-2820-4F29-98C0-244F8FD0FE98}" sibTransId="{3B158875-84C2-4BC6-B8E1-A94CF6D01777}"/>
    <dgm:cxn modelId="{4D32EAE0-69F9-41C2-9E6C-8578E4729038}" type="presOf" srcId="{E031B8DD-891D-491A-9560-D4D4F268F432}" destId="{ADF8DF20-AEF2-45E6-A12F-57D1CF655846}" srcOrd="0" destOrd="0" presId="urn:microsoft.com/office/officeart/2005/8/layout/radial1"/>
    <dgm:cxn modelId="{871289E4-E0BD-4FC3-BDD6-A72A9F1D0172}" type="presOf" srcId="{B648F697-2820-4F29-98C0-244F8FD0FE98}" destId="{BB930AB7-3715-41B3-A7B3-675D0267E4BE}" srcOrd="0" destOrd="0" presId="urn:microsoft.com/office/officeart/2005/8/layout/radial1"/>
    <dgm:cxn modelId="{FBA098E4-5820-40D2-8F86-9E9753EAE50E}" type="presOf" srcId="{A6A73950-FC7F-44EA-A0AC-D7E66A66D207}" destId="{90EB5126-37F8-4769-99C6-2389E0EAA189}" srcOrd="0" destOrd="0" presId="urn:microsoft.com/office/officeart/2005/8/layout/radial1"/>
    <dgm:cxn modelId="{ABC9F7EB-3ED5-499E-8C7E-AEA60A5FBD8F}" type="presOf" srcId="{B648F697-2820-4F29-98C0-244F8FD0FE98}" destId="{079F4D16-02B9-4D52-AA21-B864BB1F508E}" srcOrd="1" destOrd="0" presId="urn:microsoft.com/office/officeart/2005/8/layout/radial1"/>
    <dgm:cxn modelId="{BBA132FA-EC7E-42CC-B1E7-6F45696D8428}" srcId="{E031B8DD-891D-491A-9560-D4D4F268F432}" destId="{DB0409F7-9BF8-4C41-A37D-8C255EF6480A}" srcOrd="5" destOrd="0" parTransId="{4CC7AFDD-545A-440E-AA41-B90DCDC7AD12}" sibTransId="{519DF7AB-4B30-4063-9EE4-57CE4B028B74}"/>
    <dgm:cxn modelId="{834954A1-E2D1-455D-9884-4E6C377623EA}" type="presParOf" srcId="{FF5130E8-355F-4F41-9A33-FBA6C019887F}" destId="{ADF8DF20-AEF2-45E6-A12F-57D1CF655846}" srcOrd="0" destOrd="0" presId="urn:microsoft.com/office/officeart/2005/8/layout/radial1"/>
    <dgm:cxn modelId="{2CA3EEF8-C598-4AA8-8017-1CE0D69CD953}" type="presParOf" srcId="{FF5130E8-355F-4F41-9A33-FBA6C019887F}" destId="{31F36FAA-93C9-4EAD-A40B-F1BE7F9244D8}" srcOrd="1" destOrd="0" presId="urn:microsoft.com/office/officeart/2005/8/layout/radial1"/>
    <dgm:cxn modelId="{FF6DABB5-1D9D-42A7-AFEA-E267E7B80BB9}" type="presParOf" srcId="{31F36FAA-93C9-4EAD-A40B-F1BE7F9244D8}" destId="{5677E153-38D1-4FEB-A962-8FC54919B40C}" srcOrd="0" destOrd="0" presId="urn:microsoft.com/office/officeart/2005/8/layout/radial1"/>
    <dgm:cxn modelId="{3C2D1A41-B21F-4CBD-A9BD-ADE718FED55C}" type="presParOf" srcId="{FF5130E8-355F-4F41-9A33-FBA6C019887F}" destId="{7E903B81-CA24-493F-A041-8203BC824567}" srcOrd="2" destOrd="0" presId="urn:microsoft.com/office/officeart/2005/8/layout/radial1"/>
    <dgm:cxn modelId="{F482E1AA-FBA6-41DA-8BF8-E4A51E4D32FF}" type="presParOf" srcId="{FF5130E8-355F-4F41-9A33-FBA6C019887F}" destId="{C499CC83-7E6D-4F0C-A089-FC58856A1E47}" srcOrd="3" destOrd="0" presId="urn:microsoft.com/office/officeart/2005/8/layout/radial1"/>
    <dgm:cxn modelId="{643577FB-55D0-4602-A589-8A32D56155FC}" type="presParOf" srcId="{C499CC83-7E6D-4F0C-A089-FC58856A1E47}" destId="{1896086D-8B4B-4003-B512-B5B1CC766E52}" srcOrd="0" destOrd="0" presId="urn:microsoft.com/office/officeart/2005/8/layout/radial1"/>
    <dgm:cxn modelId="{3026E07C-D4E4-4FE7-96D3-2C3D9366A74E}" type="presParOf" srcId="{FF5130E8-355F-4F41-9A33-FBA6C019887F}" destId="{21D72AC5-6559-4D14-AF79-5C6BB755419F}" srcOrd="4" destOrd="0" presId="urn:microsoft.com/office/officeart/2005/8/layout/radial1"/>
    <dgm:cxn modelId="{76AF81A4-0246-471E-AC5E-5FDF0213C9B4}" type="presParOf" srcId="{FF5130E8-355F-4F41-9A33-FBA6C019887F}" destId="{90EB5126-37F8-4769-99C6-2389E0EAA189}" srcOrd="5" destOrd="0" presId="urn:microsoft.com/office/officeart/2005/8/layout/radial1"/>
    <dgm:cxn modelId="{6617CD49-CF9F-4FCD-8153-577C3A2015CC}" type="presParOf" srcId="{90EB5126-37F8-4769-99C6-2389E0EAA189}" destId="{8701E1BB-D852-4374-ADBD-A305E3D4C4E3}" srcOrd="0" destOrd="0" presId="urn:microsoft.com/office/officeart/2005/8/layout/radial1"/>
    <dgm:cxn modelId="{52436791-E3A2-4062-9A58-2AC2464EB81B}" type="presParOf" srcId="{FF5130E8-355F-4F41-9A33-FBA6C019887F}" destId="{528611E1-3FBA-4DDA-8A1F-A1E982D18825}" srcOrd="6" destOrd="0" presId="urn:microsoft.com/office/officeart/2005/8/layout/radial1"/>
    <dgm:cxn modelId="{F19A7BD8-1E08-4DD3-AE7A-B6A85C601691}" type="presParOf" srcId="{FF5130E8-355F-4F41-9A33-FBA6C019887F}" destId="{058ECB6E-9043-4485-A730-7A0D905AE1E2}" srcOrd="7" destOrd="0" presId="urn:microsoft.com/office/officeart/2005/8/layout/radial1"/>
    <dgm:cxn modelId="{9AB65A7B-B9BF-4142-9323-EA4714D9C5FA}" type="presParOf" srcId="{058ECB6E-9043-4485-A730-7A0D905AE1E2}" destId="{4352C89C-945E-4F6F-BB56-FB48D96D316E}" srcOrd="0" destOrd="0" presId="urn:microsoft.com/office/officeart/2005/8/layout/radial1"/>
    <dgm:cxn modelId="{18435B41-E637-469B-AD14-75DE18785B1A}" type="presParOf" srcId="{FF5130E8-355F-4F41-9A33-FBA6C019887F}" destId="{E799DC5B-5CAD-461B-A128-55C13329E31C}" srcOrd="8" destOrd="0" presId="urn:microsoft.com/office/officeart/2005/8/layout/radial1"/>
    <dgm:cxn modelId="{F2BF5FFE-D29E-4A40-87C7-DC348F0CEB2D}" type="presParOf" srcId="{FF5130E8-355F-4F41-9A33-FBA6C019887F}" destId="{BB930AB7-3715-41B3-A7B3-675D0267E4BE}" srcOrd="9" destOrd="0" presId="urn:microsoft.com/office/officeart/2005/8/layout/radial1"/>
    <dgm:cxn modelId="{0CF625CF-F4B4-47C7-8097-C8A1B5DF79D6}" type="presParOf" srcId="{BB930AB7-3715-41B3-A7B3-675D0267E4BE}" destId="{079F4D16-02B9-4D52-AA21-B864BB1F508E}" srcOrd="0" destOrd="0" presId="urn:microsoft.com/office/officeart/2005/8/layout/radial1"/>
    <dgm:cxn modelId="{C20D7CBB-E210-4051-83F9-0E2A668DEF5A}" type="presParOf" srcId="{FF5130E8-355F-4F41-9A33-FBA6C019887F}" destId="{CC046CB6-D5A0-4925-B027-200D353985F2}" srcOrd="10" destOrd="0" presId="urn:microsoft.com/office/officeart/2005/8/layout/radial1"/>
    <dgm:cxn modelId="{656B0849-4776-4C0A-91CE-07BDE5668586}" type="presParOf" srcId="{FF5130E8-355F-4F41-9A33-FBA6C019887F}" destId="{05A741FA-1816-44E3-9AE7-BCB859F4701D}" srcOrd="11" destOrd="0" presId="urn:microsoft.com/office/officeart/2005/8/layout/radial1"/>
    <dgm:cxn modelId="{60604BAC-F064-47CE-8140-AD029B439667}" type="presParOf" srcId="{05A741FA-1816-44E3-9AE7-BCB859F4701D}" destId="{50FCD0FA-2916-4103-8B55-957AD5B80426}" srcOrd="0" destOrd="0" presId="urn:microsoft.com/office/officeart/2005/8/layout/radial1"/>
    <dgm:cxn modelId="{D3EBF116-9B8C-411A-9231-79C9092CBD87}" type="presParOf" srcId="{FF5130E8-355F-4F41-9A33-FBA6C019887F}" destId="{129CC41E-D488-411A-977F-5ADD86785CA2}" srcOrd="12" destOrd="0" presId="urn:microsoft.com/office/officeart/2005/8/layout/radial1"/>
    <dgm:cxn modelId="{7E04983E-A306-4573-9EEA-F4A5551BF2DA}" type="presParOf" srcId="{FF5130E8-355F-4F41-9A33-FBA6C019887F}" destId="{DE3C8FE5-67B9-44AB-AD56-66A0B49067CF}" srcOrd="13" destOrd="0" presId="urn:microsoft.com/office/officeart/2005/8/layout/radial1"/>
    <dgm:cxn modelId="{53CFBCAA-1EE4-4789-9A78-ADC5CBDA1E1F}" type="presParOf" srcId="{DE3C8FE5-67B9-44AB-AD56-66A0B49067CF}" destId="{A56AAF71-A8C1-40A6-A99F-C79D485AC3BA}" srcOrd="0" destOrd="0" presId="urn:microsoft.com/office/officeart/2005/8/layout/radial1"/>
    <dgm:cxn modelId="{186C2311-68A2-4609-AED1-56A9B3882F6B}" type="presParOf" srcId="{FF5130E8-355F-4F41-9A33-FBA6C019887F}" destId="{56752881-45D0-4F07-BF96-412345319EE2}"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DB094E-2A1D-461C-BA6D-BA6048D0EF9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272995D-5929-419B-8961-4551734254FF}">
      <dgm:prSet/>
      <dgm:spPr/>
      <dgm:t>
        <a:bodyPr/>
        <a:lstStyle/>
        <a:p>
          <a:r>
            <a:rPr lang="en-GB"/>
            <a:t>To help customers to </a:t>
          </a:r>
          <a:r>
            <a:rPr lang="en-GB" i="1" u="sng"/>
            <a:t>recognise</a:t>
          </a:r>
          <a:r>
            <a:rPr lang="en-GB"/>
            <a:t> brands, we use:</a:t>
          </a:r>
          <a:endParaRPr lang="en-US"/>
        </a:p>
      </dgm:t>
    </dgm:pt>
    <dgm:pt modelId="{F30F5B7D-B965-4FDB-88B6-5304A1955FAC}" type="parTrans" cxnId="{45B37C7E-B254-4EB2-ADEA-682AF40BF896}">
      <dgm:prSet/>
      <dgm:spPr/>
      <dgm:t>
        <a:bodyPr/>
        <a:lstStyle/>
        <a:p>
          <a:endParaRPr lang="en-US"/>
        </a:p>
      </dgm:t>
    </dgm:pt>
    <dgm:pt modelId="{60AE1563-518C-4140-9ED6-E6D6A90A84B7}" type="sibTrans" cxnId="{45B37C7E-B254-4EB2-ADEA-682AF40BF896}">
      <dgm:prSet/>
      <dgm:spPr/>
      <dgm:t>
        <a:bodyPr/>
        <a:lstStyle/>
        <a:p>
          <a:endParaRPr lang="en-US"/>
        </a:p>
      </dgm:t>
    </dgm:pt>
    <dgm:pt modelId="{791F8609-CBDE-49FB-9683-72811BD786A0}">
      <dgm:prSet/>
      <dgm:spPr/>
      <dgm:t>
        <a:bodyPr/>
        <a:lstStyle/>
        <a:p>
          <a:r>
            <a:rPr lang="en-GB"/>
            <a:t>A logo</a:t>
          </a:r>
          <a:endParaRPr lang="en-US"/>
        </a:p>
      </dgm:t>
    </dgm:pt>
    <dgm:pt modelId="{AC45E403-A2CF-4FBE-9F01-BF79A9E44BCC}" type="parTrans" cxnId="{A102287D-02C8-4DAD-85F8-9F9EDC44B497}">
      <dgm:prSet/>
      <dgm:spPr/>
      <dgm:t>
        <a:bodyPr/>
        <a:lstStyle/>
        <a:p>
          <a:endParaRPr lang="en-US"/>
        </a:p>
      </dgm:t>
    </dgm:pt>
    <dgm:pt modelId="{23F04FE5-091F-4A86-8D28-8BF604614DEF}" type="sibTrans" cxnId="{A102287D-02C8-4DAD-85F8-9F9EDC44B497}">
      <dgm:prSet/>
      <dgm:spPr/>
      <dgm:t>
        <a:bodyPr/>
        <a:lstStyle/>
        <a:p>
          <a:endParaRPr lang="en-US"/>
        </a:p>
      </dgm:t>
    </dgm:pt>
    <dgm:pt modelId="{4ED0B8B2-74C3-4E68-9497-D60FA7AF9FCB}">
      <dgm:prSet/>
      <dgm:spPr/>
      <dgm:t>
        <a:bodyPr/>
        <a:lstStyle/>
        <a:p>
          <a:r>
            <a:rPr lang="en-GB"/>
            <a:t>A specific layout/ design</a:t>
          </a:r>
          <a:endParaRPr lang="en-US"/>
        </a:p>
      </dgm:t>
    </dgm:pt>
    <dgm:pt modelId="{73B75516-139F-4BBE-B122-CD89FC15AA53}" type="parTrans" cxnId="{0969EE7D-9FD7-400F-AAD4-A3B9C59E31A8}">
      <dgm:prSet/>
      <dgm:spPr/>
      <dgm:t>
        <a:bodyPr/>
        <a:lstStyle/>
        <a:p>
          <a:endParaRPr lang="en-US"/>
        </a:p>
      </dgm:t>
    </dgm:pt>
    <dgm:pt modelId="{8B165C3E-3730-4DE4-A681-73857C59741A}" type="sibTrans" cxnId="{0969EE7D-9FD7-400F-AAD4-A3B9C59E31A8}">
      <dgm:prSet/>
      <dgm:spPr/>
      <dgm:t>
        <a:bodyPr/>
        <a:lstStyle/>
        <a:p>
          <a:endParaRPr lang="en-US"/>
        </a:p>
      </dgm:t>
    </dgm:pt>
    <dgm:pt modelId="{E03677FC-72B7-408E-8B8F-E24504B63E67}">
      <dgm:prSet/>
      <dgm:spPr/>
      <dgm:t>
        <a:bodyPr/>
        <a:lstStyle/>
        <a:p>
          <a:r>
            <a:rPr lang="en-GB"/>
            <a:t>The same font and colours</a:t>
          </a:r>
          <a:endParaRPr lang="en-US"/>
        </a:p>
      </dgm:t>
    </dgm:pt>
    <dgm:pt modelId="{C29C89E1-CB29-4D66-9310-12785AC8860E}" type="parTrans" cxnId="{8CE3FC66-3E45-4C14-8774-6CF8E2D84B01}">
      <dgm:prSet/>
      <dgm:spPr/>
      <dgm:t>
        <a:bodyPr/>
        <a:lstStyle/>
        <a:p>
          <a:endParaRPr lang="en-US"/>
        </a:p>
      </dgm:t>
    </dgm:pt>
    <dgm:pt modelId="{FAAE0FEC-81B0-403D-B775-8C73437B02D2}" type="sibTrans" cxnId="{8CE3FC66-3E45-4C14-8774-6CF8E2D84B01}">
      <dgm:prSet/>
      <dgm:spPr/>
      <dgm:t>
        <a:bodyPr/>
        <a:lstStyle/>
        <a:p>
          <a:endParaRPr lang="en-US"/>
        </a:p>
      </dgm:t>
    </dgm:pt>
    <dgm:pt modelId="{59193365-582F-43BE-8224-19527A12AAC5}">
      <dgm:prSet/>
      <dgm:spPr/>
      <dgm:t>
        <a:bodyPr/>
        <a:lstStyle/>
        <a:p>
          <a:r>
            <a:rPr lang="en-GB"/>
            <a:t>Try to create a memorable strapline</a:t>
          </a:r>
          <a:endParaRPr lang="en-US"/>
        </a:p>
      </dgm:t>
    </dgm:pt>
    <dgm:pt modelId="{65B2A872-E583-482B-AE6B-8ED5DAB57332}" type="parTrans" cxnId="{D300CED0-2BE8-412F-96E2-E293A98AB5F8}">
      <dgm:prSet/>
      <dgm:spPr/>
      <dgm:t>
        <a:bodyPr/>
        <a:lstStyle/>
        <a:p>
          <a:endParaRPr lang="en-US"/>
        </a:p>
      </dgm:t>
    </dgm:pt>
    <dgm:pt modelId="{93EB3E86-1099-46F9-B5A8-A9EC3983593D}" type="sibTrans" cxnId="{D300CED0-2BE8-412F-96E2-E293A98AB5F8}">
      <dgm:prSet/>
      <dgm:spPr/>
      <dgm:t>
        <a:bodyPr/>
        <a:lstStyle/>
        <a:p>
          <a:endParaRPr lang="en-US"/>
        </a:p>
      </dgm:t>
    </dgm:pt>
    <dgm:pt modelId="{581B6801-DE46-4DEE-939E-1C6D6E380992}">
      <dgm:prSet/>
      <dgm:spPr/>
      <dgm:t>
        <a:bodyPr/>
        <a:lstStyle/>
        <a:p>
          <a:r>
            <a:rPr lang="en-GB"/>
            <a:t>In essence marketers are trying to make it easy for people to recognise their brand.   </a:t>
          </a:r>
          <a:endParaRPr lang="en-US"/>
        </a:p>
      </dgm:t>
    </dgm:pt>
    <dgm:pt modelId="{80E3CFA8-0C1C-478C-963D-2C292E04890F}" type="parTrans" cxnId="{A65D3364-2EB3-4CFD-9EC8-19BD5322FA4D}">
      <dgm:prSet/>
      <dgm:spPr/>
      <dgm:t>
        <a:bodyPr/>
        <a:lstStyle/>
        <a:p>
          <a:endParaRPr lang="en-US"/>
        </a:p>
      </dgm:t>
    </dgm:pt>
    <dgm:pt modelId="{181D0EBD-F388-43A7-B7FD-EBE30FAE4939}" type="sibTrans" cxnId="{A65D3364-2EB3-4CFD-9EC8-19BD5322FA4D}">
      <dgm:prSet/>
      <dgm:spPr/>
      <dgm:t>
        <a:bodyPr/>
        <a:lstStyle/>
        <a:p>
          <a:endParaRPr lang="en-US"/>
        </a:p>
      </dgm:t>
    </dgm:pt>
    <dgm:pt modelId="{0CC616EC-5A30-42A9-B4FE-CBFF4D945446}" type="pres">
      <dgm:prSet presAssocID="{4FDB094E-2A1D-461C-BA6D-BA6048D0EF93}" presName="linear" presStyleCnt="0">
        <dgm:presLayoutVars>
          <dgm:animLvl val="lvl"/>
          <dgm:resizeHandles val="exact"/>
        </dgm:presLayoutVars>
      </dgm:prSet>
      <dgm:spPr/>
    </dgm:pt>
    <dgm:pt modelId="{8CD10300-6031-4BBE-8650-5B2BBD366985}" type="pres">
      <dgm:prSet presAssocID="{C272995D-5929-419B-8961-4551734254FF}" presName="parentText" presStyleLbl="node1" presStyleIdx="0" presStyleCnt="6">
        <dgm:presLayoutVars>
          <dgm:chMax val="0"/>
          <dgm:bulletEnabled val="1"/>
        </dgm:presLayoutVars>
      </dgm:prSet>
      <dgm:spPr/>
    </dgm:pt>
    <dgm:pt modelId="{9E80A828-5272-4387-8172-8254A7DBDAD3}" type="pres">
      <dgm:prSet presAssocID="{60AE1563-518C-4140-9ED6-E6D6A90A84B7}" presName="spacer" presStyleCnt="0"/>
      <dgm:spPr/>
    </dgm:pt>
    <dgm:pt modelId="{4ADE9E40-0168-4030-A29A-F8DF790AC8D8}" type="pres">
      <dgm:prSet presAssocID="{791F8609-CBDE-49FB-9683-72811BD786A0}" presName="parentText" presStyleLbl="node1" presStyleIdx="1" presStyleCnt="6">
        <dgm:presLayoutVars>
          <dgm:chMax val="0"/>
          <dgm:bulletEnabled val="1"/>
        </dgm:presLayoutVars>
      </dgm:prSet>
      <dgm:spPr/>
    </dgm:pt>
    <dgm:pt modelId="{808BA654-8609-44DD-A4A7-D6EFCE110B6C}" type="pres">
      <dgm:prSet presAssocID="{23F04FE5-091F-4A86-8D28-8BF604614DEF}" presName="spacer" presStyleCnt="0"/>
      <dgm:spPr/>
    </dgm:pt>
    <dgm:pt modelId="{42A91FAE-D23A-47D1-8E64-38DF2307F9E2}" type="pres">
      <dgm:prSet presAssocID="{4ED0B8B2-74C3-4E68-9497-D60FA7AF9FCB}" presName="parentText" presStyleLbl="node1" presStyleIdx="2" presStyleCnt="6">
        <dgm:presLayoutVars>
          <dgm:chMax val="0"/>
          <dgm:bulletEnabled val="1"/>
        </dgm:presLayoutVars>
      </dgm:prSet>
      <dgm:spPr/>
    </dgm:pt>
    <dgm:pt modelId="{F92F235E-DC9A-46CD-8674-AA2E77D5E11C}" type="pres">
      <dgm:prSet presAssocID="{8B165C3E-3730-4DE4-A681-73857C59741A}" presName="spacer" presStyleCnt="0"/>
      <dgm:spPr/>
    </dgm:pt>
    <dgm:pt modelId="{9553028E-22BA-4226-B733-1FB874F5013D}" type="pres">
      <dgm:prSet presAssocID="{E03677FC-72B7-408E-8B8F-E24504B63E67}" presName="parentText" presStyleLbl="node1" presStyleIdx="3" presStyleCnt="6">
        <dgm:presLayoutVars>
          <dgm:chMax val="0"/>
          <dgm:bulletEnabled val="1"/>
        </dgm:presLayoutVars>
      </dgm:prSet>
      <dgm:spPr/>
    </dgm:pt>
    <dgm:pt modelId="{6B63D13E-BF58-4A8C-B10E-16E19366A8A5}" type="pres">
      <dgm:prSet presAssocID="{FAAE0FEC-81B0-403D-B775-8C73437B02D2}" presName="spacer" presStyleCnt="0"/>
      <dgm:spPr/>
    </dgm:pt>
    <dgm:pt modelId="{01AA960B-03DA-43D8-8C3D-E351C7D72FB2}" type="pres">
      <dgm:prSet presAssocID="{59193365-582F-43BE-8224-19527A12AAC5}" presName="parentText" presStyleLbl="node1" presStyleIdx="4" presStyleCnt="6">
        <dgm:presLayoutVars>
          <dgm:chMax val="0"/>
          <dgm:bulletEnabled val="1"/>
        </dgm:presLayoutVars>
      </dgm:prSet>
      <dgm:spPr/>
    </dgm:pt>
    <dgm:pt modelId="{CACB5457-4F47-495D-A13F-1DC049DAE921}" type="pres">
      <dgm:prSet presAssocID="{93EB3E86-1099-46F9-B5A8-A9EC3983593D}" presName="spacer" presStyleCnt="0"/>
      <dgm:spPr/>
    </dgm:pt>
    <dgm:pt modelId="{95BDA0E4-D3EE-4CC6-BA29-B9B7A91D5589}" type="pres">
      <dgm:prSet presAssocID="{581B6801-DE46-4DEE-939E-1C6D6E380992}" presName="parentText" presStyleLbl="node1" presStyleIdx="5" presStyleCnt="6">
        <dgm:presLayoutVars>
          <dgm:chMax val="0"/>
          <dgm:bulletEnabled val="1"/>
        </dgm:presLayoutVars>
      </dgm:prSet>
      <dgm:spPr/>
    </dgm:pt>
  </dgm:ptLst>
  <dgm:cxnLst>
    <dgm:cxn modelId="{14144F0B-B6FE-477B-8BD9-A2C31A29EDB2}" type="presOf" srcId="{59193365-582F-43BE-8224-19527A12AAC5}" destId="{01AA960B-03DA-43D8-8C3D-E351C7D72FB2}" srcOrd="0" destOrd="0" presId="urn:microsoft.com/office/officeart/2005/8/layout/vList2"/>
    <dgm:cxn modelId="{27175A0E-5840-48AA-8E58-753FFC30521D}" type="presOf" srcId="{581B6801-DE46-4DEE-939E-1C6D6E380992}" destId="{95BDA0E4-D3EE-4CC6-BA29-B9B7A91D5589}" srcOrd="0" destOrd="0" presId="urn:microsoft.com/office/officeart/2005/8/layout/vList2"/>
    <dgm:cxn modelId="{DA848A10-0A97-4904-BBC4-596F6A0EFBFF}" type="presOf" srcId="{4ED0B8B2-74C3-4E68-9497-D60FA7AF9FCB}" destId="{42A91FAE-D23A-47D1-8E64-38DF2307F9E2}" srcOrd="0" destOrd="0" presId="urn:microsoft.com/office/officeart/2005/8/layout/vList2"/>
    <dgm:cxn modelId="{0165B618-EF82-41C7-871F-B4342DE60271}" type="presOf" srcId="{4FDB094E-2A1D-461C-BA6D-BA6048D0EF93}" destId="{0CC616EC-5A30-42A9-B4FE-CBFF4D945446}" srcOrd="0" destOrd="0" presId="urn:microsoft.com/office/officeart/2005/8/layout/vList2"/>
    <dgm:cxn modelId="{2271A71C-4517-4DF3-A1E2-70F55B517419}" type="presOf" srcId="{E03677FC-72B7-408E-8B8F-E24504B63E67}" destId="{9553028E-22BA-4226-B733-1FB874F5013D}" srcOrd="0" destOrd="0" presId="urn:microsoft.com/office/officeart/2005/8/layout/vList2"/>
    <dgm:cxn modelId="{2046A92E-26D9-408A-B285-555CCE5C6D82}" type="presOf" srcId="{C272995D-5929-419B-8961-4551734254FF}" destId="{8CD10300-6031-4BBE-8650-5B2BBD366985}" srcOrd="0" destOrd="0" presId="urn:microsoft.com/office/officeart/2005/8/layout/vList2"/>
    <dgm:cxn modelId="{A65D3364-2EB3-4CFD-9EC8-19BD5322FA4D}" srcId="{4FDB094E-2A1D-461C-BA6D-BA6048D0EF93}" destId="{581B6801-DE46-4DEE-939E-1C6D6E380992}" srcOrd="5" destOrd="0" parTransId="{80E3CFA8-0C1C-478C-963D-2C292E04890F}" sibTransId="{181D0EBD-F388-43A7-B7FD-EBE30FAE4939}"/>
    <dgm:cxn modelId="{8CE3FC66-3E45-4C14-8774-6CF8E2D84B01}" srcId="{4FDB094E-2A1D-461C-BA6D-BA6048D0EF93}" destId="{E03677FC-72B7-408E-8B8F-E24504B63E67}" srcOrd="3" destOrd="0" parTransId="{C29C89E1-CB29-4D66-9310-12785AC8860E}" sibTransId="{FAAE0FEC-81B0-403D-B775-8C73437B02D2}"/>
    <dgm:cxn modelId="{A102287D-02C8-4DAD-85F8-9F9EDC44B497}" srcId="{4FDB094E-2A1D-461C-BA6D-BA6048D0EF93}" destId="{791F8609-CBDE-49FB-9683-72811BD786A0}" srcOrd="1" destOrd="0" parTransId="{AC45E403-A2CF-4FBE-9F01-BF79A9E44BCC}" sibTransId="{23F04FE5-091F-4A86-8D28-8BF604614DEF}"/>
    <dgm:cxn modelId="{0969EE7D-9FD7-400F-AAD4-A3B9C59E31A8}" srcId="{4FDB094E-2A1D-461C-BA6D-BA6048D0EF93}" destId="{4ED0B8B2-74C3-4E68-9497-D60FA7AF9FCB}" srcOrd="2" destOrd="0" parTransId="{73B75516-139F-4BBE-B122-CD89FC15AA53}" sibTransId="{8B165C3E-3730-4DE4-A681-73857C59741A}"/>
    <dgm:cxn modelId="{45B37C7E-B254-4EB2-ADEA-682AF40BF896}" srcId="{4FDB094E-2A1D-461C-BA6D-BA6048D0EF93}" destId="{C272995D-5929-419B-8961-4551734254FF}" srcOrd="0" destOrd="0" parTransId="{F30F5B7D-B965-4FDB-88B6-5304A1955FAC}" sibTransId="{60AE1563-518C-4140-9ED6-E6D6A90A84B7}"/>
    <dgm:cxn modelId="{B2B951B8-CA99-41D0-A9FA-2DD252B5741D}" type="presOf" srcId="{791F8609-CBDE-49FB-9683-72811BD786A0}" destId="{4ADE9E40-0168-4030-A29A-F8DF790AC8D8}" srcOrd="0" destOrd="0" presId="urn:microsoft.com/office/officeart/2005/8/layout/vList2"/>
    <dgm:cxn modelId="{D300CED0-2BE8-412F-96E2-E293A98AB5F8}" srcId="{4FDB094E-2A1D-461C-BA6D-BA6048D0EF93}" destId="{59193365-582F-43BE-8224-19527A12AAC5}" srcOrd="4" destOrd="0" parTransId="{65B2A872-E583-482B-AE6B-8ED5DAB57332}" sibTransId="{93EB3E86-1099-46F9-B5A8-A9EC3983593D}"/>
    <dgm:cxn modelId="{570196FD-1AD4-4FD6-B70D-02228DB5BD83}" type="presParOf" srcId="{0CC616EC-5A30-42A9-B4FE-CBFF4D945446}" destId="{8CD10300-6031-4BBE-8650-5B2BBD366985}" srcOrd="0" destOrd="0" presId="urn:microsoft.com/office/officeart/2005/8/layout/vList2"/>
    <dgm:cxn modelId="{AD4CE818-EB68-443A-B365-B1A9BA8A1A0E}" type="presParOf" srcId="{0CC616EC-5A30-42A9-B4FE-CBFF4D945446}" destId="{9E80A828-5272-4387-8172-8254A7DBDAD3}" srcOrd="1" destOrd="0" presId="urn:microsoft.com/office/officeart/2005/8/layout/vList2"/>
    <dgm:cxn modelId="{03ADF0A9-3263-4E21-85F7-EBEACC7A76E1}" type="presParOf" srcId="{0CC616EC-5A30-42A9-B4FE-CBFF4D945446}" destId="{4ADE9E40-0168-4030-A29A-F8DF790AC8D8}" srcOrd="2" destOrd="0" presId="urn:microsoft.com/office/officeart/2005/8/layout/vList2"/>
    <dgm:cxn modelId="{B1468804-CE60-4094-AC9D-38ABD6E0439D}" type="presParOf" srcId="{0CC616EC-5A30-42A9-B4FE-CBFF4D945446}" destId="{808BA654-8609-44DD-A4A7-D6EFCE110B6C}" srcOrd="3" destOrd="0" presId="urn:microsoft.com/office/officeart/2005/8/layout/vList2"/>
    <dgm:cxn modelId="{D4BD4E9B-F565-459B-AE02-B7A6CC9DE7E2}" type="presParOf" srcId="{0CC616EC-5A30-42A9-B4FE-CBFF4D945446}" destId="{42A91FAE-D23A-47D1-8E64-38DF2307F9E2}" srcOrd="4" destOrd="0" presId="urn:microsoft.com/office/officeart/2005/8/layout/vList2"/>
    <dgm:cxn modelId="{CDE589D4-6AFC-4880-8C0D-BBE5795BFE38}" type="presParOf" srcId="{0CC616EC-5A30-42A9-B4FE-CBFF4D945446}" destId="{F92F235E-DC9A-46CD-8674-AA2E77D5E11C}" srcOrd="5" destOrd="0" presId="urn:microsoft.com/office/officeart/2005/8/layout/vList2"/>
    <dgm:cxn modelId="{4EB42D70-767E-46F6-B140-0DB8AEAA17B6}" type="presParOf" srcId="{0CC616EC-5A30-42A9-B4FE-CBFF4D945446}" destId="{9553028E-22BA-4226-B733-1FB874F5013D}" srcOrd="6" destOrd="0" presId="urn:microsoft.com/office/officeart/2005/8/layout/vList2"/>
    <dgm:cxn modelId="{9D59D8FC-90CB-4A84-B19E-714ED2EEC691}" type="presParOf" srcId="{0CC616EC-5A30-42A9-B4FE-CBFF4D945446}" destId="{6B63D13E-BF58-4A8C-B10E-16E19366A8A5}" srcOrd="7" destOrd="0" presId="urn:microsoft.com/office/officeart/2005/8/layout/vList2"/>
    <dgm:cxn modelId="{0D2D1888-3FFA-4C03-91B2-54D31886BFC8}" type="presParOf" srcId="{0CC616EC-5A30-42A9-B4FE-CBFF4D945446}" destId="{01AA960B-03DA-43D8-8C3D-E351C7D72FB2}" srcOrd="8" destOrd="0" presId="urn:microsoft.com/office/officeart/2005/8/layout/vList2"/>
    <dgm:cxn modelId="{BF360A00-D2A3-4332-96C5-719D7E0E4615}" type="presParOf" srcId="{0CC616EC-5A30-42A9-B4FE-CBFF4D945446}" destId="{CACB5457-4F47-495D-A13F-1DC049DAE921}" srcOrd="9" destOrd="0" presId="urn:microsoft.com/office/officeart/2005/8/layout/vList2"/>
    <dgm:cxn modelId="{CBC05297-BC92-4269-9659-66C0FC2047C2}" type="presParOf" srcId="{0CC616EC-5A30-42A9-B4FE-CBFF4D945446}" destId="{95BDA0E4-D3EE-4CC6-BA29-B9B7A91D5589}"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2796D1-D4FB-4852-82C0-6CDA3F2A3165}">
      <dsp:nvSpPr>
        <dsp:cNvPr id="0" name=""/>
        <dsp:cNvSpPr/>
      </dsp:nvSpPr>
      <dsp:spPr>
        <a:xfrm>
          <a:off x="0" y="326379"/>
          <a:ext cx="8302625" cy="1735650"/>
        </a:xfrm>
        <a:prstGeom prst="rect">
          <a:avLst/>
        </a:prstGeom>
        <a:solidFill>
          <a:schemeClr val="lt1">
            <a:alpha val="90000"/>
            <a:hueOff val="0"/>
            <a:satOff val="0"/>
            <a:lumOff val="0"/>
            <a:alphaOff val="0"/>
          </a:schemeClr>
        </a:solidFill>
        <a:ln w="15875" cap="flat" cmpd="sng" algn="ctr">
          <a:solidFill>
            <a:srgbClr val="92D050"/>
          </a:solidFill>
          <a:prstDash val="solid"/>
        </a:ln>
        <a:effectLst/>
      </dsp:spPr>
      <dsp:style>
        <a:lnRef idx="2">
          <a:scrgbClr r="0" g="0" b="0"/>
        </a:lnRef>
        <a:fillRef idx="1">
          <a:scrgbClr r="0" g="0" b="0"/>
        </a:fillRef>
        <a:effectRef idx="0">
          <a:scrgbClr r="0" g="0" b="0"/>
        </a:effectRef>
        <a:fontRef idx="minor"/>
      </dsp:style>
      <dsp:txBody>
        <a:bodyPr spcFirstLastPara="0" vert="horz" wrap="square" lIns="644376" tIns="395732" rIns="644376" bIns="142240" numCol="1" spcCol="1270" anchor="t" anchorCtr="0">
          <a:noAutofit/>
        </a:bodyPr>
        <a:lstStyle/>
        <a:p>
          <a:pPr marL="228600" lvl="1" indent="-228600" algn="l" defTabSz="889000" rtl="0">
            <a:lnSpc>
              <a:spcPct val="90000"/>
            </a:lnSpc>
            <a:spcBef>
              <a:spcPct val="0"/>
            </a:spcBef>
            <a:spcAft>
              <a:spcPct val="15000"/>
            </a:spcAft>
            <a:buChar char="•"/>
          </a:pPr>
          <a:r>
            <a:rPr lang="en-US" sz="2000" kern="1200" dirty="0"/>
            <a:t>States of felt deprivation</a:t>
          </a:r>
        </a:p>
        <a:p>
          <a:pPr marL="457200" lvl="2" indent="-228600" algn="l" defTabSz="889000" rtl="0">
            <a:lnSpc>
              <a:spcPct val="90000"/>
            </a:lnSpc>
            <a:spcBef>
              <a:spcPct val="0"/>
            </a:spcBef>
            <a:spcAft>
              <a:spcPct val="15000"/>
            </a:spcAft>
            <a:buChar char="•"/>
          </a:pPr>
          <a:r>
            <a:rPr lang="en-US" sz="2000" kern="1200" dirty="0">
              <a:solidFill>
                <a:srgbClr val="000000"/>
              </a:solidFill>
            </a:rPr>
            <a:t>Physical needs - Food, clothing, warmth, and safety</a:t>
          </a:r>
        </a:p>
        <a:p>
          <a:pPr marL="457200" lvl="2" indent="-228600" algn="l" defTabSz="889000">
            <a:lnSpc>
              <a:spcPct val="90000"/>
            </a:lnSpc>
            <a:spcBef>
              <a:spcPct val="0"/>
            </a:spcBef>
            <a:spcAft>
              <a:spcPct val="15000"/>
            </a:spcAft>
            <a:buChar char="•"/>
          </a:pPr>
          <a:r>
            <a:rPr lang="en-US" sz="2000" kern="1200" dirty="0">
              <a:solidFill>
                <a:srgbClr val="000000"/>
              </a:solidFill>
            </a:rPr>
            <a:t>Social needs - Belonging and affection</a:t>
          </a:r>
        </a:p>
        <a:p>
          <a:pPr marL="457200" lvl="2" indent="-228600" algn="l" defTabSz="889000">
            <a:lnSpc>
              <a:spcPct val="90000"/>
            </a:lnSpc>
            <a:spcBef>
              <a:spcPct val="0"/>
            </a:spcBef>
            <a:spcAft>
              <a:spcPct val="15000"/>
            </a:spcAft>
            <a:buChar char="•"/>
          </a:pPr>
          <a:r>
            <a:rPr lang="en-US" sz="2000" kern="1200" dirty="0">
              <a:solidFill>
                <a:srgbClr val="000000"/>
              </a:solidFill>
            </a:rPr>
            <a:t>Individual needs - Knowledge and self-expression</a:t>
          </a:r>
        </a:p>
      </dsp:txBody>
      <dsp:txXfrm>
        <a:off x="0" y="326379"/>
        <a:ext cx="8302625" cy="1735650"/>
      </dsp:txXfrm>
    </dsp:sp>
    <dsp:sp modelId="{DA5FD410-9789-433F-9CBE-7263E6E47D11}">
      <dsp:nvSpPr>
        <dsp:cNvPr id="0" name=""/>
        <dsp:cNvSpPr/>
      </dsp:nvSpPr>
      <dsp:spPr>
        <a:xfrm>
          <a:off x="415131" y="45939"/>
          <a:ext cx="5811837" cy="560880"/>
        </a:xfrm>
        <a:prstGeom prst="roundRect">
          <a:avLst/>
        </a:prstGeom>
        <a:solidFill>
          <a:schemeClr val="accent1">
            <a:lumMod val="40000"/>
            <a:lumOff val="60000"/>
          </a:schemeClr>
        </a:solidFill>
        <a:ln w="15875" cap="flat" cmpd="sng" algn="ctr">
          <a:solidFill>
            <a:srgbClr val="92D05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674" tIns="0" rIns="219674" bIns="0" numCol="1" spcCol="1270" anchor="ctr" anchorCtr="0">
          <a:noAutofit/>
        </a:bodyPr>
        <a:lstStyle/>
        <a:p>
          <a:pPr marL="0" lvl="0" indent="0" algn="l" defTabSz="1244600" rtl="0">
            <a:lnSpc>
              <a:spcPct val="90000"/>
            </a:lnSpc>
            <a:spcBef>
              <a:spcPct val="0"/>
            </a:spcBef>
            <a:spcAft>
              <a:spcPct val="35000"/>
            </a:spcAft>
            <a:buNone/>
          </a:pPr>
          <a:r>
            <a:rPr lang="en-US" sz="2800" b="1" kern="1200" dirty="0">
              <a:solidFill>
                <a:srgbClr val="000000"/>
              </a:solidFill>
            </a:rPr>
            <a:t>Needs</a:t>
          </a:r>
        </a:p>
      </dsp:txBody>
      <dsp:txXfrm>
        <a:off x="442511" y="73319"/>
        <a:ext cx="5757077" cy="506120"/>
      </dsp:txXfrm>
    </dsp:sp>
    <dsp:sp modelId="{F767BEE8-E1C7-4A88-ACE4-A1F8564E2CC6}">
      <dsp:nvSpPr>
        <dsp:cNvPr id="0" name=""/>
        <dsp:cNvSpPr/>
      </dsp:nvSpPr>
      <dsp:spPr>
        <a:xfrm>
          <a:off x="0" y="2445069"/>
          <a:ext cx="8302625" cy="1077300"/>
        </a:xfrm>
        <a:prstGeom prst="rect">
          <a:avLst/>
        </a:prstGeom>
        <a:solidFill>
          <a:schemeClr val="lt1">
            <a:alpha val="90000"/>
            <a:hueOff val="0"/>
            <a:satOff val="0"/>
            <a:lumOff val="0"/>
            <a:alphaOff val="0"/>
          </a:schemeClr>
        </a:solidFill>
        <a:ln w="15875" cap="flat" cmpd="sng" algn="ctr">
          <a:solidFill>
            <a:srgbClr val="92D050"/>
          </a:solidFill>
          <a:prstDash val="solid"/>
        </a:ln>
        <a:effectLst/>
      </dsp:spPr>
      <dsp:style>
        <a:lnRef idx="2">
          <a:scrgbClr r="0" g="0" b="0"/>
        </a:lnRef>
        <a:fillRef idx="1">
          <a:scrgbClr r="0" g="0" b="0"/>
        </a:fillRef>
        <a:effectRef idx="0">
          <a:scrgbClr r="0" g="0" b="0"/>
        </a:effectRef>
        <a:fontRef idx="minor"/>
      </dsp:style>
      <dsp:txBody>
        <a:bodyPr spcFirstLastPara="0" vert="horz" wrap="square" lIns="644376" tIns="395732" rIns="644376" bIns="142240" numCol="1" spcCol="1270" anchor="t" anchorCtr="0">
          <a:noAutofit/>
        </a:bodyPr>
        <a:lstStyle/>
        <a:p>
          <a:pPr marL="228600" lvl="1" indent="-228600" algn="l" defTabSz="889000" rtl="0">
            <a:lnSpc>
              <a:spcPct val="90000"/>
            </a:lnSpc>
            <a:spcBef>
              <a:spcPct val="0"/>
            </a:spcBef>
            <a:spcAft>
              <a:spcPct val="15000"/>
            </a:spcAft>
            <a:buChar char="•"/>
          </a:pPr>
          <a:r>
            <a:rPr lang="en-US" sz="2000" kern="1200" dirty="0">
              <a:solidFill>
                <a:srgbClr val="000000"/>
              </a:solidFill>
            </a:rPr>
            <a:t>Form taken by human needs when shaped by culture </a:t>
          </a:r>
          <a:r>
            <a:rPr lang="en-US" sz="2000" kern="1200" dirty="0"/>
            <a:t>and individual personality</a:t>
          </a:r>
        </a:p>
      </dsp:txBody>
      <dsp:txXfrm>
        <a:off x="0" y="2445069"/>
        <a:ext cx="8302625" cy="1077300"/>
      </dsp:txXfrm>
    </dsp:sp>
    <dsp:sp modelId="{522FCFB0-3B7F-4235-B363-67662B4C84CF}">
      <dsp:nvSpPr>
        <dsp:cNvPr id="0" name=""/>
        <dsp:cNvSpPr/>
      </dsp:nvSpPr>
      <dsp:spPr>
        <a:xfrm>
          <a:off x="415131" y="2164630"/>
          <a:ext cx="5811837" cy="560880"/>
        </a:xfrm>
        <a:prstGeom prst="roundRect">
          <a:avLst/>
        </a:prstGeom>
        <a:solidFill>
          <a:schemeClr val="accent4">
            <a:lumMod val="40000"/>
            <a:lumOff val="60000"/>
          </a:schemeClr>
        </a:solidFill>
        <a:ln w="15875" cap="flat" cmpd="sng" algn="ctr">
          <a:solidFill>
            <a:srgbClr val="92D05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674" tIns="0" rIns="219674" bIns="0" numCol="1" spcCol="1270" anchor="ctr" anchorCtr="0">
          <a:noAutofit/>
        </a:bodyPr>
        <a:lstStyle/>
        <a:p>
          <a:pPr marL="0" lvl="0" indent="0" algn="l" defTabSz="1244600" rtl="0">
            <a:lnSpc>
              <a:spcPct val="90000"/>
            </a:lnSpc>
            <a:spcBef>
              <a:spcPct val="0"/>
            </a:spcBef>
            <a:spcAft>
              <a:spcPct val="35000"/>
            </a:spcAft>
            <a:buNone/>
          </a:pPr>
          <a:r>
            <a:rPr lang="en-US" sz="2800" b="1" kern="1200" dirty="0">
              <a:solidFill>
                <a:srgbClr val="000000"/>
              </a:solidFill>
            </a:rPr>
            <a:t>Wants</a:t>
          </a:r>
        </a:p>
      </dsp:txBody>
      <dsp:txXfrm>
        <a:off x="442511" y="2192010"/>
        <a:ext cx="5757077" cy="506120"/>
      </dsp:txXfrm>
    </dsp:sp>
    <dsp:sp modelId="{97E49DF9-91DA-4265-99D5-F02372F8B0FE}">
      <dsp:nvSpPr>
        <dsp:cNvPr id="0" name=""/>
        <dsp:cNvSpPr/>
      </dsp:nvSpPr>
      <dsp:spPr>
        <a:xfrm>
          <a:off x="0" y="3905410"/>
          <a:ext cx="8302625" cy="807975"/>
        </a:xfrm>
        <a:prstGeom prst="rect">
          <a:avLst/>
        </a:prstGeom>
        <a:solidFill>
          <a:schemeClr val="lt1">
            <a:alpha val="90000"/>
            <a:hueOff val="0"/>
            <a:satOff val="0"/>
            <a:lumOff val="0"/>
            <a:alphaOff val="0"/>
          </a:schemeClr>
        </a:solidFill>
        <a:ln w="15875" cap="flat" cmpd="sng" algn="ctr">
          <a:solidFill>
            <a:srgbClr val="92D050"/>
          </a:solidFill>
          <a:prstDash val="solid"/>
        </a:ln>
        <a:effectLst/>
      </dsp:spPr>
      <dsp:style>
        <a:lnRef idx="2">
          <a:scrgbClr r="0" g="0" b="0"/>
        </a:lnRef>
        <a:fillRef idx="1">
          <a:scrgbClr r="0" g="0" b="0"/>
        </a:fillRef>
        <a:effectRef idx="0">
          <a:scrgbClr r="0" g="0" b="0"/>
        </a:effectRef>
        <a:fontRef idx="minor"/>
      </dsp:style>
      <dsp:txBody>
        <a:bodyPr spcFirstLastPara="0" vert="horz" wrap="square" lIns="644376" tIns="395732" rIns="644376" bIns="142240" numCol="1" spcCol="1270" anchor="t" anchorCtr="0">
          <a:noAutofit/>
        </a:bodyPr>
        <a:lstStyle/>
        <a:p>
          <a:pPr marL="228600" lvl="1" indent="-228600" algn="l" defTabSz="889000" rtl="0">
            <a:lnSpc>
              <a:spcPct val="90000"/>
            </a:lnSpc>
            <a:spcBef>
              <a:spcPct val="0"/>
            </a:spcBef>
            <a:spcAft>
              <a:spcPct val="15000"/>
            </a:spcAft>
            <a:buChar char="•"/>
          </a:pPr>
          <a:r>
            <a:rPr lang="en-US" sz="2000" kern="1200" dirty="0"/>
            <a:t>Human wants that are backed by buying power</a:t>
          </a:r>
        </a:p>
      </dsp:txBody>
      <dsp:txXfrm>
        <a:off x="0" y="3905410"/>
        <a:ext cx="8302625" cy="807975"/>
      </dsp:txXfrm>
    </dsp:sp>
    <dsp:sp modelId="{6168FC3D-6263-4E36-AE08-ECAC8FD75DCE}">
      <dsp:nvSpPr>
        <dsp:cNvPr id="0" name=""/>
        <dsp:cNvSpPr/>
      </dsp:nvSpPr>
      <dsp:spPr>
        <a:xfrm>
          <a:off x="415131" y="3624970"/>
          <a:ext cx="5811837" cy="560880"/>
        </a:xfrm>
        <a:prstGeom prst="roundRect">
          <a:avLst/>
        </a:prstGeom>
        <a:solidFill>
          <a:schemeClr val="accent5">
            <a:lumMod val="60000"/>
            <a:lumOff val="40000"/>
          </a:schemeClr>
        </a:solidFill>
        <a:ln w="15875" cap="flat" cmpd="sng" algn="ctr">
          <a:solidFill>
            <a:srgbClr val="92D05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674" tIns="0" rIns="219674" bIns="0" numCol="1" spcCol="1270" anchor="ctr" anchorCtr="0">
          <a:noAutofit/>
        </a:bodyPr>
        <a:lstStyle/>
        <a:p>
          <a:pPr marL="0" lvl="0" indent="0" algn="l" defTabSz="1244600" rtl="0">
            <a:lnSpc>
              <a:spcPct val="90000"/>
            </a:lnSpc>
            <a:spcBef>
              <a:spcPct val="0"/>
            </a:spcBef>
            <a:spcAft>
              <a:spcPct val="35000"/>
            </a:spcAft>
            <a:buNone/>
          </a:pPr>
          <a:r>
            <a:rPr lang="en-US" sz="2800" b="1" kern="1200" dirty="0">
              <a:solidFill>
                <a:srgbClr val="000000"/>
              </a:solidFill>
            </a:rPr>
            <a:t>Demands</a:t>
          </a:r>
        </a:p>
      </dsp:txBody>
      <dsp:txXfrm>
        <a:off x="442511" y="3652350"/>
        <a:ext cx="5757077" cy="506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F8DF20-AEF2-45E6-A12F-57D1CF655846}">
      <dsp:nvSpPr>
        <dsp:cNvPr id="0" name=""/>
        <dsp:cNvSpPr/>
      </dsp:nvSpPr>
      <dsp:spPr>
        <a:xfrm>
          <a:off x="5488997" y="2115271"/>
          <a:ext cx="1396885" cy="139688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Customers</a:t>
          </a:r>
        </a:p>
      </dsp:txBody>
      <dsp:txXfrm>
        <a:off x="5693566" y="2319840"/>
        <a:ext cx="987747" cy="987747"/>
      </dsp:txXfrm>
    </dsp:sp>
    <dsp:sp modelId="{31F36FAA-93C9-4EAD-A40B-F1BE7F9244D8}">
      <dsp:nvSpPr>
        <dsp:cNvPr id="0" name=""/>
        <dsp:cNvSpPr/>
      </dsp:nvSpPr>
      <dsp:spPr>
        <a:xfrm rot="16200000">
          <a:off x="5838080" y="1755753"/>
          <a:ext cx="698718" cy="20318"/>
        </a:xfrm>
        <a:custGeom>
          <a:avLst/>
          <a:gdLst/>
          <a:ahLst/>
          <a:cxnLst/>
          <a:rect l="0" t="0" r="0" b="0"/>
          <a:pathLst>
            <a:path>
              <a:moveTo>
                <a:pt x="0" y="10159"/>
              </a:moveTo>
              <a:lnTo>
                <a:pt x="698718" y="10159"/>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169972" y="1748444"/>
        <a:ext cx="34935" cy="34935"/>
      </dsp:txXfrm>
    </dsp:sp>
    <dsp:sp modelId="{7E903B81-CA24-493F-A041-8203BC824567}">
      <dsp:nvSpPr>
        <dsp:cNvPr id="0" name=""/>
        <dsp:cNvSpPr/>
      </dsp:nvSpPr>
      <dsp:spPr>
        <a:xfrm>
          <a:off x="5488997" y="19668"/>
          <a:ext cx="1396885" cy="139688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Face to Face</a:t>
          </a:r>
          <a:endParaRPr lang="en-GB" sz="1600" kern="1200" dirty="0"/>
        </a:p>
      </dsp:txBody>
      <dsp:txXfrm>
        <a:off x="5693566" y="224237"/>
        <a:ext cx="987747" cy="987747"/>
      </dsp:txXfrm>
    </dsp:sp>
    <dsp:sp modelId="{C499CC83-7E6D-4F0C-A089-FC58856A1E47}">
      <dsp:nvSpPr>
        <dsp:cNvPr id="0" name=""/>
        <dsp:cNvSpPr/>
      </dsp:nvSpPr>
      <dsp:spPr>
        <a:xfrm rot="19285714">
          <a:off x="6657285" y="2150261"/>
          <a:ext cx="698718" cy="20318"/>
        </a:xfrm>
        <a:custGeom>
          <a:avLst/>
          <a:gdLst/>
          <a:ahLst/>
          <a:cxnLst/>
          <a:rect l="0" t="0" r="0" b="0"/>
          <a:pathLst>
            <a:path>
              <a:moveTo>
                <a:pt x="0" y="10159"/>
              </a:moveTo>
              <a:lnTo>
                <a:pt x="698718" y="10159"/>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989176" y="2142952"/>
        <a:ext cx="34935" cy="34935"/>
      </dsp:txXfrm>
    </dsp:sp>
    <dsp:sp modelId="{21D72AC5-6559-4D14-AF79-5C6BB755419F}">
      <dsp:nvSpPr>
        <dsp:cNvPr id="0" name=""/>
        <dsp:cNvSpPr/>
      </dsp:nvSpPr>
      <dsp:spPr>
        <a:xfrm>
          <a:off x="7127406" y="808684"/>
          <a:ext cx="1396885" cy="139688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solidFill>
                <a:prstClr val="white"/>
              </a:solidFill>
              <a:latin typeface="Impact" panose="020B0806030902050204"/>
              <a:ea typeface="+mn-ea"/>
              <a:cs typeface="+mn-cs"/>
            </a:rPr>
            <a:t>Direct</a:t>
          </a:r>
          <a:r>
            <a:rPr lang="en-GB" sz="1200" kern="1200"/>
            <a:t> </a:t>
          </a:r>
          <a:r>
            <a:rPr lang="en-GB" sz="1600" kern="1200">
              <a:solidFill>
                <a:prstClr val="white"/>
              </a:solidFill>
              <a:latin typeface="Impact" panose="020B0806030902050204"/>
              <a:ea typeface="+mn-ea"/>
              <a:cs typeface="+mn-cs"/>
            </a:rPr>
            <a:t>Mail</a:t>
          </a:r>
          <a:endParaRPr lang="en-GB" sz="1600" kern="1200" dirty="0">
            <a:solidFill>
              <a:prstClr val="white"/>
            </a:solidFill>
            <a:latin typeface="Impact" panose="020B0806030902050204"/>
            <a:ea typeface="+mn-ea"/>
            <a:cs typeface="+mn-cs"/>
          </a:endParaRPr>
        </a:p>
      </dsp:txBody>
      <dsp:txXfrm>
        <a:off x="7331975" y="1013253"/>
        <a:ext cx="987747" cy="987747"/>
      </dsp:txXfrm>
    </dsp:sp>
    <dsp:sp modelId="{90EB5126-37F8-4769-99C6-2389E0EAA189}">
      <dsp:nvSpPr>
        <dsp:cNvPr id="0" name=""/>
        <dsp:cNvSpPr/>
      </dsp:nvSpPr>
      <dsp:spPr>
        <a:xfrm rot="771429">
          <a:off x="6859612" y="3036712"/>
          <a:ext cx="698718" cy="20318"/>
        </a:xfrm>
        <a:custGeom>
          <a:avLst/>
          <a:gdLst/>
          <a:ahLst/>
          <a:cxnLst/>
          <a:rect l="0" t="0" r="0" b="0"/>
          <a:pathLst>
            <a:path>
              <a:moveTo>
                <a:pt x="0" y="10159"/>
              </a:moveTo>
              <a:lnTo>
                <a:pt x="698718" y="10159"/>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191503" y="3029403"/>
        <a:ext cx="34935" cy="34935"/>
      </dsp:txXfrm>
    </dsp:sp>
    <dsp:sp modelId="{528611E1-3FBA-4DDA-8A1F-A1E982D18825}">
      <dsp:nvSpPr>
        <dsp:cNvPr id="0" name=""/>
        <dsp:cNvSpPr/>
      </dsp:nvSpPr>
      <dsp:spPr>
        <a:xfrm>
          <a:off x="7532059" y="2581586"/>
          <a:ext cx="1396885" cy="139688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solidFill>
                <a:prstClr val="white"/>
              </a:solidFill>
              <a:latin typeface="Impact" panose="020B0806030902050204"/>
              <a:ea typeface="+mn-ea"/>
              <a:cs typeface="+mn-cs"/>
            </a:rPr>
            <a:t>Catalogue</a:t>
          </a:r>
          <a:r>
            <a:rPr lang="en-GB" sz="1200" kern="1200"/>
            <a:t> </a:t>
          </a:r>
          <a:endParaRPr lang="en-GB" sz="1200" kern="1200" dirty="0"/>
        </a:p>
      </dsp:txBody>
      <dsp:txXfrm>
        <a:off x="7736628" y="2786155"/>
        <a:ext cx="987747" cy="987747"/>
      </dsp:txXfrm>
    </dsp:sp>
    <dsp:sp modelId="{058ECB6E-9043-4485-A730-7A0D905AE1E2}">
      <dsp:nvSpPr>
        <dsp:cNvPr id="0" name=""/>
        <dsp:cNvSpPr/>
      </dsp:nvSpPr>
      <dsp:spPr>
        <a:xfrm rot="3857143">
          <a:off x="6292705" y="3747591"/>
          <a:ext cx="698718" cy="20318"/>
        </a:xfrm>
        <a:custGeom>
          <a:avLst/>
          <a:gdLst/>
          <a:ahLst/>
          <a:cxnLst/>
          <a:rect l="0" t="0" r="0" b="0"/>
          <a:pathLst>
            <a:path>
              <a:moveTo>
                <a:pt x="0" y="10159"/>
              </a:moveTo>
              <a:lnTo>
                <a:pt x="698718" y="10159"/>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624596" y="3740282"/>
        <a:ext cx="34935" cy="34935"/>
      </dsp:txXfrm>
    </dsp:sp>
    <dsp:sp modelId="{E799DC5B-5CAD-461B-A128-55C13329E31C}">
      <dsp:nvSpPr>
        <dsp:cNvPr id="0" name=""/>
        <dsp:cNvSpPr/>
      </dsp:nvSpPr>
      <dsp:spPr>
        <a:xfrm>
          <a:off x="6398245" y="4003344"/>
          <a:ext cx="1396885" cy="139688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solidFill>
                <a:prstClr val="white"/>
              </a:solidFill>
              <a:latin typeface="Impact" panose="020B0806030902050204"/>
              <a:ea typeface="+mn-ea"/>
              <a:cs typeface="+mn-cs"/>
            </a:rPr>
            <a:t>Telemarketing</a:t>
          </a:r>
          <a:endParaRPr lang="en-GB" sz="1600" kern="1200" dirty="0">
            <a:solidFill>
              <a:prstClr val="white"/>
            </a:solidFill>
            <a:latin typeface="Impact" panose="020B0806030902050204"/>
            <a:ea typeface="+mn-ea"/>
            <a:cs typeface="+mn-cs"/>
          </a:endParaRPr>
        </a:p>
      </dsp:txBody>
      <dsp:txXfrm>
        <a:off x="6602814" y="4207913"/>
        <a:ext cx="987747" cy="987747"/>
      </dsp:txXfrm>
    </dsp:sp>
    <dsp:sp modelId="{BB930AB7-3715-41B3-A7B3-675D0267E4BE}">
      <dsp:nvSpPr>
        <dsp:cNvPr id="0" name=""/>
        <dsp:cNvSpPr/>
      </dsp:nvSpPr>
      <dsp:spPr>
        <a:xfrm rot="6942857">
          <a:off x="5383456" y="3747591"/>
          <a:ext cx="698718" cy="20318"/>
        </a:xfrm>
        <a:custGeom>
          <a:avLst/>
          <a:gdLst/>
          <a:ahLst/>
          <a:cxnLst/>
          <a:rect l="0" t="0" r="0" b="0"/>
          <a:pathLst>
            <a:path>
              <a:moveTo>
                <a:pt x="0" y="10159"/>
              </a:moveTo>
              <a:lnTo>
                <a:pt x="698718" y="10159"/>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5715347" y="3740282"/>
        <a:ext cx="34935" cy="34935"/>
      </dsp:txXfrm>
    </dsp:sp>
    <dsp:sp modelId="{CC046CB6-D5A0-4925-B027-200D353985F2}">
      <dsp:nvSpPr>
        <dsp:cNvPr id="0" name=""/>
        <dsp:cNvSpPr/>
      </dsp:nvSpPr>
      <dsp:spPr>
        <a:xfrm>
          <a:off x="4579749" y="4003344"/>
          <a:ext cx="1396885" cy="139688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Direct Response TV</a:t>
          </a:r>
        </a:p>
      </dsp:txBody>
      <dsp:txXfrm>
        <a:off x="4784318" y="4207913"/>
        <a:ext cx="987747" cy="987747"/>
      </dsp:txXfrm>
    </dsp:sp>
    <dsp:sp modelId="{05A741FA-1816-44E3-9AE7-BCB859F4701D}">
      <dsp:nvSpPr>
        <dsp:cNvPr id="0" name=""/>
        <dsp:cNvSpPr/>
      </dsp:nvSpPr>
      <dsp:spPr>
        <a:xfrm rot="10028571">
          <a:off x="4816549" y="3036712"/>
          <a:ext cx="698718" cy="20318"/>
        </a:xfrm>
        <a:custGeom>
          <a:avLst/>
          <a:gdLst/>
          <a:ahLst/>
          <a:cxnLst/>
          <a:rect l="0" t="0" r="0" b="0"/>
          <a:pathLst>
            <a:path>
              <a:moveTo>
                <a:pt x="0" y="10159"/>
              </a:moveTo>
              <a:lnTo>
                <a:pt x="698718" y="10159"/>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5148440" y="3029403"/>
        <a:ext cx="34935" cy="34935"/>
      </dsp:txXfrm>
    </dsp:sp>
    <dsp:sp modelId="{129CC41E-D488-411A-977F-5ADD86785CA2}">
      <dsp:nvSpPr>
        <dsp:cNvPr id="0" name=""/>
        <dsp:cNvSpPr/>
      </dsp:nvSpPr>
      <dsp:spPr>
        <a:xfrm>
          <a:off x="3445935" y="2581586"/>
          <a:ext cx="1396885" cy="139688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Online marketing</a:t>
          </a:r>
        </a:p>
      </dsp:txBody>
      <dsp:txXfrm>
        <a:off x="3650504" y="2786155"/>
        <a:ext cx="987747" cy="987747"/>
      </dsp:txXfrm>
    </dsp:sp>
    <dsp:sp modelId="{DE3C8FE5-67B9-44AB-AD56-66A0B49067CF}">
      <dsp:nvSpPr>
        <dsp:cNvPr id="0" name=""/>
        <dsp:cNvSpPr/>
      </dsp:nvSpPr>
      <dsp:spPr>
        <a:xfrm rot="13114286">
          <a:off x="5018876" y="2150261"/>
          <a:ext cx="698718" cy="20318"/>
        </a:xfrm>
        <a:custGeom>
          <a:avLst/>
          <a:gdLst/>
          <a:ahLst/>
          <a:cxnLst/>
          <a:rect l="0" t="0" r="0" b="0"/>
          <a:pathLst>
            <a:path>
              <a:moveTo>
                <a:pt x="0" y="10159"/>
              </a:moveTo>
              <a:lnTo>
                <a:pt x="698718" y="10159"/>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5350767" y="2142952"/>
        <a:ext cx="34935" cy="34935"/>
      </dsp:txXfrm>
    </dsp:sp>
    <dsp:sp modelId="{56752881-45D0-4F07-BF96-412345319EE2}">
      <dsp:nvSpPr>
        <dsp:cNvPr id="0" name=""/>
        <dsp:cNvSpPr/>
      </dsp:nvSpPr>
      <dsp:spPr>
        <a:xfrm>
          <a:off x="3850588" y="808684"/>
          <a:ext cx="1396885" cy="139688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New digital tech</a:t>
          </a:r>
        </a:p>
      </dsp:txBody>
      <dsp:txXfrm>
        <a:off x="4055157" y="1013253"/>
        <a:ext cx="987747" cy="9877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D10300-6031-4BBE-8650-5B2BBD366985}">
      <dsp:nvSpPr>
        <dsp:cNvPr id="0" name=""/>
        <dsp:cNvSpPr/>
      </dsp:nvSpPr>
      <dsp:spPr>
        <a:xfrm>
          <a:off x="0" y="14319"/>
          <a:ext cx="5913437" cy="722474"/>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To help customers to </a:t>
          </a:r>
          <a:r>
            <a:rPr lang="en-GB" sz="1900" i="1" u="sng" kern="1200"/>
            <a:t>recognise</a:t>
          </a:r>
          <a:r>
            <a:rPr lang="en-GB" sz="1900" kern="1200"/>
            <a:t> brands, we use:</a:t>
          </a:r>
          <a:endParaRPr lang="en-US" sz="1900" kern="1200"/>
        </a:p>
      </dsp:txBody>
      <dsp:txXfrm>
        <a:off x="35268" y="49587"/>
        <a:ext cx="5842901" cy="651938"/>
      </dsp:txXfrm>
    </dsp:sp>
    <dsp:sp modelId="{4ADE9E40-0168-4030-A29A-F8DF790AC8D8}">
      <dsp:nvSpPr>
        <dsp:cNvPr id="0" name=""/>
        <dsp:cNvSpPr/>
      </dsp:nvSpPr>
      <dsp:spPr>
        <a:xfrm>
          <a:off x="0" y="791514"/>
          <a:ext cx="5913437" cy="722474"/>
        </a:xfrm>
        <a:prstGeom prst="roundRect">
          <a:avLst/>
        </a:prstGeom>
        <a:gradFill rotWithShape="0">
          <a:gsLst>
            <a:gs pos="0">
              <a:schemeClr val="accent2">
                <a:hueOff val="-678595"/>
                <a:satOff val="2237"/>
                <a:lumOff val="2392"/>
                <a:alphaOff val="0"/>
                <a:tint val="98000"/>
                <a:satMod val="110000"/>
                <a:lumMod val="104000"/>
              </a:schemeClr>
            </a:gs>
            <a:gs pos="69000">
              <a:schemeClr val="accent2">
                <a:hueOff val="-678595"/>
                <a:satOff val="2237"/>
                <a:lumOff val="2392"/>
                <a:alphaOff val="0"/>
                <a:shade val="88000"/>
                <a:satMod val="130000"/>
                <a:lumMod val="92000"/>
              </a:schemeClr>
            </a:gs>
            <a:gs pos="100000">
              <a:schemeClr val="accent2">
                <a:hueOff val="-678595"/>
                <a:satOff val="2237"/>
                <a:lumOff val="2392"/>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 logo</a:t>
          </a:r>
          <a:endParaRPr lang="en-US" sz="1900" kern="1200"/>
        </a:p>
      </dsp:txBody>
      <dsp:txXfrm>
        <a:off x="35268" y="826782"/>
        <a:ext cx="5842901" cy="651938"/>
      </dsp:txXfrm>
    </dsp:sp>
    <dsp:sp modelId="{42A91FAE-D23A-47D1-8E64-38DF2307F9E2}">
      <dsp:nvSpPr>
        <dsp:cNvPr id="0" name=""/>
        <dsp:cNvSpPr/>
      </dsp:nvSpPr>
      <dsp:spPr>
        <a:xfrm>
          <a:off x="0" y="1568709"/>
          <a:ext cx="5913437" cy="722474"/>
        </a:xfrm>
        <a:prstGeom prst="roundRect">
          <a:avLst/>
        </a:prstGeom>
        <a:gradFill rotWithShape="0">
          <a:gsLst>
            <a:gs pos="0">
              <a:schemeClr val="accent2">
                <a:hueOff val="-1357190"/>
                <a:satOff val="4474"/>
                <a:lumOff val="4784"/>
                <a:alphaOff val="0"/>
                <a:tint val="98000"/>
                <a:satMod val="110000"/>
                <a:lumMod val="104000"/>
              </a:schemeClr>
            </a:gs>
            <a:gs pos="69000">
              <a:schemeClr val="accent2">
                <a:hueOff val="-1357190"/>
                <a:satOff val="4474"/>
                <a:lumOff val="4784"/>
                <a:alphaOff val="0"/>
                <a:shade val="88000"/>
                <a:satMod val="130000"/>
                <a:lumMod val="92000"/>
              </a:schemeClr>
            </a:gs>
            <a:gs pos="100000">
              <a:schemeClr val="accent2">
                <a:hueOff val="-1357190"/>
                <a:satOff val="4474"/>
                <a:lumOff val="478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 specific layout/ design</a:t>
          </a:r>
          <a:endParaRPr lang="en-US" sz="1900" kern="1200"/>
        </a:p>
      </dsp:txBody>
      <dsp:txXfrm>
        <a:off x="35268" y="1603977"/>
        <a:ext cx="5842901" cy="651938"/>
      </dsp:txXfrm>
    </dsp:sp>
    <dsp:sp modelId="{9553028E-22BA-4226-B733-1FB874F5013D}">
      <dsp:nvSpPr>
        <dsp:cNvPr id="0" name=""/>
        <dsp:cNvSpPr/>
      </dsp:nvSpPr>
      <dsp:spPr>
        <a:xfrm>
          <a:off x="0" y="2345904"/>
          <a:ext cx="5913437" cy="722474"/>
        </a:xfrm>
        <a:prstGeom prst="roundRect">
          <a:avLst/>
        </a:prstGeom>
        <a:gradFill rotWithShape="0">
          <a:gsLst>
            <a:gs pos="0">
              <a:schemeClr val="accent2">
                <a:hueOff val="-2035785"/>
                <a:satOff val="6711"/>
                <a:lumOff val="7177"/>
                <a:alphaOff val="0"/>
                <a:tint val="98000"/>
                <a:satMod val="110000"/>
                <a:lumMod val="104000"/>
              </a:schemeClr>
            </a:gs>
            <a:gs pos="69000">
              <a:schemeClr val="accent2">
                <a:hueOff val="-2035785"/>
                <a:satOff val="6711"/>
                <a:lumOff val="7177"/>
                <a:alphaOff val="0"/>
                <a:shade val="88000"/>
                <a:satMod val="130000"/>
                <a:lumMod val="92000"/>
              </a:schemeClr>
            </a:gs>
            <a:gs pos="100000">
              <a:schemeClr val="accent2">
                <a:hueOff val="-2035785"/>
                <a:satOff val="6711"/>
                <a:lumOff val="717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same font and colours</a:t>
          </a:r>
          <a:endParaRPr lang="en-US" sz="1900" kern="1200"/>
        </a:p>
      </dsp:txBody>
      <dsp:txXfrm>
        <a:off x="35268" y="2381172"/>
        <a:ext cx="5842901" cy="651938"/>
      </dsp:txXfrm>
    </dsp:sp>
    <dsp:sp modelId="{01AA960B-03DA-43D8-8C3D-E351C7D72FB2}">
      <dsp:nvSpPr>
        <dsp:cNvPr id="0" name=""/>
        <dsp:cNvSpPr/>
      </dsp:nvSpPr>
      <dsp:spPr>
        <a:xfrm>
          <a:off x="0" y="3123098"/>
          <a:ext cx="5913437" cy="722474"/>
        </a:xfrm>
        <a:prstGeom prst="roundRect">
          <a:avLst/>
        </a:prstGeom>
        <a:gradFill rotWithShape="0">
          <a:gsLst>
            <a:gs pos="0">
              <a:schemeClr val="accent2">
                <a:hueOff val="-2714380"/>
                <a:satOff val="8948"/>
                <a:lumOff val="9569"/>
                <a:alphaOff val="0"/>
                <a:tint val="98000"/>
                <a:satMod val="110000"/>
                <a:lumMod val="104000"/>
              </a:schemeClr>
            </a:gs>
            <a:gs pos="69000">
              <a:schemeClr val="accent2">
                <a:hueOff val="-2714380"/>
                <a:satOff val="8948"/>
                <a:lumOff val="9569"/>
                <a:alphaOff val="0"/>
                <a:shade val="88000"/>
                <a:satMod val="130000"/>
                <a:lumMod val="92000"/>
              </a:schemeClr>
            </a:gs>
            <a:gs pos="100000">
              <a:schemeClr val="accent2">
                <a:hueOff val="-2714380"/>
                <a:satOff val="8948"/>
                <a:lumOff val="9569"/>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Try to create a memorable strapline</a:t>
          </a:r>
          <a:endParaRPr lang="en-US" sz="1900" kern="1200"/>
        </a:p>
      </dsp:txBody>
      <dsp:txXfrm>
        <a:off x="35268" y="3158366"/>
        <a:ext cx="5842901" cy="651938"/>
      </dsp:txXfrm>
    </dsp:sp>
    <dsp:sp modelId="{95BDA0E4-D3EE-4CC6-BA29-B9B7A91D5589}">
      <dsp:nvSpPr>
        <dsp:cNvPr id="0" name=""/>
        <dsp:cNvSpPr/>
      </dsp:nvSpPr>
      <dsp:spPr>
        <a:xfrm>
          <a:off x="0" y="3900293"/>
          <a:ext cx="5913437" cy="722474"/>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essence marketers are trying to make it easy for people to recognise their brand.   </a:t>
          </a:r>
          <a:endParaRPr lang="en-US" sz="1900" kern="1200"/>
        </a:p>
      </dsp:txBody>
      <dsp:txXfrm>
        <a:off x="35268" y="3935561"/>
        <a:ext cx="5842901" cy="65193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F28C64-AEBB-4CDF-B038-0D58AE9FB097}" type="datetimeFigureOut">
              <a:rPr lang="en-US" smtClean="0"/>
              <a:t>28-Apr-20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6C8B51-8DC9-4970-85D3-5892BBBDF79E}" type="slidenum">
              <a:rPr lang="en-US" smtClean="0"/>
              <a:t>‹#›</a:t>
            </a:fld>
            <a:endParaRPr lang="en-US"/>
          </a:p>
        </p:txBody>
      </p:sp>
    </p:spTree>
    <p:extLst>
      <p:ext uri="{BB962C8B-B14F-4D97-AF65-F5344CB8AC3E}">
        <p14:creationId xmlns:p14="http://schemas.microsoft.com/office/powerpoint/2010/main" val="4266892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9DF6FB6-4DB7-4207-B441-8270C3A928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1A33C7DC-73AC-4BB6-87CB-0C1A3556BC5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solidFill>
                  <a:srgbClr val="008000"/>
                </a:solidFill>
                <a:ea typeface="MS PGothic" panose="020B0600070205080204" pitchFamily="34" charset="-128"/>
              </a:rPr>
              <a:t>This figure presents a simple, five-step model of the marketing process for creating and capturing customer value</a:t>
            </a:r>
            <a:r>
              <a:rPr lang="en-US" altLang="en-US">
                <a:solidFill>
                  <a:srgbClr val="FF0000"/>
                </a:solidFill>
                <a:ea typeface="MS PGothic" panose="020B0600070205080204" pitchFamily="34" charset="-128"/>
              </a:rPr>
              <a:t>. </a:t>
            </a:r>
            <a:r>
              <a:rPr lang="en-US" altLang="en-US">
                <a:ea typeface="MS PGothic" panose="020B0600070205080204" pitchFamily="34" charset="-128"/>
              </a:rPr>
              <a:t>In the first four steps, companies work to understand consumers, create customer value, and build strong customer relationships. In the final step, companies reap the rewards of creating superior customer value. </a:t>
            </a:r>
            <a:r>
              <a:rPr lang="en-US" altLang="en-US">
                <a:solidFill>
                  <a:srgbClr val="008000"/>
                </a:solidFill>
                <a:ea typeface="MS PGothic" panose="020B0600070205080204" pitchFamily="34" charset="-128"/>
              </a:rPr>
              <a:t>The rewards are in the form of sales, profits, and long-term customer equity.</a:t>
            </a:r>
          </a:p>
        </p:txBody>
      </p:sp>
      <p:sp>
        <p:nvSpPr>
          <p:cNvPr id="18436" name="Slide Number Placeholder 3">
            <a:extLst>
              <a:ext uri="{FF2B5EF4-FFF2-40B4-BE49-F238E27FC236}">
                <a16:creationId xmlns:a16="http://schemas.microsoft.com/office/drawing/2014/main" id="{776E4318-DF1E-45E2-AD3C-34EB8E5CDFD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20059F8-DDFA-406E-BB02-D1C2D248A77F}" type="slidenum">
              <a:rPr lang="en-US" altLang="en-US">
                <a:latin typeface="Arial" panose="020B0604020202020204" pitchFamily="34" charset="0"/>
                <a:ea typeface="MS PGothic" panose="020B0600070205080204" pitchFamily="34" charset="-128"/>
              </a:rPr>
              <a:pPr>
                <a:spcBef>
                  <a:spcPct val="0"/>
                </a:spcBef>
              </a:pPr>
              <a:t>5</a:t>
            </a:fld>
            <a:endParaRPr lang="en-US"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65FFB92A-7FBE-4701-8DD9-6E1560EE5CA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FE31356A-E352-4927-9057-8EFD517274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solidFill>
                  <a:srgbClr val="008000"/>
                </a:solidFill>
                <a:ea typeface="MS PGothic" panose="020B0600070205080204" pitchFamily="34" charset="-128"/>
              </a:rPr>
              <a:t>Customer needs are the states of felt deprivation. They include basic physical needs for food, clothing, warmth, and safety; social needs for belonging and affection; and individual needs for knowledge and self-expression.</a:t>
            </a:r>
          </a:p>
          <a:p>
            <a:endParaRPr lang="en-US" altLang="en-US">
              <a:solidFill>
                <a:srgbClr val="008000"/>
              </a:solidFill>
              <a:ea typeface="MS PGothic" panose="020B0600070205080204" pitchFamily="34" charset="-128"/>
            </a:endParaRPr>
          </a:p>
          <a:p>
            <a:r>
              <a:rPr lang="en-US" altLang="en-US">
                <a:solidFill>
                  <a:srgbClr val="008000"/>
                </a:solidFill>
                <a:ea typeface="MS PGothic" panose="020B0600070205080204" pitchFamily="34" charset="-128"/>
              </a:rPr>
              <a:t>Wants are the form human needs take as they are shaped by culture and individual personality. </a:t>
            </a:r>
            <a:r>
              <a:rPr lang="en-US" altLang="en-US">
                <a:ea typeface="MS PGothic" panose="020B0600070205080204" pitchFamily="34" charset="-128"/>
              </a:rPr>
              <a:t>For example, an American needs food but wants a Big Mac, French fries, and a soft drink. </a:t>
            </a:r>
            <a:r>
              <a:rPr lang="en-US" altLang="en-US">
                <a:solidFill>
                  <a:srgbClr val="008000"/>
                </a:solidFill>
                <a:ea typeface="MS PGothic" panose="020B0600070205080204" pitchFamily="34" charset="-128"/>
              </a:rPr>
              <a:t>Wants are shaped by one’s society and are described in terms of objects that will satisfy those needs.</a:t>
            </a:r>
          </a:p>
          <a:p>
            <a:endParaRPr lang="en-US" altLang="en-US">
              <a:solidFill>
                <a:srgbClr val="008000"/>
              </a:solidFill>
              <a:ea typeface="MS PGothic" panose="020B0600070205080204" pitchFamily="34" charset="-128"/>
            </a:endParaRPr>
          </a:p>
          <a:p>
            <a:r>
              <a:rPr lang="en-US" altLang="en-US">
                <a:solidFill>
                  <a:srgbClr val="008000"/>
                </a:solidFill>
                <a:ea typeface="MS PGothic" panose="020B0600070205080204" pitchFamily="34" charset="-128"/>
              </a:rPr>
              <a:t>When backed by buying power, wants become demands. Given their wants and resources, people demand products and services with benefits that add up to the most value and satisfaction.</a:t>
            </a:r>
          </a:p>
        </p:txBody>
      </p:sp>
      <p:sp>
        <p:nvSpPr>
          <p:cNvPr id="20484" name="Slide Number Placeholder 3">
            <a:extLst>
              <a:ext uri="{FF2B5EF4-FFF2-40B4-BE49-F238E27FC236}">
                <a16:creationId xmlns:a16="http://schemas.microsoft.com/office/drawing/2014/main" id="{4F5CA7E2-B02A-45FE-948A-2739CE4B1E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294C470-397B-4D06-A082-463EBB82E124}" type="slidenum">
              <a:rPr lang="en-US" altLang="en-US">
                <a:latin typeface="Arial" panose="020B0604020202020204" pitchFamily="34" charset="0"/>
                <a:ea typeface="MS PGothic" panose="020B0600070205080204" pitchFamily="34" charset="-128"/>
              </a:rPr>
              <a:pPr>
                <a:spcBef>
                  <a:spcPct val="0"/>
                </a:spcBef>
              </a:pPr>
              <a:t>6</a:t>
            </a:fld>
            <a:endParaRPr lang="en-US"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577C7A8D-F9E9-4FF8-99E3-00DBAB49FA2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FCE501A9-212B-4A15-96D1-0529807453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Increasingly difficult to find &amp; keep competitive advantage, due to:</a:t>
            </a:r>
          </a:p>
          <a:p>
            <a:r>
              <a:rPr lang="en-GB" altLang="en-US"/>
              <a:t>–</a:t>
            </a:r>
            <a:r>
              <a:rPr lang="en-GB" altLang="en-US" sz="1100"/>
              <a:t>Rapid copying of products</a:t>
            </a:r>
          </a:p>
          <a:p>
            <a:r>
              <a:rPr lang="en-GB" altLang="en-US" sz="1100"/>
              <a:t>–Shortening of PLCs</a:t>
            </a:r>
          </a:p>
          <a:p>
            <a:r>
              <a:rPr lang="en-GB" altLang="en-US" sz="1100"/>
              <a:t>–Increased information available to customers</a:t>
            </a:r>
          </a:p>
          <a:p>
            <a:r>
              <a:rPr lang="en-GB" altLang="en-US" sz="1100"/>
              <a:t>–Customers growing defence against commercial messages</a:t>
            </a:r>
          </a:p>
          <a:p>
            <a:r>
              <a:rPr lang="en-GB" altLang="en-US"/>
              <a:t>Companies need to spot niches and fill them in a way that others cannot duplicate</a:t>
            </a:r>
          </a:p>
          <a:p>
            <a:endParaRPr lang="en-GB" altLang="en-US"/>
          </a:p>
        </p:txBody>
      </p:sp>
      <p:sp>
        <p:nvSpPr>
          <p:cNvPr id="35844" name="Slide Number Placeholder 3">
            <a:extLst>
              <a:ext uri="{FF2B5EF4-FFF2-40B4-BE49-F238E27FC236}">
                <a16:creationId xmlns:a16="http://schemas.microsoft.com/office/drawing/2014/main" id="{ACF596F6-842C-4950-BF8C-41D0A67B099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5F327B4-CB9E-4AB0-9162-EA8939D6137F}" type="slidenum">
              <a:rPr lang="en-GB" altLang="en-US"/>
              <a:pPr/>
              <a:t>8</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4C7CC4E8-F3C4-4794-9A1C-771B42AB56B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45E09DF-3645-4299-B29C-32A3BC27A6B5}" type="slidenum">
              <a:rPr lang="en-US" altLang="en-US">
                <a:ea typeface="ヒラギノ角ゴ Pro W3"/>
                <a:cs typeface="ヒラギノ角ゴ Pro W3"/>
              </a:rPr>
              <a:pPr>
                <a:spcBef>
                  <a:spcPct val="0"/>
                </a:spcBef>
              </a:pPr>
              <a:t>10</a:t>
            </a:fld>
            <a:endParaRPr lang="en-US" altLang="en-US">
              <a:ea typeface="ヒラギノ角ゴ Pro W3"/>
              <a:cs typeface="ヒラギノ角ゴ Pro W3"/>
            </a:endParaRPr>
          </a:p>
        </p:txBody>
      </p:sp>
      <p:sp>
        <p:nvSpPr>
          <p:cNvPr id="44035" name="Rectangle 2">
            <a:extLst>
              <a:ext uri="{FF2B5EF4-FFF2-40B4-BE49-F238E27FC236}">
                <a16:creationId xmlns:a16="http://schemas.microsoft.com/office/drawing/2014/main" id="{B6C6BAE6-FAFB-42DC-9529-DADAC18C964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2" name="Rectangle 3">
            <a:extLst>
              <a:ext uri="{FF2B5EF4-FFF2-40B4-BE49-F238E27FC236}">
                <a16:creationId xmlns:a16="http://schemas.microsoft.com/office/drawing/2014/main" id="{F48DD59C-AD40-4DC9-8339-A40A5138108D}"/>
              </a:ext>
            </a:extLst>
          </p:cNvPr>
          <p:cNvSpPr>
            <a:spLocks noGrp="1" noChangeArrowheads="1"/>
          </p:cNvSpPr>
          <p:nvPr>
            <p:ph type="body" idx="1"/>
          </p:nvPr>
        </p:nvSpPr>
        <p:spPr bwMode="auto"/>
        <p:txBody>
          <a:bodyPr wrap="square" numCol="1" anchor="t" anchorCtr="0" compatLnSpc="1">
            <a:prstTxWarp prst="textNoShape">
              <a:avLst/>
            </a:prstTxWarp>
            <a:normAutofit fontScale="77500" lnSpcReduction="20000"/>
          </a:bodyPr>
          <a:lstStyle/>
          <a:p>
            <a:pPr>
              <a:defRPr/>
            </a:pPr>
            <a:r>
              <a:rPr lang="en-US" altLang="en-US"/>
              <a:t>Marketing is the process of building profitable customer relationships by creating value for customers and capturing value in return.</a:t>
            </a:r>
          </a:p>
          <a:p>
            <a:pPr>
              <a:defRPr/>
            </a:pPr>
            <a:r>
              <a:rPr lang="en-US" altLang="en-US"/>
              <a:t>The first four steps of the marketing process focus on creating value for customers. The company first gains a full understanding of the marketplace by researching customer needs and managing marketing information. It then designs a customer-driven marketing strategy based on the answers to two simple questions. The first question is “What consumers will we serve?” (market segmentation and targeting). Good marketing companies know that they cannot serve all customers in every way. Instead, they need to focus their resources on the customers they can serve best and most profitably. The second marketing strategy question is “How can we best serve targeted customers?” (differentiation and positioning). Here, the marketer outlines a value proposition that spells out what values the company will deliver to win target customers.</a:t>
            </a:r>
          </a:p>
          <a:p>
            <a:pPr>
              <a:defRPr/>
            </a:pPr>
            <a:r>
              <a:rPr lang="en-US" altLang="en-US"/>
              <a:t>With its marketing strategy chosen, the company now constructs an integrated marketing program—consisting of a blend of the four marketing mix elements—the four Ps—that transforms the marketing strategy into real value for customers. The company develops product offers and creates strong brand identities for them. It prices these offers to create real customer value and distributes the offers to make them available to target consumers. Finally, the company designs promotion programs that communicate the value proposition to target customers and persuade them to act on the market offering.</a:t>
            </a:r>
          </a:p>
          <a:p>
            <a:pPr>
              <a:defRPr/>
            </a:pPr>
            <a:r>
              <a:rPr lang="en-US" altLang="en-US"/>
              <a:t>Perhaps the most important step in the marketing process involves building value-laden, profitable relationships with target customers. Throughout the process, marketers practice customer relationship management to create customer satisfaction and delight. In creating customer value and relationships, however, the company cannot go it alone. It must work closely with marketing partners both inside the company and throughout its marketing system. Thus, beyond practicing good customer relationship management, firms must also practice good partner relationship management.</a:t>
            </a:r>
          </a:p>
          <a:p>
            <a:pPr>
              <a:defRPr/>
            </a:pPr>
            <a:r>
              <a:rPr lang="en-US" altLang="en-US"/>
              <a:t>The first four steps in the marketing process create value </a:t>
            </a:r>
            <a:r>
              <a:rPr lang="en-US" altLang="en-US" i="1"/>
              <a:t>for</a:t>
            </a:r>
            <a:r>
              <a:rPr lang="en-US" altLang="en-US"/>
              <a:t> customers. In the final step, the company reaps the rewards of its strong customer relationships by capturing value </a:t>
            </a:r>
            <a:r>
              <a:rPr lang="en-US" altLang="en-US" i="1"/>
              <a:t>from</a:t>
            </a:r>
            <a:r>
              <a:rPr lang="en-US" altLang="en-US"/>
              <a:t> customers. Delivering superior customer value creates highly satisfied customers who will buy more and buy again. This helps the company capture customer lifetime value and greater share of customer. The result is increased long-term customer equity for the firm.</a:t>
            </a:r>
          </a:p>
          <a:p>
            <a:pPr>
              <a:defRPr/>
            </a:pPr>
            <a:r>
              <a:rPr lang="en-US" altLang="en-US"/>
              <a:t>Finally, in the face of today’s changing marketing landscape, companies must take into account three additional factors. In building customer and partner relationships, they must harness marketing technology, take advantage of global opportunities, and ensure that they act in an environmentally and socially responsible way.</a:t>
            </a:r>
          </a:p>
          <a:p>
            <a:pPr>
              <a:defRPr/>
            </a:pPr>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4F28FB0-C1EE-4403-B82B-C4F1D922A797}" type="datetimeFigureOut">
              <a:rPr lang="en-GB" smtClean="0"/>
              <a:pPr/>
              <a:t>28/04/2020</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E47BC571-DE90-4929-B8C9-D8F59542B1BB}" type="slidenum">
              <a:rPr lang="en-GB" smtClean="0"/>
              <a:pPr/>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68486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F28FB0-C1EE-4403-B82B-C4F1D922A797}" type="datetimeFigureOut">
              <a:rPr lang="en-GB" smtClean="0"/>
              <a:pPr/>
              <a:t>28/04/2020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7BC571-DE90-4929-B8C9-D8F59542B1BB}" type="slidenum">
              <a:rPr lang="en-GB" smtClean="0"/>
              <a:pPr/>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376468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F28FB0-C1EE-4403-B82B-C4F1D922A797}" type="datetimeFigureOut">
              <a:rPr lang="en-GB" smtClean="0"/>
              <a:pPr/>
              <a:t>28/04/2020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7BC571-DE90-4929-B8C9-D8F59542B1BB}" type="slidenum">
              <a:rPr lang="en-GB" smtClean="0"/>
              <a:pPr/>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11472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F28FB0-C1EE-4403-B82B-C4F1D922A797}" type="datetimeFigureOut">
              <a:rPr lang="en-GB" smtClean="0"/>
              <a:pPr/>
              <a:t>28/04/2020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7BC571-DE90-4929-B8C9-D8F59542B1BB}" type="slidenum">
              <a:rPr lang="en-GB" smtClean="0"/>
              <a:pPr/>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76077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4F28FB0-C1EE-4403-B82B-C4F1D922A797}" type="datetimeFigureOut">
              <a:rPr lang="en-GB" smtClean="0"/>
              <a:pPr/>
              <a:t>28/04/2020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7BC571-DE90-4929-B8C9-D8F59542B1BB}" type="slidenum">
              <a:rPr lang="en-GB" smtClean="0"/>
              <a:pPr/>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224879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4F28FB0-C1EE-4403-B82B-C4F1D922A797}" type="datetimeFigureOut">
              <a:rPr lang="en-GB" smtClean="0"/>
              <a:pPr/>
              <a:t>28/04/2020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47BC571-DE90-4929-B8C9-D8F59542B1BB}" type="slidenum">
              <a:rPr lang="en-GB" smtClean="0"/>
              <a:pPr/>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01647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F28FB0-C1EE-4403-B82B-C4F1D922A797}" type="datetimeFigureOut">
              <a:rPr lang="en-GB" smtClean="0"/>
              <a:pPr/>
              <a:t>28/04/2020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47BC571-DE90-4929-B8C9-D8F59542B1BB}" type="slidenum">
              <a:rPr lang="en-GB" smtClean="0"/>
              <a:pPr/>
              <a:t>‹#›</a:t>
            </a:fld>
            <a:endParaRPr lang="en-GB"/>
          </a:p>
        </p:txBody>
      </p:sp>
    </p:spTree>
    <p:extLst>
      <p:ext uri="{BB962C8B-B14F-4D97-AF65-F5344CB8AC3E}">
        <p14:creationId xmlns:p14="http://schemas.microsoft.com/office/powerpoint/2010/main" val="3711870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F28FB0-C1EE-4403-B82B-C4F1D922A797}" type="datetimeFigureOut">
              <a:rPr lang="en-GB" smtClean="0"/>
              <a:pPr/>
              <a:t>28/04/2020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7BC571-DE90-4929-B8C9-D8F59542B1BB}" type="slidenum">
              <a:rPr lang="en-GB" smtClean="0"/>
              <a:pPr/>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879234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24F28FB0-C1EE-4403-B82B-C4F1D922A797}" type="datetimeFigureOut">
              <a:rPr lang="en-GB" smtClean="0"/>
              <a:pPr/>
              <a:t>28/04/2020</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E47BC571-DE90-4929-B8C9-D8F59542B1BB}" type="slidenum">
              <a:rPr lang="en-GB" smtClean="0"/>
              <a:pPr/>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78073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F28FB0-C1EE-4403-B82B-C4F1D922A797}" type="datetimeFigureOut">
              <a:rPr lang="en-GB" smtClean="0"/>
              <a:pPr/>
              <a:t>28/04/2020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7BC571-DE90-4929-B8C9-D8F59542B1BB}" type="slidenum">
              <a:rPr lang="en-GB" smtClean="0"/>
              <a:pPr/>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178083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F28FB0-C1EE-4403-B82B-C4F1D922A797}" type="datetimeFigureOut">
              <a:rPr lang="en-GB" smtClean="0"/>
              <a:pPr/>
              <a:t>28/04/2020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7BC571-DE90-4929-B8C9-D8F59542B1BB}" type="slidenum">
              <a:rPr lang="en-GB" smtClean="0"/>
              <a:pPr/>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617115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AFFB9B-9FB8-469E-96F9-4D32314110B6}" type="datetimeFigureOut">
              <a:rPr lang="en-US" smtClean="0"/>
              <a:t>28-Apr-20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014808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BB1C6-BF8F-4481-8AB2-603A1C8A906A}" type="datetimeFigureOut">
              <a:rPr lang="en-US" smtClean="0"/>
              <a:t>28-Apr-20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352410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7F47CF-67C9-420C-80A5-E2069FF0C2DF}" type="datetimeFigureOut">
              <a:rPr lang="en-US" smtClean="0"/>
              <a:t>28-Apr-20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481618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5BB1C6-BF8F-4481-8AB2-603A1C8A906A}" type="datetimeFigureOut">
              <a:rPr lang="en-US" smtClean="0"/>
              <a:t>28-Apr-20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3781064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5BB1C6-BF8F-4481-8AB2-603A1C8A906A}" type="datetimeFigureOut">
              <a:rPr lang="en-US" smtClean="0"/>
              <a:t>28-Apr-20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53337514"/>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smtClean="0"/>
              <a:t>28-Apr-20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74647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smtClean="0"/>
              <a:t>28-Apr-20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798038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35BB1C6-BF8F-4481-8AB2-603A1C8A906A}" type="datetimeFigureOut">
              <a:rPr lang="en-US" smtClean="0"/>
              <a:t>28-Apr-20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58985307"/>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2EF78E3-FDA3-4D28-AAA2-0B81F349A39D}" type="datetimeFigureOut">
              <a:rPr lang="en-US" smtClean="0"/>
              <a:t>28-Apr-20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402418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BB1C6-BF8F-4481-8AB2-603A1C8A906A}" type="datetimeFigureOut">
              <a:rPr lang="en-US" smtClean="0"/>
              <a:t>28-Apr-20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97241158"/>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BB1C6-BF8F-4481-8AB2-603A1C8A906A}" type="datetimeFigureOut">
              <a:rPr lang="en-US" smtClean="0"/>
              <a:t>28-Apr-20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74022894"/>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28-Apr-20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444626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28-Apr-20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23828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AFFB9B-9FB8-469E-96F9-4D32314110B6}" type="datetimeFigureOut">
              <a:rPr lang="en-US" smtClean="0"/>
              <a:t>28-Apr-20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177903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BB1C6-BF8F-4481-8AB2-603A1C8A906A}" type="datetimeFigureOut">
              <a:rPr lang="en-US" smtClean="0"/>
              <a:t>28-Apr-20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31362581"/>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7F47CF-67C9-420C-80A5-E2069FF0C2DF}" type="datetimeFigureOut">
              <a:rPr lang="en-US" smtClean="0"/>
              <a:t>28-Apr-20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6138912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5BB1C6-BF8F-4481-8AB2-603A1C8A906A}" type="datetimeFigureOut">
              <a:rPr lang="en-US" smtClean="0"/>
              <a:t>28-Apr-20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16379781"/>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5BB1C6-BF8F-4481-8AB2-603A1C8A906A}" type="datetimeFigureOut">
              <a:rPr lang="en-US" smtClean="0"/>
              <a:t>28-Apr-20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04801958"/>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smtClean="0"/>
              <a:t>28-Apr-20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804471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smtClean="0"/>
              <a:t>28-Apr-20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0073666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35BB1C6-BF8F-4481-8AB2-603A1C8A906A}" type="datetimeFigureOut">
              <a:rPr lang="en-US" smtClean="0"/>
              <a:t>28-Apr-20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85030342"/>
      </p:ext>
    </p:extLst>
  </p:cSld>
  <p:clrMapOvr>
    <a:masterClrMapping/>
  </p:clrMapOvr>
  <p:hf sldNum="0"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2EF78E3-FDA3-4D28-AAA2-0B81F349A39D}" type="datetimeFigureOut">
              <a:rPr lang="en-US" smtClean="0"/>
              <a:t>28-Apr-20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5742249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BB1C6-BF8F-4481-8AB2-603A1C8A906A}" type="datetimeFigureOut">
              <a:rPr lang="en-US" smtClean="0"/>
              <a:t>28-Apr-20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03326394"/>
      </p:ext>
    </p:extLst>
  </p:cSld>
  <p:clrMapOvr>
    <a:masterClrMapping/>
  </p:clrMapOvr>
  <p:hf sldNum="0" hdr="0" ftr="0" dt="0"/>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BB1C6-BF8F-4481-8AB2-603A1C8A906A}" type="datetimeFigureOut">
              <a:rPr lang="en-US" smtClean="0"/>
              <a:t>28-Apr-20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8896266"/>
      </p:ext>
    </p:extLst>
  </p:cSld>
  <p:clrMapOvr>
    <a:masterClrMapping/>
  </p:clrMapOvr>
  <p:hf sldNum="0" hdr="0" ftr="0" dt="0"/>
</p:sldLayout>
</file>

<file path=ppt/slideLayouts/slideLayout36.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28-Apr-20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810606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a:xfrm>
            <a:off x="2416500" y="329307"/>
            <a:ext cx="4973915" cy="309201"/>
          </a:xfrm>
        </p:spPr>
        <p:txBody>
          <a:bodyPr/>
          <a:lstStyle/>
          <a:p>
            <a:pPr>
              <a:defRPr/>
            </a:pPr>
            <a:endParaRPr lang="en-US"/>
          </a:p>
        </p:txBody>
      </p:sp>
      <p:sp>
        <p:nvSpPr>
          <p:cNvPr id="6" name="Slide Number Placeholder 5"/>
          <p:cNvSpPr>
            <a:spLocks noGrp="1"/>
          </p:cNvSpPr>
          <p:nvPr>
            <p:ph type="sldNum" sz="quarter" idx="12"/>
          </p:nvPr>
        </p:nvSpPr>
        <p:spPr>
          <a:xfrm>
            <a:off x="1437664" y="798973"/>
            <a:ext cx="811019" cy="503578"/>
          </a:xfrm>
        </p:spPr>
        <p:txBody>
          <a:bodyPr/>
          <a:lstStyle/>
          <a:p>
            <a:pPr>
              <a:defRPr/>
            </a:pPr>
            <a:fld id="{536F6B8F-CCC6-42D6-B05C-B2C7382BB947}" type="slidenum">
              <a:rPr lang="en-US" smtClean="0"/>
              <a:pPr>
                <a:defRPr/>
              </a:pPr>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0272278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CD83EDD9-459A-4ABB-B7D7-57582B42E073}" type="slidenum">
              <a:rPr lang="en-US" smtClean="0"/>
              <a:pPr>
                <a:defRPr/>
              </a:pPr>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7470871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1075E21F-7B06-4FCC-8DD8-16F7CB7FF118}" type="slidenum">
              <a:rPr lang="en-US" smtClean="0"/>
              <a:pPr>
                <a:defRPr/>
              </a:pPr>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5270637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5AE88AD0-FBAC-489C-99E4-0DFA4B6F85EF}" type="slidenum">
              <a:rPr lang="en-US" smtClean="0"/>
              <a:pPr>
                <a:defRPr/>
              </a:pPr>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7705641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8354BFE8-5C2D-4967-9F35-471EB5E50CA8}" type="slidenum">
              <a:rPr lang="en-US" smtClean="0"/>
              <a:pPr>
                <a:defRPr/>
              </a:pPr>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1534135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7299A454-4A01-465F-B226-708AAF4BE3B9}" type="slidenum">
              <a:rPr lang="en-US" smtClean="0"/>
              <a:pPr>
                <a:defRPr/>
              </a:pPr>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8033422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0A62EE63-3EDC-45C6-B170-5923418BBFC6}" type="slidenum">
              <a:rPr lang="en-US" smtClean="0"/>
              <a:pPr>
                <a:defRPr/>
              </a:pPr>
              <a:t>‹#›</a:t>
            </a:fld>
            <a:endParaRPr lang="en-US"/>
          </a:p>
        </p:txBody>
      </p:sp>
    </p:spTree>
    <p:extLst>
      <p:ext uri="{BB962C8B-B14F-4D97-AF65-F5344CB8AC3E}">
        <p14:creationId xmlns:p14="http://schemas.microsoft.com/office/powerpoint/2010/main" val="378550994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70A0D3A3-8F98-430C-A17E-FE44749E0B3C}" type="slidenum">
              <a:rPr lang="en-US" smtClean="0"/>
              <a:pPr>
                <a:defRPr/>
              </a:pPr>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2652623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pPr>
              <a:defRPr/>
            </a:pPr>
            <a:endParaRPr lang="en-US"/>
          </a:p>
        </p:txBody>
      </p:sp>
      <p:sp>
        <p:nvSpPr>
          <p:cNvPr id="6" name="Footer Placeholder 5"/>
          <p:cNvSpPr>
            <a:spLocks noGrp="1"/>
          </p:cNvSpPr>
          <p:nvPr>
            <p:ph type="ftr" sz="quarter" idx="11"/>
          </p:nvPr>
        </p:nvSpPr>
        <p:spPr>
          <a:xfrm>
            <a:off x="1447382" y="318640"/>
            <a:ext cx="5541004" cy="320931"/>
          </a:xfrm>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D7D3FC86-0876-4E88-ABDB-3F888B25B208}" type="slidenum">
              <a:rPr lang="en-US" smtClean="0"/>
              <a:pPr>
                <a:defRPr/>
              </a:pPr>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156779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A5CA7E0-0DA7-4800-ABBE-5A25D9F06F9D}" type="slidenum">
              <a:rPr lang="en-US" smtClean="0"/>
              <a:pPr>
                <a:defRPr/>
              </a:pPr>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5594662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77168D43-0069-44B0-ABE2-1A0BE84568D8}" type="slidenum">
              <a:rPr lang="en-US" smtClean="0"/>
              <a:pPr>
                <a:defRPr/>
              </a:pPr>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82091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image" Target="../media/image1.jp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image" Target="../media/image1.jpg"/><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4.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24F28FB0-C1EE-4403-B82B-C4F1D922A797}" type="datetimeFigureOut">
              <a:rPr lang="en-GB" smtClean="0"/>
              <a:pPr/>
              <a:t>28/04/2020</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47BC571-DE90-4929-B8C9-D8F59542B1BB}" type="slidenum">
              <a:rPr lang="en-GB" smtClean="0"/>
              <a:pPr/>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7880834"/>
      </p:ext>
    </p:extLst>
  </p:cSld>
  <p:clrMap bg1="lt1" tx1="dk1" bg2="lt2" tx2="dk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13" r:id="rId6"/>
    <p:sldLayoutId id="2147483814" r:id="rId7"/>
    <p:sldLayoutId id="2147483815" r:id="rId8"/>
    <p:sldLayoutId id="2147483816" r:id="rId9"/>
    <p:sldLayoutId id="2147483817" r:id="rId10"/>
    <p:sldLayoutId id="2147483818"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24F28FB0-C1EE-4403-B82B-C4F1D922A797}" type="datetimeFigureOut">
              <a:rPr lang="en-GB" smtClean="0"/>
              <a:pPr/>
              <a:t>28/04/2020</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47BC571-DE90-4929-B8C9-D8F59542B1BB}" type="slidenum">
              <a:rPr lang="en-GB" smtClean="0"/>
              <a:pPr/>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0088156"/>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 id="2147483845" r:id="rId12"/>
    <p:sldLayoutId id="2147483846" r:id="rId13"/>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24F28FB0-C1EE-4403-B82B-C4F1D922A797}" type="datetimeFigureOut">
              <a:rPr lang="en-GB" smtClean="0"/>
              <a:pPr/>
              <a:t>28/04/2020</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47BC571-DE90-4929-B8C9-D8F59542B1BB}" type="slidenum">
              <a:rPr lang="en-GB" smtClean="0"/>
              <a:pPr/>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8308111"/>
      </p:ext>
    </p:extLst>
  </p:cSld>
  <p:clrMap bg1="lt1" tx1="dk1" bg2="lt2" tx2="dk2" accent1="accent1" accent2="accent2" accent3="accent3" accent4="accent4" accent5="accent5" accent6="accent6" hlink="hlink" folHlink="folHlink"/>
  <p:sldLayoutIdLst>
    <p:sldLayoutId id="2147483848" r:id="rId1"/>
    <p:sldLayoutId id="2147483849" r:id="rId2"/>
    <p:sldLayoutId id="2147483850" r:id="rId3"/>
    <p:sldLayoutId id="2147483851" r:id="rId4"/>
    <p:sldLayoutId id="2147483852" r:id="rId5"/>
    <p:sldLayoutId id="2147483853" r:id="rId6"/>
    <p:sldLayoutId id="2147483854" r:id="rId7"/>
    <p:sldLayoutId id="2147483855" r:id="rId8"/>
    <p:sldLayoutId id="2147483856" r:id="rId9"/>
    <p:sldLayoutId id="2147483857" r:id="rId10"/>
    <p:sldLayoutId id="2147483858" r:id="rId11"/>
    <p:sldLayoutId id="2147483859" r:id="rId12"/>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24F28FB0-C1EE-4403-B82B-C4F1D922A797}" type="datetimeFigureOut">
              <a:rPr lang="en-GB" smtClean="0"/>
              <a:pPr/>
              <a:t>28/04/2020</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47BC571-DE90-4929-B8C9-D8F59542B1BB}" type="slidenum">
              <a:rPr lang="en-GB" smtClean="0"/>
              <a:pPr/>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0992050"/>
      </p:ext>
    </p:extLst>
  </p:cSld>
  <p:clrMap bg1="lt1" tx1="dk1" bg2="lt2" tx2="dk2" accent1="accent1" accent2="accent2" accent3="accent3" accent4="accent4" accent5="accent5" accent6="accent6" hlink="hlink" folHlink="folHlink"/>
  <p:sldLayoutIdLst>
    <p:sldLayoutId id="2147483874" r:id="rId1"/>
    <p:sldLayoutId id="2147483875" r:id="rId2"/>
    <p:sldLayoutId id="2147483876" r:id="rId3"/>
    <p:sldLayoutId id="2147483877" r:id="rId4"/>
    <p:sldLayoutId id="2147483878" r:id="rId5"/>
    <p:sldLayoutId id="2147483879" r:id="rId6"/>
    <p:sldLayoutId id="2147483880" r:id="rId7"/>
    <p:sldLayoutId id="2147483881" r:id="rId8"/>
    <p:sldLayoutId id="2147483882" r:id="rId9"/>
    <p:sldLayoutId id="2147483883" r:id="rId10"/>
    <p:sldLayoutId id="2147483884" r:id="rId11"/>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left)">
                                      <p:cBhvr>
                                        <p:cTn id="12" dur="500"/>
                                        <p:tgtEl>
                                          <p:spTgt spid="3">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left)">
                                      <p:cBhvr>
                                        <p:cTn id="15" dur="500"/>
                                        <p:tgtEl>
                                          <p:spTgt spid="3">
                                            <p:txEl>
                                              <p:pRg st="1" end="1"/>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ipe(left)">
                                      <p:cBhvr>
                                        <p:cTn id="18" dur="500"/>
                                        <p:tgtEl>
                                          <p:spTgt spid="3">
                                            <p:txEl>
                                              <p:pRg st="2" end="2"/>
                                            </p:txEl>
                                          </p:spTgt>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wipe(left)">
                                      <p:cBhvr>
                                        <p:cTn id="21" dur="500"/>
                                        <p:tgtEl>
                                          <p:spTgt spid="3">
                                            <p:txEl>
                                              <p:pRg st="3" end="3"/>
                                            </p:txEl>
                                          </p:spTgt>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wipe(left)">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en.wikipedia.org/wiki/Franchising" TargetMode="Externa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6.xml"/><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g"/><Relationship Id="rId1" Type="http://schemas.openxmlformats.org/officeDocument/2006/relationships/slideLayout" Target="../slideLayouts/slideLayout3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36FCF-E4E1-4D00-BA5C-6D1ECE1BEA29}"/>
              </a:ext>
            </a:extLst>
          </p:cNvPr>
          <p:cNvSpPr>
            <a:spLocks noGrp="1"/>
          </p:cNvSpPr>
          <p:nvPr>
            <p:ph type="ctrTitle"/>
          </p:nvPr>
        </p:nvSpPr>
        <p:spPr/>
        <p:txBody>
          <a:bodyPr/>
          <a:lstStyle/>
          <a:p>
            <a:r>
              <a:rPr lang="en-US" dirty="0"/>
              <a:t>Overview of Content </a:t>
            </a:r>
          </a:p>
        </p:txBody>
      </p:sp>
      <p:sp>
        <p:nvSpPr>
          <p:cNvPr id="3" name="Subtitle 2">
            <a:extLst>
              <a:ext uri="{FF2B5EF4-FFF2-40B4-BE49-F238E27FC236}">
                <a16:creationId xmlns:a16="http://schemas.microsoft.com/office/drawing/2014/main" id="{50314484-F890-4780-8AF7-DA2E24E0ABD2}"/>
              </a:ext>
            </a:extLst>
          </p:cNvPr>
          <p:cNvSpPr>
            <a:spLocks noGrp="1"/>
          </p:cNvSpPr>
          <p:nvPr>
            <p:ph type="subTitle" idx="1"/>
          </p:nvPr>
        </p:nvSpPr>
        <p:spPr/>
        <p:txBody>
          <a:bodyPr/>
          <a:lstStyle/>
          <a:p>
            <a:endParaRPr lang="en-US" dirty="0"/>
          </a:p>
          <a:p>
            <a:r>
              <a:rPr lang="en-US" dirty="0"/>
              <a:t>Marketing Presentation</a:t>
            </a:r>
          </a:p>
        </p:txBody>
      </p:sp>
    </p:spTree>
    <p:extLst>
      <p:ext uri="{BB962C8B-B14F-4D97-AF65-F5344CB8AC3E}">
        <p14:creationId xmlns:p14="http://schemas.microsoft.com/office/powerpoint/2010/main" val="3570079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4">
            <a:extLst>
              <a:ext uri="{FF2B5EF4-FFF2-40B4-BE49-F238E27FC236}">
                <a16:creationId xmlns:a16="http://schemas.microsoft.com/office/drawing/2014/main" id="{C3720FEC-C7C4-4DFC-82C6-F4770EB92A0F}"/>
              </a:ext>
            </a:extLst>
          </p:cNvPr>
          <p:cNvSpPr>
            <a:spLocks noGrp="1" noChangeArrowheads="1"/>
          </p:cNvSpPr>
          <p:nvPr>
            <p:ph type="title"/>
          </p:nvPr>
        </p:nvSpPr>
        <p:spPr>
          <a:xfrm>
            <a:off x="1984353" y="652235"/>
            <a:ext cx="8806316" cy="715010"/>
          </a:xfrm>
        </p:spPr>
        <p:txBody>
          <a:bodyPr>
            <a:normAutofit/>
          </a:bodyPr>
          <a:lstStyle/>
          <a:p>
            <a:r>
              <a:rPr lang="en-GB" altLang="en-US" b="1" u="sng" dirty="0"/>
              <a:t>Understanding the Organisation</a:t>
            </a:r>
          </a:p>
        </p:txBody>
      </p:sp>
      <p:pic>
        <p:nvPicPr>
          <p:cNvPr id="24579" name="Picture 2">
            <a:extLst>
              <a:ext uri="{FF2B5EF4-FFF2-40B4-BE49-F238E27FC236}">
                <a16:creationId xmlns:a16="http://schemas.microsoft.com/office/drawing/2014/main" id="{6C8C667A-6B97-4B0D-BFA7-12744CFB0E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39731" y="4422003"/>
            <a:ext cx="1150938" cy="1557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a:extLst>
              <a:ext uri="{FF2B5EF4-FFF2-40B4-BE49-F238E27FC236}">
                <a16:creationId xmlns:a16="http://schemas.microsoft.com/office/drawing/2014/main" id="{1CF3C5BB-E48B-4C60-BAB0-682D2618B8A5}"/>
              </a:ext>
            </a:extLst>
          </p:cNvPr>
          <p:cNvSpPr/>
          <p:nvPr/>
        </p:nvSpPr>
        <p:spPr>
          <a:xfrm>
            <a:off x="2182571" y="2244613"/>
            <a:ext cx="7327717" cy="2677656"/>
          </a:xfrm>
          <a:prstGeom prst="rect">
            <a:avLst/>
          </a:prstGeom>
        </p:spPr>
        <p:txBody>
          <a:bodyPr wrap="square">
            <a:spAutoFit/>
          </a:bodyPr>
          <a:lstStyle/>
          <a:p>
            <a:pPr marL="457200" indent="-457200">
              <a:buFont typeface="Arial" panose="020B0604020202020204" pitchFamily="34" charset="0"/>
              <a:buChar char="•"/>
              <a:defRPr/>
            </a:pPr>
            <a:r>
              <a:rPr lang="en-GB" altLang="en-US" sz="2800" dirty="0"/>
              <a:t> What markets do they serve?</a:t>
            </a:r>
          </a:p>
          <a:p>
            <a:pPr eaLnBrk="1" hangingPunct="1">
              <a:defRPr/>
            </a:pPr>
            <a:endParaRPr lang="en-GB" sz="2800" dirty="0">
              <a:cs typeface="Arial" charset="0"/>
            </a:endParaRPr>
          </a:p>
          <a:p>
            <a:pPr marL="457200" indent="-457200" eaLnBrk="1" hangingPunct="1">
              <a:buFont typeface="Arial" panose="020B0604020202020204" pitchFamily="34" charset="0"/>
              <a:buChar char="•"/>
              <a:defRPr/>
            </a:pPr>
            <a:r>
              <a:rPr lang="en-GB" sz="2800" dirty="0">
                <a:cs typeface="Arial" charset="0"/>
              </a:rPr>
              <a:t>How can they serve these customers best?</a:t>
            </a:r>
          </a:p>
          <a:p>
            <a:pPr marL="457200" indent="-457200" eaLnBrk="1" hangingPunct="1">
              <a:buFont typeface="Arial" panose="020B0604020202020204" pitchFamily="34" charset="0"/>
              <a:buChar char="•"/>
              <a:defRPr/>
            </a:pPr>
            <a:endParaRPr lang="en-GB" sz="2800" dirty="0">
              <a:cs typeface="Arial" charset="0"/>
            </a:endParaRPr>
          </a:p>
          <a:p>
            <a:pPr marL="457200" indent="-457200" eaLnBrk="1" hangingPunct="1">
              <a:buFont typeface="Arial" panose="020B0604020202020204" pitchFamily="34" charset="0"/>
              <a:buChar char="•"/>
              <a:defRPr/>
            </a:pPr>
            <a:r>
              <a:rPr lang="en-GB" sz="2800" dirty="0">
                <a:cs typeface="Arial" charset="0"/>
              </a:rPr>
              <a:t>What competitors are in the environment and what is their offering?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1963"/>
            <a:ext cx="4989095" cy="1151965"/>
          </a:xfrm>
        </p:spPr>
        <p:txBody>
          <a:bodyPr>
            <a:normAutofit/>
          </a:bodyPr>
          <a:lstStyle/>
          <a:p>
            <a:r>
              <a:rPr lang="en-GB" dirty="0"/>
              <a:t>Stakeholders of a Large Organisation</a:t>
            </a:r>
          </a:p>
        </p:txBody>
      </p:sp>
      <p:grpSp>
        <p:nvGrpSpPr>
          <p:cNvPr id="16" name="Diagram 3"/>
          <p:cNvGrpSpPr/>
          <p:nvPr/>
        </p:nvGrpSpPr>
        <p:grpSpPr>
          <a:xfrm>
            <a:off x="2929536" y="500624"/>
            <a:ext cx="6472617" cy="6379970"/>
            <a:chOff x="2929536" y="500624"/>
            <a:chExt cx="6472617" cy="6379970"/>
          </a:xfrm>
        </p:grpSpPr>
        <p:sp>
          <p:nvSpPr>
            <p:cNvPr id="17" name="Freeform 16"/>
            <p:cNvSpPr/>
            <p:nvPr/>
          </p:nvSpPr>
          <p:spPr>
            <a:xfrm>
              <a:off x="5644984" y="3169740"/>
              <a:ext cx="1041730" cy="1041730"/>
            </a:xfrm>
            <a:custGeom>
              <a:avLst/>
              <a:gdLst>
                <a:gd name="f0" fmla="val 10800000"/>
                <a:gd name="f1" fmla="val 5400000"/>
                <a:gd name="f2" fmla="val 180"/>
                <a:gd name="f3" fmla="val w"/>
                <a:gd name="f4" fmla="val h"/>
                <a:gd name="f5" fmla="val 0"/>
                <a:gd name="f6" fmla="val 1041733"/>
                <a:gd name="f7" fmla="val 520867"/>
                <a:gd name="f8" fmla="val 233200"/>
                <a:gd name="f9" fmla="val 808534"/>
                <a:gd name="f10" fmla="val 1041734"/>
                <a:gd name="f11" fmla="+- 0 0 -90"/>
                <a:gd name="f12" fmla="*/ f3 1 1041733"/>
                <a:gd name="f13" fmla="*/ f4 1 1041733"/>
                <a:gd name="f14" fmla="+- f6 0 f5"/>
                <a:gd name="f15" fmla="*/ f11 f0 1"/>
                <a:gd name="f16" fmla="*/ f14 1 1041733"/>
                <a:gd name="f17" fmla="*/ 0 f14 1"/>
                <a:gd name="f18" fmla="*/ 520867 f14 1"/>
                <a:gd name="f19" fmla="*/ 1041734 f14 1"/>
                <a:gd name="f20" fmla="*/ f15 1 f2"/>
                <a:gd name="f21" fmla="*/ f17 1 1041733"/>
                <a:gd name="f22" fmla="*/ f18 1 1041733"/>
                <a:gd name="f23" fmla="*/ f19 1 104173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041733" h="10417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6F6F6F"/>
            </a:solidFill>
            <a:ln w="19046">
              <a:solidFill>
                <a:srgbClr val="FFFFFF"/>
              </a:solidFill>
              <a:prstDash val="solid"/>
            </a:ln>
          </p:spPr>
          <p:txBody>
            <a:bodyPr vert="horz" wrap="square" lIns="169703" tIns="169703" rIns="169703" bIns="169703" anchor="ctr" anchorCtr="1" compatLnSpc="1"/>
            <a:lstStyle/>
            <a:p>
              <a:pPr marL="0" marR="0" lvl="0" indent="0" algn="ctr" defTabSz="1200150" rtl="0" eaLnBrk="1" fontAlgn="auto" latinLnBrk="0" hangingPunct="1">
                <a:lnSpc>
                  <a:spcPct val="90000"/>
                </a:lnSpc>
                <a:spcBef>
                  <a:spcPts val="0"/>
                </a:spcBef>
                <a:spcAft>
                  <a:spcPts val="1100"/>
                </a:spcAft>
                <a:buClrTx/>
                <a:buSzTx/>
                <a:buFontTx/>
                <a:buNone/>
                <a:tabLst/>
                <a:defRPr sz="1800" b="0" i="0" u="none" strike="noStrike" kern="0" cap="none" spc="0" baseline="0">
                  <a:solidFill>
                    <a:srgbClr val="000000"/>
                  </a:solidFill>
                  <a:uFillTx/>
                </a:defRPr>
              </a:pPr>
              <a:r>
                <a:rPr kumimoji="0" lang="en-GB" sz="2700" b="1" i="0" u="none" strike="noStrike" kern="1200" cap="none" spc="0" normalizeH="0" baseline="0" noProof="0">
                  <a:ln>
                    <a:noFill/>
                  </a:ln>
                  <a:solidFill>
                    <a:srgbClr val="FFFFFF"/>
                  </a:solidFill>
                  <a:effectLst/>
                  <a:uLnTx/>
                  <a:uFillTx/>
                  <a:latin typeface="Century Gothic"/>
                  <a:ea typeface="+mn-ea"/>
                  <a:cs typeface="+mn-cs"/>
                </a:rPr>
                <a:t>Firm</a:t>
              </a:r>
            </a:p>
          </p:txBody>
        </p:sp>
        <p:sp>
          <p:nvSpPr>
            <p:cNvPr id="18" name="Freeform 17"/>
            <p:cNvSpPr/>
            <p:nvPr/>
          </p:nvSpPr>
          <p:spPr>
            <a:xfrm rot="16200004">
              <a:off x="5400126" y="2395846"/>
              <a:ext cx="1531437" cy="16349"/>
            </a:xfrm>
            <a:custGeom>
              <a:avLst/>
              <a:gdLst>
                <a:gd name="f0" fmla="val 10800000"/>
                <a:gd name="f1" fmla="val 5400000"/>
                <a:gd name="f2" fmla="val 180"/>
                <a:gd name="f3" fmla="val w"/>
                <a:gd name="f4" fmla="val h"/>
                <a:gd name="f5" fmla="val 0"/>
                <a:gd name="f6" fmla="val 1531441"/>
                <a:gd name="f7" fmla="val 16350"/>
                <a:gd name="f8" fmla="val 8175"/>
                <a:gd name="f9" fmla="+- 0 0 -90"/>
                <a:gd name="f10" fmla="*/ f3 1 1531441"/>
                <a:gd name="f11" fmla="*/ f4 1 16350"/>
                <a:gd name="f12" fmla="+- f7 0 f5"/>
                <a:gd name="f13" fmla="+- f6 0 f5"/>
                <a:gd name="f14" fmla="*/ f9 f0 1"/>
                <a:gd name="f15" fmla="*/ f13 1 1531441"/>
                <a:gd name="f16" fmla="*/ f12 1 16350"/>
                <a:gd name="f17" fmla="*/ 0 f13 1"/>
                <a:gd name="f18" fmla="*/ 8175 f12 1"/>
                <a:gd name="f19" fmla="*/ 1531441 f13 1"/>
                <a:gd name="f20" fmla="*/ f14 1 f2"/>
                <a:gd name="f21" fmla="*/ f17 1 1531441"/>
                <a:gd name="f22" fmla="*/ f18 1 16350"/>
                <a:gd name="f23" fmla="*/ f19 1 1531441"/>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531441" h="16350">
                  <a:moveTo>
                    <a:pt x="f5" y="f8"/>
                  </a:moveTo>
                  <a:lnTo>
                    <a:pt x="f6" y="f8"/>
                  </a:lnTo>
                </a:path>
              </a:pathLst>
            </a:custGeom>
            <a:noFill/>
            <a:ln w="19046">
              <a:solidFill>
                <a:srgbClr val="FFFFFF"/>
              </a:solidFill>
              <a:prstDash val="solid"/>
            </a:ln>
          </p:spPr>
          <p:txBody>
            <a:bodyPr vert="horz" wrap="square" lIns="740133" tIns="0" rIns="740133" bIns="0" anchor="ctr" anchorCtr="1" compatLnSpc="1"/>
            <a:lstStyle/>
            <a:p>
              <a:pPr marL="0" marR="0" lvl="0" indent="0" algn="ctr" defTabSz="222254" rtl="0" eaLnBrk="1" fontAlgn="auto" latinLnBrk="0" hangingPunct="1">
                <a:lnSpc>
                  <a:spcPct val="90000"/>
                </a:lnSpc>
                <a:spcBef>
                  <a:spcPts val="0"/>
                </a:spcBef>
                <a:spcAft>
                  <a:spcPts val="200"/>
                </a:spcAft>
                <a:buClrTx/>
                <a:buSzTx/>
                <a:buFontTx/>
                <a:buNone/>
                <a:tabLst/>
                <a:defRPr sz="1800" b="0" i="0" u="none" strike="noStrike" kern="0" cap="none" spc="0" baseline="0">
                  <a:solidFill>
                    <a:srgbClr val="000000"/>
                  </a:solidFill>
                  <a:uFillTx/>
                </a:defRPr>
              </a:pPr>
              <a:endParaRPr kumimoji="0" lang="en-GB" sz="500" b="0" i="0" u="none" strike="noStrike" kern="1200" cap="none" spc="0" normalizeH="0" baseline="0" noProof="0">
                <a:ln>
                  <a:noFill/>
                </a:ln>
                <a:solidFill>
                  <a:srgbClr val="FFFFFF"/>
                </a:solidFill>
                <a:effectLst/>
                <a:uLnTx/>
                <a:uFillTx/>
                <a:latin typeface="Century Gothic"/>
                <a:ea typeface="+mn-ea"/>
                <a:cs typeface="+mn-cs"/>
              </a:endParaRPr>
            </a:p>
          </p:txBody>
        </p:sp>
        <p:sp>
          <p:nvSpPr>
            <p:cNvPr id="19" name="Freeform 18"/>
            <p:cNvSpPr/>
            <p:nvPr/>
          </p:nvSpPr>
          <p:spPr>
            <a:xfrm>
              <a:off x="5550682" y="500624"/>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rgbClr val="6F6F6F"/>
            </a:solidFill>
            <a:ln w="19046">
              <a:solidFill>
                <a:srgbClr val="FFFFFF"/>
              </a:solidFill>
              <a:prstDash val="solid"/>
            </a:ln>
          </p:spPr>
          <p:txBody>
            <a:bodyPr vert="horz" wrap="square" lIns="187159" tIns="173589" rIns="187159" bIns="173589" anchor="ctr" anchorCtr="1" compatLnSpc="1"/>
            <a:lstStyle/>
            <a:p>
              <a:pPr marL="0" marR="0" lvl="0" indent="0" algn="ctr" defTabSz="488947"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r>
                <a:rPr kumimoji="0" lang="en-GB" sz="1100" b="1" i="0" u="none" strike="noStrike" kern="1200" cap="none" spc="0" normalizeH="0" baseline="0" noProof="0">
                  <a:ln>
                    <a:noFill/>
                  </a:ln>
                  <a:solidFill>
                    <a:srgbClr val="FFFFFF"/>
                  </a:solidFill>
                  <a:effectLst/>
                  <a:uLnTx/>
                  <a:uFillTx/>
                  <a:latin typeface="Century Gothic"/>
                  <a:ea typeface="+mn-ea"/>
                  <a:cs typeface="+mn-cs"/>
                </a:rPr>
                <a:t>Owners</a:t>
              </a:r>
            </a:p>
          </p:txBody>
        </p:sp>
        <p:sp>
          <p:nvSpPr>
            <p:cNvPr id="20" name="Freeform 19"/>
            <p:cNvSpPr/>
            <p:nvPr/>
          </p:nvSpPr>
          <p:spPr>
            <a:xfrm rot="18000008">
              <a:off x="6046068" y="2572802"/>
              <a:ext cx="1520848" cy="16349"/>
            </a:xfrm>
            <a:custGeom>
              <a:avLst/>
              <a:gdLst>
                <a:gd name="f0" fmla="val 10800000"/>
                <a:gd name="f1" fmla="val 5400000"/>
                <a:gd name="f2" fmla="val 180"/>
                <a:gd name="f3" fmla="val w"/>
                <a:gd name="f4" fmla="val h"/>
                <a:gd name="f5" fmla="val 0"/>
                <a:gd name="f6" fmla="val 1520846"/>
                <a:gd name="f7" fmla="val 16350"/>
                <a:gd name="f8" fmla="val 8175"/>
                <a:gd name="f9" fmla="+- 0 0 -90"/>
                <a:gd name="f10" fmla="*/ f3 1 1520846"/>
                <a:gd name="f11" fmla="*/ f4 1 16350"/>
                <a:gd name="f12" fmla="+- f7 0 f5"/>
                <a:gd name="f13" fmla="+- f6 0 f5"/>
                <a:gd name="f14" fmla="*/ f9 f0 1"/>
                <a:gd name="f15" fmla="*/ f13 1 1520846"/>
                <a:gd name="f16" fmla="*/ f12 1 16350"/>
                <a:gd name="f17" fmla="*/ 0 f13 1"/>
                <a:gd name="f18" fmla="*/ 8175 f12 1"/>
                <a:gd name="f19" fmla="*/ 1520846 f13 1"/>
                <a:gd name="f20" fmla="*/ f14 1 f2"/>
                <a:gd name="f21" fmla="*/ f17 1 1520846"/>
                <a:gd name="f22" fmla="*/ f18 1 16350"/>
                <a:gd name="f23" fmla="*/ f19 1 1520846"/>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520846" h="16350">
                  <a:moveTo>
                    <a:pt x="f5" y="f8"/>
                  </a:moveTo>
                  <a:lnTo>
                    <a:pt x="f6" y="f8"/>
                  </a:lnTo>
                </a:path>
              </a:pathLst>
            </a:custGeom>
            <a:noFill/>
            <a:ln w="19046">
              <a:solidFill>
                <a:srgbClr val="FFFFFF"/>
              </a:solidFill>
              <a:prstDash val="solid"/>
            </a:ln>
          </p:spPr>
          <p:txBody>
            <a:bodyPr vert="horz" wrap="square" lIns="735104" tIns="0" rIns="735104" bIns="0" anchor="ctr" anchorCtr="1" compatLnSpc="1"/>
            <a:lstStyle/>
            <a:p>
              <a:pPr marL="0" marR="0" lvl="0" indent="0" algn="ctr" defTabSz="222254" rtl="0" eaLnBrk="1" fontAlgn="auto" latinLnBrk="0" hangingPunct="1">
                <a:lnSpc>
                  <a:spcPct val="90000"/>
                </a:lnSpc>
                <a:spcBef>
                  <a:spcPts val="0"/>
                </a:spcBef>
                <a:spcAft>
                  <a:spcPts val="200"/>
                </a:spcAft>
                <a:buClrTx/>
                <a:buSzTx/>
                <a:buFontTx/>
                <a:buNone/>
                <a:tabLst/>
                <a:defRPr sz="1800" b="0" i="0" u="none" strike="noStrike" kern="0" cap="none" spc="0" baseline="0">
                  <a:solidFill>
                    <a:srgbClr val="000000"/>
                  </a:solidFill>
                  <a:uFillTx/>
                </a:defRPr>
              </a:pPr>
              <a:endParaRPr kumimoji="0" lang="en-GB" sz="500" b="0" i="0" u="none" strike="noStrike" kern="1200" cap="none" spc="0" normalizeH="0" baseline="0" noProof="0">
                <a:ln>
                  <a:noFill/>
                </a:ln>
                <a:solidFill>
                  <a:srgbClr val="FFFFFF"/>
                </a:solidFill>
                <a:effectLst/>
                <a:uLnTx/>
                <a:uFillTx/>
                <a:latin typeface="Century Gothic"/>
                <a:ea typeface="+mn-ea"/>
                <a:cs typeface="+mn-cs"/>
              </a:endParaRPr>
            </a:p>
          </p:txBody>
        </p:sp>
        <p:sp>
          <p:nvSpPr>
            <p:cNvPr id="21" name="Freeform 20"/>
            <p:cNvSpPr/>
            <p:nvPr/>
          </p:nvSpPr>
          <p:spPr>
            <a:xfrm>
              <a:off x="6861255" y="851791"/>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rgbClr val="6F6F6F"/>
            </a:solidFill>
            <a:ln w="19046">
              <a:solidFill>
                <a:srgbClr val="FFFFFF"/>
              </a:solidFill>
              <a:prstDash val="solid"/>
            </a:ln>
          </p:spPr>
          <p:txBody>
            <a:bodyPr vert="horz" wrap="square" lIns="187159" tIns="173589" rIns="187159" bIns="173589" anchor="ctr" anchorCtr="1" compatLnSpc="1"/>
            <a:lstStyle/>
            <a:p>
              <a:pPr marL="0" marR="0" lvl="0" indent="0" algn="ctr" defTabSz="488947"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r>
                <a:rPr kumimoji="0" lang="en-GB" sz="1100" b="1" i="0" u="none" strike="noStrike" kern="1200" cap="none" spc="0" normalizeH="0" baseline="0" noProof="0">
                  <a:ln>
                    <a:noFill/>
                  </a:ln>
                  <a:solidFill>
                    <a:srgbClr val="FFFFFF"/>
                  </a:solidFill>
                  <a:effectLst/>
                  <a:uLnTx/>
                  <a:uFillTx/>
                  <a:latin typeface="Century Gothic"/>
                  <a:ea typeface="+mn-ea"/>
                  <a:cs typeface="+mn-cs"/>
                </a:rPr>
                <a:t>Financial Community</a:t>
              </a:r>
            </a:p>
          </p:txBody>
        </p:sp>
        <p:sp>
          <p:nvSpPr>
            <p:cNvPr id="22" name="Freeform 21"/>
            <p:cNvSpPr/>
            <p:nvPr/>
          </p:nvSpPr>
          <p:spPr>
            <a:xfrm rot="19800012">
              <a:off x="6516599" y="3047567"/>
              <a:ext cx="1497750" cy="16349"/>
            </a:xfrm>
            <a:custGeom>
              <a:avLst/>
              <a:gdLst>
                <a:gd name="f0" fmla="val 10800000"/>
                <a:gd name="f1" fmla="val 5400000"/>
                <a:gd name="f2" fmla="val 180"/>
                <a:gd name="f3" fmla="val w"/>
                <a:gd name="f4" fmla="val h"/>
                <a:gd name="f5" fmla="val 0"/>
                <a:gd name="f6" fmla="val 1497749"/>
                <a:gd name="f7" fmla="val 16350"/>
                <a:gd name="f8" fmla="val 8175"/>
                <a:gd name="f9" fmla="+- 0 0 -90"/>
                <a:gd name="f10" fmla="*/ f3 1 1497749"/>
                <a:gd name="f11" fmla="*/ f4 1 16350"/>
                <a:gd name="f12" fmla="+- f7 0 f5"/>
                <a:gd name="f13" fmla="+- f6 0 f5"/>
                <a:gd name="f14" fmla="*/ f9 f0 1"/>
                <a:gd name="f15" fmla="*/ f13 1 1497749"/>
                <a:gd name="f16" fmla="*/ f12 1 16350"/>
                <a:gd name="f17" fmla="*/ 0 f13 1"/>
                <a:gd name="f18" fmla="*/ 8175 f12 1"/>
                <a:gd name="f19" fmla="*/ 1497749 f13 1"/>
                <a:gd name="f20" fmla="*/ f14 1 f2"/>
                <a:gd name="f21" fmla="*/ f17 1 1497749"/>
                <a:gd name="f22" fmla="*/ f18 1 16350"/>
                <a:gd name="f23" fmla="*/ f19 1 1497749"/>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497749" h="16350">
                  <a:moveTo>
                    <a:pt x="f5" y="f8"/>
                  </a:moveTo>
                  <a:lnTo>
                    <a:pt x="f6" y="f8"/>
                  </a:lnTo>
                </a:path>
              </a:pathLst>
            </a:custGeom>
            <a:noFill/>
            <a:ln w="19046">
              <a:solidFill>
                <a:srgbClr val="FFFFFF"/>
              </a:solidFill>
              <a:prstDash val="solid"/>
            </a:ln>
          </p:spPr>
          <p:txBody>
            <a:bodyPr vert="horz" wrap="square" lIns="724131" tIns="0" rIns="724131" bIns="0" anchor="ctr" anchorCtr="1" compatLnSpc="1"/>
            <a:lstStyle/>
            <a:p>
              <a:pPr marL="0" marR="0" lvl="0" indent="0" algn="ctr" defTabSz="222254" rtl="0" eaLnBrk="1" fontAlgn="auto" latinLnBrk="0" hangingPunct="1">
                <a:lnSpc>
                  <a:spcPct val="90000"/>
                </a:lnSpc>
                <a:spcBef>
                  <a:spcPts val="0"/>
                </a:spcBef>
                <a:spcAft>
                  <a:spcPts val="200"/>
                </a:spcAft>
                <a:buClrTx/>
                <a:buSzTx/>
                <a:buFontTx/>
                <a:buNone/>
                <a:tabLst/>
                <a:defRPr sz="1800" b="0" i="0" u="none" strike="noStrike" kern="0" cap="none" spc="0" baseline="0">
                  <a:solidFill>
                    <a:srgbClr val="000000"/>
                  </a:solidFill>
                  <a:uFillTx/>
                </a:defRPr>
              </a:pPr>
              <a:endParaRPr kumimoji="0" lang="en-GB" sz="500" b="0" i="0" u="none" strike="noStrike" kern="1200" cap="none" spc="0" normalizeH="0" baseline="0" noProof="0">
                <a:ln>
                  <a:noFill/>
                </a:ln>
                <a:solidFill>
                  <a:srgbClr val="FFFFFF"/>
                </a:solidFill>
                <a:effectLst/>
                <a:uLnTx/>
                <a:uFillTx/>
                <a:latin typeface="Century Gothic"/>
                <a:ea typeface="+mn-ea"/>
                <a:cs typeface="+mn-cs"/>
              </a:endParaRPr>
            </a:p>
          </p:txBody>
        </p:sp>
        <p:sp>
          <p:nvSpPr>
            <p:cNvPr id="23" name="Freeform 22"/>
            <p:cNvSpPr/>
            <p:nvPr/>
          </p:nvSpPr>
          <p:spPr>
            <a:xfrm>
              <a:off x="7820662" y="1811197"/>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rgbClr val="6F6F6F"/>
            </a:solidFill>
            <a:ln w="19046">
              <a:solidFill>
                <a:srgbClr val="FFFFFF"/>
              </a:solidFill>
              <a:prstDash val="solid"/>
            </a:ln>
          </p:spPr>
          <p:txBody>
            <a:bodyPr vert="horz" wrap="square" lIns="187159" tIns="173589" rIns="187159" bIns="173589" anchor="ctr" anchorCtr="1" compatLnSpc="1"/>
            <a:lstStyle/>
            <a:p>
              <a:pPr marL="0" marR="0" lvl="0" indent="0" algn="ctr" defTabSz="488947"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r>
                <a:rPr kumimoji="0" lang="en-GB" sz="1100" b="1" i="0" u="none" strike="noStrike" kern="1200" cap="none" spc="0" normalizeH="0" baseline="0" noProof="0">
                  <a:ln>
                    <a:noFill/>
                  </a:ln>
                  <a:solidFill>
                    <a:srgbClr val="FFFFFF"/>
                  </a:solidFill>
                  <a:effectLst/>
                  <a:uLnTx/>
                  <a:uFillTx/>
                  <a:latin typeface="Century Gothic"/>
                  <a:ea typeface="+mn-ea"/>
                  <a:cs typeface="+mn-cs"/>
                </a:rPr>
                <a:t>Activist Groups</a:t>
              </a:r>
            </a:p>
          </p:txBody>
        </p:sp>
        <p:sp>
          <p:nvSpPr>
            <p:cNvPr id="24" name="Freeform 23"/>
            <p:cNvSpPr/>
            <p:nvPr/>
          </p:nvSpPr>
          <p:spPr>
            <a:xfrm>
              <a:off x="6686714" y="3682435"/>
              <a:ext cx="1485113" cy="16349"/>
            </a:xfrm>
            <a:custGeom>
              <a:avLst/>
              <a:gdLst>
                <a:gd name="f0" fmla="val 10800000"/>
                <a:gd name="f1" fmla="val 5400000"/>
                <a:gd name="f2" fmla="val 180"/>
                <a:gd name="f3" fmla="val w"/>
                <a:gd name="f4" fmla="val h"/>
                <a:gd name="f5" fmla="val 0"/>
                <a:gd name="f6" fmla="val 1485115"/>
                <a:gd name="f7" fmla="val 16350"/>
                <a:gd name="f8" fmla="val 8175"/>
                <a:gd name="f9" fmla="+- 0 0 -90"/>
                <a:gd name="f10" fmla="*/ f3 1 1485115"/>
                <a:gd name="f11" fmla="*/ f4 1 16350"/>
                <a:gd name="f12" fmla="+- f7 0 f5"/>
                <a:gd name="f13" fmla="+- f6 0 f5"/>
                <a:gd name="f14" fmla="*/ f9 f0 1"/>
                <a:gd name="f15" fmla="*/ f13 1 1485115"/>
                <a:gd name="f16" fmla="*/ f12 1 16350"/>
                <a:gd name="f17" fmla="*/ 0 f13 1"/>
                <a:gd name="f18" fmla="*/ 8175 f12 1"/>
                <a:gd name="f19" fmla="*/ 1485115 f13 1"/>
                <a:gd name="f20" fmla="*/ f14 1 f2"/>
                <a:gd name="f21" fmla="*/ f17 1 1485115"/>
                <a:gd name="f22" fmla="*/ f18 1 16350"/>
                <a:gd name="f23" fmla="*/ f19 1 1485115"/>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485115" h="16350">
                  <a:moveTo>
                    <a:pt x="f5" y="f8"/>
                  </a:moveTo>
                  <a:lnTo>
                    <a:pt x="f6" y="f8"/>
                  </a:lnTo>
                </a:path>
              </a:pathLst>
            </a:custGeom>
            <a:noFill/>
            <a:ln w="19046">
              <a:solidFill>
                <a:srgbClr val="FFFFFF"/>
              </a:solidFill>
              <a:prstDash val="solid"/>
            </a:ln>
          </p:spPr>
          <p:txBody>
            <a:bodyPr vert="horz" wrap="square" lIns="718133" tIns="0" rIns="718133" bIns="0" anchor="ctr" anchorCtr="1" compatLnSpc="1"/>
            <a:lstStyle/>
            <a:p>
              <a:pPr marL="0" marR="0" lvl="0" indent="0" algn="ctr" defTabSz="222254" rtl="0" eaLnBrk="1" fontAlgn="auto" latinLnBrk="0" hangingPunct="1">
                <a:lnSpc>
                  <a:spcPct val="90000"/>
                </a:lnSpc>
                <a:spcBef>
                  <a:spcPts val="0"/>
                </a:spcBef>
                <a:spcAft>
                  <a:spcPts val="200"/>
                </a:spcAft>
                <a:buClrTx/>
                <a:buSzTx/>
                <a:buFontTx/>
                <a:buNone/>
                <a:tabLst/>
                <a:defRPr sz="1800" b="0" i="0" u="none" strike="noStrike" kern="0" cap="none" spc="0" baseline="0">
                  <a:solidFill>
                    <a:srgbClr val="000000"/>
                  </a:solidFill>
                  <a:uFillTx/>
                </a:defRPr>
              </a:pPr>
              <a:endParaRPr kumimoji="0" lang="en-GB" sz="500" b="0" i="0" u="none" strike="noStrike" kern="1200" cap="none" spc="0" normalizeH="0" baseline="0" noProof="0">
                <a:ln>
                  <a:noFill/>
                </a:ln>
                <a:solidFill>
                  <a:srgbClr val="FFFFFF"/>
                </a:solidFill>
                <a:effectLst/>
                <a:uLnTx/>
                <a:uFillTx/>
                <a:latin typeface="Century Gothic"/>
                <a:ea typeface="+mn-ea"/>
                <a:cs typeface="+mn-cs"/>
              </a:endParaRPr>
            </a:p>
          </p:txBody>
        </p:sp>
        <p:sp>
          <p:nvSpPr>
            <p:cNvPr id="25" name="Freeform 24"/>
            <p:cNvSpPr/>
            <p:nvPr/>
          </p:nvSpPr>
          <p:spPr>
            <a:xfrm>
              <a:off x="8171828" y="3121770"/>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rgbClr val="6F6F6F"/>
            </a:solidFill>
            <a:ln w="19046">
              <a:solidFill>
                <a:srgbClr val="FFFFFF"/>
              </a:solidFill>
              <a:prstDash val="solid"/>
            </a:ln>
          </p:spPr>
          <p:txBody>
            <a:bodyPr vert="horz" wrap="square" lIns="187159" tIns="173589" rIns="187159" bIns="173589" anchor="ctr" anchorCtr="1" compatLnSpc="1"/>
            <a:lstStyle/>
            <a:p>
              <a:pPr marL="0" marR="0" lvl="0" indent="0" algn="ctr" defTabSz="488947"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r>
                <a:rPr kumimoji="0" lang="en-GB" sz="1100" b="1" i="0" u="none" strike="noStrike" kern="1200" cap="none" spc="0" normalizeH="0" baseline="0" noProof="0">
                  <a:ln>
                    <a:noFill/>
                  </a:ln>
                  <a:solidFill>
                    <a:srgbClr val="FFFFFF"/>
                  </a:solidFill>
                  <a:effectLst/>
                  <a:uLnTx/>
                  <a:uFillTx/>
                  <a:latin typeface="Century Gothic"/>
                  <a:ea typeface="+mn-ea"/>
                  <a:cs typeface="+mn-cs"/>
                </a:rPr>
                <a:t>Customers</a:t>
              </a:r>
            </a:p>
          </p:txBody>
        </p:sp>
        <p:sp>
          <p:nvSpPr>
            <p:cNvPr id="26" name="Freeform 25"/>
            <p:cNvSpPr/>
            <p:nvPr/>
          </p:nvSpPr>
          <p:spPr>
            <a:xfrm rot="1800004">
              <a:off x="6516599" y="4317303"/>
              <a:ext cx="1497750" cy="16349"/>
            </a:xfrm>
            <a:custGeom>
              <a:avLst/>
              <a:gdLst>
                <a:gd name="f0" fmla="val 10800000"/>
                <a:gd name="f1" fmla="val 5400000"/>
                <a:gd name="f2" fmla="val 180"/>
                <a:gd name="f3" fmla="val w"/>
                <a:gd name="f4" fmla="val h"/>
                <a:gd name="f5" fmla="val 0"/>
                <a:gd name="f6" fmla="val 1497749"/>
                <a:gd name="f7" fmla="val 16350"/>
                <a:gd name="f8" fmla="val 8175"/>
                <a:gd name="f9" fmla="+- 0 0 -90"/>
                <a:gd name="f10" fmla="*/ f3 1 1497749"/>
                <a:gd name="f11" fmla="*/ f4 1 16350"/>
                <a:gd name="f12" fmla="+- f7 0 f5"/>
                <a:gd name="f13" fmla="+- f6 0 f5"/>
                <a:gd name="f14" fmla="*/ f9 f0 1"/>
                <a:gd name="f15" fmla="*/ f13 1 1497749"/>
                <a:gd name="f16" fmla="*/ f12 1 16350"/>
                <a:gd name="f17" fmla="*/ 0 f13 1"/>
                <a:gd name="f18" fmla="*/ 8175 f12 1"/>
                <a:gd name="f19" fmla="*/ 1497749 f13 1"/>
                <a:gd name="f20" fmla="*/ f14 1 f2"/>
                <a:gd name="f21" fmla="*/ f17 1 1497749"/>
                <a:gd name="f22" fmla="*/ f18 1 16350"/>
                <a:gd name="f23" fmla="*/ f19 1 1497749"/>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497749" h="16350">
                  <a:moveTo>
                    <a:pt x="f5" y="f8"/>
                  </a:moveTo>
                  <a:lnTo>
                    <a:pt x="f6" y="f8"/>
                  </a:lnTo>
                </a:path>
              </a:pathLst>
            </a:custGeom>
            <a:noFill/>
            <a:ln w="19046">
              <a:solidFill>
                <a:srgbClr val="FFFFFF"/>
              </a:solidFill>
              <a:prstDash val="solid"/>
            </a:ln>
          </p:spPr>
          <p:txBody>
            <a:bodyPr vert="horz" wrap="square" lIns="724131" tIns="0" rIns="724131" bIns="0" anchor="ctr" anchorCtr="1" compatLnSpc="1"/>
            <a:lstStyle/>
            <a:p>
              <a:pPr marL="0" marR="0" lvl="0" indent="0" algn="ctr" defTabSz="222254" rtl="0" eaLnBrk="1" fontAlgn="auto" latinLnBrk="0" hangingPunct="1">
                <a:lnSpc>
                  <a:spcPct val="90000"/>
                </a:lnSpc>
                <a:spcBef>
                  <a:spcPts val="0"/>
                </a:spcBef>
                <a:spcAft>
                  <a:spcPts val="200"/>
                </a:spcAft>
                <a:buClrTx/>
                <a:buSzTx/>
                <a:buFontTx/>
                <a:buNone/>
                <a:tabLst/>
                <a:defRPr sz="1800" b="0" i="0" u="none" strike="noStrike" kern="0" cap="none" spc="0" baseline="0">
                  <a:solidFill>
                    <a:srgbClr val="000000"/>
                  </a:solidFill>
                  <a:uFillTx/>
                </a:defRPr>
              </a:pPr>
              <a:endParaRPr kumimoji="0" lang="en-GB" sz="500" b="0" i="0" u="none" strike="noStrike" kern="1200" cap="none" spc="0" normalizeH="0" baseline="0" noProof="0">
                <a:ln>
                  <a:noFill/>
                </a:ln>
                <a:solidFill>
                  <a:srgbClr val="FFFFFF"/>
                </a:solidFill>
                <a:effectLst/>
                <a:uLnTx/>
                <a:uFillTx/>
                <a:latin typeface="Century Gothic"/>
                <a:ea typeface="+mn-ea"/>
                <a:cs typeface="+mn-cs"/>
              </a:endParaRPr>
            </a:p>
          </p:txBody>
        </p:sp>
        <p:sp>
          <p:nvSpPr>
            <p:cNvPr id="27" name="Freeform 26"/>
            <p:cNvSpPr/>
            <p:nvPr/>
          </p:nvSpPr>
          <p:spPr>
            <a:xfrm>
              <a:off x="7820662" y="4432343"/>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rgbClr val="6F6F6F"/>
            </a:solidFill>
            <a:ln w="19046">
              <a:solidFill>
                <a:srgbClr val="FFFFFF"/>
              </a:solidFill>
              <a:prstDash val="solid"/>
            </a:ln>
          </p:spPr>
          <p:txBody>
            <a:bodyPr vert="horz" wrap="square" lIns="187159" tIns="173589" rIns="187159" bIns="173589" anchor="ctr" anchorCtr="1" compatLnSpc="1"/>
            <a:lstStyle/>
            <a:p>
              <a:pPr marL="0" marR="0" lvl="0" indent="0" algn="ctr" defTabSz="488947"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r>
                <a:rPr kumimoji="0" lang="en-GB" sz="1100" b="1" i="0" u="none" strike="noStrike" kern="1200" cap="none" spc="0" normalizeH="0" baseline="0" noProof="0">
                  <a:ln>
                    <a:noFill/>
                  </a:ln>
                  <a:solidFill>
                    <a:srgbClr val="FFFFFF"/>
                  </a:solidFill>
                  <a:effectLst/>
                  <a:uLnTx/>
                  <a:uFillTx/>
                  <a:latin typeface="Century Gothic"/>
                  <a:ea typeface="+mn-ea"/>
                  <a:cs typeface="+mn-cs"/>
                </a:rPr>
                <a:t>Customer Advocate Groups</a:t>
              </a:r>
            </a:p>
          </p:txBody>
        </p:sp>
        <p:sp>
          <p:nvSpPr>
            <p:cNvPr id="28" name="Freeform 27"/>
            <p:cNvSpPr/>
            <p:nvPr/>
          </p:nvSpPr>
          <p:spPr>
            <a:xfrm rot="3600008">
              <a:off x="6046066" y="4792069"/>
              <a:ext cx="1520848" cy="16349"/>
            </a:xfrm>
            <a:custGeom>
              <a:avLst/>
              <a:gdLst>
                <a:gd name="f0" fmla="val 10800000"/>
                <a:gd name="f1" fmla="val 5400000"/>
                <a:gd name="f2" fmla="val 180"/>
                <a:gd name="f3" fmla="val w"/>
                <a:gd name="f4" fmla="val h"/>
                <a:gd name="f5" fmla="val 0"/>
                <a:gd name="f6" fmla="val 1520846"/>
                <a:gd name="f7" fmla="val 16350"/>
                <a:gd name="f8" fmla="val 8175"/>
                <a:gd name="f9" fmla="+- 0 0 -90"/>
                <a:gd name="f10" fmla="*/ f3 1 1520846"/>
                <a:gd name="f11" fmla="*/ f4 1 16350"/>
                <a:gd name="f12" fmla="+- f7 0 f5"/>
                <a:gd name="f13" fmla="+- f6 0 f5"/>
                <a:gd name="f14" fmla="*/ f9 f0 1"/>
                <a:gd name="f15" fmla="*/ f13 1 1520846"/>
                <a:gd name="f16" fmla="*/ f12 1 16350"/>
                <a:gd name="f17" fmla="*/ 0 f13 1"/>
                <a:gd name="f18" fmla="*/ 8175 f12 1"/>
                <a:gd name="f19" fmla="*/ 1520846 f13 1"/>
                <a:gd name="f20" fmla="*/ f14 1 f2"/>
                <a:gd name="f21" fmla="*/ f17 1 1520846"/>
                <a:gd name="f22" fmla="*/ f18 1 16350"/>
                <a:gd name="f23" fmla="*/ f19 1 1520846"/>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520846" h="16350">
                  <a:moveTo>
                    <a:pt x="f5" y="f8"/>
                  </a:moveTo>
                  <a:lnTo>
                    <a:pt x="f6" y="f8"/>
                  </a:lnTo>
                </a:path>
              </a:pathLst>
            </a:custGeom>
            <a:noFill/>
            <a:ln w="19046">
              <a:solidFill>
                <a:srgbClr val="FFFFFF"/>
              </a:solidFill>
              <a:prstDash val="solid"/>
            </a:ln>
          </p:spPr>
          <p:txBody>
            <a:bodyPr vert="horz" wrap="square" lIns="735104" tIns="0" rIns="735104" bIns="0" anchor="ctr" anchorCtr="1" compatLnSpc="1"/>
            <a:lstStyle/>
            <a:p>
              <a:pPr marL="0" marR="0" lvl="0" indent="0" algn="ctr" defTabSz="222254" rtl="0" eaLnBrk="1" fontAlgn="auto" latinLnBrk="0" hangingPunct="1">
                <a:lnSpc>
                  <a:spcPct val="90000"/>
                </a:lnSpc>
                <a:spcBef>
                  <a:spcPts val="0"/>
                </a:spcBef>
                <a:spcAft>
                  <a:spcPts val="200"/>
                </a:spcAft>
                <a:buClrTx/>
                <a:buSzTx/>
                <a:buFontTx/>
                <a:buNone/>
                <a:tabLst/>
                <a:defRPr sz="1800" b="0" i="0" u="none" strike="noStrike" kern="0" cap="none" spc="0" baseline="0">
                  <a:solidFill>
                    <a:srgbClr val="000000"/>
                  </a:solidFill>
                  <a:uFillTx/>
                </a:defRPr>
              </a:pPr>
              <a:endParaRPr kumimoji="0" lang="en-GB" sz="500" b="0" i="0" u="none" strike="noStrike" kern="1200" cap="none" spc="0" normalizeH="0" baseline="0" noProof="0">
                <a:ln>
                  <a:noFill/>
                </a:ln>
                <a:solidFill>
                  <a:srgbClr val="FFFFFF"/>
                </a:solidFill>
                <a:effectLst/>
                <a:uLnTx/>
                <a:uFillTx/>
                <a:latin typeface="Century Gothic"/>
                <a:ea typeface="+mn-ea"/>
                <a:cs typeface="+mn-cs"/>
              </a:endParaRPr>
            </a:p>
          </p:txBody>
        </p:sp>
        <p:sp>
          <p:nvSpPr>
            <p:cNvPr id="29" name="Freeform 28"/>
            <p:cNvSpPr/>
            <p:nvPr/>
          </p:nvSpPr>
          <p:spPr>
            <a:xfrm>
              <a:off x="6861255" y="5391750"/>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rgbClr val="6F6F6F"/>
            </a:solidFill>
            <a:ln w="19046">
              <a:solidFill>
                <a:srgbClr val="FFFFFF"/>
              </a:solidFill>
              <a:prstDash val="solid"/>
            </a:ln>
          </p:spPr>
          <p:txBody>
            <a:bodyPr vert="horz" wrap="square" lIns="187159" tIns="173589" rIns="187159" bIns="173589" anchor="ctr" anchorCtr="1" compatLnSpc="1"/>
            <a:lstStyle/>
            <a:p>
              <a:pPr marL="0" marR="0" lvl="0" indent="0" algn="ctr" defTabSz="488947"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r>
                <a:rPr kumimoji="0" lang="en-GB" sz="1100" b="1" i="0" u="none" strike="noStrike" kern="1200" cap="none" spc="0" normalizeH="0" baseline="0" noProof="0">
                  <a:ln>
                    <a:noFill/>
                  </a:ln>
                  <a:solidFill>
                    <a:srgbClr val="FFFFFF"/>
                  </a:solidFill>
                  <a:effectLst/>
                  <a:uLnTx/>
                  <a:uFillTx/>
                  <a:latin typeface="Century Gothic"/>
                  <a:ea typeface="+mn-ea"/>
                  <a:cs typeface="+mn-cs"/>
                </a:rPr>
                <a:t>Unions</a:t>
              </a:r>
            </a:p>
          </p:txBody>
        </p:sp>
        <p:sp>
          <p:nvSpPr>
            <p:cNvPr id="30" name="Freeform 29"/>
            <p:cNvSpPr/>
            <p:nvPr/>
          </p:nvSpPr>
          <p:spPr>
            <a:xfrm rot="5400013">
              <a:off x="5400125" y="4969024"/>
              <a:ext cx="1531437" cy="16349"/>
            </a:xfrm>
            <a:custGeom>
              <a:avLst/>
              <a:gdLst>
                <a:gd name="f0" fmla="val 10800000"/>
                <a:gd name="f1" fmla="val 5400000"/>
                <a:gd name="f2" fmla="val 180"/>
                <a:gd name="f3" fmla="val w"/>
                <a:gd name="f4" fmla="val h"/>
                <a:gd name="f5" fmla="val 0"/>
                <a:gd name="f6" fmla="val 1531441"/>
                <a:gd name="f7" fmla="val 16350"/>
                <a:gd name="f8" fmla="val 8175"/>
                <a:gd name="f9" fmla="+- 0 0 -90"/>
                <a:gd name="f10" fmla="*/ f3 1 1531441"/>
                <a:gd name="f11" fmla="*/ f4 1 16350"/>
                <a:gd name="f12" fmla="+- f7 0 f5"/>
                <a:gd name="f13" fmla="+- f6 0 f5"/>
                <a:gd name="f14" fmla="*/ f9 f0 1"/>
                <a:gd name="f15" fmla="*/ f13 1 1531441"/>
                <a:gd name="f16" fmla="*/ f12 1 16350"/>
                <a:gd name="f17" fmla="*/ 0 f13 1"/>
                <a:gd name="f18" fmla="*/ 8175 f12 1"/>
                <a:gd name="f19" fmla="*/ 1531441 f13 1"/>
                <a:gd name="f20" fmla="*/ f14 1 f2"/>
                <a:gd name="f21" fmla="*/ f17 1 1531441"/>
                <a:gd name="f22" fmla="*/ f18 1 16350"/>
                <a:gd name="f23" fmla="*/ f19 1 1531441"/>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531441" h="16350">
                  <a:moveTo>
                    <a:pt x="f5" y="f8"/>
                  </a:moveTo>
                  <a:lnTo>
                    <a:pt x="f6" y="f8"/>
                  </a:lnTo>
                </a:path>
              </a:pathLst>
            </a:custGeom>
            <a:noFill/>
            <a:ln w="19046">
              <a:solidFill>
                <a:srgbClr val="FFFFFF"/>
              </a:solidFill>
              <a:prstDash val="solid"/>
            </a:ln>
          </p:spPr>
          <p:txBody>
            <a:bodyPr vert="horz" wrap="square" lIns="740133" tIns="0" rIns="740133" bIns="0" anchor="ctr" anchorCtr="1" compatLnSpc="1"/>
            <a:lstStyle/>
            <a:p>
              <a:pPr marL="0" marR="0" lvl="0" indent="0" algn="ctr" defTabSz="222254" rtl="0" eaLnBrk="1" fontAlgn="auto" latinLnBrk="0" hangingPunct="1">
                <a:lnSpc>
                  <a:spcPct val="90000"/>
                </a:lnSpc>
                <a:spcBef>
                  <a:spcPts val="0"/>
                </a:spcBef>
                <a:spcAft>
                  <a:spcPts val="200"/>
                </a:spcAft>
                <a:buClrTx/>
                <a:buSzTx/>
                <a:buFontTx/>
                <a:buNone/>
                <a:tabLst/>
                <a:defRPr sz="1800" b="0" i="0" u="none" strike="noStrike" kern="0" cap="none" spc="0" baseline="0">
                  <a:solidFill>
                    <a:srgbClr val="000000"/>
                  </a:solidFill>
                  <a:uFillTx/>
                </a:defRPr>
              </a:pPr>
              <a:endParaRPr kumimoji="0" lang="en-GB" sz="500" b="0" i="0" u="none" strike="noStrike" kern="1200" cap="none" spc="0" normalizeH="0" baseline="0" noProof="0">
                <a:ln>
                  <a:noFill/>
                </a:ln>
                <a:solidFill>
                  <a:srgbClr val="FFFFFF"/>
                </a:solidFill>
                <a:effectLst/>
                <a:uLnTx/>
                <a:uFillTx/>
                <a:latin typeface="Century Gothic"/>
                <a:ea typeface="+mn-ea"/>
                <a:cs typeface="+mn-cs"/>
              </a:endParaRPr>
            </a:p>
          </p:txBody>
        </p:sp>
        <p:sp>
          <p:nvSpPr>
            <p:cNvPr id="31" name="Freeform 30"/>
            <p:cNvSpPr/>
            <p:nvPr/>
          </p:nvSpPr>
          <p:spPr>
            <a:xfrm>
              <a:off x="5550682" y="5742916"/>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rgbClr val="6F6F6F"/>
            </a:solidFill>
            <a:ln w="19046">
              <a:solidFill>
                <a:srgbClr val="FFFFFF"/>
              </a:solidFill>
              <a:prstDash val="solid"/>
            </a:ln>
          </p:spPr>
          <p:txBody>
            <a:bodyPr vert="horz" wrap="square" lIns="187159" tIns="173589" rIns="187159" bIns="173589" anchor="ctr" anchorCtr="1" compatLnSpc="1"/>
            <a:lstStyle/>
            <a:p>
              <a:pPr marL="0" marR="0" lvl="0" indent="0" algn="ctr" defTabSz="488947"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r>
                <a:rPr kumimoji="0" lang="en-GB" sz="1100" b="1" i="0" u="none" strike="noStrike" kern="1200" cap="none" spc="0" normalizeH="0" baseline="0" noProof="0">
                  <a:ln>
                    <a:noFill/>
                  </a:ln>
                  <a:solidFill>
                    <a:srgbClr val="FFFFFF"/>
                  </a:solidFill>
                  <a:effectLst/>
                  <a:uLnTx/>
                  <a:uFillTx/>
                  <a:latin typeface="Century Gothic"/>
                  <a:ea typeface="+mn-ea"/>
                  <a:cs typeface="+mn-cs"/>
                </a:rPr>
                <a:t>Employees</a:t>
              </a:r>
            </a:p>
          </p:txBody>
        </p:sp>
        <p:sp>
          <p:nvSpPr>
            <p:cNvPr id="32" name="Freeform 31"/>
            <p:cNvSpPr/>
            <p:nvPr/>
          </p:nvSpPr>
          <p:spPr>
            <a:xfrm rot="18000008">
              <a:off x="4764784" y="4792060"/>
              <a:ext cx="1520848" cy="16349"/>
            </a:xfrm>
            <a:custGeom>
              <a:avLst/>
              <a:gdLst>
                <a:gd name="f0" fmla="val 10800000"/>
                <a:gd name="f1" fmla="val 5400000"/>
                <a:gd name="f2" fmla="val 180"/>
                <a:gd name="f3" fmla="val w"/>
                <a:gd name="f4" fmla="val h"/>
                <a:gd name="f5" fmla="val 0"/>
                <a:gd name="f6" fmla="val 1520846"/>
                <a:gd name="f7" fmla="val 16350"/>
                <a:gd name="f8" fmla="val 8175"/>
                <a:gd name="f9" fmla="+- 0 0 -90"/>
                <a:gd name="f10" fmla="*/ f3 1 1520846"/>
                <a:gd name="f11" fmla="*/ f4 1 16350"/>
                <a:gd name="f12" fmla="+- f7 0 f5"/>
                <a:gd name="f13" fmla="+- f6 0 f5"/>
                <a:gd name="f14" fmla="*/ f9 f0 1"/>
                <a:gd name="f15" fmla="*/ f13 1 1520846"/>
                <a:gd name="f16" fmla="*/ f12 1 16350"/>
                <a:gd name="f17" fmla="*/ 0 f13 1"/>
                <a:gd name="f18" fmla="*/ 8175 f12 1"/>
                <a:gd name="f19" fmla="*/ 1520846 f13 1"/>
                <a:gd name="f20" fmla="*/ f14 1 f2"/>
                <a:gd name="f21" fmla="*/ f17 1 1520846"/>
                <a:gd name="f22" fmla="*/ f18 1 16350"/>
                <a:gd name="f23" fmla="*/ f19 1 1520846"/>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520846" h="16350">
                  <a:moveTo>
                    <a:pt x="f6" y="f8"/>
                  </a:moveTo>
                  <a:lnTo>
                    <a:pt x="f5" y="f8"/>
                  </a:lnTo>
                </a:path>
              </a:pathLst>
            </a:custGeom>
            <a:noFill/>
            <a:ln w="19046">
              <a:solidFill>
                <a:srgbClr val="FFFFFF"/>
              </a:solidFill>
              <a:prstDash val="solid"/>
            </a:ln>
          </p:spPr>
          <p:txBody>
            <a:bodyPr vert="horz" wrap="square" lIns="735104" tIns="0" rIns="735104" bIns="0" anchor="ctr" anchorCtr="1" compatLnSpc="1"/>
            <a:lstStyle/>
            <a:p>
              <a:pPr marL="0" marR="0" lvl="0" indent="0" algn="ctr" defTabSz="222254" rtl="0" eaLnBrk="1" fontAlgn="auto" latinLnBrk="0" hangingPunct="1">
                <a:lnSpc>
                  <a:spcPct val="90000"/>
                </a:lnSpc>
                <a:spcBef>
                  <a:spcPts val="0"/>
                </a:spcBef>
                <a:spcAft>
                  <a:spcPts val="200"/>
                </a:spcAft>
                <a:buClrTx/>
                <a:buSzTx/>
                <a:buFontTx/>
                <a:buNone/>
                <a:tabLst/>
                <a:defRPr sz="1800" b="0" i="0" u="none" strike="noStrike" kern="0" cap="none" spc="0" baseline="0">
                  <a:solidFill>
                    <a:srgbClr val="000000"/>
                  </a:solidFill>
                  <a:uFillTx/>
                </a:defRPr>
              </a:pPr>
              <a:endParaRPr kumimoji="0" lang="en-GB" sz="500" b="0" i="0" u="none" strike="noStrike" kern="1200" cap="none" spc="0" normalizeH="0" baseline="0" noProof="0">
                <a:ln>
                  <a:noFill/>
                </a:ln>
                <a:solidFill>
                  <a:srgbClr val="FFFFFF"/>
                </a:solidFill>
                <a:effectLst/>
                <a:uLnTx/>
                <a:uFillTx/>
                <a:latin typeface="Century Gothic"/>
                <a:ea typeface="+mn-ea"/>
                <a:cs typeface="+mn-cs"/>
              </a:endParaRPr>
            </a:p>
          </p:txBody>
        </p:sp>
        <p:sp>
          <p:nvSpPr>
            <p:cNvPr id="33" name="Freeform 32"/>
            <p:cNvSpPr/>
            <p:nvPr/>
          </p:nvSpPr>
          <p:spPr>
            <a:xfrm>
              <a:off x="4240109" y="5391750"/>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rgbClr val="6F6F6F"/>
            </a:solidFill>
            <a:ln w="19046">
              <a:solidFill>
                <a:srgbClr val="FFFFFF"/>
              </a:solidFill>
              <a:prstDash val="solid"/>
            </a:ln>
          </p:spPr>
          <p:txBody>
            <a:bodyPr vert="horz" wrap="square" lIns="187159" tIns="173589" rIns="187159" bIns="173589" anchor="ctr" anchorCtr="1" compatLnSpc="1"/>
            <a:lstStyle/>
            <a:p>
              <a:pPr marL="0" marR="0" lvl="0" indent="0" algn="ctr" defTabSz="488947"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r>
                <a:rPr kumimoji="0" lang="en-GB" sz="1100" b="1" i="0" u="none" strike="noStrike" kern="1200" cap="none" spc="0" normalizeH="0" baseline="0" noProof="0">
                  <a:ln>
                    <a:noFill/>
                  </a:ln>
                  <a:solidFill>
                    <a:srgbClr val="FFFFFF"/>
                  </a:solidFill>
                  <a:effectLst/>
                  <a:uLnTx/>
                  <a:uFillTx/>
                  <a:latin typeface="Century Gothic"/>
                  <a:ea typeface="+mn-ea"/>
                  <a:cs typeface="+mn-cs"/>
                </a:rPr>
                <a:t>Trade Assoc</a:t>
              </a:r>
            </a:p>
          </p:txBody>
        </p:sp>
        <p:sp>
          <p:nvSpPr>
            <p:cNvPr id="34" name="Freeform 33"/>
            <p:cNvSpPr/>
            <p:nvPr/>
          </p:nvSpPr>
          <p:spPr>
            <a:xfrm rot="19800012">
              <a:off x="4317349" y="4317303"/>
              <a:ext cx="1497750" cy="16349"/>
            </a:xfrm>
            <a:custGeom>
              <a:avLst/>
              <a:gdLst>
                <a:gd name="f0" fmla="val 10800000"/>
                <a:gd name="f1" fmla="val 5400000"/>
                <a:gd name="f2" fmla="val 180"/>
                <a:gd name="f3" fmla="val w"/>
                <a:gd name="f4" fmla="val h"/>
                <a:gd name="f5" fmla="val 0"/>
                <a:gd name="f6" fmla="val 1497749"/>
                <a:gd name="f7" fmla="val 16350"/>
                <a:gd name="f8" fmla="val 8175"/>
                <a:gd name="f9" fmla="+- 0 0 -90"/>
                <a:gd name="f10" fmla="*/ f3 1 1497749"/>
                <a:gd name="f11" fmla="*/ f4 1 16350"/>
                <a:gd name="f12" fmla="+- f7 0 f5"/>
                <a:gd name="f13" fmla="+- f6 0 f5"/>
                <a:gd name="f14" fmla="*/ f9 f0 1"/>
                <a:gd name="f15" fmla="*/ f13 1 1497749"/>
                <a:gd name="f16" fmla="*/ f12 1 16350"/>
                <a:gd name="f17" fmla="*/ 0 f13 1"/>
                <a:gd name="f18" fmla="*/ 8175 f12 1"/>
                <a:gd name="f19" fmla="*/ 1497749 f13 1"/>
                <a:gd name="f20" fmla="*/ f14 1 f2"/>
                <a:gd name="f21" fmla="*/ f17 1 1497749"/>
                <a:gd name="f22" fmla="*/ f18 1 16350"/>
                <a:gd name="f23" fmla="*/ f19 1 1497749"/>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497749" h="16350">
                  <a:moveTo>
                    <a:pt x="f6" y="f8"/>
                  </a:moveTo>
                  <a:lnTo>
                    <a:pt x="f5" y="f8"/>
                  </a:lnTo>
                </a:path>
              </a:pathLst>
            </a:custGeom>
            <a:noFill/>
            <a:ln w="19046">
              <a:solidFill>
                <a:srgbClr val="FFFFFF"/>
              </a:solidFill>
              <a:prstDash val="solid"/>
            </a:ln>
          </p:spPr>
          <p:txBody>
            <a:bodyPr vert="horz" wrap="square" lIns="724131" tIns="0" rIns="724131" bIns="0" anchor="ctr" anchorCtr="1" compatLnSpc="1"/>
            <a:lstStyle/>
            <a:p>
              <a:pPr marL="0" marR="0" lvl="0" indent="0" algn="ctr" defTabSz="222254" rtl="0" eaLnBrk="1" fontAlgn="auto" latinLnBrk="0" hangingPunct="1">
                <a:lnSpc>
                  <a:spcPct val="90000"/>
                </a:lnSpc>
                <a:spcBef>
                  <a:spcPts val="0"/>
                </a:spcBef>
                <a:spcAft>
                  <a:spcPts val="200"/>
                </a:spcAft>
                <a:buClrTx/>
                <a:buSzTx/>
                <a:buFontTx/>
                <a:buNone/>
                <a:tabLst/>
                <a:defRPr sz="1800" b="0" i="0" u="none" strike="noStrike" kern="0" cap="none" spc="0" baseline="0">
                  <a:solidFill>
                    <a:srgbClr val="000000"/>
                  </a:solidFill>
                  <a:uFillTx/>
                </a:defRPr>
              </a:pPr>
              <a:endParaRPr kumimoji="0" lang="en-GB" sz="500" b="0" i="0" u="none" strike="noStrike" kern="1200" cap="none" spc="0" normalizeH="0" baseline="0" noProof="0">
                <a:ln>
                  <a:noFill/>
                </a:ln>
                <a:solidFill>
                  <a:srgbClr val="FFFFFF"/>
                </a:solidFill>
                <a:effectLst/>
                <a:uLnTx/>
                <a:uFillTx/>
                <a:latin typeface="Century Gothic"/>
                <a:ea typeface="+mn-ea"/>
                <a:cs typeface="+mn-cs"/>
              </a:endParaRPr>
            </a:p>
          </p:txBody>
        </p:sp>
        <p:sp>
          <p:nvSpPr>
            <p:cNvPr id="35" name="Freeform 34"/>
            <p:cNvSpPr/>
            <p:nvPr/>
          </p:nvSpPr>
          <p:spPr>
            <a:xfrm>
              <a:off x="3280702" y="4432343"/>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rgbClr val="6F6F6F"/>
            </a:solidFill>
            <a:ln w="19046">
              <a:solidFill>
                <a:srgbClr val="FFFFFF"/>
              </a:solidFill>
              <a:prstDash val="solid"/>
            </a:ln>
          </p:spPr>
          <p:txBody>
            <a:bodyPr vert="horz" wrap="square" lIns="187159" tIns="173589" rIns="187159" bIns="173589" anchor="ctr" anchorCtr="1" compatLnSpc="1"/>
            <a:lstStyle/>
            <a:p>
              <a:pPr marL="0" marR="0" lvl="0" indent="0" algn="ctr" defTabSz="488947"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r>
                <a:rPr kumimoji="0" lang="en-GB" sz="1100" b="1" i="0" u="none" strike="noStrike" kern="1200" cap="none" spc="0" normalizeH="0" baseline="0" noProof="0">
                  <a:ln>
                    <a:noFill/>
                  </a:ln>
                  <a:solidFill>
                    <a:srgbClr val="FFFFFF"/>
                  </a:solidFill>
                  <a:effectLst/>
                  <a:uLnTx/>
                  <a:uFillTx/>
                  <a:latin typeface="Century Gothic"/>
                  <a:ea typeface="+mn-ea"/>
                  <a:cs typeface="+mn-cs"/>
                </a:rPr>
                <a:t>Competitors</a:t>
              </a:r>
            </a:p>
          </p:txBody>
        </p:sp>
        <p:sp>
          <p:nvSpPr>
            <p:cNvPr id="36" name="Freeform 35"/>
            <p:cNvSpPr/>
            <p:nvPr/>
          </p:nvSpPr>
          <p:spPr>
            <a:xfrm>
              <a:off x="4159870" y="3682435"/>
              <a:ext cx="1485113" cy="16349"/>
            </a:xfrm>
            <a:custGeom>
              <a:avLst/>
              <a:gdLst>
                <a:gd name="f0" fmla="val 10800000"/>
                <a:gd name="f1" fmla="val 5400000"/>
                <a:gd name="f2" fmla="val 180"/>
                <a:gd name="f3" fmla="val w"/>
                <a:gd name="f4" fmla="val h"/>
                <a:gd name="f5" fmla="val 0"/>
                <a:gd name="f6" fmla="val 1485115"/>
                <a:gd name="f7" fmla="val 16350"/>
                <a:gd name="f8" fmla="val 8175"/>
                <a:gd name="f9" fmla="+- 0 0 -90"/>
                <a:gd name="f10" fmla="*/ f3 1 1485115"/>
                <a:gd name="f11" fmla="*/ f4 1 16350"/>
                <a:gd name="f12" fmla="+- f7 0 f5"/>
                <a:gd name="f13" fmla="+- f6 0 f5"/>
                <a:gd name="f14" fmla="*/ f9 f0 1"/>
                <a:gd name="f15" fmla="*/ f13 1 1485115"/>
                <a:gd name="f16" fmla="*/ f12 1 16350"/>
                <a:gd name="f17" fmla="*/ 0 f13 1"/>
                <a:gd name="f18" fmla="*/ 8175 f12 1"/>
                <a:gd name="f19" fmla="*/ 1485115 f13 1"/>
                <a:gd name="f20" fmla="*/ f14 1 f2"/>
                <a:gd name="f21" fmla="*/ f17 1 1485115"/>
                <a:gd name="f22" fmla="*/ f18 1 16350"/>
                <a:gd name="f23" fmla="*/ f19 1 1485115"/>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485115" h="16350">
                  <a:moveTo>
                    <a:pt x="f6" y="f8"/>
                  </a:moveTo>
                  <a:lnTo>
                    <a:pt x="f5" y="f8"/>
                  </a:lnTo>
                </a:path>
              </a:pathLst>
            </a:custGeom>
            <a:noFill/>
            <a:ln w="19046">
              <a:solidFill>
                <a:srgbClr val="FFFFFF"/>
              </a:solidFill>
              <a:prstDash val="solid"/>
            </a:ln>
          </p:spPr>
          <p:txBody>
            <a:bodyPr vert="horz" wrap="square" lIns="718133" tIns="0" rIns="718133" bIns="0" anchor="ctr" anchorCtr="1" compatLnSpc="1"/>
            <a:lstStyle/>
            <a:p>
              <a:pPr marL="0" marR="0" lvl="0" indent="0" algn="ctr" defTabSz="222254" rtl="0" eaLnBrk="1" fontAlgn="auto" latinLnBrk="0" hangingPunct="1">
                <a:lnSpc>
                  <a:spcPct val="90000"/>
                </a:lnSpc>
                <a:spcBef>
                  <a:spcPts val="0"/>
                </a:spcBef>
                <a:spcAft>
                  <a:spcPts val="200"/>
                </a:spcAft>
                <a:buClrTx/>
                <a:buSzTx/>
                <a:buFontTx/>
                <a:buNone/>
                <a:tabLst/>
                <a:defRPr sz="1800" b="0" i="0" u="none" strike="noStrike" kern="0" cap="none" spc="0" baseline="0">
                  <a:solidFill>
                    <a:srgbClr val="000000"/>
                  </a:solidFill>
                  <a:uFillTx/>
                </a:defRPr>
              </a:pPr>
              <a:endParaRPr kumimoji="0" lang="en-GB" sz="500" b="0" i="0" u="none" strike="noStrike" kern="1200" cap="none" spc="0" normalizeH="0" baseline="0" noProof="0">
                <a:ln>
                  <a:noFill/>
                </a:ln>
                <a:solidFill>
                  <a:srgbClr val="FFFFFF"/>
                </a:solidFill>
                <a:effectLst/>
                <a:uLnTx/>
                <a:uFillTx/>
                <a:latin typeface="Century Gothic"/>
                <a:ea typeface="+mn-ea"/>
                <a:cs typeface="+mn-cs"/>
              </a:endParaRPr>
            </a:p>
          </p:txBody>
        </p:sp>
        <p:sp>
          <p:nvSpPr>
            <p:cNvPr id="37" name="Freeform 36"/>
            <p:cNvSpPr/>
            <p:nvPr/>
          </p:nvSpPr>
          <p:spPr>
            <a:xfrm>
              <a:off x="2929536" y="3121770"/>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rgbClr val="6F6F6F"/>
            </a:solidFill>
            <a:ln w="19046">
              <a:solidFill>
                <a:srgbClr val="FFFFFF"/>
              </a:solidFill>
              <a:prstDash val="solid"/>
            </a:ln>
          </p:spPr>
          <p:txBody>
            <a:bodyPr vert="horz" wrap="square" lIns="187159" tIns="173589" rIns="187159" bIns="173589" anchor="ctr" anchorCtr="1" compatLnSpc="1"/>
            <a:lstStyle/>
            <a:p>
              <a:pPr marL="0" marR="0" lvl="0" indent="0" algn="ctr" defTabSz="488947"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r>
                <a:rPr kumimoji="0" lang="en-GB" sz="1100" b="1" i="0" u="none" strike="noStrike" kern="1200" cap="none" spc="0" normalizeH="0" baseline="0" noProof="0">
                  <a:ln>
                    <a:noFill/>
                  </a:ln>
                  <a:solidFill>
                    <a:srgbClr val="FFFFFF"/>
                  </a:solidFill>
                  <a:effectLst/>
                  <a:uLnTx/>
                  <a:uFillTx/>
                  <a:latin typeface="Century Gothic"/>
                  <a:ea typeface="+mn-ea"/>
                  <a:cs typeface="+mn-cs"/>
                </a:rPr>
                <a:t>Suppliers</a:t>
              </a:r>
            </a:p>
          </p:txBody>
        </p:sp>
        <p:sp>
          <p:nvSpPr>
            <p:cNvPr id="38" name="Freeform 37"/>
            <p:cNvSpPr/>
            <p:nvPr/>
          </p:nvSpPr>
          <p:spPr>
            <a:xfrm rot="1800004">
              <a:off x="4317349" y="3047558"/>
              <a:ext cx="1497750" cy="16349"/>
            </a:xfrm>
            <a:custGeom>
              <a:avLst/>
              <a:gdLst>
                <a:gd name="f0" fmla="val 10800000"/>
                <a:gd name="f1" fmla="val 5400000"/>
                <a:gd name="f2" fmla="val 180"/>
                <a:gd name="f3" fmla="val w"/>
                <a:gd name="f4" fmla="val h"/>
                <a:gd name="f5" fmla="val 0"/>
                <a:gd name="f6" fmla="val 1497749"/>
                <a:gd name="f7" fmla="val 16350"/>
                <a:gd name="f8" fmla="val 8175"/>
                <a:gd name="f9" fmla="+- 0 0 -90"/>
                <a:gd name="f10" fmla="*/ f3 1 1497749"/>
                <a:gd name="f11" fmla="*/ f4 1 16350"/>
                <a:gd name="f12" fmla="+- f7 0 f5"/>
                <a:gd name="f13" fmla="+- f6 0 f5"/>
                <a:gd name="f14" fmla="*/ f9 f0 1"/>
                <a:gd name="f15" fmla="*/ f13 1 1497749"/>
                <a:gd name="f16" fmla="*/ f12 1 16350"/>
                <a:gd name="f17" fmla="*/ 0 f13 1"/>
                <a:gd name="f18" fmla="*/ 8175 f12 1"/>
                <a:gd name="f19" fmla="*/ 1497749 f13 1"/>
                <a:gd name="f20" fmla="*/ f14 1 f2"/>
                <a:gd name="f21" fmla="*/ f17 1 1497749"/>
                <a:gd name="f22" fmla="*/ f18 1 16350"/>
                <a:gd name="f23" fmla="*/ f19 1 1497749"/>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497749" h="16350">
                  <a:moveTo>
                    <a:pt x="f6" y="f8"/>
                  </a:moveTo>
                  <a:lnTo>
                    <a:pt x="f5" y="f8"/>
                  </a:lnTo>
                </a:path>
              </a:pathLst>
            </a:custGeom>
            <a:noFill/>
            <a:ln w="19046">
              <a:solidFill>
                <a:srgbClr val="FFFFFF"/>
              </a:solidFill>
              <a:prstDash val="solid"/>
            </a:ln>
          </p:spPr>
          <p:txBody>
            <a:bodyPr vert="horz" wrap="square" lIns="724131" tIns="0" rIns="724131" bIns="0" anchor="ctr" anchorCtr="1" compatLnSpc="1"/>
            <a:lstStyle/>
            <a:p>
              <a:pPr marL="0" marR="0" lvl="0" indent="0" algn="ctr" defTabSz="222254" rtl="0" eaLnBrk="1" fontAlgn="auto" latinLnBrk="0" hangingPunct="1">
                <a:lnSpc>
                  <a:spcPct val="90000"/>
                </a:lnSpc>
                <a:spcBef>
                  <a:spcPts val="0"/>
                </a:spcBef>
                <a:spcAft>
                  <a:spcPts val="200"/>
                </a:spcAft>
                <a:buClrTx/>
                <a:buSzTx/>
                <a:buFontTx/>
                <a:buNone/>
                <a:tabLst/>
                <a:defRPr sz="1800" b="0" i="0" u="none" strike="noStrike" kern="0" cap="none" spc="0" baseline="0">
                  <a:solidFill>
                    <a:srgbClr val="000000"/>
                  </a:solidFill>
                  <a:uFillTx/>
                </a:defRPr>
              </a:pPr>
              <a:endParaRPr kumimoji="0" lang="en-GB" sz="500" b="0" i="0" u="none" strike="noStrike" kern="1200" cap="none" spc="0" normalizeH="0" baseline="0" noProof="0">
                <a:ln>
                  <a:noFill/>
                </a:ln>
                <a:solidFill>
                  <a:srgbClr val="FFFFFF"/>
                </a:solidFill>
                <a:effectLst/>
                <a:uLnTx/>
                <a:uFillTx/>
                <a:latin typeface="Century Gothic"/>
                <a:ea typeface="+mn-ea"/>
                <a:cs typeface="+mn-cs"/>
              </a:endParaRPr>
            </a:p>
          </p:txBody>
        </p:sp>
        <p:sp>
          <p:nvSpPr>
            <p:cNvPr id="39" name="Freeform 38"/>
            <p:cNvSpPr/>
            <p:nvPr/>
          </p:nvSpPr>
          <p:spPr>
            <a:xfrm>
              <a:off x="3280702" y="1811197"/>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rgbClr val="6F6F6F"/>
            </a:solidFill>
            <a:ln w="19046">
              <a:solidFill>
                <a:srgbClr val="FFFFFF"/>
              </a:solidFill>
              <a:prstDash val="solid"/>
            </a:ln>
          </p:spPr>
          <p:txBody>
            <a:bodyPr vert="horz" wrap="square" lIns="187159" tIns="173589" rIns="187159" bIns="173589" anchor="ctr" anchorCtr="1" compatLnSpc="1"/>
            <a:lstStyle/>
            <a:p>
              <a:pPr marL="0" marR="0" lvl="0" indent="0" algn="ctr" defTabSz="488947"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r>
                <a:rPr kumimoji="0" lang="en-GB" sz="1100" b="1" i="0" u="none" strike="noStrike" kern="1200" cap="none" spc="0" normalizeH="0" baseline="0" noProof="0">
                  <a:ln>
                    <a:noFill/>
                  </a:ln>
                  <a:solidFill>
                    <a:srgbClr val="FFFFFF"/>
                  </a:solidFill>
                  <a:effectLst/>
                  <a:uLnTx/>
                  <a:uFillTx/>
                  <a:latin typeface="Century Gothic"/>
                  <a:ea typeface="+mn-ea"/>
                  <a:cs typeface="+mn-cs"/>
                </a:rPr>
                <a:t>Government</a:t>
              </a:r>
            </a:p>
          </p:txBody>
        </p:sp>
        <p:sp>
          <p:nvSpPr>
            <p:cNvPr id="40" name="Freeform 39"/>
            <p:cNvSpPr/>
            <p:nvPr/>
          </p:nvSpPr>
          <p:spPr>
            <a:xfrm rot="3600008">
              <a:off x="4764782" y="2572802"/>
              <a:ext cx="1520848" cy="16349"/>
            </a:xfrm>
            <a:custGeom>
              <a:avLst/>
              <a:gdLst>
                <a:gd name="f0" fmla="val 10800000"/>
                <a:gd name="f1" fmla="val 5400000"/>
                <a:gd name="f2" fmla="val 180"/>
                <a:gd name="f3" fmla="val w"/>
                <a:gd name="f4" fmla="val h"/>
                <a:gd name="f5" fmla="val 0"/>
                <a:gd name="f6" fmla="val 1520846"/>
                <a:gd name="f7" fmla="val 16350"/>
                <a:gd name="f8" fmla="val 8175"/>
                <a:gd name="f9" fmla="+- 0 0 -90"/>
                <a:gd name="f10" fmla="*/ f3 1 1520846"/>
                <a:gd name="f11" fmla="*/ f4 1 16350"/>
                <a:gd name="f12" fmla="+- f7 0 f5"/>
                <a:gd name="f13" fmla="+- f6 0 f5"/>
                <a:gd name="f14" fmla="*/ f9 f0 1"/>
                <a:gd name="f15" fmla="*/ f13 1 1520846"/>
                <a:gd name="f16" fmla="*/ f12 1 16350"/>
                <a:gd name="f17" fmla="*/ 0 f13 1"/>
                <a:gd name="f18" fmla="*/ 8175 f12 1"/>
                <a:gd name="f19" fmla="*/ 1520846 f13 1"/>
                <a:gd name="f20" fmla="*/ f14 1 f2"/>
                <a:gd name="f21" fmla="*/ f17 1 1520846"/>
                <a:gd name="f22" fmla="*/ f18 1 16350"/>
                <a:gd name="f23" fmla="*/ f19 1 1520846"/>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520846" h="16350">
                  <a:moveTo>
                    <a:pt x="f6" y="f8"/>
                  </a:moveTo>
                  <a:lnTo>
                    <a:pt x="f5" y="f8"/>
                  </a:lnTo>
                </a:path>
              </a:pathLst>
            </a:custGeom>
            <a:noFill/>
            <a:ln w="19046">
              <a:solidFill>
                <a:srgbClr val="FFFFFF"/>
              </a:solidFill>
              <a:prstDash val="solid"/>
            </a:ln>
          </p:spPr>
          <p:txBody>
            <a:bodyPr vert="horz" wrap="square" lIns="735104" tIns="0" rIns="735104" bIns="0" anchor="ctr" anchorCtr="1" compatLnSpc="1"/>
            <a:lstStyle/>
            <a:p>
              <a:pPr marL="0" marR="0" lvl="0" indent="0" algn="ctr" defTabSz="222254" rtl="0" eaLnBrk="1" fontAlgn="auto" latinLnBrk="0" hangingPunct="1">
                <a:lnSpc>
                  <a:spcPct val="90000"/>
                </a:lnSpc>
                <a:spcBef>
                  <a:spcPts val="0"/>
                </a:spcBef>
                <a:spcAft>
                  <a:spcPts val="200"/>
                </a:spcAft>
                <a:buClrTx/>
                <a:buSzTx/>
                <a:buFontTx/>
                <a:buNone/>
                <a:tabLst/>
                <a:defRPr sz="1800" b="0" i="0" u="none" strike="noStrike" kern="0" cap="none" spc="0" baseline="0">
                  <a:solidFill>
                    <a:srgbClr val="000000"/>
                  </a:solidFill>
                  <a:uFillTx/>
                </a:defRPr>
              </a:pPr>
              <a:endParaRPr kumimoji="0" lang="en-GB" sz="500" b="0" i="0" u="none" strike="noStrike" kern="1200" cap="none" spc="0" normalizeH="0" baseline="0" noProof="0">
                <a:ln>
                  <a:noFill/>
                </a:ln>
                <a:solidFill>
                  <a:srgbClr val="FFFFFF"/>
                </a:solidFill>
                <a:effectLst/>
                <a:uLnTx/>
                <a:uFillTx/>
                <a:latin typeface="Century Gothic"/>
                <a:ea typeface="+mn-ea"/>
                <a:cs typeface="+mn-cs"/>
              </a:endParaRPr>
            </a:p>
          </p:txBody>
        </p:sp>
        <p:sp>
          <p:nvSpPr>
            <p:cNvPr id="41" name="Freeform 40"/>
            <p:cNvSpPr/>
            <p:nvPr/>
          </p:nvSpPr>
          <p:spPr>
            <a:xfrm>
              <a:off x="4240109" y="851791"/>
              <a:ext cx="1230325" cy="1137678"/>
            </a:xfrm>
            <a:custGeom>
              <a:avLst/>
              <a:gdLst>
                <a:gd name="f0" fmla="val 10800000"/>
                <a:gd name="f1" fmla="val 5400000"/>
                <a:gd name="f2" fmla="val 180"/>
                <a:gd name="f3" fmla="val w"/>
                <a:gd name="f4" fmla="val h"/>
                <a:gd name="f5" fmla="val 0"/>
                <a:gd name="f6" fmla="val 1230328"/>
                <a:gd name="f7" fmla="val 1137676"/>
                <a:gd name="f8" fmla="val 568838"/>
                <a:gd name="f9" fmla="val 254677"/>
                <a:gd name="f10" fmla="val 275418"/>
                <a:gd name="f11" fmla="val 615164"/>
                <a:gd name="f12" fmla="val 954910"/>
                <a:gd name="f13" fmla="val 882999"/>
                <a:gd name="f14" fmla="+- 0 0 -90"/>
                <a:gd name="f15" fmla="*/ f3 1 1230328"/>
                <a:gd name="f16" fmla="*/ f4 1 1137676"/>
                <a:gd name="f17" fmla="+- f7 0 f5"/>
                <a:gd name="f18" fmla="+- f6 0 f5"/>
                <a:gd name="f19" fmla="*/ f14 f0 1"/>
                <a:gd name="f20" fmla="*/ f18 1 1230328"/>
                <a:gd name="f21" fmla="*/ f17 1 1137676"/>
                <a:gd name="f22" fmla="*/ 0 f18 1"/>
                <a:gd name="f23" fmla="*/ 568838 f17 1"/>
                <a:gd name="f24" fmla="*/ 615164 f18 1"/>
                <a:gd name="f25" fmla="*/ 0 f17 1"/>
                <a:gd name="f26" fmla="*/ 1230328 f18 1"/>
                <a:gd name="f27" fmla="*/ 1137676 f17 1"/>
                <a:gd name="f28" fmla="*/ f19 1 f2"/>
                <a:gd name="f29" fmla="*/ f22 1 1230328"/>
                <a:gd name="f30" fmla="*/ f23 1 1137676"/>
                <a:gd name="f31" fmla="*/ f24 1 1230328"/>
                <a:gd name="f32" fmla="*/ f25 1 1137676"/>
                <a:gd name="f33" fmla="*/ f26 1 1230328"/>
                <a:gd name="f34" fmla="*/ f27 1 1137676"/>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230328" h="1137676">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rgbClr val="6F6F6F"/>
            </a:solidFill>
            <a:ln w="19046">
              <a:solidFill>
                <a:srgbClr val="FFFFFF"/>
              </a:solidFill>
              <a:prstDash val="solid"/>
            </a:ln>
          </p:spPr>
          <p:txBody>
            <a:bodyPr vert="horz" wrap="square" lIns="187159" tIns="173589" rIns="187159" bIns="173589" anchor="ctr" anchorCtr="1" compatLnSpc="1"/>
            <a:lstStyle/>
            <a:p>
              <a:pPr marL="0" marR="0" lvl="0" indent="0" algn="ctr" defTabSz="488947"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r>
                <a:rPr kumimoji="0" lang="en-GB" sz="1100" b="1" i="0" u="none" strike="noStrike" kern="1200" cap="none" spc="0" normalizeH="0" baseline="0" noProof="0">
                  <a:ln>
                    <a:noFill/>
                  </a:ln>
                  <a:solidFill>
                    <a:srgbClr val="FFFFFF"/>
                  </a:solidFill>
                  <a:effectLst/>
                  <a:uLnTx/>
                  <a:uFillTx/>
                  <a:latin typeface="Century Gothic"/>
                  <a:ea typeface="+mn-ea"/>
                  <a:cs typeface="+mn-cs"/>
                </a:rPr>
                <a:t>Political Groups</a:t>
              </a:r>
            </a:p>
          </p:txBody>
        </p:sp>
      </p:grpSp>
      <p:cxnSp>
        <p:nvCxnSpPr>
          <p:cNvPr id="42" name="Straight Arrow Connector 5"/>
          <p:cNvCxnSpPr/>
          <p:nvPr/>
        </p:nvCxnSpPr>
        <p:spPr>
          <a:xfrm flipV="1">
            <a:off x="6409687" y="1927856"/>
            <a:ext cx="768353" cy="1323348"/>
          </a:xfrm>
          <a:prstGeom prst="straightConnector1">
            <a:avLst/>
          </a:prstGeom>
          <a:noFill/>
          <a:ln w="57150">
            <a:solidFill>
              <a:srgbClr val="FF0000"/>
            </a:solidFill>
            <a:prstDash val="solid"/>
            <a:headEnd type="arrow"/>
            <a:tailEnd type="arrow"/>
          </a:ln>
        </p:spPr>
      </p:cxnSp>
      <p:cxnSp>
        <p:nvCxnSpPr>
          <p:cNvPr id="43" name="Straight Arrow Connector 10"/>
          <p:cNvCxnSpPr/>
          <p:nvPr/>
        </p:nvCxnSpPr>
        <p:spPr>
          <a:xfrm flipV="1">
            <a:off x="6165854" y="1615443"/>
            <a:ext cx="0" cy="1544321"/>
          </a:xfrm>
          <a:prstGeom prst="straightConnector1">
            <a:avLst/>
          </a:prstGeom>
          <a:noFill/>
          <a:ln w="57150">
            <a:solidFill>
              <a:srgbClr val="FF0000"/>
            </a:solidFill>
            <a:prstDash val="solid"/>
            <a:headEnd type="arrow"/>
            <a:tailEnd type="arrow"/>
          </a:ln>
        </p:spPr>
      </p:cxnSp>
      <p:cxnSp>
        <p:nvCxnSpPr>
          <p:cNvPr id="44" name="Straight Arrow Connector 12"/>
          <p:cNvCxnSpPr/>
          <p:nvPr/>
        </p:nvCxnSpPr>
        <p:spPr>
          <a:xfrm flipV="1">
            <a:off x="6642731" y="2692395"/>
            <a:ext cx="1256029" cy="736605"/>
          </a:xfrm>
          <a:prstGeom prst="straightConnector1">
            <a:avLst/>
          </a:prstGeom>
          <a:noFill/>
          <a:ln w="57150">
            <a:solidFill>
              <a:srgbClr val="FF0000"/>
            </a:solidFill>
            <a:prstDash val="solid"/>
            <a:headEnd type="arrow"/>
            <a:tailEnd type="arrow"/>
          </a:ln>
        </p:spPr>
      </p:cxnSp>
      <p:cxnSp>
        <p:nvCxnSpPr>
          <p:cNvPr id="45" name="Straight Arrow Connector 14"/>
          <p:cNvCxnSpPr/>
          <p:nvPr/>
        </p:nvCxnSpPr>
        <p:spPr>
          <a:xfrm flipV="1">
            <a:off x="6676391" y="3690609"/>
            <a:ext cx="1499872" cy="19056"/>
          </a:xfrm>
          <a:prstGeom prst="straightConnector1">
            <a:avLst/>
          </a:prstGeom>
          <a:noFill/>
          <a:ln w="57150">
            <a:solidFill>
              <a:srgbClr val="FF0000"/>
            </a:solidFill>
            <a:prstDash val="solid"/>
            <a:headEnd type="arrow"/>
            <a:tailEnd type="arrow"/>
          </a:ln>
        </p:spPr>
      </p:cxnSp>
      <p:cxnSp>
        <p:nvCxnSpPr>
          <p:cNvPr id="46" name="Straight Arrow Connector 17"/>
          <p:cNvCxnSpPr/>
          <p:nvPr/>
        </p:nvCxnSpPr>
        <p:spPr>
          <a:xfrm>
            <a:off x="6642731" y="3962387"/>
            <a:ext cx="1256029" cy="722632"/>
          </a:xfrm>
          <a:prstGeom prst="straightConnector1">
            <a:avLst/>
          </a:prstGeom>
          <a:noFill/>
          <a:ln w="57150">
            <a:solidFill>
              <a:srgbClr val="FF0000"/>
            </a:solidFill>
            <a:prstDash val="solid"/>
            <a:headEnd type="arrow"/>
            <a:tailEnd type="arrow"/>
          </a:ln>
        </p:spPr>
      </p:cxnSp>
      <p:cxnSp>
        <p:nvCxnSpPr>
          <p:cNvPr id="47" name="Straight Arrow Connector 19"/>
          <p:cNvCxnSpPr/>
          <p:nvPr/>
        </p:nvCxnSpPr>
        <p:spPr>
          <a:xfrm flipV="1">
            <a:off x="6165854" y="4219571"/>
            <a:ext cx="0" cy="1510672"/>
          </a:xfrm>
          <a:prstGeom prst="straightConnector1">
            <a:avLst/>
          </a:prstGeom>
          <a:noFill/>
          <a:ln w="57150">
            <a:solidFill>
              <a:srgbClr val="FF0000"/>
            </a:solidFill>
            <a:prstDash val="solid"/>
            <a:headEnd type="arrow"/>
            <a:tailEnd type="arrow"/>
          </a:ln>
        </p:spPr>
      </p:cxnSp>
      <p:cxnSp>
        <p:nvCxnSpPr>
          <p:cNvPr id="48" name="Straight Arrow Connector 22"/>
          <p:cNvCxnSpPr/>
          <p:nvPr/>
        </p:nvCxnSpPr>
        <p:spPr>
          <a:xfrm flipH="1" flipV="1">
            <a:off x="5151116" y="1927856"/>
            <a:ext cx="766130" cy="1323348"/>
          </a:xfrm>
          <a:prstGeom prst="straightConnector1">
            <a:avLst/>
          </a:prstGeom>
          <a:noFill/>
          <a:ln w="57150">
            <a:solidFill>
              <a:srgbClr val="FF0000"/>
            </a:solidFill>
            <a:prstDash val="solid"/>
            <a:headEnd type="arrow"/>
            <a:tailEnd type="arrow"/>
          </a:ln>
        </p:spPr>
      </p:cxnSp>
      <p:cxnSp>
        <p:nvCxnSpPr>
          <p:cNvPr id="49" name="Straight Arrow Connector 25"/>
          <p:cNvCxnSpPr/>
          <p:nvPr/>
        </p:nvCxnSpPr>
        <p:spPr>
          <a:xfrm flipH="1" flipV="1">
            <a:off x="4430396" y="2692395"/>
            <a:ext cx="1315080" cy="736605"/>
          </a:xfrm>
          <a:prstGeom prst="straightConnector1">
            <a:avLst/>
          </a:prstGeom>
          <a:noFill/>
          <a:ln w="57150">
            <a:solidFill>
              <a:srgbClr val="FF0000"/>
            </a:solidFill>
            <a:prstDash val="solid"/>
            <a:headEnd type="arrow"/>
            <a:tailEnd type="arrow"/>
          </a:ln>
        </p:spPr>
      </p:cxnSp>
      <p:cxnSp>
        <p:nvCxnSpPr>
          <p:cNvPr id="50" name="Straight Arrow Connector 28"/>
          <p:cNvCxnSpPr/>
          <p:nvPr/>
        </p:nvCxnSpPr>
        <p:spPr>
          <a:xfrm flipH="1">
            <a:off x="4181798" y="3685544"/>
            <a:ext cx="1460022" cy="5065"/>
          </a:xfrm>
          <a:prstGeom prst="straightConnector1">
            <a:avLst/>
          </a:prstGeom>
          <a:noFill/>
          <a:ln w="57150">
            <a:solidFill>
              <a:srgbClr val="FF0000"/>
            </a:solidFill>
            <a:prstDash val="solid"/>
            <a:headEnd type="arrow"/>
            <a:tailEnd type="arrow"/>
          </a:ln>
        </p:spPr>
      </p:cxnSp>
      <p:cxnSp>
        <p:nvCxnSpPr>
          <p:cNvPr id="51" name="Straight Arrow Connector 30"/>
          <p:cNvCxnSpPr/>
          <p:nvPr/>
        </p:nvCxnSpPr>
        <p:spPr>
          <a:xfrm flipH="1">
            <a:off x="4430396" y="3943349"/>
            <a:ext cx="1282226" cy="741670"/>
          </a:xfrm>
          <a:prstGeom prst="straightConnector1">
            <a:avLst/>
          </a:prstGeom>
          <a:noFill/>
          <a:ln w="57150">
            <a:solidFill>
              <a:srgbClr val="FF0000"/>
            </a:solidFill>
            <a:prstDash val="solid"/>
            <a:headEnd type="arrow"/>
            <a:tailEnd type="arrow"/>
          </a:ln>
        </p:spPr>
      </p:cxnSp>
      <p:cxnSp>
        <p:nvCxnSpPr>
          <p:cNvPr id="52" name="Straight Arrow Connector 34"/>
          <p:cNvCxnSpPr/>
          <p:nvPr/>
        </p:nvCxnSpPr>
        <p:spPr>
          <a:xfrm flipV="1">
            <a:off x="5151116" y="4155280"/>
            <a:ext cx="747239" cy="1283488"/>
          </a:xfrm>
          <a:prstGeom prst="straightConnector1">
            <a:avLst/>
          </a:prstGeom>
          <a:noFill/>
          <a:ln w="57150">
            <a:solidFill>
              <a:srgbClr val="FF0000"/>
            </a:solidFill>
            <a:prstDash val="solid"/>
            <a:headEnd type="arrow"/>
            <a:tailEnd type="arrow"/>
          </a:ln>
        </p:spPr>
      </p:cxnSp>
      <p:cxnSp>
        <p:nvCxnSpPr>
          <p:cNvPr id="53" name="Straight Arrow Connector 40"/>
          <p:cNvCxnSpPr/>
          <p:nvPr/>
        </p:nvCxnSpPr>
        <p:spPr>
          <a:xfrm flipH="1" flipV="1">
            <a:off x="6427153" y="4155280"/>
            <a:ext cx="750887" cy="1283488"/>
          </a:xfrm>
          <a:prstGeom prst="straightConnector1">
            <a:avLst/>
          </a:prstGeom>
          <a:noFill/>
          <a:ln w="57150">
            <a:solidFill>
              <a:srgbClr val="FF0000"/>
            </a:solidFill>
            <a:prstDash val="solid"/>
            <a:headEnd type="arrow"/>
            <a:tailEnd type="arrow"/>
          </a:ln>
        </p:spPr>
      </p:cxnSp>
    </p:spTree>
    <p:extLst>
      <p:ext uri="{BB962C8B-B14F-4D97-AF65-F5344CB8AC3E}">
        <p14:creationId xmlns:p14="http://schemas.microsoft.com/office/powerpoint/2010/main" val="374299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fade">
                                      <p:cBhvr>
                                        <p:cTn id="7" dur="1000"/>
                                        <p:tgtEl>
                                          <p:spTgt spid="49"/>
                                        </p:tgtEl>
                                      </p:cBhvr>
                                    </p:animEffect>
                                    <p:anim calcmode="lin" valueType="num">
                                      <p:cBhvr>
                                        <p:cTn id="8" dur="1000" fill="hold"/>
                                        <p:tgtEl>
                                          <p:spTgt spid="49"/>
                                        </p:tgtEl>
                                        <p:attrNameLst>
                                          <p:attrName>ppt_x</p:attrName>
                                        </p:attrNameLst>
                                      </p:cBhvr>
                                      <p:tavLst>
                                        <p:tav tm="0">
                                          <p:val>
                                            <p:strVal val="#ppt_x"/>
                                          </p:val>
                                        </p:tav>
                                        <p:tav tm="100000">
                                          <p:val>
                                            <p:strVal val="#ppt_x"/>
                                          </p:val>
                                        </p:tav>
                                      </p:tavLst>
                                    </p:anim>
                                    <p:anim calcmode="lin" valueType="num">
                                      <p:cBhvr>
                                        <p:cTn id="9" dur="1000" fill="hold"/>
                                        <p:tgtEl>
                                          <p:spTgt spid="49"/>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8"/>
                                        </p:tgtEl>
                                        <p:attrNameLst>
                                          <p:attrName>style.visibility</p:attrName>
                                        </p:attrNameLst>
                                      </p:cBhvr>
                                      <p:to>
                                        <p:strVal val="visible"/>
                                      </p:to>
                                    </p:set>
                                    <p:animEffect transition="in" filter="fade">
                                      <p:cBhvr>
                                        <p:cTn id="12" dur="1000"/>
                                        <p:tgtEl>
                                          <p:spTgt spid="48"/>
                                        </p:tgtEl>
                                      </p:cBhvr>
                                    </p:animEffect>
                                    <p:anim calcmode="lin" valueType="num">
                                      <p:cBhvr>
                                        <p:cTn id="13" dur="1000" fill="hold"/>
                                        <p:tgtEl>
                                          <p:spTgt spid="48"/>
                                        </p:tgtEl>
                                        <p:attrNameLst>
                                          <p:attrName>ppt_x</p:attrName>
                                        </p:attrNameLst>
                                      </p:cBhvr>
                                      <p:tavLst>
                                        <p:tav tm="0">
                                          <p:val>
                                            <p:strVal val="#ppt_x"/>
                                          </p:val>
                                        </p:tav>
                                        <p:tav tm="100000">
                                          <p:val>
                                            <p:strVal val="#ppt_x"/>
                                          </p:val>
                                        </p:tav>
                                      </p:tavLst>
                                    </p:anim>
                                    <p:anim calcmode="lin" valueType="num">
                                      <p:cBhvr>
                                        <p:cTn id="14" dur="1000" fill="hold"/>
                                        <p:tgtEl>
                                          <p:spTgt spid="48"/>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3"/>
                                        </p:tgtEl>
                                        <p:attrNameLst>
                                          <p:attrName>style.visibility</p:attrName>
                                        </p:attrNameLst>
                                      </p:cBhvr>
                                      <p:to>
                                        <p:strVal val="visible"/>
                                      </p:to>
                                    </p:set>
                                    <p:animEffect transition="in" filter="fade">
                                      <p:cBhvr>
                                        <p:cTn id="17" dur="1000"/>
                                        <p:tgtEl>
                                          <p:spTgt spid="43"/>
                                        </p:tgtEl>
                                      </p:cBhvr>
                                    </p:animEffect>
                                    <p:anim calcmode="lin" valueType="num">
                                      <p:cBhvr>
                                        <p:cTn id="18" dur="1000" fill="hold"/>
                                        <p:tgtEl>
                                          <p:spTgt spid="43"/>
                                        </p:tgtEl>
                                        <p:attrNameLst>
                                          <p:attrName>ppt_x</p:attrName>
                                        </p:attrNameLst>
                                      </p:cBhvr>
                                      <p:tavLst>
                                        <p:tav tm="0">
                                          <p:val>
                                            <p:strVal val="#ppt_x"/>
                                          </p:val>
                                        </p:tav>
                                        <p:tav tm="100000">
                                          <p:val>
                                            <p:strVal val="#ppt_x"/>
                                          </p:val>
                                        </p:tav>
                                      </p:tavLst>
                                    </p:anim>
                                    <p:anim calcmode="lin" valueType="num">
                                      <p:cBhvr>
                                        <p:cTn id="19" dur="1000" fill="hold"/>
                                        <p:tgtEl>
                                          <p:spTgt spid="43"/>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2"/>
                                        </p:tgtEl>
                                        <p:attrNameLst>
                                          <p:attrName>style.visibility</p:attrName>
                                        </p:attrNameLst>
                                      </p:cBhvr>
                                      <p:to>
                                        <p:strVal val="visible"/>
                                      </p:to>
                                    </p:set>
                                    <p:animEffect transition="in" filter="fade">
                                      <p:cBhvr>
                                        <p:cTn id="22" dur="1000"/>
                                        <p:tgtEl>
                                          <p:spTgt spid="42"/>
                                        </p:tgtEl>
                                      </p:cBhvr>
                                    </p:animEffect>
                                    <p:anim calcmode="lin" valueType="num">
                                      <p:cBhvr>
                                        <p:cTn id="23" dur="1000" fill="hold"/>
                                        <p:tgtEl>
                                          <p:spTgt spid="42"/>
                                        </p:tgtEl>
                                        <p:attrNameLst>
                                          <p:attrName>ppt_x</p:attrName>
                                        </p:attrNameLst>
                                      </p:cBhvr>
                                      <p:tavLst>
                                        <p:tav tm="0">
                                          <p:val>
                                            <p:strVal val="#ppt_x"/>
                                          </p:val>
                                        </p:tav>
                                        <p:tav tm="100000">
                                          <p:val>
                                            <p:strVal val="#ppt_x"/>
                                          </p:val>
                                        </p:tav>
                                      </p:tavLst>
                                    </p:anim>
                                    <p:anim calcmode="lin" valueType="num">
                                      <p:cBhvr>
                                        <p:cTn id="24" dur="1000" fill="hold"/>
                                        <p:tgtEl>
                                          <p:spTgt spid="42"/>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44"/>
                                        </p:tgtEl>
                                        <p:attrNameLst>
                                          <p:attrName>style.visibility</p:attrName>
                                        </p:attrNameLst>
                                      </p:cBhvr>
                                      <p:to>
                                        <p:strVal val="visible"/>
                                      </p:to>
                                    </p:set>
                                    <p:animEffect transition="in" filter="fade">
                                      <p:cBhvr>
                                        <p:cTn id="27" dur="1000"/>
                                        <p:tgtEl>
                                          <p:spTgt spid="44"/>
                                        </p:tgtEl>
                                      </p:cBhvr>
                                    </p:animEffect>
                                    <p:anim calcmode="lin" valueType="num">
                                      <p:cBhvr>
                                        <p:cTn id="28" dur="1000" fill="hold"/>
                                        <p:tgtEl>
                                          <p:spTgt spid="44"/>
                                        </p:tgtEl>
                                        <p:attrNameLst>
                                          <p:attrName>ppt_x</p:attrName>
                                        </p:attrNameLst>
                                      </p:cBhvr>
                                      <p:tavLst>
                                        <p:tav tm="0">
                                          <p:val>
                                            <p:strVal val="#ppt_x"/>
                                          </p:val>
                                        </p:tav>
                                        <p:tav tm="100000">
                                          <p:val>
                                            <p:strVal val="#ppt_x"/>
                                          </p:val>
                                        </p:tav>
                                      </p:tavLst>
                                    </p:anim>
                                    <p:anim calcmode="lin" valueType="num">
                                      <p:cBhvr>
                                        <p:cTn id="29" dur="1000" fill="hold"/>
                                        <p:tgtEl>
                                          <p:spTgt spid="44"/>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45"/>
                                        </p:tgtEl>
                                        <p:attrNameLst>
                                          <p:attrName>style.visibility</p:attrName>
                                        </p:attrNameLst>
                                      </p:cBhvr>
                                      <p:to>
                                        <p:strVal val="visible"/>
                                      </p:to>
                                    </p:set>
                                    <p:animEffect transition="in" filter="fade">
                                      <p:cBhvr>
                                        <p:cTn id="32" dur="1000"/>
                                        <p:tgtEl>
                                          <p:spTgt spid="45"/>
                                        </p:tgtEl>
                                      </p:cBhvr>
                                    </p:animEffect>
                                    <p:anim calcmode="lin" valueType="num">
                                      <p:cBhvr>
                                        <p:cTn id="33" dur="1000" fill="hold"/>
                                        <p:tgtEl>
                                          <p:spTgt spid="45"/>
                                        </p:tgtEl>
                                        <p:attrNameLst>
                                          <p:attrName>ppt_x</p:attrName>
                                        </p:attrNameLst>
                                      </p:cBhvr>
                                      <p:tavLst>
                                        <p:tav tm="0">
                                          <p:val>
                                            <p:strVal val="#ppt_x"/>
                                          </p:val>
                                        </p:tav>
                                        <p:tav tm="100000">
                                          <p:val>
                                            <p:strVal val="#ppt_x"/>
                                          </p:val>
                                        </p:tav>
                                      </p:tavLst>
                                    </p:anim>
                                    <p:anim calcmode="lin" valueType="num">
                                      <p:cBhvr>
                                        <p:cTn id="34" dur="1000" fill="hold"/>
                                        <p:tgtEl>
                                          <p:spTgt spid="45"/>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46"/>
                                        </p:tgtEl>
                                        <p:attrNameLst>
                                          <p:attrName>style.visibility</p:attrName>
                                        </p:attrNameLst>
                                      </p:cBhvr>
                                      <p:to>
                                        <p:strVal val="visible"/>
                                      </p:to>
                                    </p:set>
                                    <p:animEffect transition="in" filter="fade">
                                      <p:cBhvr>
                                        <p:cTn id="37" dur="1000"/>
                                        <p:tgtEl>
                                          <p:spTgt spid="46"/>
                                        </p:tgtEl>
                                      </p:cBhvr>
                                    </p:animEffect>
                                    <p:anim calcmode="lin" valueType="num">
                                      <p:cBhvr>
                                        <p:cTn id="38" dur="1000" fill="hold"/>
                                        <p:tgtEl>
                                          <p:spTgt spid="46"/>
                                        </p:tgtEl>
                                        <p:attrNameLst>
                                          <p:attrName>ppt_x</p:attrName>
                                        </p:attrNameLst>
                                      </p:cBhvr>
                                      <p:tavLst>
                                        <p:tav tm="0">
                                          <p:val>
                                            <p:strVal val="#ppt_x"/>
                                          </p:val>
                                        </p:tav>
                                        <p:tav tm="100000">
                                          <p:val>
                                            <p:strVal val="#ppt_x"/>
                                          </p:val>
                                        </p:tav>
                                      </p:tavLst>
                                    </p:anim>
                                    <p:anim calcmode="lin" valueType="num">
                                      <p:cBhvr>
                                        <p:cTn id="39" dur="1000" fill="hold"/>
                                        <p:tgtEl>
                                          <p:spTgt spid="46"/>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53"/>
                                        </p:tgtEl>
                                        <p:attrNameLst>
                                          <p:attrName>style.visibility</p:attrName>
                                        </p:attrNameLst>
                                      </p:cBhvr>
                                      <p:to>
                                        <p:strVal val="visible"/>
                                      </p:to>
                                    </p:set>
                                    <p:animEffect transition="in" filter="fade">
                                      <p:cBhvr>
                                        <p:cTn id="42" dur="1000"/>
                                        <p:tgtEl>
                                          <p:spTgt spid="53"/>
                                        </p:tgtEl>
                                      </p:cBhvr>
                                    </p:animEffect>
                                    <p:anim calcmode="lin" valueType="num">
                                      <p:cBhvr>
                                        <p:cTn id="43" dur="1000" fill="hold"/>
                                        <p:tgtEl>
                                          <p:spTgt spid="53"/>
                                        </p:tgtEl>
                                        <p:attrNameLst>
                                          <p:attrName>ppt_x</p:attrName>
                                        </p:attrNameLst>
                                      </p:cBhvr>
                                      <p:tavLst>
                                        <p:tav tm="0">
                                          <p:val>
                                            <p:strVal val="#ppt_x"/>
                                          </p:val>
                                        </p:tav>
                                        <p:tav tm="100000">
                                          <p:val>
                                            <p:strVal val="#ppt_x"/>
                                          </p:val>
                                        </p:tav>
                                      </p:tavLst>
                                    </p:anim>
                                    <p:anim calcmode="lin" valueType="num">
                                      <p:cBhvr>
                                        <p:cTn id="44" dur="1000" fill="hold"/>
                                        <p:tgtEl>
                                          <p:spTgt spid="53"/>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47"/>
                                        </p:tgtEl>
                                        <p:attrNameLst>
                                          <p:attrName>style.visibility</p:attrName>
                                        </p:attrNameLst>
                                      </p:cBhvr>
                                      <p:to>
                                        <p:strVal val="visible"/>
                                      </p:to>
                                    </p:set>
                                    <p:animEffect transition="in" filter="fade">
                                      <p:cBhvr>
                                        <p:cTn id="47" dur="1000"/>
                                        <p:tgtEl>
                                          <p:spTgt spid="47"/>
                                        </p:tgtEl>
                                      </p:cBhvr>
                                    </p:animEffect>
                                    <p:anim calcmode="lin" valueType="num">
                                      <p:cBhvr>
                                        <p:cTn id="48" dur="1000" fill="hold"/>
                                        <p:tgtEl>
                                          <p:spTgt spid="47"/>
                                        </p:tgtEl>
                                        <p:attrNameLst>
                                          <p:attrName>ppt_x</p:attrName>
                                        </p:attrNameLst>
                                      </p:cBhvr>
                                      <p:tavLst>
                                        <p:tav tm="0">
                                          <p:val>
                                            <p:strVal val="#ppt_x"/>
                                          </p:val>
                                        </p:tav>
                                        <p:tav tm="100000">
                                          <p:val>
                                            <p:strVal val="#ppt_x"/>
                                          </p:val>
                                        </p:tav>
                                      </p:tavLst>
                                    </p:anim>
                                    <p:anim calcmode="lin" valueType="num">
                                      <p:cBhvr>
                                        <p:cTn id="49" dur="1000" fill="hold"/>
                                        <p:tgtEl>
                                          <p:spTgt spid="47"/>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52"/>
                                        </p:tgtEl>
                                        <p:attrNameLst>
                                          <p:attrName>style.visibility</p:attrName>
                                        </p:attrNameLst>
                                      </p:cBhvr>
                                      <p:to>
                                        <p:strVal val="visible"/>
                                      </p:to>
                                    </p:set>
                                    <p:animEffect transition="in" filter="fade">
                                      <p:cBhvr>
                                        <p:cTn id="52" dur="1000"/>
                                        <p:tgtEl>
                                          <p:spTgt spid="52"/>
                                        </p:tgtEl>
                                      </p:cBhvr>
                                    </p:animEffect>
                                    <p:anim calcmode="lin" valueType="num">
                                      <p:cBhvr>
                                        <p:cTn id="53" dur="1000" fill="hold"/>
                                        <p:tgtEl>
                                          <p:spTgt spid="52"/>
                                        </p:tgtEl>
                                        <p:attrNameLst>
                                          <p:attrName>ppt_x</p:attrName>
                                        </p:attrNameLst>
                                      </p:cBhvr>
                                      <p:tavLst>
                                        <p:tav tm="0">
                                          <p:val>
                                            <p:strVal val="#ppt_x"/>
                                          </p:val>
                                        </p:tav>
                                        <p:tav tm="100000">
                                          <p:val>
                                            <p:strVal val="#ppt_x"/>
                                          </p:val>
                                        </p:tav>
                                      </p:tavLst>
                                    </p:anim>
                                    <p:anim calcmode="lin" valueType="num">
                                      <p:cBhvr>
                                        <p:cTn id="54" dur="1000" fill="hold"/>
                                        <p:tgtEl>
                                          <p:spTgt spid="52"/>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51"/>
                                        </p:tgtEl>
                                        <p:attrNameLst>
                                          <p:attrName>style.visibility</p:attrName>
                                        </p:attrNameLst>
                                      </p:cBhvr>
                                      <p:to>
                                        <p:strVal val="visible"/>
                                      </p:to>
                                    </p:set>
                                    <p:animEffect transition="in" filter="fade">
                                      <p:cBhvr>
                                        <p:cTn id="57" dur="1000"/>
                                        <p:tgtEl>
                                          <p:spTgt spid="51"/>
                                        </p:tgtEl>
                                      </p:cBhvr>
                                    </p:animEffect>
                                    <p:anim calcmode="lin" valueType="num">
                                      <p:cBhvr>
                                        <p:cTn id="58" dur="1000" fill="hold"/>
                                        <p:tgtEl>
                                          <p:spTgt spid="51"/>
                                        </p:tgtEl>
                                        <p:attrNameLst>
                                          <p:attrName>ppt_x</p:attrName>
                                        </p:attrNameLst>
                                      </p:cBhvr>
                                      <p:tavLst>
                                        <p:tav tm="0">
                                          <p:val>
                                            <p:strVal val="#ppt_x"/>
                                          </p:val>
                                        </p:tav>
                                        <p:tav tm="100000">
                                          <p:val>
                                            <p:strVal val="#ppt_x"/>
                                          </p:val>
                                        </p:tav>
                                      </p:tavLst>
                                    </p:anim>
                                    <p:anim calcmode="lin" valueType="num">
                                      <p:cBhvr>
                                        <p:cTn id="59" dur="1000" fill="hold"/>
                                        <p:tgtEl>
                                          <p:spTgt spid="51"/>
                                        </p:tgtEl>
                                        <p:attrNameLst>
                                          <p:attrName>ppt_y</p:attrName>
                                        </p:attrNameLst>
                                      </p:cBhvr>
                                      <p:tavLst>
                                        <p:tav tm="0">
                                          <p:val>
                                            <p:strVal val="#ppt_y+.1"/>
                                          </p:val>
                                        </p:tav>
                                        <p:tav tm="100000">
                                          <p:val>
                                            <p:strVal val="#ppt_y"/>
                                          </p:val>
                                        </p:tav>
                                      </p:tavLst>
                                    </p:anim>
                                  </p:childTnLst>
                                </p:cTn>
                              </p:par>
                              <p:par>
                                <p:cTn id="60" presetID="42" presetClass="entr" presetSubtype="0" fill="hold" nodeType="withEffect">
                                  <p:stCondLst>
                                    <p:cond delay="0"/>
                                  </p:stCondLst>
                                  <p:childTnLst>
                                    <p:set>
                                      <p:cBhvr>
                                        <p:cTn id="61" dur="1" fill="hold">
                                          <p:stCondLst>
                                            <p:cond delay="0"/>
                                          </p:stCondLst>
                                        </p:cTn>
                                        <p:tgtEl>
                                          <p:spTgt spid="50"/>
                                        </p:tgtEl>
                                        <p:attrNameLst>
                                          <p:attrName>style.visibility</p:attrName>
                                        </p:attrNameLst>
                                      </p:cBhvr>
                                      <p:to>
                                        <p:strVal val="visible"/>
                                      </p:to>
                                    </p:set>
                                    <p:animEffect transition="in" filter="fade">
                                      <p:cBhvr>
                                        <p:cTn id="62" dur="1000"/>
                                        <p:tgtEl>
                                          <p:spTgt spid="50"/>
                                        </p:tgtEl>
                                      </p:cBhvr>
                                    </p:animEffect>
                                    <p:anim calcmode="lin" valueType="num">
                                      <p:cBhvr>
                                        <p:cTn id="63" dur="1000" fill="hold"/>
                                        <p:tgtEl>
                                          <p:spTgt spid="50"/>
                                        </p:tgtEl>
                                        <p:attrNameLst>
                                          <p:attrName>ppt_x</p:attrName>
                                        </p:attrNameLst>
                                      </p:cBhvr>
                                      <p:tavLst>
                                        <p:tav tm="0">
                                          <p:val>
                                            <p:strVal val="#ppt_x"/>
                                          </p:val>
                                        </p:tav>
                                        <p:tav tm="100000">
                                          <p:val>
                                            <p:strVal val="#ppt_x"/>
                                          </p:val>
                                        </p:tav>
                                      </p:tavLst>
                                    </p:anim>
                                    <p:anim calcmode="lin" valueType="num">
                                      <p:cBhvr>
                                        <p:cTn id="64" dur="1000" fill="hold"/>
                                        <p:tgtEl>
                                          <p:spTgt spid="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F71D2-1DB7-454A-B885-8DD0714C11A0}"/>
              </a:ext>
            </a:extLst>
          </p:cNvPr>
          <p:cNvSpPr>
            <a:spLocks noGrp="1"/>
          </p:cNvSpPr>
          <p:nvPr>
            <p:ph type="title"/>
          </p:nvPr>
        </p:nvSpPr>
        <p:spPr/>
        <p:txBody>
          <a:bodyPr/>
          <a:lstStyle/>
          <a:p>
            <a:r>
              <a:rPr lang="en-US" dirty="0"/>
              <a:t>Questions to consider?	</a:t>
            </a:r>
          </a:p>
        </p:txBody>
      </p:sp>
      <p:sp>
        <p:nvSpPr>
          <p:cNvPr id="3" name="Content Placeholder 2">
            <a:extLst>
              <a:ext uri="{FF2B5EF4-FFF2-40B4-BE49-F238E27FC236}">
                <a16:creationId xmlns:a16="http://schemas.microsoft.com/office/drawing/2014/main" id="{1742A8A1-BCC6-4FBF-8BD9-03E5FA83F69C}"/>
              </a:ext>
            </a:extLst>
          </p:cNvPr>
          <p:cNvSpPr>
            <a:spLocks noGrp="1"/>
          </p:cNvSpPr>
          <p:nvPr>
            <p:ph sz="quarter" idx="13"/>
          </p:nvPr>
        </p:nvSpPr>
        <p:spPr>
          <a:xfrm>
            <a:off x="833846" y="1693058"/>
            <a:ext cx="10394707" cy="3311189"/>
          </a:xfrm>
        </p:spPr>
        <p:txBody>
          <a:bodyPr>
            <a:normAutofit fontScale="92500" lnSpcReduction="20000"/>
          </a:bodyPr>
          <a:lstStyle/>
          <a:p>
            <a:r>
              <a:rPr lang="en-US" dirty="0"/>
              <a:t>What are stakeholder expectations in relation to your organization?</a:t>
            </a:r>
          </a:p>
          <a:p>
            <a:pPr marL="0" indent="0">
              <a:buNone/>
            </a:pPr>
            <a:r>
              <a:rPr lang="en-US" dirty="0"/>
              <a:t>Consider the following:</a:t>
            </a:r>
          </a:p>
          <a:p>
            <a:pPr>
              <a:buFontTx/>
              <a:buChar char="-"/>
            </a:pPr>
            <a:r>
              <a:rPr lang="en-US" dirty="0"/>
              <a:t>Their connection with the organization</a:t>
            </a:r>
          </a:p>
          <a:p>
            <a:pPr>
              <a:buFontTx/>
              <a:buChar char="-"/>
            </a:pPr>
            <a:r>
              <a:rPr lang="en-US" dirty="0"/>
              <a:t>What do they get in return?</a:t>
            </a:r>
          </a:p>
          <a:p>
            <a:pPr>
              <a:buFontTx/>
              <a:buChar char="-"/>
            </a:pPr>
            <a:r>
              <a:rPr lang="en-US" dirty="0"/>
              <a:t>How does this change over time?</a:t>
            </a:r>
          </a:p>
          <a:p>
            <a:pPr>
              <a:buFontTx/>
              <a:buChar char="-"/>
            </a:pPr>
            <a:r>
              <a:rPr lang="en-US" dirty="0"/>
              <a:t>What are the wider implications of satisfying the needs of only some stakeholders?</a:t>
            </a:r>
          </a:p>
          <a:p>
            <a:pPr marL="0" indent="0">
              <a:buNone/>
            </a:pPr>
            <a:endParaRPr lang="en-US" dirty="0"/>
          </a:p>
          <a:p>
            <a:pPr marL="0" indent="0">
              <a:buNone/>
            </a:pPr>
            <a:r>
              <a:rPr lang="en-US" dirty="0"/>
              <a:t>Note - Map stakeholders based on size, relationship, impact and importance. </a:t>
            </a:r>
          </a:p>
        </p:txBody>
      </p:sp>
    </p:spTree>
    <p:extLst>
      <p:ext uri="{BB962C8B-B14F-4D97-AF65-F5344CB8AC3E}">
        <p14:creationId xmlns:p14="http://schemas.microsoft.com/office/powerpoint/2010/main" val="2991139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B348047C-237E-4020-A548-BFE8CBC1D975}"/>
              </a:ext>
            </a:extLst>
          </p:cNvPr>
          <p:cNvSpPr>
            <a:spLocks noGrp="1" noChangeArrowheads="1"/>
          </p:cNvSpPr>
          <p:nvPr>
            <p:ph type="title"/>
          </p:nvPr>
        </p:nvSpPr>
        <p:spPr>
          <a:xfrm>
            <a:off x="1776729" y="4459039"/>
            <a:ext cx="8643011" cy="551528"/>
          </a:xfrm>
        </p:spPr>
        <p:txBody>
          <a:bodyPr vert="horz" lIns="91440" tIns="45720" rIns="91440" bIns="0" rtlCol="0" anchor="b">
            <a:normAutofit/>
          </a:bodyPr>
          <a:lstStyle/>
          <a:p>
            <a:pPr>
              <a:defRPr/>
            </a:pPr>
            <a:r>
              <a:rPr lang="en-US" sz="1700"/>
              <a:t>Figure 1.1 - The Marketing Process: </a:t>
            </a:r>
            <a:br>
              <a:rPr lang="en-US" sz="1700"/>
            </a:br>
            <a:r>
              <a:rPr lang="en-US" sz="1700"/>
              <a:t>Creating and Capturing Customer Value</a:t>
            </a:r>
          </a:p>
        </p:txBody>
      </p:sp>
      <p:pic>
        <p:nvPicPr>
          <p:cNvPr id="17411" name="Picture 2">
            <a:extLst>
              <a:ext uri="{FF2B5EF4-FFF2-40B4-BE49-F238E27FC236}">
                <a16:creationId xmlns:a16="http://schemas.microsoft.com/office/drawing/2014/main" id="{5B67E7FE-82EF-4CA6-940A-15EA92447E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2079933" y="1346285"/>
            <a:ext cx="8020655" cy="160413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8DE298BF-B2F9-4069-8CD4-46C27763F282}"/>
              </a:ext>
            </a:extLst>
          </p:cNvPr>
          <p:cNvSpPr>
            <a:spLocks noGrp="1" noChangeArrowheads="1"/>
          </p:cNvSpPr>
          <p:nvPr>
            <p:ph type="title"/>
          </p:nvPr>
        </p:nvSpPr>
        <p:spPr>
          <a:xfrm>
            <a:off x="1992313" y="260350"/>
            <a:ext cx="8229600" cy="1143000"/>
          </a:xfrm>
          <a:extLst>
            <a:ext uri="{91240B29-F687-4F45-9708-019B960494DF}">
              <a14:hiddenLine xmlns:a14="http://schemas.microsoft.com/office/drawing/2010/main" w="9525">
                <a:solidFill>
                  <a:srgbClr val="92D050"/>
                </a:solidFill>
                <a:miter lim="800000"/>
                <a:headEnd/>
                <a:tailEnd/>
              </a14:hiddenLine>
            </a:ext>
          </a:extLst>
        </p:spPr>
        <p:txBody>
          <a:bodyPr>
            <a:normAutofit fontScale="90000"/>
          </a:bodyPr>
          <a:lstStyle/>
          <a:p>
            <a:r>
              <a:rPr lang="en-US" altLang="en-US" sz="4000">
                <a:ea typeface="MS PGothic" panose="020B0600070205080204" pitchFamily="34" charset="-128"/>
              </a:rPr>
              <a:t>Customer Needs, Wants, </a:t>
            </a:r>
            <a:br>
              <a:rPr lang="en-US" altLang="en-US" sz="4000">
                <a:ea typeface="MS PGothic" panose="020B0600070205080204" pitchFamily="34" charset="-128"/>
              </a:rPr>
            </a:br>
            <a:r>
              <a:rPr lang="en-US" altLang="en-US" sz="4000">
                <a:ea typeface="MS PGothic" panose="020B0600070205080204" pitchFamily="34" charset="-128"/>
              </a:rPr>
              <a:t>and Demands</a:t>
            </a:r>
          </a:p>
        </p:txBody>
      </p:sp>
      <p:graphicFrame>
        <p:nvGraphicFramePr>
          <p:cNvPr id="2" name="Content Placeholder 1">
            <a:extLst>
              <a:ext uri="{FF2B5EF4-FFF2-40B4-BE49-F238E27FC236}">
                <a16:creationId xmlns:a16="http://schemas.microsoft.com/office/drawing/2014/main" id="{579359F1-99A8-495D-93A0-F2930D0CA53D}"/>
              </a:ext>
            </a:extLst>
          </p:cNvPr>
          <p:cNvGraphicFramePr>
            <a:graphicFrameLocks noGrp="1"/>
          </p:cNvGraphicFramePr>
          <p:nvPr>
            <p:ph idx="1"/>
          </p:nvPr>
        </p:nvGraphicFramePr>
        <p:xfrm>
          <a:off x="1984375" y="1641476"/>
          <a:ext cx="8302625" cy="47593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E4B0A-3B52-411A-BDE4-DE9B5F093680}"/>
              </a:ext>
            </a:extLst>
          </p:cNvPr>
          <p:cNvSpPr>
            <a:spLocks noGrp="1"/>
          </p:cNvSpPr>
          <p:nvPr>
            <p:ph type="title"/>
          </p:nvPr>
        </p:nvSpPr>
        <p:spPr/>
        <p:txBody>
          <a:bodyPr/>
          <a:lstStyle/>
          <a:p>
            <a:r>
              <a:rPr lang="en-GB" dirty="0"/>
              <a:t>Advertising</a:t>
            </a:r>
          </a:p>
        </p:txBody>
      </p:sp>
      <p:sp>
        <p:nvSpPr>
          <p:cNvPr id="3" name="Text Placeholder 2">
            <a:extLst>
              <a:ext uri="{FF2B5EF4-FFF2-40B4-BE49-F238E27FC236}">
                <a16:creationId xmlns:a16="http://schemas.microsoft.com/office/drawing/2014/main" id="{16775429-D367-4A59-825C-C8855FAF5E41}"/>
              </a:ext>
            </a:extLst>
          </p:cNvPr>
          <p:cNvSpPr>
            <a:spLocks noGrp="1"/>
          </p:cNvSpPr>
          <p:nvPr>
            <p:ph type="body" idx="1"/>
          </p:nvPr>
        </p:nvSpPr>
        <p:spPr/>
        <p:txBody>
          <a:bodyPr/>
          <a:lstStyle/>
          <a:p>
            <a:r>
              <a:rPr lang="en-GB" dirty="0"/>
              <a:t>Positives</a:t>
            </a:r>
          </a:p>
        </p:txBody>
      </p:sp>
      <p:sp>
        <p:nvSpPr>
          <p:cNvPr id="4" name="Content Placeholder 3">
            <a:extLst>
              <a:ext uri="{FF2B5EF4-FFF2-40B4-BE49-F238E27FC236}">
                <a16:creationId xmlns:a16="http://schemas.microsoft.com/office/drawing/2014/main" id="{97472F83-607E-4D82-A019-877B9DA8E008}"/>
              </a:ext>
            </a:extLst>
          </p:cNvPr>
          <p:cNvSpPr>
            <a:spLocks noGrp="1"/>
          </p:cNvSpPr>
          <p:nvPr>
            <p:ph sz="quarter" idx="13"/>
          </p:nvPr>
        </p:nvSpPr>
        <p:spPr/>
        <p:txBody>
          <a:bodyPr/>
          <a:lstStyle/>
          <a:p>
            <a:r>
              <a:rPr lang="en-GB" dirty="0"/>
              <a:t>Reaches Geographically Dispersed Buyers</a:t>
            </a:r>
          </a:p>
          <a:p>
            <a:r>
              <a:rPr lang="en-GB" dirty="0"/>
              <a:t>Low cost per exposure</a:t>
            </a:r>
          </a:p>
          <a:p>
            <a:r>
              <a:rPr lang="en-GB" dirty="0"/>
              <a:t>Enables repeat Messages</a:t>
            </a:r>
          </a:p>
          <a:p>
            <a:r>
              <a:rPr lang="en-GB" dirty="0"/>
              <a:t>Very Expressive tool</a:t>
            </a:r>
          </a:p>
          <a:p>
            <a:endParaRPr lang="en-GB" dirty="0"/>
          </a:p>
        </p:txBody>
      </p:sp>
      <p:sp>
        <p:nvSpPr>
          <p:cNvPr id="5" name="Text Placeholder 4">
            <a:extLst>
              <a:ext uri="{FF2B5EF4-FFF2-40B4-BE49-F238E27FC236}">
                <a16:creationId xmlns:a16="http://schemas.microsoft.com/office/drawing/2014/main" id="{2EE0F3A7-3891-4B20-BD6F-813A533C09C0}"/>
              </a:ext>
            </a:extLst>
          </p:cNvPr>
          <p:cNvSpPr>
            <a:spLocks noGrp="1"/>
          </p:cNvSpPr>
          <p:nvPr>
            <p:ph type="body" sz="quarter" idx="3"/>
          </p:nvPr>
        </p:nvSpPr>
        <p:spPr/>
        <p:txBody>
          <a:bodyPr/>
          <a:lstStyle/>
          <a:p>
            <a:r>
              <a:rPr lang="en-GB" dirty="0"/>
              <a:t>Negatives</a:t>
            </a:r>
          </a:p>
        </p:txBody>
      </p:sp>
      <p:sp>
        <p:nvSpPr>
          <p:cNvPr id="6" name="Content Placeholder 5">
            <a:extLst>
              <a:ext uri="{FF2B5EF4-FFF2-40B4-BE49-F238E27FC236}">
                <a16:creationId xmlns:a16="http://schemas.microsoft.com/office/drawing/2014/main" id="{961F4DDD-F3E7-43CA-B3EE-DE446A6AD6D0}"/>
              </a:ext>
            </a:extLst>
          </p:cNvPr>
          <p:cNvSpPr>
            <a:spLocks noGrp="1"/>
          </p:cNvSpPr>
          <p:nvPr>
            <p:ph sz="quarter" idx="14"/>
          </p:nvPr>
        </p:nvSpPr>
        <p:spPr/>
        <p:txBody>
          <a:bodyPr/>
          <a:lstStyle/>
          <a:p>
            <a:r>
              <a:rPr lang="en-GB" dirty="0"/>
              <a:t>Impersonal</a:t>
            </a:r>
          </a:p>
          <a:p>
            <a:r>
              <a:rPr lang="en-GB" dirty="0"/>
              <a:t>Not directly persuasive</a:t>
            </a:r>
          </a:p>
          <a:p>
            <a:r>
              <a:rPr lang="en-GB" dirty="0"/>
              <a:t>One-way communication</a:t>
            </a:r>
          </a:p>
          <a:p>
            <a:r>
              <a:rPr lang="en-GB" dirty="0"/>
              <a:t>High absolute costs</a:t>
            </a:r>
          </a:p>
        </p:txBody>
      </p:sp>
    </p:spTree>
    <p:extLst>
      <p:ext uri="{BB962C8B-B14F-4D97-AF65-F5344CB8AC3E}">
        <p14:creationId xmlns:p14="http://schemas.microsoft.com/office/powerpoint/2010/main" val="207370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4819" name="Title 6">
            <a:extLst>
              <a:ext uri="{FF2B5EF4-FFF2-40B4-BE49-F238E27FC236}">
                <a16:creationId xmlns:a16="http://schemas.microsoft.com/office/drawing/2014/main" id="{9436B1AE-B083-4352-9520-17B64D50ABDA}"/>
              </a:ext>
            </a:extLst>
          </p:cNvPr>
          <p:cNvSpPr>
            <a:spLocks noGrp="1" noChangeArrowheads="1"/>
          </p:cNvSpPr>
          <p:nvPr>
            <p:ph type="title"/>
          </p:nvPr>
        </p:nvSpPr>
        <p:spPr>
          <a:xfrm>
            <a:off x="659301" y="1474969"/>
            <a:ext cx="2823919" cy="1868760"/>
          </a:xfrm>
        </p:spPr>
        <p:txBody>
          <a:bodyPr vert="horz" lIns="91440" tIns="45720" rIns="91440" bIns="0" rtlCol="0" anchor="b">
            <a:normAutofit/>
          </a:bodyPr>
          <a:lstStyle/>
          <a:p>
            <a:r>
              <a:rPr lang="en-US" altLang="en-US" sz="2000"/>
              <a:t>What is the organisation doing in relation to advertising? What about its competitors? </a:t>
            </a:r>
          </a:p>
        </p:txBody>
      </p:sp>
      <p:pic>
        <p:nvPicPr>
          <p:cNvPr id="34818" name="Picture 2">
            <a:extLst>
              <a:ext uri="{FF2B5EF4-FFF2-40B4-BE49-F238E27FC236}">
                <a16:creationId xmlns:a16="http://schemas.microsoft.com/office/drawing/2014/main" id="{891D6607-F619-4835-87AD-1CC67BBD2CC6}"/>
              </a:ext>
            </a:extLst>
          </p:cNvPr>
          <p:cNvPicPr>
            <a:picLocks noChangeAspect="1"/>
          </p:cNvPicPr>
          <p:nvPr/>
        </p:nvPicPr>
        <p:blipFill rotWithShape="1">
          <a:blip r:embed="rId3">
            <a:extLst>
              <a:ext uri="{28A0092B-C50C-407E-A947-70E740481C1C}">
                <a14:useLocalDpi xmlns:a14="http://schemas.microsoft.com/office/drawing/2010/main" val="0"/>
              </a:ext>
            </a:extLst>
          </a:blip>
          <a:srcRect l="4525" r="1" b="1"/>
          <a:stretch/>
        </p:blipFill>
        <p:spPr bwMode="auto">
          <a:xfrm>
            <a:off x="4615127" y="1112647"/>
            <a:ext cx="6282919" cy="38661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F8C79-6D51-497E-BD5F-F1BE9A8E1780}"/>
              </a:ext>
            </a:extLst>
          </p:cNvPr>
          <p:cNvSpPr>
            <a:spLocks noGrp="1"/>
          </p:cNvSpPr>
          <p:nvPr>
            <p:ph type="title"/>
          </p:nvPr>
        </p:nvSpPr>
        <p:spPr>
          <a:xfrm>
            <a:off x="0" y="45480"/>
            <a:ext cx="10396882" cy="1151965"/>
          </a:xfrm>
        </p:spPr>
        <p:txBody>
          <a:bodyPr/>
          <a:lstStyle/>
          <a:p>
            <a:r>
              <a:rPr lang="en-GB"/>
              <a:t>Forms of Direct Marketing</a:t>
            </a:r>
            <a:endParaRPr lang="en-GB" dirty="0"/>
          </a:p>
        </p:txBody>
      </p:sp>
      <p:graphicFrame>
        <p:nvGraphicFramePr>
          <p:cNvPr id="4" name="Content Placeholder 3">
            <a:extLst>
              <a:ext uri="{FF2B5EF4-FFF2-40B4-BE49-F238E27FC236}">
                <a16:creationId xmlns:a16="http://schemas.microsoft.com/office/drawing/2014/main" id="{B75AAEE3-05F0-4C0B-BA86-D8948F80A84C}"/>
              </a:ext>
            </a:extLst>
          </p:cNvPr>
          <p:cNvGraphicFramePr>
            <a:graphicFrameLocks noGrp="1"/>
          </p:cNvGraphicFramePr>
          <p:nvPr>
            <p:ph sz="quarter" idx="13"/>
          </p:nvPr>
        </p:nvGraphicFramePr>
        <p:xfrm>
          <a:off x="-94211" y="1285702"/>
          <a:ext cx="12374880" cy="5419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2327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2F5A90F5-2FCD-4E27-8828-367F373F0D39}"/>
              </a:ext>
            </a:extLst>
          </p:cNvPr>
          <p:cNvSpPr>
            <a:spLocks noGrp="1" noChangeArrowheads="1"/>
          </p:cNvSpPr>
          <p:nvPr>
            <p:ph type="title"/>
          </p:nvPr>
        </p:nvSpPr>
        <p:spPr>
          <a:xfrm>
            <a:off x="1103811" y="396240"/>
            <a:ext cx="10898777" cy="622663"/>
          </a:xfrm>
        </p:spPr>
        <p:txBody>
          <a:bodyPr>
            <a:noAutofit/>
          </a:bodyPr>
          <a:lstStyle/>
          <a:p>
            <a:pPr eaLnBrk="1" hangingPunct="1"/>
            <a:r>
              <a:rPr lang="en-US" altLang="en-US" sz="2400" b="1" dirty="0"/>
              <a:t>Creating Customer Value and Building Relationships</a:t>
            </a:r>
          </a:p>
        </p:txBody>
      </p:sp>
      <p:pic>
        <p:nvPicPr>
          <p:cNvPr id="43011" name="Picture 3">
            <a:extLst>
              <a:ext uri="{FF2B5EF4-FFF2-40B4-BE49-F238E27FC236}">
                <a16:creationId xmlns:a16="http://schemas.microsoft.com/office/drawing/2014/main" id="{4499AE76-7CE5-4B3C-9E72-504E9448976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55139" y="844066"/>
            <a:ext cx="11481722" cy="58077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2" name="Rectangle 4">
            <a:extLst>
              <a:ext uri="{FF2B5EF4-FFF2-40B4-BE49-F238E27FC236}">
                <a16:creationId xmlns:a16="http://schemas.microsoft.com/office/drawing/2014/main" id="{223B0B7B-3AEE-4A1A-A358-BAF49F6272F9}"/>
              </a:ext>
            </a:extLst>
          </p:cNvPr>
          <p:cNvSpPr>
            <a:spLocks noChangeArrowheads="1"/>
          </p:cNvSpPr>
          <p:nvPr/>
        </p:nvSpPr>
        <p:spPr bwMode="auto">
          <a:xfrm>
            <a:off x="535577" y="6435938"/>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dirty="0">
                <a:ea typeface="ヒラギノ角ゴ Pro W3"/>
                <a:cs typeface="ヒラギノ角ゴ Pro W3"/>
              </a:rPr>
              <a:t>Copyright ©2014 by Pearson Education</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75520" y="116632"/>
            <a:ext cx="2406428" cy="369332"/>
          </a:xfrm>
          <a:prstGeom prst="rect">
            <a:avLst/>
          </a:prstGeom>
          <a:noFill/>
        </p:spPr>
        <p:txBody>
          <a:bodyPr wrap="none" rtlCol="0">
            <a:spAutoFit/>
          </a:bodyPr>
          <a:lstStyle/>
          <a:p>
            <a:r>
              <a:rPr lang="en-GB" b="1" u="sng" dirty="0">
                <a:solidFill>
                  <a:srgbClr val="B80E0F"/>
                </a:solidFill>
                <a:latin typeface="Verdana" panose="020B0604030504040204" pitchFamily="34" charset="0"/>
                <a:ea typeface="Verdana" panose="020B0604030504040204" pitchFamily="34" charset="0"/>
                <a:cs typeface="Verdana" panose="020B0604030504040204" pitchFamily="34" charset="0"/>
              </a:rPr>
              <a:t>Internal Analysis</a:t>
            </a:r>
          </a:p>
        </p:txBody>
      </p:sp>
      <p:sp>
        <p:nvSpPr>
          <p:cNvPr id="3" name="TextBox 2"/>
          <p:cNvSpPr txBox="1"/>
          <p:nvPr/>
        </p:nvSpPr>
        <p:spPr>
          <a:xfrm>
            <a:off x="1775520" y="620688"/>
            <a:ext cx="3313728" cy="1754326"/>
          </a:xfrm>
          <a:prstGeom prst="rect">
            <a:avLst/>
          </a:prstGeom>
          <a:noFill/>
        </p:spPr>
        <p:txBody>
          <a:bodyPr wrap="none" rtlCol="0">
            <a:spAutoFit/>
          </a:bodyPr>
          <a:lstStyle/>
          <a:p>
            <a:pPr marL="285750" indent="-285750">
              <a:lnSpc>
                <a:spcPct val="150000"/>
              </a:lnSpc>
              <a:buFont typeface="Wingdings" panose="05000000000000000000" pitchFamily="2" charset="2"/>
              <a:buChar char="Ø"/>
            </a:pPr>
            <a:r>
              <a:rPr lang="en-GB" b="1" dirty="0">
                <a:solidFill>
                  <a:prstClr val="black"/>
                </a:solidFill>
                <a:latin typeface="Verdana" panose="020B0604030504040204" pitchFamily="34" charset="0"/>
                <a:ea typeface="Verdana" panose="020B0604030504040204" pitchFamily="34" charset="0"/>
                <a:cs typeface="Verdana" panose="020B0604030504040204" pitchFamily="34" charset="0"/>
              </a:rPr>
              <a:t>Competences</a:t>
            </a:r>
          </a:p>
          <a:p>
            <a:pPr marL="285750" indent="-285750">
              <a:lnSpc>
                <a:spcPct val="150000"/>
              </a:lnSpc>
              <a:buFont typeface="Wingdings" panose="05000000000000000000" pitchFamily="2" charset="2"/>
              <a:buChar char="Ø"/>
            </a:pPr>
            <a:r>
              <a:rPr lang="en-GB" b="1" dirty="0">
                <a:solidFill>
                  <a:prstClr val="black"/>
                </a:solidFill>
                <a:latin typeface="Verdana" panose="020B0604030504040204" pitchFamily="34" charset="0"/>
                <a:ea typeface="Verdana" panose="020B0604030504040204" pitchFamily="34" charset="0"/>
                <a:cs typeface="Verdana" panose="020B0604030504040204" pitchFamily="34" charset="0"/>
              </a:rPr>
              <a:t>Assets</a:t>
            </a:r>
          </a:p>
          <a:p>
            <a:pPr marL="285750" indent="-285750">
              <a:lnSpc>
                <a:spcPct val="150000"/>
              </a:lnSpc>
              <a:buFont typeface="Wingdings" panose="05000000000000000000" pitchFamily="2" charset="2"/>
              <a:buChar char="Ø"/>
            </a:pPr>
            <a:r>
              <a:rPr lang="en-GB" b="1" dirty="0">
                <a:solidFill>
                  <a:prstClr val="black"/>
                </a:solidFill>
                <a:latin typeface="Verdana" panose="020B0604030504040204" pitchFamily="34" charset="0"/>
                <a:ea typeface="Verdana" panose="020B0604030504040204" pitchFamily="34" charset="0"/>
                <a:cs typeface="Verdana" panose="020B0604030504040204" pitchFamily="34" charset="0"/>
              </a:rPr>
              <a:t>Resources</a:t>
            </a:r>
          </a:p>
          <a:p>
            <a:pPr marL="285750" indent="-285750">
              <a:lnSpc>
                <a:spcPct val="150000"/>
              </a:lnSpc>
              <a:buFont typeface="Wingdings" panose="05000000000000000000" pitchFamily="2" charset="2"/>
              <a:buChar char="Ø"/>
            </a:pPr>
            <a:r>
              <a:rPr lang="en-GB" b="1" dirty="0">
                <a:solidFill>
                  <a:prstClr val="black"/>
                </a:solidFill>
                <a:latin typeface="Verdana" panose="020B0604030504040204" pitchFamily="34" charset="0"/>
                <a:ea typeface="Verdana" panose="020B0604030504040204" pitchFamily="34" charset="0"/>
                <a:cs typeface="Verdana" panose="020B0604030504040204" pitchFamily="34" charset="0"/>
              </a:rPr>
              <a:t>Strategic Capabilities </a:t>
            </a:r>
          </a:p>
        </p:txBody>
      </p:sp>
      <p:sp>
        <p:nvSpPr>
          <p:cNvPr id="4" name="Right Brace 3"/>
          <p:cNvSpPr/>
          <p:nvPr/>
        </p:nvSpPr>
        <p:spPr>
          <a:xfrm>
            <a:off x="5447928" y="824463"/>
            <a:ext cx="720080" cy="1290734"/>
          </a:xfrm>
          <a:prstGeom prst="rightBrace">
            <a:avLst/>
          </a:prstGeom>
          <a:ln>
            <a:solidFill>
              <a:schemeClr val="accent1"/>
            </a:solidFill>
          </a:ln>
        </p:spPr>
        <p:style>
          <a:lnRef idx="2">
            <a:schemeClr val="accent2"/>
          </a:lnRef>
          <a:fillRef idx="0">
            <a:schemeClr val="accent2"/>
          </a:fillRef>
          <a:effectRef idx="1">
            <a:schemeClr val="accent2"/>
          </a:effectRef>
          <a:fontRef idx="minor">
            <a:schemeClr val="tx1"/>
          </a:fontRef>
        </p:style>
        <p:txBody>
          <a:bodyPr rtlCol="0" anchor="ctr"/>
          <a:lstStyle/>
          <a:p>
            <a:pPr algn="ctr"/>
            <a:endParaRPr lang="en-GB">
              <a:solidFill>
                <a:prstClr val="black"/>
              </a:solidFill>
              <a:latin typeface="Impact" panose="020B0806030902050204"/>
            </a:endParaRPr>
          </a:p>
        </p:txBody>
      </p:sp>
      <p:sp>
        <p:nvSpPr>
          <p:cNvPr id="5" name="TextBox 4"/>
          <p:cNvSpPr txBox="1"/>
          <p:nvPr/>
        </p:nvSpPr>
        <p:spPr>
          <a:xfrm>
            <a:off x="6456040" y="882536"/>
            <a:ext cx="3312368" cy="1200329"/>
          </a:xfrm>
          <a:prstGeom prst="rect">
            <a:avLst/>
          </a:prstGeom>
          <a:noFill/>
        </p:spPr>
        <p:txBody>
          <a:bodyPr wrap="square" rtlCol="0">
            <a:spAutoFit/>
          </a:bodyPr>
          <a:lstStyle/>
          <a:p>
            <a:pPr algn="ctr"/>
            <a:r>
              <a:rPr lang="en-GB" b="1" dirty="0">
                <a:solidFill>
                  <a:srgbClr val="B80E0F"/>
                </a:solidFill>
                <a:latin typeface="Verdana" panose="020B0604030504040204" pitchFamily="34" charset="0"/>
                <a:ea typeface="Verdana" panose="020B0604030504040204" pitchFamily="34" charset="0"/>
                <a:cs typeface="Verdana" panose="020B0604030504040204" pitchFamily="34" charset="0"/>
              </a:rPr>
              <a:t>Summarises the Strengths and Weaknesses of the organisation</a:t>
            </a:r>
          </a:p>
        </p:txBody>
      </p:sp>
      <p:sp>
        <p:nvSpPr>
          <p:cNvPr id="7" name="TextBox 6"/>
          <p:cNvSpPr txBox="1"/>
          <p:nvPr/>
        </p:nvSpPr>
        <p:spPr>
          <a:xfrm>
            <a:off x="1799316" y="2708920"/>
            <a:ext cx="2704587" cy="2862322"/>
          </a:xfrm>
          <a:prstGeom prst="rect">
            <a:avLst/>
          </a:prstGeom>
          <a:noFill/>
        </p:spPr>
        <p:txBody>
          <a:bodyPr wrap="none" rtlCol="0">
            <a:spAutoFit/>
          </a:bodyPr>
          <a:lstStyle/>
          <a:p>
            <a:r>
              <a:rPr lang="en-GB" b="1" u="sng" dirty="0">
                <a:solidFill>
                  <a:srgbClr val="B80E0F"/>
                </a:solidFill>
                <a:latin typeface="Verdana" panose="020B0604030504040204" pitchFamily="34" charset="0"/>
                <a:ea typeface="Verdana" panose="020B0604030504040204" pitchFamily="34" charset="0"/>
                <a:cs typeface="Verdana" panose="020B0604030504040204" pitchFamily="34" charset="0"/>
              </a:rPr>
              <a:t>Macro Environment</a:t>
            </a:r>
          </a:p>
          <a:p>
            <a:pPr marL="285750" indent="-285750">
              <a:lnSpc>
                <a:spcPct val="150000"/>
              </a:lnSpc>
              <a:buFont typeface="Wingdings" panose="05000000000000000000" pitchFamily="2" charset="2"/>
              <a:buChar char="Ø"/>
            </a:pPr>
            <a:r>
              <a:rPr lang="en-GB" b="1" dirty="0">
                <a:solidFill>
                  <a:prstClr val="black"/>
                </a:solidFill>
                <a:latin typeface="Verdana" panose="020B0604030504040204" pitchFamily="34" charset="0"/>
                <a:ea typeface="Verdana" panose="020B0604030504040204" pitchFamily="34" charset="0"/>
                <a:cs typeface="Verdana" panose="020B0604030504040204" pitchFamily="34" charset="0"/>
              </a:rPr>
              <a:t>Political</a:t>
            </a:r>
          </a:p>
          <a:p>
            <a:pPr marL="285750" indent="-285750">
              <a:lnSpc>
                <a:spcPct val="150000"/>
              </a:lnSpc>
              <a:buFont typeface="Wingdings" panose="05000000000000000000" pitchFamily="2" charset="2"/>
              <a:buChar char="Ø"/>
            </a:pPr>
            <a:r>
              <a:rPr lang="en-GB" b="1" dirty="0">
                <a:solidFill>
                  <a:prstClr val="black"/>
                </a:solidFill>
                <a:latin typeface="Verdana" panose="020B0604030504040204" pitchFamily="34" charset="0"/>
                <a:ea typeface="Verdana" panose="020B0604030504040204" pitchFamily="34" charset="0"/>
                <a:cs typeface="Verdana" panose="020B0604030504040204" pitchFamily="34" charset="0"/>
              </a:rPr>
              <a:t>Economic</a:t>
            </a:r>
          </a:p>
          <a:p>
            <a:pPr marL="285750" indent="-285750">
              <a:lnSpc>
                <a:spcPct val="150000"/>
              </a:lnSpc>
              <a:buFont typeface="Wingdings" panose="05000000000000000000" pitchFamily="2" charset="2"/>
              <a:buChar char="Ø"/>
            </a:pPr>
            <a:r>
              <a:rPr lang="en-GB" b="1" dirty="0">
                <a:solidFill>
                  <a:prstClr val="black"/>
                </a:solidFill>
                <a:latin typeface="Verdana" panose="020B0604030504040204" pitchFamily="34" charset="0"/>
                <a:ea typeface="Verdana" panose="020B0604030504040204" pitchFamily="34" charset="0"/>
                <a:cs typeface="Verdana" panose="020B0604030504040204" pitchFamily="34" charset="0"/>
              </a:rPr>
              <a:t>Social</a:t>
            </a:r>
          </a:p>
          <a:p>
            <a:pPr marL="285750" indent="-285750">
              <a:lnSpc>
                <a:spcPct val="150000"/>
              </a:lnSpc>
              <a:buFont typeface="Wingdings" panose="05000000000000000000" pitchFamily="2" charset="2"/>
              <a:buChar char="Ø"/>
            </a:pPr>
            <a:r>
              <a:rPr lang="en-GB" b="1" dirty="0">
                <a:solidFill>
                  <a:prstClr val="black"/>
                </a:solidFill>
                <a:latin typeface="Verdana" panose="020B0604030504040204" pitchFamily="34" charset="0"/>
                <a:ea typeface="Verdana" panose="020B0604030504040204" pitchFamily="34" charset="0"/>
                <a:cs typeface="Verdana" panose="020B0604030504040204" pitchFamily="34" charset="0"/>
              </a:rPr>
              <a:t>Technological</a:t>
            </a:r>
          </a:p>
          <a:p>
            <a:pPr marL="285750" indent="-285750">
              <a:lnSpc>
                <a:spcPct val="150000"/>
              </a:lnSpc>
              <a:buFont typeface="Wingdings" panose="05000000000000000000" pitchFamily="2" charset="2"/>
              <a:buChar char="Ø"/>
            </a:pPr>
            <a:r>
              <a:rPr lang="en-GB" b="1" dirty="0">
                <a:solidFill>
                  <a:prstClr val="black"/>
                </a:solidFill>
                <a:latin typeface="Verdana" panose="020B0604030504040204" pitchFamily="34" charset="0"/>
                <a:ea typeface="Verdana" panose="020B0604030504040204" pitchFamily="34" charset="0"/>
                <a:cs typeface="Verdana" panose="020B0604030504040204" pitchFamily="34" charset="0"/>
              </a:rPr>
              <a:t>Environmental</a:t>
            </a:r>
          </a:p>
          <a:p>
            <a:pPr marL="285750" indent="-285750">
              <a:lnSpc>
                <a:spcPct val="150000"/>
              </a:lnSpc>
              <a:buFont typeface="Wingdings" panose="05000000000000000000" pitchFamily="2" charset="2"/>
              <a:buChar char="Ø"/>
            </a:pPr>
            <a:r>
              <a:rPr lang="en-GB" b="1" dirty="0">
                <a:solidFill>
                  <a:prstClr val="black"/>
                </a:solidFill>
                <a:latin typeface="Verdana" panose="020B0604030504040204" pitchFamily="34" charset="0"/>
                <a:ea typeface="Verdana" panose="020B0604030504040204" pitchFamily="34" charset="0"/>
                <a:cs typeface="Verdana" panose="020B0604030504040204" pitchFamily="34" charset="0"/>
              </a:rPr>
              <a:t>Legal</a:t>
            </a:r>
          </a:p>
        </p:txBody>
      </p:sp>
      <p:sp>
        <p:nvSpPr>
          <p:cNvPr id="8" name="Right Brace 7"/>
          <p:cNvSpPr/>
          <p:nvPr/>
        </p:nvSpPr>
        <p:spPr>
          <a:xfrm>
            <a:off x="5447928" y="3009528"/>
            <a:ext cx="720080" cy="2583973"/>
          </a:xfrm>
          <a:prstGeom prst="rightBrace">
            <a:avLst/>
          </a:prstGeom>
          <a:ln>
            <a:solidFill>
              <a:schemeClr val="accent1"/>
            </a:solidFill>
          </a:ln>
        </p:spPr>
        <p:style>
          <a:lnRef idx="2">
            <a:schemeClr val="accent2"/>
          </a:lnRef>
          <a:fillRef idx="0">
            <a:schemeClr val="accent2"/>
          </a:fillRef>
          <a:effectRef idx="1">
            <a:schemeClr val="accent2"/>
          </a:effectRef>
          <a:fontRef idx="minor">
            <a:schemeClr val="tx1"/>
          </a:fontRef>
        </p:style>
        <p:txBody>
          <a:bodyPr rtlCol="0" anchor="ctr"/>
          <a:lstStyle/>
          <a:p>
            <a:pPr algn="ctr"/>
            <a:endParaRPr lang="en-GB">
              <a:solidFill>
                <a:prstClr val="black"/>
              </a:solidFill>
              <a:latin typeface="Impact" panose="020B0806030902050204"/>
            </a:endParaRPr>
          </a:p>
        </p:txBody>
      </p:sp>
      <p:sp>
        <p:nvSpPr>
          <p:cNvPr id="9" name="TextBox 8"/>
          <p:cNvSpPr txBox="1"/>
          <p:nvPr/>
        </p:nvSpPr>
        <p:spPr>
          <a:xfrm>
            <a:off x="6891214" y="3433187"/>
            <a:ext cx="2442021" cy="923330"/>
          </a:xfrm>
          <a:prstGeom prst="rect">
            <a:avLst/>
          </a:prstGeom>
          <a:noFill/>
        </p:spPr>
        <p:txBody>
          <a:bodyPr wrap="square" rtlCol="0">
            <a:spAutoFit/>
          </a:bodyPr>
          <a:lstStyle/>
          <a:p>
            <a:pPr algn="ctr"/>
            <a:r>
              <a:rPr lang="en-GB" b="1" dirty="0">
                <a:solidFill>
                  <a:srgbClr val="B80E0F"/>
                </a:solidFill>
                <a:latin typeface="Verdana" panose="020B0604030504040204" pitchFamily="34" charset="0"/>
                <a:ea typeface="Verdana" panose="020B0604030504040204" pitchFamily="34" charset="0"/>
                <a:cs typeface="Verdana" panose="020B0604030504040204" pitchFamily="34" charset="0"/>
              </a:rPr>
              <a:t>Summarises the Opportunities &amp; Treats</a:t>
            </a:r>
          </a:p>
        </p:txBody>
      </p:sp>
    </p:spTree>
    <p:extLst>
      <p:ext uri="{BB962C8B-B14F-4D97-AF65-F5344CB8AC3E}">
        <p14:creationId xmlns:p14="http://schemas.microsoft.com/office/powerpoint/2010/main" val="833032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wipe(down)">
                                      <p:cBhvr>
                                        <p:cTn id="15" dur="500"/>
                                        <p:tgtEl>
                                          <p:spTgt spid="4"/>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down)">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wipe(down)">
                                      <p:cBhvr>
                                        <p:cTn id="28" dur="500"/>
                                        <p:tgtEl>
                                          <p:spTgt spid="8"/>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wipe(down)">
                                      <p:cBhvr>
                                        <p:cTn id="3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animBg="1"/>
      <p:bldP spid="5" grpId="0"/>
      <p:bldP spid="7" grpId="0"/>
      <p:bldP spid="8" grpId="0" animBg="1"/>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3F28DA0B-C92F-459A-A5EE-B0A1F869375F}"/>
              </a:ext>
            </a:extLst>
          </p:cNvPr>
          <p:cNvSpPr>
            <a:spLocks noGrp="1"/>
          </p:cNvSpPr>
          <p:nvPr>
            <p:ph type="title"/>
          </p:nvPr>
        </p:nvSpPr>
        <p:spPr>
          <a:xfrm>
            <a:off x="1451580" y="804520"/>
            <a:ext cx="3530157" cy="1049235"/>
          </a:xfrm>
        </p:spPr>
        <p:txBody>
          <a:bodyPr>
            <a:normAutofit/>
          </a:bodyPr>
          <a:lstStyle/>
          <a:p>
            <a:r>
              <a:rPr lang="en-GB"/>
              <a:t>Market Segmentation</a:t>
            </a:r>
          </a:p>
        </p:txBody>
      </p:sp>
      <p:sp>
        <p:nvSpPr>
          <p:cNvPr id="13" name="Rectangle 12">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825BB453-79B0-4EEC-A403-6068578115C0}"/>
              </a:ext>
            </a:extLst>
          </p:cNvPr>
          <p:cNvSpPr>
            <a:spLocks noGrp="1"/>
          </p:cNvSpPr>
          <p:nvPr>
            <p:ph sz="quarter" idx="13"/>
          </p:nvPr>
        </p:nvSpPr>
        <p:spPr>
          <a:xfrm>
            <a:off x="1451581" y="2015732"/>
            <a:ext cx="3526523" cy="3450613"/>
          </a:xfrm>
        </p:spPr>
        <p:txBody>
          <a:bodyPr>
            <a:normAutofit/>
          </a:bodyPr>
          <a:lstStyle/>
          <a:p>
            <a:r>
              <a:rPr lang="en-GB"/>
              <a:t>Market Segmentation involves dividing a market into small segments of buyers with distinct needs, characteristics, or  behaviours that might require separate marketing strategies or mixes</a:t>
            </a:r>
          </a:p>
        </p:txBody>
      </p:sp>
      <p:grpSp>
        <p:nvGrpSpPr>
          <p:cNvPr id="15" name="Group 14">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16" name="Rectangle 15">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6" descr="A slice of orange&#10;&#10;Description automatically generated">
            <a:extLst>
              <a:ext uri="{FF2B5EF4-FFF2-40B4-BE49-F238E27FC236}">
                <a16:creationId xmlns:a16="http://schemas.microsoft.com/office/drawing/2014/main" id="{1D8B43B5-E827-4ED7-BD01-07BE79BA85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75" r="1" b="1"/>
          <a:stretch/>
        </p:blipFill>
        <p:spPr bwMode="auto">
          <a:xfrm>
            <a:off x="6093926" y="1116345"/>
            <a:ext cx="4821551" cy="38661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8">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4515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7C06E-D519-4BD4-AEAB-F5CF1C31EBA5}"/>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600" dirty="0"/>
              <a:t>The Marketing Mix</a:t>
            </a:r>
          </a:p>
        </p:txBody>
      </p:sp>
      <p:pic>
        <p:nvPicPr>
          <p:cNvPr id="4" name="Picture 3" descr="A picture containing device&#10;&#10;Description automatically generated">
            <a:extLst>
              <a:ext uri="{FF2B5EF4-FFF2-40B4-BE49-F238E27FC236}">
                <a16:creationId xmlns:a16="http://schemas.microsoft.com/office/drawing/2014/main" id="{812DC2E2-817E-4D72-A77D-231E02CA1AFB}"/>
              </a:ext>
            </a:extLst>
          </p:cNvPr>
          <p:cNvPicPr>
            <a:picLocks noChangeAspect="1"/>
          </p:cNvPicPr>
          <p:nvPr/>
        </p:nvPicPr>
        <p:blipFill>
          <a:blip r:embed="rId2"/>
          <a:stretch>
            <a:fillRect/>
          </a:stretch>
        </p:blipFill>
        <p:spPr>
          <a:xfrm>
            <a:off x="5812140" y="1116345"/>
            <a:ext cx="3895387" cy="3866172"/>
          </a:xfrm>
          <a:prstGeom prst="rect">
            <a:avLst/>
          </a:prstGeom>
        </p:spPr>
      </p:pic>
    </p:spTree>
    <p:extLst>
      <p:ext uri="{BB962C8B-B14F-4D97-AF65-F5344CB8AC3E}">
        <p14:creationId xmlns:p14="http://schemas.microsoft.com/office/powerpoint/2010/main" val="28687506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72CBD-5FA4-4D29-B118-E0AA0D7259E1}"/>
              </a:ext>
            </a:extLst>
          </p:cNvPr>
          <p:cNvSpPr>
            <a:spLocks noGrp="1"/>
          </p:cNvSpPr>
          <p:nvPr>
            <p:ph type="title"/>
          </p:nvPr>
        </p:nvSpPr>
        <p:spPr/>
        <p:txBody>
          <a:bodyPr vert="horz" lIns="91440" tIns="45720" rIns="91440" bIns="45720" rtlCol="0" anchor="t">
            <a:normAutofit/>
          </a:bodyPr>
          <a:lstStyle/>
          <a:p>
            <a:r>
              <a:rPr lang="en-US"/>
              <a:t>Product</a:t>
            </a:r>
          </a:p>
        </p:txBody>
      </p:sp>
      <p:sp>
        <p:nvSpPr>
          <p:cNvPr id="3" name="TextBox 2">
            <a:extLst>
              <a:ext uri="{FF2B5EF4-FFF2-40B4-BE49-F238E27FC236}">
                <a16:creationId xmlns:a16="http://schemas.microsoft.com/office/drawing/2014/main" id="{A593CBDA-D990-4DEA-A39F-41F40E22CEFD}"/>
              </a:ext>
            </a:extLst>
          </p:cNvPr>
          <p:cNvSpPr txBox="1"/>
          <p:nvPr/>
        </p:nvSpPr>
        <p:spPr>
          <a:xfrm>
            <a:off x="1451579" y="2015734"/>
            <a:ext cx="4162555" cy="3450613"/>
          </a:xfrm>
          <a:prstGeom prst="rect">
            <a:avLst/>
          </a:prstGeom>
        </p:spPr>
        <p:txBody>
          <a:bodyPr vert="horz" lIns="91440" tIns="45720" rIns="91440" bIns="45720" rtlCol="0" anchor="t">
            <a:normAutofit/>
          </a:bodyPr>
          <a:lstStyle/>
          <a:p>
            <a:pPr marL="28575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Product Design – Features, Quality</a:t>
            </a:r>
          </a:p>
          <a:p>
            <a:pPr marL="28575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Product range</a:t>
            </a:r>
          </a:p>
          <a:p>
            <a:pPr marL="28575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Branding packaging</a:t>
            </a:r>
          </a:p>
          <a:p>
            <a:pPr marL="28575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Labeling</a:t>
            </a:r>
          </a:p>
          <a:p>
            <a:pPr marL="28575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Complementary Services</a:t>
            </a:r>
          </a:p>
          <a:p>
            <a:pPr marL="28575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Product Life Cycle</a:t>
            </a:r>
          </a:p>
        </p:txBody>
      </p:sp>
      <p:pic>
        <p:nvPicPr>
          <p:cNvPr id="4" name="Picture 2" descr="Adidas - Wikipedia">
            <a:extLst>
              <a:ext uri="{FF2B5EF4-FFF2-40B4-BE49-F238E27FC236}">
                <a16:creationId xmlns:a16="http://schemas.microsoft.com/office/drawing/2014/main" id="{F1EA3D22-A832-4BF5-824D-3C946440D42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4411" y="2069389"/>
            <a:ext cx="4960443" cy="33433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3594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72CBD-5FA4-4D29-B118-E0AA0D7259E1}"/>
              </a:ext>
            </a:extLst>
          </p:cNvPr>
          <p:cNvSpPr>
            <a:spLocks noGrp="1"/>
          </p:cNvSpPr>
          <p:nvPr>
            <p:ph type="title"/>
          </p:nvPr>
        </p:nvSpPr>
        <p:spPr>
          <a:xfrm>
            <a:off x="1451580" y="804520"/>
            <a:ext cx="3530157" cy="1049235"/>
          </a:xfrm>
        </p:spPr>
        <p:txBody>
          <a:bodyPr vert="horz" lIns="91440" tIns="45720" rIns="91440" bIns="45720" rtlCol="0" anchor="t">
            <a:normAutofit/>
          </a:bodyPr>
          <a:lstStyle/>
          <a:p>
            <a:r>
              <a:rPr lang="en-US"/>
              <a:t>Price</a:t>
            </a:r>
          </a:p>
        </p:txBody>
      </p:sp>
      <p:sp>
        <p:nvSpPr>
          <p:cNvPr id="3" name="Rectangle 2">
            <a:extLst>
              <a:ext uri="{FF2B5EF4-FFF2-40B4-BE49-F238E27FC236}">
                <a16:creationId xmlns:a16="http://schemas.microsoft.com/office/drawing/2014/main" id="{EC0094E9-BF0F-4F58-B357-D01FC82FBD3C}"/>
              </a:ext>
            </a:extLst>
          </p:cNvPr>
          <p:cNvSpPr/>
          <p:nvPr/>
        </p:nvSpPr>
        <p:spPr>
          <a:xfrm>
            <a:off x="1451581" y="2015732"/>
            <a:ext cx="3526523" cy="3450613"/>
          </a:xfrm>
          <a:prstGeom prst="rect">
            <a:avLst/>
          </a:prstGeom>
        </p:spPr>
        <p:txBody>
          <a:bodyPr vert="horz" lIns="91440" tIns="45720" rIns="91440" bIns="45720" rtlCol="0" anchor="t">
            <a:normAutofit/>
          </a:bodyPr>
          <a:lstStyle/>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Price strategy</a:t>
            </a:r>
          </a:p>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Price tactics</a:t>
            </a:r>
          </a:p>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Allowances – e.g. rebates for distributors</a:t>
            </a:r>
          </a:p>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Discounts – for customers</a:t>
            </a:r>
          </a:p>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Payment terms – credit, payment methods</a:t>
            </a:r>
          </a:p>
        </p:txBody>
      </p:sp>
      <p:pic>
        <p:nvPicPr>
          <p:cNvPr id="2050" name="Picture 2" descr="Welsh Rugby Union | Wales &amp; Regions | Homepage">
            <a:extLst>
              <a:ext uri="{FF2B5EF4-FFF2-40B4-BE49-F238E27FC236}">
                <a16:creationId xmlns:a16="http://schemas.microsoft.com/office/drawing/2014/main" id="{6391BFAF-FE11-4A24-8BE6-C66B4FD8B0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687" r="-1" b="14127"/>
          <a:stretch/>
        </p:blipFill>
        <p:spPr bwMode="auto">
          <a:xfrm>
            <a:off x="6095250" y="1090329"/>
            <a:ext cx="4821551" cy="4009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99387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72CBD-5FA4-4D29-B118-E0AA0D7259E1}"/>
              </a:ext>
            </a:extLst>
          </p:cNvPr>
          <p:cNvSpPr>
            <a:spLocks noGrp="1"/>
          </p:cNvSpPr>
          <p:nvPr>
            <p:ph type="title"/>
          </p:nvPr>
        </p:nvSpPr>
        <p:spPr/>
        <p:txBody>
          <a:bodyPr vert="horz" lIns="91440" tIns="45720" rIns="91440" bIns="45720" rtlCol="0" anchor="t">
            <a:normAutofit/>
          </a:bodyPr>
          <a:lstStyle/>
          <a:p>
            <a:r>
              <a:rPr lang="en-US"/>
              <a:t>Place</a:t>
            </a:r>
          </a:p>
        </p:txBody>
      </p:sp>
      <p:sp>
        <p:nvSpPr>
          <p:cNvPr id="6" name="Rectangle 5">
            <a:extLst>
              <a:ext uri="{FF2B5EF4-FFF2-40B4-BE49-F238E27FC236}">
                <a16:creationId xmlns:a16="http://schemas.microsoft.com/office/drawing/2014/main" id="{144C8912-F3C5-4B7C-B061-5ECFC0B881DD}"/>
              </a:ext>
            </a:extLst>
          </p:cNvPr>
          <p:cNvSpPr/>
          <p:nvPr/>
        </p:nvSpPr>
        <p:spPr>
          <a:xfrm>
            <a:off x="1451579" y="2015734"/>
            <a:ext cx="4162555" cy="3450613"/>
          </a:xfrm>
          <a:prstGeom prst="rect">
            <a:avLst/>
          </a:prstGeom>
        </p:spPr>
        <p:txBody>
          <a:bodyPr vert="horz" lIns="91440" tIns="45720" rIns="91440" bIns="45720" rtlCol="0" anchor="t">
            <a:normAutofit/>
          </a:bodyPr>
          <a:lstStyle/>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Distribution Strategy</a:t>
            </a:r>
          </a:p>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hlinkClick r:id="rId2" tooltip="Franchising">
                  <a:extLst>
                    <a:ext uri="{A12FA001-AC4F-418D-AE19-62706E023703}">
                      <ahyp:hlinkClr xmlns:ahyp="http://schemas.microsoft.com/office/drawing/2018/hyperlinkcolor" val="tx"/>
                    </a:ext>
                  </a:extLst>
                </a:hlinkClick>
              </a:rPr>
              <a:t>Franchising</a:t>
            </a:r>
            <a:endParaRPr kumimoji="0" lang="en-US" b="0" i="0" u="none" strike="noStrike" cap="all" spc="0" normalizeH="0" baseline="0" noProof="0">
              <a:ln>
                <a:noFill/>
              </a:ln>
              <a:uLnTx/>
              <a:uFillTx/>
            </a:endParaRPr>
          </a:p>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Market coverage</a:t>
            </a:r>
          </a:p>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Sales Channels</a:t>
            </a:r>
          </a:p>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Location decisions</a:t>
            </a:r>
          </a:p>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Inventory</a:t>
            </a:r>
          </a:p>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Transport, warehousing and logistics</a:t>
            </a:r>
          </a:p>
        </p:txBody>
      </p:sp>
      <p:pic>
        <p:nvPicPr>
          <p:cNvPr id="3074" name="Picture 2" descr="Find Your Store | SportsDirect.com">
            <a:extLst>
              <a:ext uri="{FF2B5EF4-FFF2-40B4-BE49-F238E27FC236}">
                <a16:creationId xmlns:a16="http://schemas.microsoft.com/office/drawing/2014/main" id="{FA7C2D7A-D10C-4C5B-8C1E-B20F2587A9B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4411" y="2352116"/>
            <a:ext cx="4960443" cy="27778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00689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72CBD-5FA4-4D29-B118-E0AA0D7259E1}"/>
              </a:ext>
            </a:extLst>
          </p:cNvPr>
          <p:cNvSpPr>
            <a:spLocks noGrp="1"/>
          </p:cNvSpPr>
          <p:nvPr>
            <p:ph type="title"/>
          </p:nvPr>
        </p:nvSpPr>
        <p:spPr/>
        <p:txBody>
          <a:bodyPr vert="horz" lIns="91440" tIns="45720" rIns="91440" bIns="45720" rtlCol="0" anchor="t">
            <a:normAutofit/>
          </a:bodyPr>
          <a:lstStyle/>
          <a:p>
            <a:r>
              <a:rPr lang="en-US"/>
              <a:t>Promotion</a:t>
            </a:r>
          </a:p>
        </p:txBody>
      </p:sp>
      <p:sp>
        <p:nvSpPr>
          <p:cNvPr id="4" name="Rectangle 3">
            <a:extLst>
              <a:ext uri="{FF2B5EF4-FFF2-40B4-BE49-F238E27FC236}">
                <a16:creationId xmlns:a16="http://schemas.microsoft.com/office/drawing/2014/main" id="{C76A5325-9D3E-4C17-AB8E-CD7AD922C93C}"/>
              </a:ext>
            </a:extLst>
          </p:cNvPr>
          <p:cNvSpPr/>
          <p:nvPr/>
        </p:nvSpPr>
        <p:spPr>
          <a:xfrm>
            <a:off x="1451579" y="2015734"/>
            <a:ext cx="6195784" cy="3450613"/>
          </a:xfrm>
          <a:prstGeom prst="rect">
            <a:avLst/>
          </a:prstGeom>
        </p:spPr>
        <p:txBody>
          <a:bodyPr vert="horz" lIns="91440" tIns="45720" rIns="91440" bIns="45720" rtlCol="0" anchor="t">
            <a:normAutofit/>
          </a:bodyPr>
          <a:lstStyle/>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Promotional mix - appropriate balance of advertising, PR, direct marketing and sales promotion</a:t>
            </a:r>
          </a:p>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Message strategy - what is to be communicated</a:t>
            </a:r>
          </a:p>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Channel/ media strategy - how to reach the target audience</a:t>
            </a:r>
          </a:p>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a:ln>
                  <a:noFill/>
                </a:ln>
                <a:uLnTx/>
                <a:uFillTx/>
              </a:rPr>
              <a:t>Message Frequency</a:t>
            </a:r>
          </a:p>
        </p:txBody>
      </p:sp>
      <p:pic>
        <p:nvPicPr>
          <p:cNvPr id="4098" name="Picture 2" descr="Manchester United F.C. - Wikipedia">
            <a:extLst>
              <a:ext uri="{FF2B5EF4-FFF2-40B4-BE49-F238E27FC236}">
                <a16:creationId xmlns:a16="http://schemas.microsoft.com/office/drawing/2014/main" id="{FE8E9E16-3DD3-41F0-ADDC-2B8C6E75B5C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28756" y="2258309"/>
            <a:ext cx="2926098" cy="29654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55604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72CBD-5FA4-4D29-B118-E0AA0D7259E1}"/>
              </a:ext>
            </a:extLst>
          </p:cNvPr>
          <p:cNvSpPr>
            <a:spLocks noGrp="1"/>
          </p:cNvSpPr>
          <p:nvPr>
            <p:ph type="title"/>
          </p:nvPr>
        </p:nvSpPr>
        <p:spPr/>
        <p:txBody>
          <a:bodyPr vert="horz" lIns="91440" tIns="45720" rIns="91440" bIns="45720" rtlCol="0" anchor="t">
            <a:normAutofit/>
          </a:bodyPr>
          <a:lstStyle/>
          <a:p>
            <a:r>
              <a:rPr lang="en-US"/>
              <a:t>People</a:t>
            </a:r>
          </a:p>
        </p:txBody>
      </p:sp>
      <p:sp>
        <p:nvSpPr>
          <p:cNvPr id="3" name="Rectangle 2">
            <a:extLst>
              <a:ext uri="{FF2B5EF4-FFF2-40B4-BE49-F238E27FC236}">
                <a16:creationId xmlns:a16="http://schemas.microsoft.com/office/drawing/2014/main" id="{2FF14C50-B292-4EAC-9713-5165ED82D1FA}"/>
              </a:ext>
            </a:extLst>
          </p:cNvPr>
          <p:cNvSpPr/>
          <p:nvPr/>
        </p:nvSpPr>
        <p:spPr>
          <a:xfrm>
            <a:off x="1451579" y="2015734"/>
            <a:ext cx="4162555" cy="3450613"/>
          </a:xfrm>
          <a:prstGeom prst="rect">
            <a:avLst/>
          </a:prstGeom>
        </p:spPr>
        <p:txBody>
          <a:bodyPr vert="horz" lIns="91440" tIns="45720" rIns="91440" bIns="45720" rtlCol="0" anchor="t">
            <a:normAutofit/>
          </a:bodyPr>
          <a:lstStyle/>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dirty="0">
                <a:ln>
                  <a:noFill/>
                </a:ln>
                <a:uLnTx/>
                <a:uFillTx/>
              </a:rPr>
              <a:t>Staff recruitment and training</a:t>
            </a:r>
          </a:p>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dirty="0">
                <a:ln>
                  <a:noFill/>
                </a:ln>
                <a:uLnTx/>
                <a:uFillTx/>
              </a:rPr>
              <a:t>Uniforms</a:t>
            </a:r>
          </a:p>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dirty="0">
                <a:ln>
                  <a:noFill/>
                </a:ln>
                <a:uLnTx/>
                <a:uFillTx/>
              </a:rPr>
              <a:t>Scripting</a:t>
            </a:r>
          </a:p>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dirty="0">
                <a:ln>
                  <a:noFill/>
                </a:ln>
                <a:uLnTx/>
                <a:uFillTx/>
              </a:rPr>
              <a:t>Queuing systems, managing waits</a:t>
            </a:r>
          </a:p>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dirty="0">
                <a:ln>
                  <a:noFill/>
                </a:ln>
                <a:uLnTx/>
                <a:uFillTx/>
              </a:rPr>
              <a:t>Handling complaints, service failures</a:t>
            </a:r>
          </a:p>
          <a:p>
            <a:pPr marL="0" marR="0" lvl="0" indent="-228600" fontAlgn="auto">
              <a:lnSpc>
                <a:spcPct val="120000"/>
              </a:lnSpc>
              <a:spcBef>
                <a:spcPts val="0"/>
              </a:spcBef>
              <a:spcAft>
                <a:spcPts val="600"/>
              </a:spcAft>
              <a:buClr>
                <a:schemeClr val="accent1"/>
              </a:buClr>
              <a:buSzPct val="100000"/>
              <a:buFont typeface="Arial" panose="020B0604020202020204" pitchFamily="34" charset="0"/>
              <a:buChar char="•"/>
              <a:tabLst/>
              <a:defRPr/>
            </a:pPr>
            <a:r>
              <a:rPr kumimoji="0" lang="en-US" b="0" i="0" u="none" strike="noStrike" cap="all" spc="0" normalizeH="0" baseline="0" noProof="0" dirty="0">
                <a:ln>
                  <a:noFill/>
                </a:ln>
                <a:uLnTx/>
                <a:uFillTx/>
              </a:rPr>
              <a:t>Managing social interactions</a:t>
            </a:r>
          </a:p>
        </p:txBody>
      </p:sp>
      <p:pic>
        <p:nvPicPr>
          <p:cNvPr id="5122" name="Picture 2" descr="Best Heavy-duty (Rugged) Apple Watch Cases in 2020 | iMore">
            <a:extLst>
              <a:ext uri="{FF2B5EF4-FFF2-40B4-BE49-F238E27FC236}">
                <a16:creationId xmlns:a16="http://schemas.microsoft.com/office/drawing/2014/main" id="{428D554E-AF54-4B8E-93E8-7B91B434C56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67305" y="2015734"/>
            <a:ext cx="4014655" cy="3450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50302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72CBD-5FA4-4D29-B118-E0AA0D7259E1}"/>
              </a:ext>
            </a:extLst>
          </p:cNvPr>
          <p:cNvSpPr>
            <a:spLocks noGrp="1"/>
          </p:cNvSpPr>
          <p:nvPr>
            <p:ph type="title"/>
          </p:nvPr>
        </p:nvSpPr>
        <p:spPr/>
        <p:txBody>
          <a:bodyPr vert="horz" lIns="91440" tIns="45720" rIns="91440" bIns="45720" rtlCol="0" anchor="t">
            <a:normAutofit/>
          </a:bodyPr>
          <a:lstStyle/>
          <a:p>
            <a:r>
              <a:rPr lang="en-US"/>
              <a:t>Process</a:t>
            </a:r>
          </a:p>
        </p:txBody>
      </p:sp>
      <p:sp>
        <p:nvSpPr>
          <p:cNvPr id="3" name="Rectangle 2">
            <a:extLst>
              <a:ext uri="{FF2B5EF4-FFF2-40B4-BE49-F238E27FC236}">
                <a16:creationId xmlns:a16="http://schemas.microsoft.com/office/drawing/2014/main" id="{B872A088-2F2B-41F1-9261-09F786C3A0CA}"/>
              </a:ext>
            </a:extLst>
          </p:cNvPr>
          <p:cNvSpPr/>
          <p:nvPr/>
        </p:nvSpPr>
        <p:spPr>
          <a:xfrm>
            <a:off x="1451579" y="2015734"/>
            <a:ext cx="4158849" cy="3450613"/>
          </a:xfrm>
          <a:prstGeom prst="rect">
            <a:avLst/>
          </a:prstGeom>
        </p:spPr>
        <p:txBody>
          <a:bodyPr vert="horz" lIns="91440" tIns="45720" rIns="91440" bIns="45720" rtlCol="0" anchor="t">
            <a:normAutofit/>
          </a:bodyPr>
          <a:lstStyle/>
          <a:p>
            <a:pPr marL="0" marR="0" lvl="0" indent="-228600" fontAlgn="auto">
              <a:lnSpc>
                <a:spcPct val="110000"/>
              </a:lnSpc>
              <a:spcBef>
                <a:spcPts val="0"/>
              </a:spcBef>
              <a:spcAft>
                <a:spcPts val="600"/>
              </a:spcAft>
              <a:buClr>
                <a:schemeClr val="accent1"/>
              </a:buClr>
              <a:buSzPct val="100000"/>
              <a:buFont typeface="Arial" panose="020B0604020202020204" pitchFamily="34" charset="0"/>
              <a:buChar char="•"/>
              <a:tabLst/>
              <a:defRPr/>
            </a:pPr>
            <a:r>
              <a:rPr kumimoji="0" lang="en-US" sz="1500" b="0" i="0" u="none" strike="noStrike" cap="all" spc="0" normalizeH="0" baseline="0" noProof="0">
                <a:ln>
                  <a:noFill/>
                </a:ln>
                <a:uLnTx/>
                <a:uFillTx/>
              </a:rPr>
              <a:t>Process design</a:t>
            </a:r>
          </a:p>
          <a:p>
            <a:pPr marL="0" marR="0" lvl="0" indent="-228600" fontAlgn="auto">
              <a:lnSpc>
                <a:spcPct val="110000"/>
              </a:lnSpc>
              <a:spcBef>
                <a:spcPts val="0"/>
              </a:spcBef>
              <a:spcAft>
                <a:spcPts val="600"/>
              </a:spcAft>
              <a:buClr>
                <a:schemeClr val="accent1"/>
              </a:buClr>
              <a:buSzPct val="100000"/>
              <a:buFont typeface="Arial" panose="020B0604020202020204" pitchFamily="34" charset="0"/>
              <a:buChar char="•"/>
              <a:tabLst/>
              <a:defRPr/>
            </a:pPr>
            <a:r>
              <a:rPr kumimoji="0" lang="en-US" sz="1500" b="0" i="0" u="none" strike="noStrike" cap="all" spc="0" normalizeH="0" baseline="0" noProof="0">
                <a:ln>
                  <a:noFill/>
                </a:ln>
                <a:uLnTx/>
                <a:uFillTx/>
              </a:rPr>
              <a:t>Blueprinting (i.e. flowcharting) </a:t>
            </a:r>
          </a:p>
          <a:p>
            <a:pPr marL="0" marR="0" lvl="0" indent="-228600" fontAlgn="auto">
              <a:lnSpc>
                <a:spcPct val="110000"/>
              </a:lnSpc>
              <a:spcBef>
                <a:spcPts val="0"/>
              </a:spcBef>
              <a:spcAft>
                <a:spcPts val="600"/>
              </a:spcAft>
              <a:buClr>
                <a:schemeClr val="accent1"/>
              </a:buClr>
              <a:buSzPct val="100000"/>
              <a:buFont typeface="Arial" panose="020B0604020202020204" pitchFamily="34" charset="0"/>
              <a:buChar char="•"/>
              <a:tabLst/>
              <a:defRPr/>
            </a:pPr>
            <a:r>
              <a:rPr kumimoji="0" lang="en-US" sz="1500" b="0" i="0" u="none" strike="noStrike" cap="all" spc="0" normalizeH="0" baseline="0" noProof="0">
                <a:ln>
                  <a:noFill/>
                </a:ln>
                <a:uLnTx/>
                <a:uFillTx/>
              </a:rPr>
              <a:t>Standardization vs customization decisions</a:t>
            </a:r>
          </a:p>
          <a:p>
            <a:pPr marL="0" marR="0" lvl="0" indent="-228600" fontAlgn="auto">
              <a:lnSpc>
                <a:spcPct val="110000"/>
              </a:lnSpc>
              <a:spcBef>
                <a:spcPts val="0"/>
              </a:spcBef>
              <a:spcAft>
                <a:spcPts val="600"/>
              </a:spcAft>
              <a:buClr>
                <a:schemeClr val="accent1"/>
              </a:buClr>
              <a:buSzPct val="100000"/>
              <a:buFont typeface="Arial" panose="020B0604020202020204" pitchFamily="34" charset="0"/>
              <a:buChar char="•"/>
              <a:tabLst/>
              <a:defRPr/>
            </a:pPr>
            <a:r>
              <a:rPr kumimoji="0" lang="en-US" sz="1500" b="0" i="0" u="none" strike="noStrike" cap="all" spc="0" normalizeH="0" baseline="0" noProof="0">
                <a:ln>
                  <a:noFill/>
                </a:ln>
                <a:uLnTx/>
                <a:uFillTx/>
              </a:rPr>
              <a:t>Monitoring and tracking service performance</a:t>
            </a:r>
          </a:p>
          <a:p>
            <a:pPr marL="0" marR="0" lvl="0" indent="-228600" fontAlgn="auto">
              <a:lnSpc>
                <a:spcPct val="110000"/>
              </a:lnSpc>
              <a:spcBef>
                <a:spcPts val="0"/>
              </a:spcBef>
              <a:spcAft>
                <a:spcPts val="600"/>
              </a:spcAft>
              <a:buClr>
                <a:schemeClr val="accent1"/>
              </a:buClr>
              <a:buSzPct val="100000"/>
              <a:buFont typeface="Arial" panose="020B0604020202020204" pitchFamily="34" charset="0"/>
              <a:buChar char="•"/>
              <a:tabLst/>
              <a:defRPr/>
            </a:pPr>
            <a:r>
              <a:rPr kumimoji="0" lang="en-US" sz="1500" b="0" i="0" u="none" strike="noStrike" cap="all" spc="0" normalizeH="0" baseline="0" noProof="0">
                <a:ln>
                  <a:noFill/>
                </a:ln>
                <a:uLnTx/>
                <a:uFillTx/>
              </a:rPr>
              <a:t>Analysis of resource requirements and allocation</a:t>
            </a:r>
          </a:p>
          <a:p>
            <a:pPr marL="0" marR="0" lvl="0" indent="-228600" fontAlgn="auto">
              <a:lnSpc>
                <a:spcPct val="110000"/>
              </a:lnSpc>
              <a:spcBef>
                <a:spcPts val="0"/>
              </a:spcBef>
              <a:spcAft>
                <a:spcPts val="600"/>
              </a:spcAft>
              <a:buClr>
                <a:schemeClr val="accent1"/>
              </a:buClr>
              <a:buSzPct val="100000"/>
              <a:buFont typeface="Arial" panose="020B0604020202020204" pitchFamily="34" charset="0"/>
              <a:buChar char="•"/>
              <a:tabLst/>
              <a:defRPr/>
            </a:pPr>
            <a:r>
              <a:rPr kumimoji="0" lang="en-US" sz="1500" b="0" i="0" u="none" strike="noStrike" cap="all" spc="0" normalizeH="0" baseline="0" noProof="0">
                <a:ln>
                  <a:noFill/>
                </a:ln>
                <a:uLnTx/>
                <a:uFillTx/>
              </a:rPr>
              <a:t>Creation and measurement of (KPIs)</a:t>
            </a:r>
          </a:p>
          <a:p>
            <a:pPr marL="0" marR="0" lvl="0" indent="-228600" fontAlgn="auto">
              <a:lnSpc>
                <a:spcPct val="110000"/>
              </a:lnSpc>
              <a:spcBef>
                <a:spcPts val="0"/>
              </a:spcBef>
              <a:spcAft>
                <a:spcPts val="600"/>
              </a:spcAft>
              <a:buClr>
                <a:schemeClr val="accent1"/>
              </a:buClr>
              <a:buSzPct val="100000"/>
              <a:buFont typeface="Arial" panose="020B0604020202020204" pitchFamily="34" charset="0"/>
              <a:buChar char="•"/>
              <a:tabLst/>
              <a:defRPr/>
            </a:pPr>
            <a:r>
              <a:rPr kumimoji="0" lang="en-US" sz="1500" b="0" i="0" u="none" strike="noStrike" cap="all" spc="0" normalizeH="0" baseline="0" noProof="0">
                <a:ln>
                  <a:noFill/>
                </a:ln>
                <a:uLnTx/>
                <a:uFillTx/>
              </a:rPr>
              <a:t>Alignment with Best Practices</a:t>
            </a:r>
          </a:p>
          <a:p>
            <a:pPr marL="0" marR="0" lvl="0" indent="-228600" fontAlgn="auto">
              <a:lnSpc>
                <a:spcPct val="110000"/>
              </a:lnSpc>
              <a:spcBef>
                <a:spcPts val="0"/>
              </a:spcBef>
              <a:spcAft>
                <a:spcPts val="600"/>
              </a:spcAft>
              <a:buClr>
                <a:schemeClr val="accent1"/>
              </a:buClr>
              <a:buSzPct val="100000"/>
              <a:buFont typeface="Arial" panose="020B0604020202020204" pitchFamily="34" charset="0"/>
              <a:buChar char="•"/>
              <a:tabLst/>
              <a:defRPr/>
            </a:pPr>
            <a:r>
              <a:rPr kumimoji="0" lang="en-US" sz="1500" b="0" i="0" u="none" strike="noStrike" cap="all" spc="0" normalizeH="0" baseline="0" noProof="0">
                <a:ln>
                  <a:noFill/>
                </a:ln>
                <a:uLnTx/>
                <a:uFillTx/>
              </a:rPr>
              <a:t>Preparation of operations manuals</a:t>
            </a:r>
          </a:p>
        </p:txBody>
      </p:sp>
      <p:pic>
        <p:nvPicPr>
          <p:cNvPr id="6146" name="Picture 2" descr="Reebok - Wikipedia">
            <a:extLst>
              <a:ext uri="{FF2B5EF4-FFF2-40B4-BE49-F238E27FC236}">
                <a16:creationId xmlns:a16="http://schemas.microsoft.com/office/drawing/2014/main" id="{7CA31574-234B-4067-BFDA-EA895439788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77257" y="2205451"/>
            <a:ext cx="4613872" cy="3061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56733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9AA1-25F6-4517-B09E-520CA1778568}"/>
              </a:ext>
            </a:extLst>
          </p:cNvPr>
          <p:cNvSpPr>
            <a:spLocks noGrp="1"/>
          </p:cNvSpPr>
          <p:nvPr>
            <p:ph type="title"/>
          </p:nvPr>
        </p:nvSpPr>
        <p:spPr/>
        <p:txBody>
          <a:bodyPr vert="horz" lIns="91440" tIns="45720" rIns="91440" bIns="45720" rtlCol="0" anchor="t">
            <a:normAutofit/>
          </a:bodyPr>
          <a:lstStyle/>
          <a:p>
            <a:r>
              <a:rPr lang="en-US"/>
              <a:t>Physical Evidence</a:t>
            </a:r>
          </a:p>
        </p:txBody>
      </p:sp>
      <p:sp>
        <p:nvSpPr>
          <p:cNvPr id="3" name="Rectangle 2">
            <a:extLst>
              <a:ext uri="{FF2B5EF4-FFF2-40B4-BE49-F238E27FC236}">
                <a16:creationId xmlns:a16="http://schemas.microsoft.com/office/drawing/2014/main" id="{2580C459-ABBE-4135-8A06-5AAC8BEC7CDF}"/>
              </a:ext>
            </a:extLst>
          </p:cNvPr>
          <p:cNvSpPr/>
          <p:nvPr/>
        </p:nvSpPr>
        <p:spPr>
          <a:xfrm>
            <a:off x="1451579" y="2015734"/>
            <a:ext cx="4162555" cy="3450613"/>
          </a:xfrm>
          <a:prstGeom prst="rect">
            <a:avLst/>
          </a:prstGeom>
        </p:spPr>
        <p:txBody>
          <a:bodyPr vert="horz" lIns="91440" tIns="45720" rIns="91440" bIns="45720" rtlCol="0" anchor="t">
            <a:normAutofit/>
          </a:bodyPr>
          <a:lstStyle/>
          <a:p>
            <a:pPr marL="0" marR="0" lvl="0" indent="-228600" fontAlgn="auto">
              <a:lnSpc>
                <a:spcPct val="110000"/>
              </a:lnSpc>
              <a:spcBef>
                <a:spcPts val="0"/>
              </a:spcBef>
              <a:spcAft>
                <a:spcPts val="600"/>
              </a:spcAft>
              <a:buClr>
                <a:schemeClr val="accent1"/>
              </a:buClr>
              <a:buSzPct val="100000"/>
              <a:buFont typeface="Arial" panose="020B0604020202020204" pitchFamily="34" charset="0"/>
              <a:buChar char="•"/>
              <a:tabLst/>
              <a:defRPr/>
            </a:pPr>
            <a:r>
              <a:rPr kumimoji="0" lang="en-US" sz="1300" b="0" i="0" u="none" strike="noStrike" cap="all" spc="0" normalizeH="0" baseline="0" noProof="0">
                <a:ln>
                  <a:noFill/>
                </a:ln>
                <a:uLnTx/>
                <a:uFillTx/>
              </a:rPr>
              <a:t>Facilities (e.g. furniture, equipment, access)</a:t>
            </a:r>
          </a:p>
          <a:p>
            <a:pPr marL="0" marR="0" lvl="0" indent="-228600" fontAlgn="auto">
              <a:lnSpc>
                <a:spcPct val="110000"/>
              </a:lnSpc>
              <a:spcBef>
                <a:spcPts val="0"/>
              </a:spcBef>
              <a:spcAft>
                <a:spcPts val="600"/>
              </a:spcAft>
              <a:buClr>
                <a:schemeClr val="accent1"/>
              </a:buClr>
              <a:buSzPct val="100000"/>
              <a:buFont typeface="Arial" panose="020B0604020202020204" pitchFamily="34" charset="0"/>
              <a:buChar char="•"/>
              <a:tabLst/>
              <a:defRPr/>
            </a:pPr>
            <a:r>
              <a:rPr kumimoji="0" lang="en-US" sz="1300" b="0" i="0" u="none" strike="noStrike" cap="all" spc="0" normalizeH="0" baseline="0" noProof="0">
                <a:ln>
                  <a:noFill/>
                </a:ln>
                <a:uLnTx/>
                <a:uFillTx/>
              </a:rPr>
              <a:t>Spatial layout (e.g. functionality, efficiency)</a:t>
            </a:r>
          </a:p>
          <a:p>
            <a:pPr marL="0" marR="0" lvl="0" indent="-228600" fontAlgn="auto">
              <a:lnSpc>
                <a:spcPct val="110000"/>
              </a:lnSpc>
              <a:spcBef>
                <a:spcPts val="0"/>
              </a:spcBef>
              <a:spcAft>
                <a:spcPts val="600"/>
              </a:spcAft>
              <a:buClr>
                <a:schemeClr val="accent1"/>
              </a:buClr>
              <a:buSzPct val="100000"/>
              <a:buFont typeface="Arial" panose="020B0604020202020204" pitchFamily="34" charset="0"/>
              <a:buChar char="•"/>
              <a:tabLst/>
              <a:defRPr/>
            </a:pPr>
            <a:r>
              <a:rPr kumimoji="0" lang="en-US" sz="1300" b="0" i="0" u="none" strike="noStrike" cap="all" spc="0" normalizeH="0" baseline="0" noProof="0">
                <a:ln>
                  <a:noFill/>
                </a:ln>
                <a:uLnTx/>
                <a:uFillTx/>
              </a:rPr>
              <a:t>Signage (e.g. directional signage, symbols, other signage)</a:t>
            </a:r>
          </a:p>
          <a:p>
            <a:pPr marL="0" marR="0" lvl="0" indent="-228600" fontAlgn="auto">
              <a:lnSpc>
                <a:spcPct val="110000"/>
              </a:lnSpc>
              <a:spcBef>
                <a:spcPts val="0"/>
              </a:spcBef>
              <a:spcAft>
                <a:spcPts val="600"/>
              </a:spcAft>
              <a:buClr>
                <a:schemeClr val="accent1"/>
              </a:buClr>
              <a:buSzPct val="100000"/>
              <a:buFont typeface="Arial" panose="020B0604020202020204" pitchFamily="34" charset="0"/>
              <a:buChar char="•"/>
              <a:tabLst/>
              <a:defRPr/>
            </a:pPr>
            <a:r>
              <a:rPr kumimoji="0" lang="en-US" sz="1300" b="0" i="0" u="none" strike="noStrike" cap="all" spc="0" normalizeH="0" baseline="0" noProof="0">
                <a:ln>
                  <a:noFill/>
                </a:ln>
                <a:uLnTx/>
                <a:uFillTx/>
              </a:rPr>
              <a:t>Interior design (e.g. furniture, colour schemes)</a:t>
            </a:r>
          </a:p>
          <a:p>
            <a:pPr marL="0" marR="0" lvl="0" indent="-228600" fontAlgn="auto">
              <a:lnSpc>
                <a:spcPct val="110000"/>
              </a:lnSpc>
              <a:spcBef>
                <a:spcPts val="0"/>
              </a:spcBef>
              <a:spcAft>
                <a:spcPts val="600"/>
              </a:spcAft>
              <a:buClr>
                <a:schemeClr val="accent1"/>
              </a:buClr>
              <a:buSzPct val="100000"/>
              <a:buFont typeface="Arial" panose="020B0604020202020204" pitchFamily="34" charset="0"/>
              <a:buChar char="•"/>
              <a:tabLst/>
              <a:defRPr/>
            </a:pPr>
            <a:r>
              <a:rPr kumimoji="0" lang="en-US" sz="1300" b="0" i="0" u="none" strike="noStrike" cap="all" spc="0" normalizeH="0" baseline="0" noProof="0">
                <a:ln>
                  <a:noFill/>
                </a:ln>
                <a:uLnTx/>
                <a:uFillTx/>
              </a:rPr>
              <a:t>Ambient conditions (e.g. noise, air, temperature)</a:t>
            </a:r>
          </a:p>
          <a:p>
            <a:pPr marL="0" marR="0" lvl="0" indent="-228600" fontAlgn="auto">
              <a:lnSpc>
                <a:spcPct val="110000"/>
              </a:lnSpc>
              <a:spcBef>
                <a:spcPts val="0"/>
              </a:spcBef>
              <a:spcAft>
                <a:spcPts val="600"/>
              </a:spcAft>
              <a:buClr>
                <a:schemeClr val="accent1"/>
              </a:buClr>
              <a:buSzPct val="100000"/>
              <a:buFont typeface="Arial" panose="020B0604020202020204" pitchFamily="34" charset="0"/>
              <a:buChar char="•"/>
              <a:tabLst/>
              <a:defRPr/>
            </a:pPr>
            <a:r>
              <a:rPr kumimoji="0" lang="en-US" sz="1300" b="0" i="0" u="none" strike="noStrike" cap="all" spc="0" normalizeH="0" baseline="0" noProof="0">
                <a:ln>
                  <a:noFill/>
                </a:ln>
                <a:uLnTx/>
                <a:uFillTx/>
              </a:rPr>
              <a:t>Design of livery (e.g. stationery, brochures, menus, etc.)</a:t>
            </a:r>
          </a:p>
          <a:p>
            <a:pPr marL="0" marR="0" lvl="0" indent="-228600" fontAlgn="auto">
              <a:lnSpc>
                <a:spcPct val="110000"/>
              </a:lnSpc>
              <a:spcBef>
                <a:spcPts val="0"/>
              </a:spcBef>
              <a:spcAft>
                <a:spcPts val="600"/>
              </a:spcAft>
              <a:buClr>
                <a:schemeClr val="accent1"/>
              </a:buClr>
              <a:buSzPct val="100000"/>
              <a:buFont typeface="Arial" panose="020B0604020202020204" pitchFamily="34" charset="0"/>
              <a:buChar char="•"/>
              <a:tabLst/>
              <a:defRPr/>
            </a:pPr>
            <a:r>
              <a:rPr kumimoji="0" lang="en-US" sz="1300" b="0" i="0" u="none" strike="noStrike" cap="all" spc="0" normalizeH="0" baseline="0" noProof="0">
                <a:ln>
                  <a:noFill/>
                </a:ln>
                <a:uLnTx/>
                <a:uFillTx/>
              </a:rPr>
              <a:t>Artefacts: (e.g. souvenirs, mementos, etc.)</a:t>
            </a:r>
          </a:p>
        </p:txBody>
      </p:sp>
      <p:pic>
        <p:nvPicPr>
          <p:cNvPr id="7170" name="Picture 2" descr="The Liberty Stadium | Swansea">
            <a:extLst>
              <a:ext uri="{FF2B5EF4-FFF2-40B4-BE49-F238E27FC236}">
                <a16:creationId xmlns:a16="http://schemas.microsoft.com/office/drawing/2014/main" id="{9C08268A-95EB-41AE-8701-7876CB1F53D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4411" y="2678088"/>
            <a:ext cx="4960443" cy="2125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28015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Title 1"/>
          <p:cNvSpPr>
            <a:spLocks noGrp="1"/>
          </p:cNvSpPr>
          <p:nvPr>
            <p:ph type="title"/>
          </p:nvPr>
        </p:nvSpPr>
        <p:spPr>
          <a:xfrm>
            <a:off x="849683" y="1240076"/>
            <a:ext cx="2727813" cy="4584527"/>
          </a:xfrm>
        </p:spPr>
        <p:txBody>
          <a:bodyPr>
            <a:normAutofit/>
          </a:bodyPr>
          <a:lstStyle/>
          <a:p>
            <a:r>
              <a:rPr lang="en-GB" dirty="0">
                <a:solidFill>
                  <a:srgbClr val="FFFFFF"/>
                </a:solidFill>
              </a:rPr>
              <a:t>What is a brand?</a:t>
            </a:r>
            <a:br>
              <a:rPr lang="en-GB" dirty="0">
                <a:solidFill>
                  <a:srgbClr val="FFFFFF"/>
                </a:solidFill>
              </a:rPr>
            </a:br>
            <a:r>
              <a:rPr lang="en-GB" dirty="0">
                <a:solidFill>
                  <a:srgbClr val="FFFFFF"/>
                </a:solidFill>
              </a:rPr>
              <a:t> – </a:t>
            </a:r>
            <a:br>
              <a:rPr lang="en-GB" dirty="0">
                <a:solidFill>
                  <a:srgbClr val="FFFFFF"/>
                </a:solidFill>
              </a:rPr>
            </a:br>
            <a:br>
              <a:rPr lang="en-GB" dirty="0">
                <a:solidFill>
                  <a:srgbClr val="FFFFFF"/>
                </a:solidFill>
              </a:rPr>
            </a:br>
            <a:r>
              <a:rPr lang="en-GB" dirty="0">
                <a:solidFill>
                  <a:srgbClr val="FFFFFF"/>
                </a:solidFill>
              </a:rPr>
              <a:t>A definition of brand</a:t>
            </a:r>
          </a:p>
        </p:txBody>
      </p:sp>
      <p:sp>
        <p:nvSpPr>
          <p:cNvPr id="5123" name="Content Placeholder 2"/>
          <p:cNvSpPr>
            <a:spLocks noGrp="1"/>
          </p:cNvSpPr>
          <p:nvPr>
            <p:ph idx="1"/>
          </p:nvPr>
        </p:nvSpPr>
        <p:spPr>
          <a:xfrm>
            <a:off x="4991921" y="970767"/>
            <a:ext cx="6034827" cy="2458234"/>
          </a:xfrm>
        </p:spPr>
        <p:txBody>
          <a:bodyPr anchor="t">
            <a:normAutofit/>
          </a:bodyPr>
          <a:lstStyle/>
          <a:p>
            <a:pPr>
              <a:buFontTx/>
              <a:buNone/>
            </a:pPr>
            <a:r>
              <a:rPr lang="en-GB" dirty="0"/>
              <a:t> Key Concepts in Marketing states:</a:t>
            </a:r>
          </a:p>
          <a:p>
            <a:pPr>
              <a:buFontTx/>
              <a:buNone/>
            </a:pPr>
            <a:r>
              <a:rPr lang="en-GB" dirty="0"/>
              <a:t>“A brand can be a name, place, person, term, symbol or design (or combination of these) which is intended to </a:t>
            </a:r>
            <a:r>
              <a:rPr lang="en-GB" b="1" u="sng" dirty="0"/>
              <a:t>identify</a:t>
            </a:r>
            <a:r>
              <a:rPr lang="en-GB" dirty="0"/>
              <a:t> the product or devices of one seller or a group of sellers.”</a:t>
            </a:r>
          </a:p>
          <a:p>
            <a:pPr>
              <a:buFontTx/>
              <a:buNone/>
            </a:pPr>
            <a:endParaRPr lang="en-GB" dirty="0"/>
          </a:p>
          <a:p>
            <a:pPr>
              <a:buFontTx/>
              <a:buNone/>
            </a:pPr>
            <a:endParaRPr lang="en-GB" dirty="0"/>
          </a:p>
          <a:p>
            <a:endParaRPr lang="en-GB" dirty="0"/>
          </a:p>
        </p:txBody>
      </p:sp>
      <p:pic>
        <p:nvPicPr>
          <p:cNvPr id="8196" name="Picture 4" descr="Nike (@Nike) | Twitter">
            <a:extLst>
              <a:ext uri="{FF2B5EF4-FFF2-40B4-BE49-F238E27FC236}">
                <a16:creationId xmlns:a16="http://schemas.microsoft.com/office/drawing/2014/main" id="{8D18EA49-5112-4378-94EB-E5FCDB5F18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55056" y="4071938"/>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Apple - YouTube">
            <a:extLst>
              <a:ext uri="{FF2B5EF4-FFF2-40B4-BE49-F238E27FC236}">
                <a16:creationId xmlns:a16="http://schemas.microsoft.com/office/drawing/2014/main" id="{6C377DF1-3DF4-4160-B909-7934626191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0948" y="4071938"/>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8202" name="Picture 10" descr="FC Barcelona - Wikipedia">
            <a:extLst>
              <a:ext uri="{FF2B5EF4-FFF2-40B4-BE49-F238E27FC236}">
                <a16:creationId xmlns:a16="http://schemas.microsoft.com/office/drawing/2014/main" id="{E1C17C11-ADE9-4452-8CB6-89263F1638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07527" y="4067175"/>
            <a:ext cx="2124075" cy="21526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Rectangle 139">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9218" name="Title 1"/>
          <p:cNvSpPr>
            <a:spLocks noGrp="1"/>
          </p:cNvSpPr>
          <p:nvPr>
            <p:ph type="title"/>
          </p:nvPr>
        </p:nvSpPr>
        <p:spPr>
          <a:xfrm>
            <a:off x="1451579" y="2303047"/>
            <a:ext cx="3272093" cy="2674198"/>
          </a:xfrm>
        </p:spPr>
        <p:txBody>
          <a:bodyPr anchor="t">
            <a:normAutofit/>
          </a:bodyPr>
          <a:lstStyle/>
          <a:p>
            <a:r>
              <a:rPr lang="en-GB"/>
              <a:t>Brand Identity</a:t>
            </a:r>
          </a:p>
        </p:txBody>
      </p:sp>
      <p:cxnSp>
        <p:nvCxnSpPr>
          <p:cNvPr id="142" name="Straight Connector 141">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44"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46" name="Picture 145">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8" name="Straight Connector 147">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9221" name="Content Placeholder 2">
            <a:extLst>
              <a:ext uri="{FF2B5EF4-FFF2-40B4-BE49-F238E27FC236}">
                <a16:creationId xmlns:a16="http://schemas.microsoft.com/office/drawing/2014/main" id="{011E3044-70EA-4DAD-91A9-EEC23822BCCE}"/>
              </a:ext>
            </a:extLst>
          </p:cNvPr>
          <p:cNvGraphicFramePr>
            <a:graphicFrameLocks noGrp="1"/>
          </p:cNvGraphicFramePr>
          <p:nvPr>
            <p:ph idx="1"/>
            <p:extLst>
              <p:ext uri="{D42A27DB-BD31-4B8C-83A1-F6EECF244321}">
                <p14:modId xmlns:p14="http://schemas.microsoft.com/office/powerpoint/2010/main" val="3891730625"/>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theme/theme1.xml><?xml version="1.0" encoding="utf-8"?>
<a:theme xmlns:a="http://schemas.openxmlformats.org/drawingml/2006/main" name="2_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1_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4.xml><?xml version="1.0" encoding="utf-8"?>
<a:theme xmlns:a="http://schemas.openxmlformats.org/drawingml/2006/main" name="3_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1415</Words>
  <Application>Microsoft Office PowerPoint</Application>
  <PresentationFormat>Widescreen</PresentationFormat>
  <Paragraphs>166</Paragraphs>
  <Slides>22</Slides>
  <Notes>4</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22</vt:i4>
      </vt:variant>
    </vt:vector>
  </HeadingPairs>
  <TitlesOfParts>
    <vt:vector size="33" baseType="lpstr">
      <vt:lpstr>Arial</vt:lpstr>
      <vt:lpstr>Calibri</vt:lpstr>
      <vt:lpstr>Century Gothic</vt:lpstr>
      <vt:lpstr>Gill Sans MT</vt:lpstr>
      <vt:lpstr>Impact</vt:lpstr>
      <vt:lpstr>Verdana</vt:lpstr>
      <vt:lpstr>Wingdings</vt:lpstr>
      <vt:lpstr>2_Gallery</vt:lpstr>
      <vt:lpstr>1_Gallery</vt:lpstr>
      <vt:lpstr>Gallery</vt:lpstr>
      <vt:lpstr>3_Gallery</vt:lpstr>
      <vt:lpstr>Overview of Content </vt:lpstr>
      <vt:lpstr>Understanding the Organisation</vt:lpstr>
      <vt:lpstr>Stakeholders of a Large Organisation</vt:lpstr>
      <vt:lpstr>Questions to consider? </vt:lpstr>
      <vt:lpstr>Figure 1.1 - The Marketing Process:  Creating and Capturing Customer Value</vt:lpstr>
      <vt:lpstr>Customer Needs, Wants,  and Demands</vt:lpstr>
      <vt:lpstr>Advertising</vt:lpstr>
      <vt:lpstr>What is the organisation doing in relation to advertising? What about its competitors? </vt:lpstr>
      <vt:lpstr>Forms of Direct Marketing</vt:lpstr>
      <vt:lpstr>Creating Customer Value and Building Relationships</vt:lpstr>
      <vt:lpstr>PowerPoint Presentation</vt:lpstr>
      <vt:lpstr>Market Segmentation</vt:lpstr>
      <vt:lpstr>The Marketing Mix</vt:lpstr>
      <vt:lpstr>Product</vt:lpstr>
      <vt:lpstr>Price</vt:lpstr>
      <vt:lpstr>Place</vt:lpstr>
      <vt:lpstr>Promotion</vt:lpstr>
      <vt:lpstr>People</vt:lpstr>
      <vt:lpstr>Process</vt:lpstr>
      <vt:lpstr>Physical Evidence</vt:lpstr>
      <vt:lpstr>What is a brand?  –   A definition of brand</vt:lpstr>
      <vt:lpstr>Brand Identity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Overview of Content </dc:title>
  <dc:creator>Andrew Thomas</dc:creator>
  <cp:lastModifiedBy>Andrew Thomas</cp:lastModifiedBy>
  <cp:revision>1</cp:revision>
  <dcterms:created xsi:type="dcterms:W3CDTF">2020-04-28T17:00:51Z</dcterms:created>
  <dcterms:modified xsi:type="dcterms:W3CDTF">2020-04-28T17:03:11Z</dcterms:modified>
</cp:coreProperties>
</file>