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_rels/presentation.xml.rels" ContentType="application/vnd.openxmlformats-package.relationships+xml"/>
  <Override PartName="/ppt/media/image13.png" ContentType="image/png"/>
  <Override PartName="/ppt/media/image4.png" ContentType="image/png"/>
  <Override PartName="/ppt/media/image9.png" ContentType="image/png"/>
  <Override PartName="/ppt/media/image18.png" ContentType="image/png"/>
  <Override PartName="/ppt/media/image20.png" ContentType="image/png"/>
  <Override PartName="/ppt/media/image12.png" ContentType="image/png"/>
  <Override PartName="/ppt/media/image3.png" ContentType="image/png"/>
  <Override PartName="/ppt/media/image8.png" ContentType="image/png"/>
  <Override PartName="/ppt/media/image17.png" ContentType="image/png"/>
  <Override PartName="/ppt/media/image11.png" ContentType="image/png"/>
  <Override PartName="/ppt/media/image7.png" ContentType="image/png"/>
  <Override PartName="/ppt/media/image16.png" ContentType="image/png"/>
  <Override PartName="/ppt/media/image26.png" ContentType="image/png"/>
  <Override PartName="/ppt/media/image25.png" ContentType="image/png"/>
  <Override PartName="/ppt/media/image24.png" ContentType="image/png"/>
  <Override PartName="/ppt/media/image23.png" ContentType="image/png"/>
  <Override PartName="/ppt/media/image22.png" ContentType="image/png"/>
  <Override PartName="/ppt/media/image2.svg" ContentType="image/svg"/>
  <Override PartName="/ppt/media/image14.png" ContentType="image/png"/>
  <Override PartName="/ppt/media/image5.png" ContentType="image/png"/>
  <Override PartName="/ppt/media/image21.png" ContentType="image/png"/>
  <Override PartName="/ppt/media/image19.png" ContentType="image/png"/>
  <Override PartName="/ppt/media/image6.png" ContentType="image/png"/>
  <Override PartName="/ppt/media/image15.png" ContentType="image/png"/>
  <Override PartName="/ppt/media/image10.png" ContentType="image/png"/>
  <Override PartName="/ppt/media/image1.png" ContentType="image/png"/>
  <Override PartName="/ppt/slideLayouts/_rels/slideLayout3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s/_rels/slide5.xml.rels" ContentType="application/vnd.openxmlformats-package.relationships+xml"/>
  <Override PartName="/ppt/slides/_rels/slide21.xml.rels" ContentType="application/vnd.openxmlformats-package.relationships+xml"/>
  <Override PartName="/ppt/slides/_rels/slide19.xml.rels" ContentType="application/vnd.openxmlformats-package.relationships+xml"/>
  <Override PartName="/ppt/slides/_rels/slide4.xml.rels" ContentType="application/vnd.openxmlformats-package.relationships+xml"/>
  <Override PartName="/ppt/slides/_rels/slide20.xml.rels" ContentType="application/vnd.openxmlformats-package.relationships+xml"/>
  <Override PartName="/ppt/slides/_rels/slide18.xml.rels" ContentType="application/vnd.openxmlformats-package.relationships+xml"/>
  <Override PartName="/ppt/slides/_rels/slide3.xml.rels" ContentType="application/vnd.openxmlformats-package.relationships+xml"/>
  <Override PartName="/ppt/slides/_rels/slide17.xml.rels" ContentType="application/vnd.openxmlformats-package.relationships+xml"/>
  <Override PartName="/ppt/slides/_rels/slide2.xml.rels" ContentType="application/vnd.openxmlformats-package.relationships+xml"/>
  <Override PartName="/ppt/slides/_rels/slide16.xml.rels" ContentType="application/vnd.openxmlformats-package.relationships+xml"/>
  <Override PartName="/ppt/slides/_rels/slide1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24.xml.rels" ContentType="application/vnd.openxmlformats-package.relationships+xml"/>
  <Override PartName="/ppt/slides/_rels/slide9.xml.rels" ContentType="application/vnd.openxmlformats-package.relationships+xml"/>
  <Override PartName="/ppt/slides/_rels/slide11.xml.rels" ContentType="application/vnd.openxmlformats-package.relationships+xml"/>
  <Override PartName="/ppt/slides/_rels/slide23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22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slide13.xml" ContentType="application/vnd.openxmlformats-officedocument.presentationml.slide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24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23.xml" ContentType="application/vnd.openxmlformats-officedocument.presentationml.slide+xml"/>
  <Override PartName="/ppt/slides/slide6.xml" ContentType="application/vnd.openxmlformats-officedocument.presentationml.slide+xml"/>
  <Override PartName="/ppt/slides/slide22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17.xml" ContentType="application/vnd.openxmlformats-officedocument.presentationml.slide+xml"/>
  <Override PartName="/ppt/slides/slide3.xml" ContentType="application/vnd.openxmlformats-officedocument.presentationml.slide+xml"/>
  <Override PartName="/ppt/slides/slide18.xml" ContentType="application/vnd.openxmlformats-officedocument.presentationml.slide+xml"/>
  <Override PartName="/ppt/slides/slide20.xml" ContentType="application/vnd.openxmlformats-officedocument.presentationml.slide+xml"/>
  <Override PartName="/ppt/slides/slide4.xml" ContentType="application/vnd.openxmlformats-officedocument.presentationml.slide+xml"/>
  <Override PartName="/ppt/slides/slide19.xml" ContentType="application/vnd.openxmlformats-officedocument.presentationml.slide+xml"/>
  <Override PartName="/ppt/slides/slide5.xml" ContentType="application/vnd.openxmlformats-officedocument.presentationml.slide+xml"/>
  <Override PartName="/ppt/slides/slide21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</p:sldIdLst>
  <p:sldSz cx="10080625" cy="567055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slide" Target="slides/slide22.xml"/><Relationship Id="rId27" Type="http://schemas.openxmlformats.org/officeDocument/2006/relationships/slide" Target="slides/slide23.xml"/><Relationship Id="rId28" Type="http://schemas.openxmlformats.org/officeDocument/2006/relationships/slide" Target="slides/slide24.xml"/><Relationship Id="rId29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Metropol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subTitle"/>
          </p:nvPr>
        </p:nvSpPr>
        <p:spPr>
          <a:xfrm>
            <a:off x="504000" y="1368000"/>
            <a:ext cx="9070560" cy="3795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E957A3A7-BE6E-4C42-B47A-EF113C76BE70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F6E764DC-85F3-472C-B984-EC690D6A05D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2"/>
          <p:cNvSpPr>
            <a:spLocks noGrp="1"/>
          </p:cNvSpPr>
          <p:nvPr>
            <p:ph/>
          </p:nvPr>
        </p:nvSpPr>
        <p:spPr>
          <a:xfrm>
            <a:off x="504000" y="1368000"/>
            <a:ext cx="9070560" cy="3795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D87CF54F-6A17-4169-BC5D-39E26249520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image" Target="../media/image2.svg"/><Relationship Id="rId4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1.png"/><Relationship Id="rId3" Type="http://schemas.openxmlformats.org/officeDocument/2006/relationships/image" Target="../media/image2.svg"/><Relationship Id="rId4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.png"/><Relationship Id="rId3" Type="http://schemas.openxmlformats.org/officeDocument/2006/relationships/image" Target="../media/image2.svg"/><Relationship Id="rId4" Type="http://schemas.openxmlformats.org/officeDocument/2006/relationships/slideLayout" Target="../slideLayouts/slideLayout3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0" y="0"/>
            <a:ext cx="10078560" cy="5668560"/>
          </a:xfrm>
          <a:prstGeom prst="rect">
            <a:avLst/>
          </a:prstGeom>
          <a:ln w="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ftr" idx="1"/>
          </p:nvPr>
        </p:nvSpPr>
        <p:spPr>
          <a:xfrm>
            <a:off x="3447360" y="5328000"/>
            <a:ext cx="319356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ffffff"/>
                </a:solidFill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3"/>
          <p:cNvSpPr>
            <a:spLocks noGrp="1"/>
          </p:cNvSpPr>
          <p:nvPr>
            <p:ph type="sldNum" idx="2"/>
          </p:nvPr>
        </p:nvSpPr>
        <p:spPr>
          <a:xfrm>
            <a:off x="7227360" y="5328000"/>
            <a:ext cx="234684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ffffff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FAEF629D-A4AC-4687-86EE-19A29C5E486C}" type="slidenum">
              <a:rPr b="0" lang="en-GB" sz="1400" spc="-1" strike="noStrike">
                <a:solidFill>
                  <a:srgbClr val="ffffff"/>
                </a:solidFill>
                <a:latin typeface="Arial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4"/>
          <p:cNvSpPr>
            <a:spLocks noGrp="1"/>
          </p:cNvSpPr>
          <p:nvPr>
            <p:ph type="dt" idx="3"/>
          </p:nvPr>
        </p:nvSpPr>
        <p:spPr>
          <a:xfrm>
            <a:off x="504000" y="5328000"/>
            <a:ext cx="234684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PlaceHolder 5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" descr=""/>
          <p:cNvPicPr/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0" y="0"/>
            <a:ext cx="10078560" cy="5668560"/>
          </a:xfrm>
          <a:prstGeom prst="rect">
            <a:avLst/>
          </a:prstGeom>
          <a:ln w="0">
            <a:noFill/>
          </a:ln>
        </p:spPr>
      </p:pic>
      <p:sp>
        <p:nvSpPr>
          <p:cNvPr id="9" name="PlaceHolder 1"/>
          <p:cNvSpPr>
            <a:spLocks noGrp="1"/>
          </p:cNvSpPr>
          <p:nvPr>
            <p:ph type="ftr" idx="4"/>
          </p:nvPr>
        </p:nvSpPr>
        <p:spPr>
          <a:xfrm>
            <a:off x="3447360" y="5328000"/>
            <a:ext cx="319356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ffffff"/>
                </a:solidFill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sldNum" idx="5"/>
          </p:nvPr>
        </p:nvSpPr>
        <p:spPr>
          <a:xfrm>
            <a:off x="7227360" y="5328000"/>
            <a:ext cx="234684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ffffff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85E6CB02-744B-459C-9B3A-59555A9D38F7}" type="slidenum">
              <a:rPr b="0" lang="en-GB" sz="1400" spc="-1" strike="noStrike">
                <a:solidFill>
                  <a:srgbClr val="ffffff"/>
                </a:solidFill>
                <a:latin typeface="Arial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dt" idx="6"/>
          </p:nvPr>
        </p:nvSpPr>
        <p:spPr>
          <a:xfrm>
            <a:off x="504000" y="5328000"/>
            <a:ext cx="234684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" name="PlaceHolder 4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PlaceHolder 5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1" r:id="rId4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" descr=""/>
          <p:cNvPicPr/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0" y="0"/>
            <a:ext cx="10078560" cy="5668560"/>
          </a:xfrm>
          <a:prstGeom prst="rect">
            <a:avLst/>
          </a:prstGeom>
          <a:ln w="0">
            <a:noFill/>
          </a:ln>
        </p:spPr>
      </p:pic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68000"/>
            <a:ext cx="9070560" cy="3795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ftr" idx="7"/>
          </p:nvPr>
        </p:nvSpPr>
        <p:spPr>
          <a:xfrm>
            <a:off x="3447360" y="5328000"/>
            <a:ext cx="319356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ffffff"/>
                </a:solidFill>
                <a:latin typeface="Arial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sldNum" idx="8"/>
          </p:nvPr>
        </p:nvSpPr>
        <p:spPr>
          <a:xfrm>
            <a:off x="7227360" y="5328000"/>
            <a:ext cx="234684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ffffff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12BDEA30-5762-4A38-AA1A-55555110E195}" type="slidenum">
              <a:rPr b="0" lang="en-GB" sz="1400" spc="-1" strike="noStrike">
                <a:solidFill>
                  <a:srgbClr val="ffffff"/>
                </a:solidFill>
                <a:latin typeface="Arial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" name="PlaceHolder 5"/>
          <p:cNvSpPr>
            <a:spLocks noGrp="1"/>
          </p:cNvSpPr>
          <p:nvPr>
            <p:ph type="dt" idx="9"/>
          </p:nvPr>
        </p:nvSpPr>
        <p:spPr>
          <a:xfrm>
            <a:off x="504000" y="5328000"/>
            <a:ext cx="2346840" cy="22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3" r:id="rId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2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image" Target="../media/image7.png"/><Relationship Id="rId3" Type="http://schemas.openxmlformats.org/officeDocument/2006/relationships/slideLayout" Target="../slideLayouts/slideLayout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image" Target="../media/image9.png"/><Relationship Id="rId3" Type="http://schemas.openxmlformats.org/officeDocument/2006/relationships/slideLayout" Target="../slideLayouts/slideLayout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image" Target="../media/image11.png"/><Relationship Id="rId3" Type="http://schemas.openxmlformats.org/officeDocument/2006/relationships/slideLayout" Target="../slideLayouts/slideLayout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2.png"/><Relationship Id="rId2" Type="http://schemas.openxmlformats.org/officeDocument/2006/relationships/image" Target="../media/image13.png"/><Relationship Id="rId3" Type="http://schemas.openxmlformats.org/officeDocument/2006/relationships/slideLayout" Target="../slideLayouts/slideLayout1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slideLayout" Target="../slideLayouts/slideLayout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image" Target="../media/image16.png"/><Relationship Id="rId3" Type="http://schemas.openxmlformats.org/officeDocument/2006/relationships/slideLayout" Target="../slideLayouts/slideLayout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7.png"/><Relationship Id="rId2" Type="http://schemas.openxmlformats.org/officeDocument/2006/relationships/slideLayout" Target="../slideLayouts/slideLayout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8.png"/><Relationship Id="rId2" Type="http://schemas.openxmlformats.org/officeDocument/2006/relationships/image" Target="../media/image19.png"/><Relationship Id="rId3" Type="http://schemas.openxmlformats.org/officeDocument/2006/relationships/slideLayout" Target="../slideLayouts/slideLayout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20.png"/><Relationship Id="rId2" Type="http://schemas.openxmlformats.org/officeDocument/2006/relationships/slideLayout" Target="../slideLayouts/slideLayout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slideLayout" Target="../slideLayouts/slideLayout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22.png"/><Relationship Id="rId2" Type="http://schemas.openxmlformats.org/officeDocument/2006/relationships/slideLayout" Target="../slideLayouts/slideLayout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23.png"/><Relationship Id="rId2" Type="http://schemas.openxmlformats.org/officeDocument/2006/relationships/slideLayout" Target="../slideLayouts/slideLayout2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24.png"/><Relationship Id="rId2" Type="http://schemas.openxmlformats.org/officeDocument/2006/relationships/slideLayout" Target="../slideLayouts/slideLayout2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25.png"/><Relationship Id="rId2" Type="http://schemas.openxmlformats.org/officeDocument/2006/relationships/image" Target="../media/image26.png"/><Relationship Id="rId3" Type="http://schemas.openxmlformats.org/officeDocument/2006/relationships/slideLayout" Target="../slideLayouts/slideLayout2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just">
              <a:lnSpc>
                <a:spcPct val="100000"/>
              </a:lnSpc>
              <a:spcBef>
                <a:spcPts val="601"/>
              </a:spcBef>
              <a:spcAft>
                <a:spcPts val="601"/>
              </a:spcAft>
              <a:buNone/>
              <a:tabLst>
                <a:tab algn="l" pos="0"/>
              </a:tabLst>
            </a:pPr>
            <a:r>
              <a:rPr b="1" lang="en-GB" sz="2000" spc="-1" strike="noStrike">
                <a:solidFill>
                  <a:srgbClr val="ffffff"/>
                </a:solidFill>
                <a:latin typeface="Arial"/>
              </a:rPr>
              <a:t>    </a:t>
            </a:r>
            <a:r>
              <a:rPr b="1" lang="en-GB" sz="2000" spc="-1" strike="noStrike">
                <a:solidFill>
                  <a:srgbClr val="ffffff"/>
                </a:solidFill>
                <a:latin typeface="Arial"/>
              </a:rPr>
              <a:t>Computer Networks and Cyber Security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"/>
          <p:cNvSpPr/>
          <p:nvPr/>
        </p:nvSpPr>
        <p:spPr>
          <a:xfrm>
            <a:off x="720000" y="1512000"/>
            <a:ext cx="8638560" cy="3108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Arial"/>
                <a:ea typeface="DejaVu Sans"/>
              </a:rPr>
              <a:t>Student Name: John Gabriel Kak Yomon Meki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Arial"/>
                <a:ea typeface="DejaVu Sans"/>
              </a:rPr>
              <a:t>Student ID: 2321436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Arial"/>
                <a:ea typeface="DejaVu Sans"/>
              </a:rPr>
              <a:t>Module: Advanced Cybersecurity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Arial"/>
                <a:ea typeface="DejaVu Sans"/>
              </a:rPr>
              <a:t>Mdoule code: ACCB6000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algn="just">
              <a:lnSpc>
                <a:spcPct val="100000"/>
              </a:lnSpc>
              <a:spcBef>
                <a:spcPts val="601"/>
              </a:spcBef>
              <a:spcAft>
                <a:spcPts val="601"/>
              </a:spcAft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algn="just">
              <a:lnSpc>
                <a:spcPct val="100000"/>
              </a:lnSpc>
              <a:spcBef>
                <a:spcPts val="601"/>
              </a:spcBef>
              <a:spcAft>
                <a:spcPts val="601"/>
              </a:spcAft>
            </a:pPr>
            <a:r>
              <a:rPr b="1" lang="en-GB" sz="1600" spc="-1" strike="noStrike">
                <a:solidFill>
                  <a:srgbClr val="000000"/>
                </a:solidFill>
                <a:latin typeface="Arial"/>
                <a:ea typeface="DejaVu Sans"/>
              </a:rPr>
              <a:t>Lecturer: Dr Md Shantanu Islam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algn="just">
              <a:lnSpc>
                <a:spcPct val="100000"/>
              </a:lnSpc>
              <a:spcBef>
                <a:spcPts val="601"/>
              </a:spcBef>
              <a:spcAft>
                <a:spcPts val="601"/>
              </a:spcAft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algn="just">
              <a:lnSpc>
                <a:spcPct val="100000"/>
              </a:lnSpc>
              <a:spcBef>
                <a:spcPts val="601"/>
              </a:spcBef>
              <a:spcAft>
                <a:spcPts val="601"/>
              </a:spcAft>
            </a:pPr>
            <a:r>
              <a:rPr b="1" lang="en-GB" sz="1600" spc="-1" strike="noStrike">
                <a:solidFill>
                  <a:srgbClr val="000000"/>
                </a:solidFill>
                <a:latin typeface="Arial"/>
                <a:ea typeface="DejaVu Sans"/>
              </a:rPr>
              <a:t>Assignment Title: Analysing, Ethically Hacking and Securing an Enterprise Network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Network Topology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5" name="" descr=""/>
          <p:cNvPicPr/>
          <p:nvPr/>
        </p:nvPicPr>
        <p:blipFill>
          <a:blip r:embed="rId1"/>
          <a:stretch/>
        </p:blipFill>
        <p:spPr>
          <a:xfrm rot="34800">
            <a:off x="5572080" y="1181520"/>
            <a:ext cx="4361040" cy="3368160"/>
          </a:xfrm>
          <a:prstGeom prst="rect">
            <a:avLst/>
          </a:prstGeom>
          <a:ln w="0">
            <a:noFill/>
          </a:ln>
        </p:spPr>
      </p:pic>
      <p:sp>
        <p:nvSpPr>
          <p:cNvPr id="26" name="PlaceHolder 2"/>
          <p:cNvSpPr>
            <a:spLocks noGrp="1"/>
          </p:cNvSpPr>
          <p:nvPr>
            <p:ph/>
          </p:nvPr>
        </p:nvSpPr>
        <p:spPr>
          <a:xfrm>
            <a:off x="180000" y="1368000"/>
            <a:ext cx="9070560" cy="41400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Security Lab Networks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1. Swansea Local Network: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- Windows Server (S-DC) – IP: 192.168.1.1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- Windows Client (ClientS1) – IP: 192.168.1.10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2. London Local Network: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- Linux Server (L-DC) – IP: 192.168.2.1  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- Linux Client (ClientL1) – IP: 192.168.2.10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Red Team: Simulates attacks to find and exploit security weaknesses. 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Blue Team: Detects and blocks intrusions, then fixes issues to strengthen security.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" descr=""/>
          <p:cNvPicPr/>
          <p:nvPr/>
        </p:nvPicPr>
        <p:blipFill>
          <a:blip r:embed="rId1"/>
          <a:stretch/>
        </p:blipFill>
        <p:spPr>
          <a:xfrm>
            <a:off x="4320000" y="2052000"/>
            <a:ext cx="5463720" cy="3418560"/>
          </a:xfrm>
          <a:prstGeom prst="rect">
            <a:avLst/>
          </a:prstGeom>
          <a:ln w="0">
            <a:noFill/>
          </a:ln>
        </p:spPr>
      </p:pic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Virtual Machines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"/>
          <p:cNvSpPr/>
          <p:nvPr/>
        </p:nvSpPr>
        <p:spPr>
          <a:xfrm>
            <a:off x="180000" y="1080000"/>
            <a:ext cx="9718560" cy="449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  <a:ea typeface="DejaVu Sans"/>
              </a:rPr>
              <a:t>Network Configuration Overview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This setup involves creating virtual machines (VMs) across both locations.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The primary VMs are: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Windows Server (S-DC) for Swansea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Windows Client for both locations     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Linux Server (L-DC) for London 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Linux Clients for both locations 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Kali Linux for testing and vulnerability 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assessments.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2800" spc="-1" strike="noStrike">
                <a:solidFill>
                  <a:srgbClr val="ffffff"/>
                </a:solidFill>
                <a:latin typeface="Arial"/>
              </a:rPr>
              <a:t>Week 3: Information Gathering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/>
          </p:nvPr>
        </p:nvSpPr>
        <p:spPr>
          <a:xfrm>
            <a:off x="180000" y="1908000"/>
            <a:ext cx="9538560" cy="35640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Courier New"/>
                <a:ea typeface="Courier New"/>
              </a:rPr>
              <a:t>Swansea discovery: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60"/>
              </a:spcAft>
              <a:buClr>
                <a:srgbClr val="ffffff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Courier New"/>
                <a:ea typeface="Courier New"/>
              </a:rPr>
              <a:t>Windows server S-CD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60"/>
              </a:spcAft>
              <a:buClr>
                <a:srgbClr val="ffffff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Courier New"/>
                <a:ea typeface="Courier New"/>
              </a:rPr>
              <a:t>ipconfig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2" name="" descr=""/>
          <p:cNvPicPr/>
          <p:nvPr/>
        </p:nvPicPr>
        <p:blipFill>
          <a:blip r:embed="rId1"/>
          <a:stretch/>
        </p:blipFill>
        <p:spPr>
          <a:xfrm>
            <a:off x="4500000" y="1800000"/>
            <a:ext cx="4997520" cy="30585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Swansea Network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4" name="" descr=""/>
          <p:cNvPicPr/>
          <p:nvPr/>
        </p:nvPicPr>
        <p:blipFill>
          <a:blip r:embed="rId1"/>
          <a:stretch/>
        </p:blipFill>
        <p:spPr>
          <a:xfrm>
            <a:off x="226440" y="2196000"/>
            <a:ext cx="4452120" cy="2878560"/>
          </a:xfrm>
          <a:prstGeom prst="rect">
            <a:avLst/>
          </a:prstGeom>
          <a:ln w="0">
            <a:noFill/>
          </a:ln>
        </p:spPr>
      </p:pic>
      <p:sp>
        <p:nvSpPr>
          <p:cNvPr id="35" name=""/>
          <p:cNvSpPr/>
          <p:nvPr/>
        </p:nvSpPr>
        <p:spPr>
          <a:xfrm>
            <a:off x="180000" y="1332000"/>
            <a:ext cx="7559280" cy="720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urier New"/>
                <a:ea typeface="Courier New"/>
              </a:rPr>
              <a:t>Windows server ping to Linux server and Windows Client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6" name="" descr=""/>
          <p:cNvPicPr/>
          <p:nvPr/>
        </p:nvPicPr>
        <p:blipFill>
          <a:blip r:embed="rId2"/>
          <a:stretch/>
        </p:blipFill>
        <p:spPr>
          <a:xfrm>
            <a:off x="5058720" y="2196000"/>
            <a:ext cx="4659840" cy="30052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2"/>
          <p:cNvSpPr>
            <a:spLocks noGrp="1"/>
          </p:cNvSpPr>
          <p:nvPr>
            <p:ph/>
          </p:nvPr>
        </p:nvSpPr>
        <p:spPr>
          <a:xfrm>
            <a:off x="504000" y="1368000"/>
            <a:ext cx="9070560" cy="3795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London Network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0" name="" descr=""/>
          <p:cNvPicPr/>
          <p:nvPr/>
        </p:nvPicPr>
        <p:blipFill>
          <a:blip r:embed="rId1"/>
          <a:stretch/>
        </p:blipFill>
        <p:spPr>
          <a:xfrm>
            <a:off x="4500000" y="2340000"/>
            <a:ext cx="5191200" cy="3058560"/>
          </a:xfrm>
          <a:prstGeom prst="rect">
            <a:avLst/>
          </a:prstGeom>
          <a:ln w="0">
            <a:noFill/>
          </a:ln>
        </p:spPr>
      </p:pic>
      <p:sp>
        <p:nvSpPr>
          <p:cNvPr id="41" name=""/>
          <p:cNvSpPr/>
          <p:nvPr/>
        </p:nvSpPr>
        <p:spPr>
          <a:xfrm>
            <a:off x="4932000" y="1332000"/>
            <a:ext cx="4498560" cy="866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urier New"/>
                <a:ea typeface="Courier New"/>
              </a:rPr>
              <a:t>Linux server ping to Linux Client and Linux client</a:t>
            </a:r>
            <a:r>
              <a:rPr b="0" lang="en-GB" sz="1800" spc="-1" strike="noStrike">
                <a:solidFill>
                  <a:srgbClr val="000000"/>
                </a:solidFill>
                <a:latin typeface="Courier New"/>
                <a:ea typeface="Courier New"/>
              </a:rPr>
              <a:t>  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"/>
          <p:cNvSpPr/>
          <p:nvPr/>
        </p:nvSpPr>
        <p:spPr>
          <a:xfrm>
            <a:off x="540000" y="1364040"/>
            <a:ext cx="3333960" cy="60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urier New"/>
                <a:ea typeface="Courier New"/>
              </a:rPr>
              <a:t>Linux server ping to Windows server</a:t>
            </a:r>
            <a:r>
              <a:rPr b="0" lang="en-GB" sz="1800" spc="-1" strike="noStrike">
                <a:solidFill>
                  <a:srgbClr val="000000"/>
                </a:solidFill>
                <a:latin typeface="Courier New"/>
                <a:ea typeface="Courier New"/>
              </a:rPr>
              <a:t> 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3" name="" descr=""/>
          <p:cNvPicPr/>
          <p:nvPr/>
        </p:nvPicPr>
        <p:blipFill>
          <a:blip r:embed="rId2"/>
          <a:stretch/>
        </p:blipFill>
        <p:spPr>
          <a:xfrm>
            <a:off x="180000" y="2340000"/>
            <a:ext cx="4204800" cy="30938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2800" spc="-1" strike="noStrike">
                <a:solidFill>
                  <a:srgbClr val="ffffff"/>
                </a:solidFill>
                <a:latin typeface="Arial"/>
              </a:rPr>
              <a:t>Week 3: Information Gathering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5" name="" descr=""/>
          <p:cNvPicPr/>
          <p:nvPr/>
        </p:nvPicPr>
        <p:blipFill>
          <a:blip r:embed="rId1"/>
          <a:stretch/>
        </p:blipFill>
        <p:spPr>
          <a:xfrm>
            <a:off x="5544000" y="2383920"/>
            <a:ext cx="4210560" cy="3123000"/>
          </a:xfrm>
          <a:prstGeom prst="rect">
            <a:avLst/>
          </a:prstGeom>
          <a:ln w="0">
            <a:noFill/>
          </a:ln>
        </p:spPr>
      </p:pic>
      <p:sp>
        <p:nvSpPr>
          <p:cNvPr id="46" name=""/>
          <p:cNvSpPr/>
          <p:nvPr/>
        </p:nvSpPr>
        <p:spPr>
          <a:xfrm>
            <a:off x="720000" y="1260000"/>
            <a:ext cx="3419280" cy="656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London discovery: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	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ip addr + ip route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London Network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8" name="" descr=""/>
          <p:cNvPicPr/>
          <p:nvPr/>
        </p:nvPicPr>
        <p:blipFill>
          <a:blip r:embed="rId1"/>
          <a:stretch/>
        </p:blipFill>
        <p:spPr>
          <a:xfrm>
            <a:off x="4824000" y="2304000"/>
            <a:ext cx="5038560" cy="3058560"/>
          </a:xfrm>
          <a:prstGeom prst="rect">
            <a:avLst/>
          </a:prstGeom>
          <a:ln w="0">
            <a:noFill/>
          </a:ln>
        </p:spPr>
      </p:pic>
      <p:pic>
        <p:nvPicPr>
          <p:cNvPr id="49" name="" descr=""/>
          <p:cNvPicPr/>
          <p:nvPr/>
        </p:nvPicPr>
        <p:blipFill>
          <a:blip r:embed="rId2"/>
          <a:stretch/>
        </p:blipFill>
        <p:spPr>
          <a:xfrm>
            <a:off x="252000" y="2268000"/>
            <a:ext cx="4483440" cy="3058560"/>
          </a:xfrm>
          <a:prstGeom prst="rect">
            <a:avLst/>
          </a:prstGeom>
          <a:ln w="0">
            <a:noFill/>
          </a:ln>
        </p:spPr>
      </p:pic>
      <p:sp>
        <p:nvSpPr>
          <p:cNvPr id="50" name=""/>
          <p:cNvSpPr/>
          <p:nvPr/>
        </p:nvSpPr>
        <p:spPr>
          <a:xfrm>
            <a:off x="360000" y="1322640"/>
            <a:ext cx="8639280" cy="65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London discovery: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- Linux server ip addr and Linux Client ip addr + ip route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Kali ip and ping testing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2" name="" descr=""/>
          <p:cNvPicPr/>
          <p:nvPr/>
        </p:nvPicPr>
        <p:blipFill>
          <a:blip r:embed="rId1"/>
          <a:stretch/>
        </p:blipFill>
        <p:spPr>
          <a:xfrm>
            <a:off x="180000" y="1980000"/>
            <a:ext cx="4858560" cy="3418560"/>
          </a:xfrm>
          <a:prstGeom prst="rect">
            <a:avLst/>
          </a:prstGeom>
          <a:ln w="0">
            <a:noFill/>
          </a:ln>
        </p:spPr>
      </p:pic>
      <p:pic>
        <p:nvPicPr>
          <p:cNvPr id="53" name="" descr=""/>
          <p:cNvPicPr/>
          <p:nvPr/>
        </p:nvPicPr>
        <p:blipFill>
          <a:blip r:embed="rId2"/>
          <a:stretch/>
        </p:blipFill>
        <p:spPr>
          <a:xfrm>
            <a:off x="5220000" y="1980000"/>
            <a:ext cx="4678560" cy="3418560"/>
          </a:xfrm>
          <a:prstGeom prst="rect">
            <a:avLst/>
          </a:prstGeom>
          <a:ln w="0">
            <a:noFill/>
          </a:ln>
        </p:spPr>
      </p:pic>
      <p:sp>
        <p:nvSpPr>
          <p:cNvPr id="54" name=""/>
          <p:cNvSpPr/>
          <p:nvPr/>
        </p:nvSpPr>
        <p:spPr>
          <a:xfrm>
            <a:off x="180000" y="1080000"/>
            <a:ext cx="6478560" cy="89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ports/services/OS from scan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By running ip addr, ping to both servers and windows client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nmap scan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6" name="" descr=""/>
          <p:cNvPicPr/>
          <p:nvPr/>
        </p:nvPicPr>
        <p:blipFill>
          <a:blip r:embed="rId1"/>
          <a:stretch/>
        </p:blipFill>
        <p:spPr>
          <a:xfrm>
            <a:off x="5256000" y="2016000"/>
            <a:ext cx="4498560" cy="3418560"/>
          </a:xfrm>
          <a:prstGeom prst="rect">
            <a:avLst/>
          </a:prstGeom>
          <a:ln w="0">
            <a:noFill/>
          </a:ln>
        </p:spPr>
      </p:pic>
      <p:sp>
        <p:nvSpPr>
          <p:cNvPr id="57" name=""/>
          <p:cNvSpPr/>
          <p:nvPr/>
        </p:nvSpPr>
        <p:spPr>
          <a:xfrm>
            <a:off x="279000" y="1160280"/>
            <a:ext cx="4939560" cy="3957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nmap -sV 192.168.1.0/24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This command performs service version detection across all devices in the specified subnet.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Nmap will scan the specified range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and return information such as: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IP Address: The address of each device found.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Hostname: The hostname of each device, if available.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List of open ports with their respective numbers.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The service running on each open port, and its version.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nmap scan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9" name="" descr=""/>
          <p:cNvPicPr/>
          <p:nvPr/>
        </p:nvPicPr>
        <p:blipFill>
          <a:blip r:embed="rId1"/>
          <a:stretch/>
        </p:blipFill>
        <p:spPr>
          <a:xfrm>
            <a:off x="4906440" y="1980000"/>
            <a:ext cx="4812120" cy="3418560"/>
          </a:xfrm>
          <a:prstGeom prst="rect">
            <a:avLst/>
          </a:prstGeom>
          <a:ln w="0">
            <a:noFill/>
          </a:ln>
        </p:spPr>
      </p:pic>
      <p:sp>
        <p:nvSpPr>
          <p:cNvPr id="60" name=""/>
          <p:cNvSpPr/>
          <p:nvPr/>
        </p:nvSpPr>
        <p:spPr>
          <a:xfrm>
            <a:off x="279000" y="1296000"/>
            <a:ext cx="8899560" cy="9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  <a:ea typeface="DejaVu Sans"/>
              </a:rPr>
              <a:t>nmap -sV 192.168.1.0/24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61" name="" descr=""/>
          <p:cNvPicPr/>
          <p:nvPr/>
        </p:nvPicPr>
        <p:blipFill>
          <a:blip r:embed="rId2"/>
          <a:stretch/>
        </p:blipFill>
        <p:spPr>
          <a:xfrm>
            <a:off x="212400" y="1980000"/>
            <a:ext cx="4466160" cy="34185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GB" sz="1500" spc="-1" strike="noStrike">
                <a:solidFill>
                  <a:srgbClr val="ffffff"/>
                </a:solidFill>
                <a:latin typeface="Arial"/>
              </a:rPr>
              <a:t>nmap scan</a:t>
            </a:r>
            <a:endParaRPr b="0" lang="en-GB" sz="15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63" name="" descr=""/>
          <p:cNvPicPr/>
          <p:nvPr/>
        </p:nvPicPr>
        <p:blipFill>
          <a:blip r:embed="rId1"/>
          <a:stretch/>
        </p:blipFill>
        <p:spPr>
          <a:xfrm rot="5400">
            <a:off x="5701680" y="1763280"/>
            <a:ext cx="4014720" cy="3631680"/>
          </a:xfrm>
          <a:prstGeom prst="rect">
            <a:avLst/>
          </a:prstGeom>
          <a:ln w="0">
            <a:noFill/>
          </a:ln>
        </p:spPr>
      </p:pic>
      <p:sp>
        <p:nvSpPr>
          <p:cNvPr id="64" name=""/>
          <p:cNvSpPr/>
          <p:nvPr/>
        </p:nvSpPr>
        <p:spPr>
          <a:xfrm>
            <a:off x="907200" y="1260000"/>
            <a:ext cx="2274840" cy="243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t">
            <a:sp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nmap -sV 192.168.1.0/24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enum4linux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" name=""/>
          <p:cNvSpPr/>
          <p:nvPr/>
        </p:nvSpPr>
        <p:spPr>
          <a:xfrm>
            <a:off x="201600" y="1080000"/>
            <a:ext cx="951696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  <a:ea typeface="DejaVu Sans"/>
              </a:rPr>
              <a:t> </a:t>
            </a:r>
            <a:r>
              <a:rPr b="0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1. enum4linux -a 192.168.1.1 :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      </a:t>
            </a:r>
            <a:r>
              <a:rPr b="0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- performs all SMB enumeration on your Windows VM: null sessions, shares, users, groups, 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        </a:t>
            </a:r>
            <a:r>
              <a:rPr b="0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policies, RID cycling, OS/printer info.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67" name="" descr=""/>
          <p:cNvPicPr/>
          <p:nvPr/>
        </p:nvPicPr>
        <p:blipFill>
          <a:blip r:embed="rId1"/>
          <a:stretch/>
        </p:blipFill>
        <p:spPr>
          <a:xfrm>
            <a:off x="108000" y="2283840"/>
            <a:ext cx="4678560" cy="3294720"/>
          </a:xfrm>
          <a:prstGeom prst="rect">
            <a:avLst/>
          </a:prstGeom>
          <a:ln w="0">
            <a:noFill/>
          </a:ln>
        </p:spPr>
      </p:pic>
      <p:pic>
        <p:nvPicPr>
          <p:cNvPr id="68" name="" descr=""/>
          <p:cNvPicPr/>
          <p:nvPr/>
        </p:nvPicPr>
        <p:blipFill>
          <a:blip r:embed="rId2"/>
          <a:stretch/>
        </p:blipFill>
        <p:spPr>
          <a:xfrm>
            <a:off x="4824000" y="2294280"/>
            <a:ext cx="4974120" cy="33404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GB" sz="1800" spc="-1" strike="noStrike">
                <a:solidFill>
                  <a:srgbClr val="ffffff"/>
                </a:solidFill>
                <a:latin typeface="Arial"/>
                <a:ea typeface="DejaVu Sans"/>
              </a:rPr>
              <a:t>                                 </a:t>
            </a:r>
            <a:r>
              <a:rPr b="1" lang="en-GB" sz="1800" spc="-1" strike="noStrike">
                <a:solidFill>
                  <a:srgbClr val="ffffff"/>
                </a:solidFill>
                <a:latin typeface="Arial"/>
                <a:ea typeface="DejaVu Sans"/>
              </a:rPr>
              <a:t>smbclient -L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0" name="" descr=""/>
          <p:cNvPicPr/>
          <p:nvPr/>
        </p:nvPicPr>
        <p:blipFill>
          <a:blip r:embed="rId1"/>
          <a:stretch/>
        </p:blipFill>
        <p:spPr>
          <a:xfrm>
            <a:off x="4575600" y="1612440"/>
            <a:ext cx="5322960" cy="3786120"/>
          </a:xfrm>
          <a:prstGeom prst="rect">
            <a:avLst/>
          </a:prstGeom>
          <a:ln w="0">
            <a:noFill/>
          </a:ln>
        </p:spPr>
      </p:pic>
      <p:sp>
        <p:nvSpPr>
          <p:cNvPr id="71" name=""/>
          <p:cNvSpPr/>
          <p:nvPr/>
        </p:nvSpPr>
        <p:spPr>
          <a:xfrm>
            <a:off x="180000" y="1502640"/>
            <a:ext cx="4138560" cy="2841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Arial"/>
                <a:ea typeface="DejaVu Sans"/>
              </a:rPr>
              <a:t>. smbclient -L //192.168.1.0 -N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Arial"/>
                <a:ea typeface="DejaVu Sans"/>
              </a:rPr>
              <a:t>Shows shares like IPC$, ADMIN$, C$, Users from Windows hosts broadcasting SMB services.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Arial"/>
                <a:ea typeface="DejaVu Sans"/>
              </a:rPr>
              <a:t>Tests  IIS/Win10 VM (192.168.1.1) for anonymous SMB enumeration exposure.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500" spc="-1" strike="noStrike">
                <a:solidFill>
                  <a:srgbClr val="ffffff"/>
                </a:solidFill>
                <a:latin typeface="Arial"/>
              </a:rPr>
              <a:t>Nikto scan</a:t>
            </a: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 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3" name="" descr=""/>
          <p:cNvPicPr/>
          <p:nvPr/>
        </p:nvPicPr>
        <p:blipFill>
          <a:blip r:embed="rId1"/>
          <a:stretch/>
        </p:blipFill>
        <p:spPr>
          <a:xfrm>
            <a:off x="5400720" y="1800000"/>
            <a:ext cx="4498560" cy="3655800"/>
          </a:xfrm>
          <a:prstGeom prst="rect">
            <a:avLst/>
          </a:prstGeom>
          <a:ln w="0">
            <a:noFill/>
          </a:ln>
        </p:spPr>
      </p:pic>
      <p:sp>
        <p:nvSpPr>
          <p:cNvPr id="74" name=""/>
          <p:cNvSpPr/>
          <p:nvPr/>
        </p:nvSpPr>
        <p:spPr>
          <a:xfrm>
            <a:off x="180000" y="1080000"/>
            <a:ext cx="6299280" cy="44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nikto -h http://192.168.1.1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Findings: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Server running outdated IIS version Microsoft-IIS/10.0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-X-Powered-By Header: Present, reveals server technology.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Missing Security Headers: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 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X-Frame-Options: Vulnerable to clickjacking.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 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X-Content-Type-Options: Missing,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  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risks MIME-type sniffing.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Medium Severity due to their potential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impact on security, while not being immediately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exploitable.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Recommendations: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Update IIS: Ensure latest security patches are applied.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Configure Security Headers: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Add X-Frame-Options and X-Content-Type-Options.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Further Testing: 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Utilise tools like OWASP ZAP for comprehensive analysis.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1" lang="en-GB" sz="1400" spc="-1" strike="noStrike">
                <a:solidFill>
                  <a:srgbClr val="ffffff"/>
                </a:solidFill>
                <a:latin typeface="Arial"/>
                <a:ea typeface="DejaVu Sans"/>
              </a:rPr>
              <a:t>- Monitor Logs: Check for suspicious activities.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/>
          </p:nvPr>
        </p:nvSpPr>
        <p:spPr>
          <a:xfrm>
            <a:off x="180000" y="1260000"/>
            <a:ext cx="9718560" cy="413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1" lang="en-GB" sz="2000" spc="-1" strike="noStrike">
                <a:solidFill>
                  <a:srgbClr val="ffffff"/>
                </a:solidFill>
                <a:latin typeface="Arial"/>
              </a:rPr>
              <a:t>    </a:t>
            </a:r>
            <a:r>
              <a:rPr b="1" lang="en-GB" sz="1800" spc="-1" strike="noStrike">
                <a:solidFill>
                  <a:srgbClr val="ffffff"/>
                </a:solidFill>
                <a:latin typeface="Arial"/>
              </a:rPr>
              <a:t>                                        </a:t>
            </a:r>
            <a:r>
              <a:rPr b="1" lang="en-GB" sz="1800" spc="-1" strike="noStrike">
                <a:solidFill>
                  <a:srgbClr val="ffffff"/>
                </a:solidFill>
                <a:latin typeface="Arial"/>
              </a:rPr>
              <a:t>Windows server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(S-DC)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Low risk: Missing security headers, server banner disclosure, default IIS page, directory listing without sensitive data.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Moderate risk: Outdated IIS/ASP.NET, verbose error messages, directory indexing with useful info, weak TLS/SSL config, HTTP methods like TRACE enabled.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High risk: Anything that allows direct compromise, such as uploadable scripts, exposed admin panels with weak auth, known critical CVEs on that IIS version, or methods like PUT/DELETE that let attackers modify files.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5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"/>
          <p:cNvSpPr/>
          <p:nvPr/>
        </p:nvSpPr>
        <p:spPr>
          <a:xfrm>
            <a:off x="3060000" y="324000"/>
            <a:ext cx="4498560" cy="53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Risks and their severity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80000" y="1260000"/>
            <a:ext cx="9718560" cy="413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1" lang="en-GB" sz="2000" spc="-1" strike="noStrike">
                <a:solidFill>
                  <a:srgbClr val="ffffff"/>
                </a:solidFill>
                <a:latin typeface="Arial"/>
              </a:rPr>
              <a:t>    </a:t>
            </a:r>
            <a:r>
              <a:rPr b="1" lang="en-GB" sz="1800" spc="-1" strike="noStrike">
                <a:solidFill>
                  <a:srgbClr val="ffffff"/>
                </a:solidFill>
                <a:latin typeface="Arial"/>
              </a:rPr>
              <a:t>                                        </a:t>
            </a:r>
            <a:r>
              <a:rPr b="1" lang="en-GB" sz="1800" spc="-1" strike="noStrike">
                <a:solidFill>
                  <a:srgbClr val="ffffff"/>
                </a:solidFill>
                <a:latin typeface="Arial"/>
              </a:rPr>
              <a:t>Windows server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(S-DC)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Low risk: Missing security headers, server banner disclosure, default IIS page, directory listing without </a:t>
            </a: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sensitive data.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Moderate risk: Outdated IIS/ASP.NET, verbose error messages, directory indexing with useful info, </a:t>
            </a: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weak TLS/SSL config, HTTP methods like TRACE enabled.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High risk: Anything that allows direct compromise, such as uploadable scripts, exposed admin panels </a:t>
            </a: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with weak auth, known critical CVEs on that IIS version, or methods like PUT/DELETE that let </a:t>
            </a: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attackers modify files.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5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"/>
          <p:cNvSpPr/>
          <p:nvPr/>
        </p:nvSpPr>
        <p:spPr>
          <a:xfrm>
            <a:off x="3060000" y="324000"/>
            <a:ext cx="4498560" cy="53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R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i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s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k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s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a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n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d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t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h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e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i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r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s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e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v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e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r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i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t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y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 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l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e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v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e</a:t>
            </a:r>
            <a:r>
              <a:rPr b="0" lang="en-GB" sz="2000" spc="-1" strike="noStrike">
                <a:solidFill>
                  <a:srgbClr val="ffffff"/>
                </a:solidFill>
                <a:latin typeface="Arial"/>
                <a:ea typeface="DejaVu Sans"/>
              </a:rPr>
              <a:t>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3. Windows ClientS1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/>
          </p:nvPr>
        </p:nvSpPr>
        <p:spPr>
          <a:xfrm>
            <a:off x="145440" y="900000"/>
            <a:ext cx="8314560" cy="44391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600" spc="-1" strike="noStrike">
                <a:solidFill>
                  <a:srgbClr val="ffffff"/>
                </a:solidFill>
                <a:latin typeface="Arial"/>
              </a:rPr>
              <a:t>Tests and Attacks</a:t>
            </a:r>
            <a:endParaRPr b="0" lang="en-GB" sz="16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1. Netbios Enumeration  The nmap --script nbstat.nse -p 135 command queries NetBIOS Name Service (port 135/137)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Command used: nmap --script nbstat.nse -p 135 192.168.1.10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Findings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- Port 135/tcp is open, running MS RPC on the Windows client.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- NetBIOS name: CLIENTS1, 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- workgroup/domain: SWANSEA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-  the VirtualBox MAC address disclosed.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Level of risk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Low risk in your lab: only basic host, workgroup, 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and MAC info are exposed, useful for reconnaissance,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     </a:t>
            </a:r>
            <a:r>
              <a:rPr b="0" lang="en-GB" sz="1400" spc="-1" strike="noStrike">
                <a:solidFill>
                  <a:srgbClr val="ffffff"/>
                </a:solidFill>
                <a:latin typeface="Arial"/>
              </a:rPr>
              <a:t>but not a direct compromise.</a:t>
            </a:r>
            <a:endParaRPr b="0" lang="en-GB" sz="1400" spc="-1" strike="noStrike">
              <a:solidFill>
                <a:srgbClr val="ffffff"/>
              </a:solidFill>
              <a:latin typeface="Arial"/>
              <a:ea typeface="Noto Sans CJK SC"/>
            </a:endParaRPr>
          </a:p>
        </p:txBody>
      </p:sp>
      <p:pic>
        <p:nvPicPr>
          <p:cNvPr id="81" name="" descr=""/>
          <p:cNvPicPr/>
          <p:nvPr/>
        </p:nvPicPr>
        <p:blipFill>
          <a:blip r:embed="rId1"/>
          <a:stretch/>
        </p:blipFill>
        <p:spPr>
          <a:xfrm>
            <a:off x="5254920" y="2052000"/>
            <a:ext cx="4645080" cy="3420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2340000" y="180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Linux Server L-CD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"/>
          <p:cNvSpPr/>
          <p:nvPr/>
        </p:nvSpPr>
        <p:spPr>
          <a:xfrm>
            <a:off x="252000" y="1440000"/>
            <a:ext cx="4498560" cy="359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nmap -p22 --script ssh2-enum-algos 192.168.2.1 shows SSH open on port 22 with supported key exchange (kex), MAC, and compression algorithms listed.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Reveals modern SSH crypto (e.g., curve25519-sha256 kex, hmac-sha2 MACs), no deprecated/legacy algos like 3DES or MD5 detected. Server prefers strong options.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Low risk 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4" name="" descr=""/>
          <p:cNvPicPr/>
          <p:nvPr/>
        </p:nvPicPr>
        <p:blipFill>
          <a:blip r:embed="rId1"/>
          <a:stretch/>
        </p:blipFill>
        <p:spPr>
          <a:xfrm>
            <a:off x="4896000" y="1728000"/>
            <a:ext cx="5038560" cy="36885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2340000" y="180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Linux Server L-CD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"/>
          <p:cNvSpPr/>
          <p:nvPr/>
        </p:nvSpPr>
        <p:spPr>
          <a:xfrm>
            <a:off x="540000" y="1260000"/>
            <a:ext cx="4678560" cy="269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7" name="" descr=""/>
          <p:cNvPicPr/>
          <p:nvPr/>
        </p:nvPicPr>
        <p:blipFill>
          <a:blip r:embed="rId1"/>
          <a:stretch/>
        </p:blipFill>
        <p:spPr>
          <a:xfrm>
            <a:off x="3858840" y="1260000"/>
            <a:ext cx="5859720" cy="42098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2340000" y="180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3300" spc="-1" strike="noStrike">
                <a:solidFill>
                  <a:srgbClr val="ffffff"/>
                </a:solidFill>
                <a:latin typeface="Arial"/>
              </a:rPr>
              <a:t>Linux Server L-CD</a:t>
            </a:r>
            <a:endParaRPr b="0" lang="en-GB" sz="33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"/>
          <p:cNvSpPr/>
          <p:nvPr/>
        </p:nvSpPr>
        <p:spPr>
          <a:xfrm>
            <a:off x="180000" y="1065600"/>
            <a:ext cx="9718920" cy="95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ssh root@192.168.56.14 attempts direct root login to Linux server L-CD.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Findings: Root login enabled, prime brute-force target, instant full system compromise.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Level of risk: Severe risk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0" name="" descr=""/>
          <p:cNvPicPr/>
          <p:nvPr/>
        </p:nvPicPr>
        <p:blipFill>
          <a:blip r:embed="rId1"/>
          <a:stretch/>
        </p:blipFill>
        <p:spPr>
          <a:xfrm>
            <a:off x="180000" y="2232000"/>
            <a:ext cx="4318920" cy="2842920"/>
          </a:xfrm>
          <a:prstGeom prst="rect">
            <a:avLst/>
          </a:prstGeom>
          <a:ln w="0">
            <a:noFill/>
          </a:ln>
        </p:spPr>
      </p:pic>
      <p:pic>
        <p:nvPicPr>
          <p:cNvPr id="91" name="" descr=""/>
          <p:cNvPicPr/>
          <p:nvPr/>
        </p:nvPicPr>
        <p:blipFill>
          <a:blip r:embed="rId2"/>
          <a:stretch/>
        </p:blipFill>
        <p:spPr>
          <a:xfrm>
            <a:off x="4941720" y="2232000"/>
            <a:ext cx="4957200" cy="2878920"/>
          </a:xfrm>
          <a:prstGeom prst="rect">
            <a:avLst/>
          </a:prstGeom>
          <a:ln w="0">
            <a:noFill/>
          </a:ln>
        </p:spPr>
      </p:pic>
      <p:sp>
        <p:nvSpPr>
          <p:cNvPr id="92" name=""/>
          <p:cNvSpPr/>
          <p:nvPr/>
        </p:nvSpPr>
        <p:spPr>
          <a:xfrm>
            <a:off x="530280" y="5175720"/>
            <a:ext cx="3608640" cy="331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L-CD Ip addr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"/>
          <p:cNvSpPr/>
          <p:nvPr/>
        </p:nvSpPr>
        <p:spPr>
          <a:xfrm>
            <a:off x="5220000" y="5155560"/>
            <a:ext cx="3778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ffffff"/>
                </a:solidFill>
                <a:latin typeface="Arial"/>
                <a:ea typeface="DejaVu Sans"/>
              </a:rPr>
              <a:t>ssh root@192.168.56.14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Hardening Recommendations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2"/>
          <p:cNvSpPr>
            <a:spLocks noGrp="1"/>
          </p:cNvSpPr>
          <p:nvPr>
            <p:ph/>
          </p:nvPr>
        </p:nvSpPr>
        <p:spPr>
          <a:xfrm>
            <a:off x="180000" y="1620000"/>
            <a:ext cx="4139640" cy="2771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1" lang="en-GB" sz="2200" spc="-1" strike="noStrike">
                <a:solidFill>
                  <a:srgbClr val="ffffff"/>
                </a:solidFill>
                <a:latin typeface="Arial"/>
              </a:rPr>
              <a:t>           </a:t>
            </a:r>
            <a:r>
              <a:rPr b="1" lang="en-GB" sz="2200" spc="-1" strike="noStrike">
                <a:solidFill>
                  <a:srgbClr val="ffffff"/>
                </a:solidFill>
                <a:latin typeface="Arial"/>
              </a:rPr>
              <a:t>Windows Server: S-CD</a:t>
            </a:r>
            <a:endParaRPr b="0" lang="en-GB" sz="22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Restrict WinRM access.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Disable unnecessary services.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Regularly update systems.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Implement strong password policies.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Deploy multi-factor authentication.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22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"/>
          <p:cNvSpPr/>
          <p:nvPr/>
        </p:nvSpPr>
        <p:spPr>
          <a:xfrm>
            <a:off x="5128920" y="1548000"/>
            <a:ext cx="4626720" cy="25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           </a:t>
            </a:r>
            <a:r>
              <a:rPr b="1" lang="en-GB" sz="2200" spc="-1" strike="noStrike">
                <a:solidFill>
                  <a:srgbClr val="ffffff"/>
                </a:solidFill>
                <a:latin typeface="Arial"/>
              </a:rPr>
              <a:t> </a:t>
            </a:r>
            <a:r>
              <a:rPr b="1" lang="en-GB" sz="2200" spc="-1" strike="noStrike">
                <a:solidFill>
                  <a:srgbClr val="ffffff"/>
                </a:solidFill>
                <a:latin typeface="Arial"/>
              </a:rPr>
              <a:t>Linux Server: L-CD</a:t>
            </a:r>
            <a:endParaRPr b="0" lang="en-GB" sz="2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Disable weak cryptographic algorithms.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Limit supported algorithms.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Enforce SSH key based authentication.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Install Fail2Ban.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   </a:t>
            </a:r>
            <a:r>
              <a:rPr b="0" lang="en-GB" sz="1800" spc="-1" strike="noStrike">
                <a:solidFill>
                  <a:srgbClr val="ffffff"/>
                </a:solidFill>
                <a:latin typeface="Arial"/>
              </a:rPr>
              <a:t>- Disable root login via SSH.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2376000" y="216000"/>
            <a:ext cx="5326560" cy="71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References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2"/>
          <p:cNvSpPr>
            <a:spLocks noGrp="1"/>
          </p:cNvSpPr>
          <p:nvPr>
            <p:ph/>
          </p:nvPr>
        </p:nvSpPr>
        <p:spPr>
          <a:xfrm>
            <a:off x="828000" y="1422720"/>
            <a:ext cx="9070560" cy="3795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58888"/>
          </a:bodyPr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[1] B. R. Raghunandan, "A Comprehensive Overview of Cybersecurity Frameworks for the Modern  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     </a:t>
            </a: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Enterprise," IEEE Access, vol. 10, pp. 13500-13516, 2022.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     </a:t>
            </a: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Available at: https://doi.org/10.1109/ACCESS.2021.3139234.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[2] M. Z. Tsai and J. N. Wang, "Threats and Vulnerabilities in Internet of Things Security: A   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     </a:t>
            </a: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Survey," IEEE Internet of Things Journal, vol. 8, no. 16, pp. 12406-12420, Aug. 2021.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     </a:t>
            </a: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Available at: https://doi.org/10.1109/JIOT.2020.3033103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[3] R. W. Johnson, "Strategies for Hardening Network Security in Modern Enterprises,"     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     </a:t>
            </a: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IEEE Communications Surveys &amp; Tutorials, vol. 24, no. 1, pp. 123-145, 2022.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     </a:t>
            </a: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Available at: https://doi.org/10.1109/COMST.2021.3080438.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Aft>
                <a:spcPts val="1060"/>
              </a:spcAft>
              <a:buNone/>
              <a:tabLst>
                <a:tab algn="l" pos="0"/>
              </a:tabLst>
            </a:pP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Application>LibreOffice/24.2.7.2$Linux_X86_64 LibreOffice_project/420$Build-2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2026-02-14T13:18:28Z</dcterms:created>
  <dc:creator/>
  <dc:description/>
  <dc:language>en-GB</dc:language>
  <cp:lastModifiedBy/>
  <dcterms:modified xsi:type="dcterms:W3CDTF">2026-03-19T08:12:41Z</dcterms:modified>
  <cp:revision>37</cp:revision>
  <dc:subject/>
  <dc:title>Metropolis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