
<file path=[Content_Types].xml><?xml version="1.0" encoding="utf-8"?>
<Types xmlns="http://schemas.openxmlformats.org/package/2006/content-types">
  <Default Extension="jpeg" ContentType="image/jpeg"/>
  <Default Extension="jpg" ContentType="image/jpeg"/>
  <Default Extension="mp4" ContentType="video/mp4"/>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3" r:id="rId5"/>
    <p:sldId id="260" r:id="rId6"/>
    <p:sldId id="259" r:id="rId7"/>
    <p:sldId id="261" r:id="rId8"/>
    <p:sldId id="262" r:id="rId9"/>
    <p:sldId id="279" r:id="rId10"/>
    <p:sldId id="266" r:id="rId11"/>
    <p:sldId id="264" r:id="rId12"/>
    <p:sldId id="268" r:id="rId13"/>
    <p:sldId id="269" r:id="rId14"/>
    <p:sldId id="270" r:id="rId15"/>
    <p:sldId id="271" r:id="rId16"/>
    <p:sldId id="272" r:id="rId17"/>
    <p:sldId id="278" r:id="rId18"/>
    <p:sldId id="280" r:id="rId19"/>
    <p:sldId id="281" r:id="rId20"/>
    <p:sldId id="273" r:id="rId21"/>
    <p:sldId id="274" r:id="rId22"/>
    <p:sldId id="275" r:id="rId23"/>
    <p:sldId id="276" r:id="rId24"/>
    <p:sldId id="277" r:id="rId25"/>
    <p:sldId id="282" r:id="rId26"/>
    <p:sldId id="283" r:id="rId27"/>
    <p:sldId id="265"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55" dt="2026-09-16T12:19:48.538"/>
    <p1510:client id="{370A9D41-413A-B939-4550-2E8E6F4BE5F0}" v="106" dt="2026-09-16T12:00:25.621"/>
    <p1510:client id="{38EF7B88-5A3D-8DB3-4A8B-B0D07BEB400F}" v="1173" dt="2026-09-18T10:40:33.710"/>
    <p1510:client id="{A96A9955-F5A3-6764-52EB-7E0CA00FDB8D}" v="8" dt="2026-09-16T13:25:00.8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642" y="97104"/>
            <a:ext cx="4134357" cy="3331896"/>
          </a:xfrm>
        </p:spPr>
        <p:txBody>
          <a:bodyPr vert="horz" lIns="91440" tIns="45720" rIns="91440" bIns="45720" rtlCol="0" anchor="t">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492488"/>
            <a:ext cx="3349751" cy="1411356"/>
          </a:xfrm>
        </p:spPr>
        <p:txBody>
          <a:bodyPr vert="horz" lIns="91440" tIns="45720" rIns="91440" bIns="45720" rtlCol="0" anchor="b">
            <a:normAutofit/>
          </a:bodyPr>
          <a:lstStyle>
            <a:lvl1pPr marL="0" indent="0">
              <a:buNone/>
              <a:defRPr lang="en-US" sz="160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4373880" y="0"/>
            <a:ext cx="7818120"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6644" y="6338703"/>
            <a:ext cx="2196699" cy="365125"/>
          </a:xfrm>
        </p:spPr>
        <p:txBody>
          <a:bodyPr/>
          <a:lstStyle/>
          <a:p>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2383669" y="6338703"/>
            <a:ext cx="1392578" cy="365125"/>
          </a:xfrm>
        </p:spPr>
        <p:txBody>
          <a:bodyPr/>
          <a:lstStyle/>
          <a:p>
            <a:fld id="{710AE426-CBD1-49BA-A1DA-945CCEE2ED80}" type="datetimeFigureOut">
              <a:rPr lang="en-US" dirty="0"/>
              <a:t>9/29/2026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3776247" y="6342301"/>
            <a:ext cx="429207" cy="365125"/>
          </a:xfrm>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3591952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4125575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US" dirty="0"/>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1" y="0"/>
            <a:ext cx="7424272" cy="6858000"/>
          </a:xfrm>
          <a:custGeom>
            <a:avLst/>
            <a:gdLst/>
            <a:ahLst/>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767853" y="6343955"/>
            <a:ext cx="1475163" cy="365125"/>
          </a:xfrm>
        </p:spPr>
        <p:txBody>
          <a:bodyPr/>
          <a:lstStyle>
            <a:lvl1pPr>
              <a:defRPr>
                <a:solidFill>
                  <a:schemeClr val="tx1"/>
                </a:solidFill>
                <a:effectLst/>
              </a:defRPr>
            </a:lvl1pPr>
          </a:lstStyle>
          <a:p>
            <a:fld id="{710AE426-CBD1-49BA-A1DA-945CCEE2ED80}" type="datetimeFigureOut">
              <a:rPr lang="en-US" dirty="0"/>
              <a:t>9/29/2026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278418996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710AE426-CBD1-49BA-A1DA-945CCEE2ED80}" type="datetimeFigureOut">
              <a:rPr lang="en-US" dirty="0"/>
              <a:t>9/29/2026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62034471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400"/>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710AE426-CBD1-49BA-A1DA-945CCEE2ED80}" type="datetimeFigureOut">
              <a:rPr lang="en-US" dirty="0"/>
              <a:t>9/29/2026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186367771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5111" y="105196"/>
            <a:ext cx="9023561" cy="2113392"/>
          </a:xfrm>
        </p:spPr>
        <p:txBody>
          <a:bodyPr anchor="t">
            <a:norm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8467558" cy="3539514"/>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4231279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noChangeAspect="1"/>
          </p:cNvSpPr>
          <p:nvPr>
            <p:ph type="pic" sz="quarter" idx="14" hasCustomPrompt="1"/>
          </p:nvPr>
        </p:nvSpPr>
        <p:spPr>
          <a:xfrm>
            <a:off x="1" y="0"/>
            <a:ext cx="4565591" cy="6858000"/>
          </a:xfrm>
          <a:custGeom>
            <a:avLst/>
            <a:gdLst/>
            <a:ahLst/>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710AE426-CBD1-49BA-A1DA-945CCEE2ED80}" type="datetimeFigureOut">
              <a:rPr lang="en-US" dirty="0"/>
              <a:t>9/29/2026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673238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1679822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689771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US" dirty="0"/>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noChangeAspect="1"/>
          </p:cNvSpPr>
          <p:nvPr>
            <p:ph type="pic" sz="quarter" idx="13" hasCustomPrompt="1"/>
          </p:nvPr>
        </p:nvSpPr>
        <p:spPr>
          <a:xfrm>
            <a:off x="0" y="1"/>
            <a:ext cx="4560454" cy="6858000"/>
          </a:xfrm>
          <a:custGeom>
            <a:avLst/>
            <a:gdLst/>
            <a:ahLst/>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710AE426-CBD1-49BA-A1DA-945CCEE2ED80}" type="datetimeFigureOut">
              <a:rPr lang="en-US" dirty="0"/>
              <a:t>9/29/2026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1401557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023360"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710AE426-CBD1-49BA-A1DA-945CCEE2ED80}" type="datetimeFigureOut">
              <a:rPr lang="en-US" dirty="0"/>
              <a:t>9/29/2026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35926804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710AE426-CBD1-49BA-A1DA-945CCEE2ED80}" type="datetimeFigureOut">
              <a:rPr lang="en-US" dirty="0"/>
              <a:t>9/29/2026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0B3A8078-5A32-4B09-ABA5-7ABEFD22E08A}" type="slidenum">
              <a:rPr lang="en-US" dirty="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1698448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710AE426-CBD1-49BA-A1DA-945CCEE2ED80}" type="datetimeFigureOut">
              <a:rPr lang="en-US" dirty="0"/>
              <a:t>9/29/2026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fld id="{0B3A8078-5A32-4B09-ABA5-7ABEFD22E08A}" type="slidenum">
              <a:rPr lang="en-US" dirty="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3100339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710AE426-CBD1-49BA-A1DA-945CCEE2ED80}" type="datetimeFigureOut">
              <a:rPr lang="en-US" dirty="0"/>
              <a:t>9/29/2026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0B3A8078-5A32-4B09-ABA5-7ABEFD22E08A}" type="slidenum">
              <a:rPr lang="en-US" dirty="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31562939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US" dirty="0"/>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0" y="0"/>
            <a:ext cx="8326323" cy="68580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710AE426-CBD1-49BA-A1DA-945CCEE2ED80}" type="datetimeFigureOut">
              <a:rPr lang="en-US" dirty="0"/>
              <a:t>9/29/2026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24482122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778270"/>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17905020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dirty="0"/>
          </a:p>
        </p:txBody>
      </p:sp>
      <p:sp>
        <p:nvSpPr>
          <p:cNvPr id="5" name="Picture Placeholder 4">
            <a:extLst>
              <a:ext uri="{FF2B5EF4-FFF2-40B4-BE49-F238E27FC236}">
                <a16:creationId xmlns:a16="http://schemas.microsoft.com/office/drawing/2014/main" id="{EC8422D5-19BC-1CA0-FD0B-D86260BAA322}"/>
              </a:ext>
            </a:extLst>
          </p:cNvPr>
          <p:cNvSpPr>
            <a:spLocks noGrp="1" noChangeAspect="1"/>
          </p:cNvSpPr>
          <p:nvPr>
            <p:ph type="pic" sz="quarter" idx="18" hasCustomPrompt="1"/>
          </p:nvPr>
        </p:nvSpPr>
        <p:spPr>
          <a:xfrm>
            <a:off x="5737221" y="1912938"/>
            <a:ext cx="5741992" cy="4224337"/>
          </a:xfrm>
          <a:blipFill>
            <a:blip r:embed="rId2">
              <a:alphaModFix amt="60000"/>
            </a:blip>
            <a:stretch>
              <a:fillRect/>
            </a:stretch>
          </a:blipFill>
        </p:spPr>
        <p:txBody>
          <a:bodyPr anchor="t"/>
          <a:lstStyle>
            <a:lvl1pPr marL="0" indent="0">
              <a:buNone/>
              <a:defRPr/>
            </a:lvl1pPr>
          </a:lstStyle>
          <a:p>
            <a:endParaRP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710AE426-CBD1-49BA-A1DA-945CCEE2ED80}" type="datetimeFigureOut">
              <a:rPr lang="en-US" dirty="0"/>
              <a:t>9/29/2026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36974674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34967169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710AE426-CBD1-49BA-A1DA-945CCEE2ED80}" type="datetimeFigureOut">
              <a:rPr lang="en-US" dirty="0"/>
              <a:t>9/29/2026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dirty="0"/>
              <a:t>‹#›</a:t>
            </a:fld>
            <a:endParaRPr lang="en-US" dirty="0"/>
          </a:p>
        </p:txBody>
      </p:sp>
    </p:spTree>
    <p:extLst>
      <p:ext uri="{BB962C8B-B14F-4D97-AF65-F5344CB8AC3E}">
        <p14:creationId xmlns:p14="http://schemas.microsoft.com/office/powerpoint/2010/main" val="1652983929"/>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1116766350"/>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14240185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US" dirty="0"/>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42231771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18882572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6888192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19868510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4299" y="89808"/>
            <a:ext cx="11462003" cy="2514600"/>
          </a:xfrm>
        </p:spPr>
        <p:txBody>
          <a:bodyPr anchor="t">
            <a:normAutofit/>
          </a:bodyPr>
          <a:lstStyle>
            <a:lvl1pPr>
              <a:defRPr sz="72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1751622968"/>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72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dirty="0"/>
              <a:t>9/29/2026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dirty="0"/>
              <a:t>‹#›</a:t>
            </a:fld>
            <a:endParaRPr lang="en-US" dirty="0"/>
          </a:p>
        </p:txBody>
      </p:sp>
    </p:spTree>
    <p:extLst>
      <p:ext uri="{BB962C8B-B14F-4D97-AF65-F5344CB8AC3E}">
        <p14:creationId xmlns:p14="http://schemas.microsoft.com/office/powerpoint/2010/main" val="2234146292"/>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5897924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02432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a:defRPr sz="800">
                <a:solidFill>
                  <a:schemeClr val="tx1"/>
                </a:solidFill>
              </a:defRPr>
            </a:lvl1pPr>
          </a:lstStyle>
          <a:p>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a:solidFill>
                  <a:schemeClr val="tx1"/>
                </a:solidFill>
              </a:defRPr>
            </a:lvl1pPr>
          </a:lstStyle>
          <a:p>
            <a:fld id="{710AE426-CBD1-49BA-A1DA-945CCEE2ED80}" type="datetimeFigureOut">
              <a:rPr lang="en-US" dirty="0"/>
              <a:t>9/29/2026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a:solidFill>
                  <a:schemeClr val="tx1"/>
                </a:solidFill>
              </a:defRPr>
            </a:lvl1pPr>
          </a:lstStyle>
          <a:p>
            <a:fld id="{0B3A8078-5A32-4B09-ABA5-7ABEFD22E08A}" type="slidenum">
              <a:rPr lang="en-US" dirty="0"/>
              <a:t>‹#›</a:t>
            </a:fld>
            <a:endParaRPr lang="en-US" dirty="0"/>
          </a:p>
        </p:txBody>
      </p:sp>
    </p:spTree>
    <p:extLst>
      <p:ext uri="{BB962C8B-B14F-4D97-AF65-F5344CB8AC3E}">
        <p14:creationId xmlns:p14="http://schemas.microsoft.com/office/powerpoint/2010/main" val="12518399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 id="2147483699" r:id="rId27"/>
    <p:sldLayoutId id="2147483700" r:id="rId28"/>
    <p:sldLayoutId id="2147483701" r:id="rId29"/>
  </p:sldLayoutIdLst>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46390" y="1411358"/>
            <a:ext cx="3888410" cy="2845567"/>
          </a:xfrm>
        </p:spPr>
        <p:txBody>
          <a:bodyPr anchor="b">
            <a:normAutofit/>
          </a:bodyPr>
          <a:lstStyle/>
          <a:p>
            <a:r>
              <a:rPr lang="en-GB" sz="3400" dirty="0"/>
              <a:t>ECDE7016</a:t>
            </a:r>
            <a:br>
              <a:rPr lang="en-GB" sz="3400" dirty="0"/>
            </a:br>
            <a:br>
              <a:rPr lang="en-GB" sz="3400" dirty="0"/>
            </a:br>
            <a:r>
              <a:rPr lang="en-GB" sz="3400" dirty="0"/>
              <a:t>Writing a Critical Literature Review in Education</a:t>
            </a:r>
          </a:p>
        </p:txBody>
      </p:sp>
      <p:sp>
        <p:nvSpPr>
          <p:cNvPr id="3" name="Subtitle 2"/>
          <p:cNvSpPr>
            <a:spLocks noGrp="1"/>
          </p:cNvSpPr>
          <p:nvPr>
            <p:ph type="subTitle" idx="1"/>
          </p:nvPr>
        </p:nvSpPr>
        <p:spPr>
          <a:xfrm>
            <a:off x="7846388" y="4403039"/>
            <a:ext cx="4259885" cy="1123122"/>
          </a:xfrm>
        </p:spPr>
        <p:txBody>
          <a:bodyPr vert="horz" lIns="91440" tIns="45720" rIns="91440" bIns="45720" rtlCol="0" anchor="t">
            <a:normAutofit/>
          </a:bodyPr>
          <a:lstStyle/>
          <a:p>
            <a:endParaRPr lang="en-GB" sz="2400" dirty="0"/>
          </a:p>
          <a:p>
            <a:r>
              <a:rPr lang="en-GB" sz="2400"/>
              <a:t>Introduction to the module</a:t>
            </a:r>
            <a:endParaRPr lang="en-GB"/>
          </a:p>
        </p:txBody>
      </p:sp>
      <p:pic>
        <p:nvPicPr>
          <p:cNvPr id="5" name="Picture 4" descr="Floating Numbers And Letters On Top Of A Book">
            <a:extLst>
              <a:ext uri="{FF2B5EF4-FFF2-40B4-BE49-F238E27FC236}">
                <a16:creationId xmlns:a16="http://schemas.microsoft.com/office/drawing/2014/main" id="{618BA1DF-4F22-60BC-291D-8304EFB81264}"/>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6612" r="26300" b="6250"/>
          <a:stretch>
            <a:fillRect/>
          </a:stretch>
        </p:blipFill>
        <p:spPr>
          <a:xfrm>
            <a:off x="1" y="10"/>
            <a:ext cx="7424272" cy="6857990"/>
          </a:xfrm>
          <a:custGeom>
            <a:avLst/>
            <a:gdLst/>
            <a:ahLst/>
            <a:cxnLst/>
            <a:rect l="l" t="t" r="r" b="b"/>
            <a:pathLst>
              <a:path w="7195675" h="6858000">
                <a:moveTo>
                  <a:pt x="0" y="0"/>
                </a:moveTo>
                <a:lnTo>
                  <a:pt x="7195675" y="0"/>
                </a:lnTo>
                <a:lnTo>
                  <a:pt x="7195675" y="6858000"/>
                </a:lnTo>
                <a:lnTo>
                  <a:pt x="0" y="6858000"/>
                </a:lnTo>
                <a:close/>
              </a:path>
            </a:pathLst>
          </a:custGeom>
          <a:noFill/>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6E81A-C7D0-0596-4325-208124EFA655}"/>
              </a:ext>
            </a:extLst>
          </p:cNvPr>
          <p:cNvSpPr>
            <a:spLocks noGrp="1"/>
          </p:cNvSpPr>
          <p:nvPr>
            <p:ph type="title"/>
          </p:nvPr>
        </p:nvSpPr>
        <p:spPr/>
        <p:txBody>
          <a:bodyPr>
            <a:normAutofit/>
          </a:bodyPr>
          <a:lstStyle/>
          <a:p>
            <a:r>
              <a:rPr lang="en-GB" sz="3200" dirty="0"/>
              <a:t>Session aims </a:t>
            </a:r>
          </a:p>
        </p:txBody>
      </p:sp>
      <p:sp>
        <p:nvSpPr>
          <p:cNvPr id="3" name="Content Placeholder 2">
            <a:extLst>
              <a:ext uri="{FF2B5EF4-FFF2-40B4-BE49-F238E27FC236}">
                <a16:creationId xmlns:a16="http://schemas.microsoft.com/office/drawing/2014/main" id="{3ED9E31E-345F-165B-F60B-16C35B2187E2}"/>
              </a:ext>
            </a:extLst>
          </p:cNvPr>
          <p:cNvSpPr>
            <a:spLocks noGrp="1"/>
          </p:cNvSpPr>
          <p:nvPr>
            <p:ph idx="1"/>
          </p:nvPr>
        </p:nvSpPr>
        <p:spPr/>
        <p:txBody>
          <a:bodyPr vert="horz" lIns="91440" tIns="45720" rIns="91440" bIns="45720" rtlCol="0" anchor="t">
            <a:normAutofit/>
          </a:bodyPr>
          <a:lstStyle/>
          <a:p>
            <a:r>
              <a:rPr lang="en-GB" sz="2400" dirty="0">
                <a:ea typeface="+mn-lt"/>
                <a:cs typeface="+mn-lt"/>
              </a:rPr>
              <a:t>Critically reflect on literature review writing in ECDE7002</a:t>
            </a:r>
          </a:p>
          <a:p>
            <a:r>
              <a:rPr lang="en-GB" sz="2400" dirty="0">
                <a:ea typeface="+mn-lt"/>
                <a:cs typeface="+mn-lt"/>
              </a:rPr>
              <a:t>Identify characteristics of an effective literature review</a:t>
            </a:r>
          </a:p>
          <a:p>
            <a:r>
              <a:rPr lang="en-GB" sz="2400" dirty="0">
                <a:ea typeface="+mn-lt"/>
                <a:cs typeface="+mn-lt"/>
              </a:rPr>
              <a:t>Refine and discuss current research question(s)</a:t>
            </a:r>
          </a:p>
          <a:p>
            <a:r>
              <a:rPr lang="en-GB" sz="2400" dirty="0">
                <a:ea typeface="+mn-lt"/>
                <a:cs typeface="+mn-lt"/>
              </a:rPr>
              <a:t>Identify emerging themes, debates and gaps</a:t>
            </a:r>
          </a:p>
          <a:p>
            <a:endParaRPr lang="en-GB" dirty="0"/>
          </a:p>
        </p:txBody>
      </p:sp>
    </p:spTree>
    <p:extLst>
      <p:ext uri="{BB962C8B-B14F-4D97-AF65-F5344CB8AC3E}">
        <p14:creationId xmlns:p14="http://schemas.microsoft.com/office/powerpoint/2010/main" val="3477091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CD35B-C210-1B64-B877-56AEAEA8176A}"/>
              </a:ext>
            </a:extLst>
          </p:cNvPr>
          <p:cNvSpPr>
            <a:spLocks noGrp="1"/>
          </p:cNvSpPr>
          <p:nvPr>
            <p:ph type="title"/>
          </p:nvPr>
        </p:nvSpPr>
        <p:spPr/>
        <p:txBody>
          <a:bodyPr>
            <a:normAutofit/>
          </a:bodyPr>
          <a:lstStyle/>
          <a:p>
            <a:r>
              <a:rPr lang="en-GB" sz="3200" dirty="0"/>
              <a:t>Structure for the day</a:t>
            </a:r>
          </a:p>
        </p:txBody>
      </p:sp>
      <p:sp>
        <p:nvSpPr>
          <p:cNvPr id="4" name="Text Placeholder 3">
            <a:extLst>
              <a:ext uri="{FF2B5EF4-FFF2-40B4-BE49-F238E27FC236}">
                <a16:creationId xmlns:a16="http://schemas.microsoft.com/office/drawing/2014/main" id="{99FCDCF0-329A-D0CA-26FE-7FAE9C03367B}"/>
              </a:ext>
            </a:extLst>
          </p:cNvPr>
          <p:cNvSpPr>
            <a:spLocks noGrp="1"/>
          </p:cNvSpPr>
          <p:nvPr>
            <p:ph type="body" idx="1"/>
          </p:nvPr>
        </p:nvSpPr>
        <p:spPr/>
        <p:txBody>
          <a:bodyPr/>
          <a:lstStyle/>
          <a:p>
            <a:r>
              <a:rPr lang="en-US" sz="2400" dirty="0" err="1"/>
              <a:t>MorninG</a:t>
            </a:r>
            <a:r>
              <a:rPr lang="en-US" sz="2400" dirty="0"/>
              <a:t> session</a:t>
            </a:r>
          </a:p>
        </p:txBody>
      </p:sp>
      <p:sp>
        <p:nvSpPr>
          <p:cNvPr id="3" name="Content Placeholder 2">
            <a:extLst>
              <a:ext uri="{FF2B5EF4-FFF2-40B4-BE49-F238E27FC236}">
                <a16:creationId xmlns:a16="http://schemas.microsoft.com/office/drawing/2014/main" id="{DC799A7B-298B-0AF4-AA12-4A8B98E5619E}"/>
              </a:ext>
            </a:extLst>
          </p:cNvPr>
          <p:cNvSpPr>
            <a:spLocks noGrp="1"/>
          </p:cNvSpPr>
          <p:nvPr>
            <p:ph sz="quarter" idx="15"/>
          </p:nvPr>
        </p:nvSpPr>
        <p:spPr/>
        <p:txBody>
          <a:bodyPr vert="horz" lIns="91440" tIns="45720" rIns="91440" bIns="45720" rtlCol="0" anchor="t">
            <a:normAutofit/>
          </a:bodyPr>
          <a:lstStyle/>
          <a:p>
            <a:r>
              <a:rPr lang="en-GB" sz="2400" b="1" dirty="0">
                <a:ea typeface="+mn-lt"/>
                <a:cs typeface="+mn-lt"/>
              </a:rPr>
              <a:t>Introduction to the module</a:t>
            </a:r>
            <a:endParaRPr lang="en-GB" sz="2400" dirty="0">
              <a:ea typeface="+mn-lt"/>
              <a:cs typeface="+mn-lt"/>
            </a:endParaRPr>
          </a:p>
          <a:p>
            <a:pPr lvl="1">
              <a:buFont typeface="Courier New" panose="020B0604020202020204" pitchFamily="34" charset="0"/>
              <a:buChar char="o"/>
            </a:pPr>
            <a:r>
              <a:rPr lang="en-GB" sz="2400" dirty="0">
                <a:ea typeface="+mn-lt"/>
                <a:cs typeface="+mn-lt"/>
              </a:rPr>
              <a:t>Aims and learning outcomes</a:t>
            </a:r>
          </a:p>
          <a:p>
            <a:pPr lvl="1">
              <a:buFont typeface="Courier New" panose="020B0604020202020204" pitchFamily="34" charset="0"/>
              <a:buChar char="o"/>
            </a:pPr>
            <a:r>
              <a:rPr lang="en-GB" sz="2400" dirty="0">
                <a:ea typeface="+mn-lt"/>
                <a:cs typeface="+mn-lt"/>
              </a:rPr>
              <a:t>Assessment requirements</a:t>
            </a:r>
          </a:p>
          <a:p>
            <a:pPr lvl="1">
              <a:buFont typeface="Courier New" panose="020B0604020202020204" pitchFamily="34" charset="0"/>
              <a:buChar char="o"/>
            </a:pPr>
            <a:r>
              <a:rPr lang="en-GB" sz="2400" dirty="0">
                <a:ea typeface="+mn-lt"/>
                <a:cs typeface="+mn-lt"/>
              </a:rPr>
              <a:t>Progression from ECDE7002</a:t>
            </a:r>
          </a:p>
          <a:p>
            <a:pPr marL="0" indent="0">
              <a:buNone/>
            </a:pPr>
            <a:endParaRPr lang="en-GB" dirty="0">
              <a:ea typeface="+mn-lt"/>
              <a:cs typeface="+mn-lt"/>
            </a:endParaRPr>
          </a:p>
          <a:p>
            <a:endParaRPr lang="en-GB" dirty="0"/>
          </a:p>
        </p:txBody>
      </p:sp>
      <p:sp>
        <p:nvSpPr>
          <p:cNvPr id="5" name="Text Placeholder 4">
            <a:extLst>
              <a:ext uri="{FF2B5EF4-FFF2-40B4-BE49-F238E27FC236}">
                <a16:creationId xmlns:a16="http://schemas.microsoft.com/office/drawing/2014/main" id="{24477D84-F994-C0BC-6347-E51D38D29F7B}"/>
              </a:ext>
            </a:extLst>
          </p:cNvPr>
          <p:cNvSpPr>
            <a:spLocks noGrp="1"/>
          </p:cNvSpPr>
          <p:nvPr>
            <p:ph type="body" sz="quarter" idx="3"/>
          </p:nvPr>
        </p:nvSpPr>
        <p:spPr/>
        <p:txBody>
          <a:bodyPr>
            <a:normAutofit/>
          </a:bodyPr>
          <a:lstStyle/>
          <a:p>
            <a:r>
              <a:rPr lang="en-US" sz="2400" dirty="0"/>
              <a:t>Afternoon session</a:t>
            </a:r>
          </a:p>
        </p:txBody>
      </p:sp>
      <p:sp>
        <p:nvSpPr>
          <p:cNvPr id="6" name="Content Placeholder 5">
            <a:extLst>
              <a:ext uri="{FF2B5EF4-FFF2-40B4-BE49-F238E27FC236}">
                <a16:creationId xmlns:a16="http://schemas.microsoft.com/office/drawing/2014/main" id="{558B5DEF-A3AD-E0A5-A640-04865C9936FC}"/>
              </a:ext>
            </a:extLst>
          </p:cNvPr>
          <p:cNvSpPr>
            <a:spLocks noGrp="1"/>
          </p:cNvSpPr>
          <p:nvPr>
            <p:ph sz="quarter" idx="16"/>
          </p:nvPr>
        </p:nvSpPr>
        <p:spPr/>
        <p:txBody>
          <a:bodyPr vert="horz" lIns="91440" tIns="45720" rIns="91440" bIns="45720" rtlCol="0" anchor="t">
            <a:noAutofit/>
          </a:bodyPr>
          <a:lstStyle/>
          <a:p>
            <a:r>
              <a:rPr lang="en-GB" sz="2400" b="1" dirty="0"/>
              <a:t>Understanding and organising the literature</a:t>
            </a:r>
          </a:p>
          <a:p>
            <a:pPr lvl="1">
              <a:buFont typeface="Courier New,monospace" panose="020B0604020202020204" pitchFamily="34" charset="0"/>
              <a:buChar char="o"/>
            </a:pPr>
            <a:r>
              <a:rPr lang="en-GB" sz="2400" dirty="0"/>
              <a:t>Revisiting the research questions</a:t>
            </a:r>
          </a:p>
          <a:p>
            <a:pPr lvl="1">
              <a:buFont typeface="Courier New,monospace" panose="020B0604020202020204" pitchFamily="34" charset="0"/>
              <a:buChar char="o"/>
            </a:pPr>
            <a:r>
              <a:rPr lang="en-GB" sz="2400" dirty="0"/>
              <a:t>How to map the literature</a:t>
            </a:r>
            <a:endParaRPr lang="en-US" sz="2400" dirty="0"/>
          </a:p>
          <a:p>
            <a:endParaRPr lang="en-US" dirty="0"/>
          </a:p>
        </p:txBody>
      </p:sp>
    </p:spTree>
    <p:extLst>
      <p:ext uri="{BB962C8B-B14F-4D97-AF65-F5344CB8AC3E}">
        <p14:creationId xmlns:p14="http://schemas.microsoft.com/office/powerpoint/2010/main" val="72679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E8D58-72E5-5A80-B55A-A5AFF75F937D}"/>
              </a:ext>
            </a:extLst>
          </p:cNvPr>
          <p:cNvSpPr>
            <a:spLocks noGrp="1"/>
          </p:cNvSpPr>
          <p:nvPr>
            <p:ph type="title"/>
          </p:nvPr>
        </p:nvSpPr>
        <p:spPr/>
        <p:txBody>
          <a:bodyPr>
            <a:normAutofit/>
          </a:bodyPr>
          <a:lstStyle/>
          <a:p>
            <a:r>
              <a:rPr lang="en-US" sz="3200"/>
              <a:t>Reconnecting with the doctoral journey</a:t>
            </a:r>
          </a:p>
        </p:txBody>
      </p:sp>
      <p:sp>
        <p:nvSpPr>
          <p:cNvPr id="3" name="Content Placeholder 2">
            <a:extLst>
              <a:ext uri="{FF2B5EF4-FFF2-40B4-BE49-F238E27FC236}">
                <a16:creationId xmlns:a16="http://schemas.microsoft.com/office/drawing/2014/main" id="{AEEB633B-3FBB-E3A0-89B7-608C9E3C5D18}"/>
              </a:ext>
            </a:extLst>
          </p:cNvPr>
          <p:cNvSpPr>
            <a:spLocks noGrp="1"/>
          </p:cNvSpPr>
          <p:nvPr>
            <p:ph idx="1"/>
          </p:nvPr>
        </p:nvSpPr>
        <p:spPr/>
        <p:txBody>
          <a:bodyPr vert="horz" lIns="91440" tIns="45720" rIns="91440" bIns="45720" rtlCol="0" anchor="t">
            <a:normAutofit/>
          </a:bodyPr>
          <a:lstStyle/>
          <a:p>
            <a:pPr marL="0" indent="0">
              <a:buNone/>
            </a:pPr>
            <a:r>
              <a:rPr lang="en-US" sz="2400" b="1" dirty="0"/>
              <a:t>Question for reflection</a:t>
            </a:r>
          </a:p>
          <a:p>
            <a:pPr marL="0" indent="0">
              <a:buNone/>
            </a:pPr>
            <a:r>
              <a:rPr lang="en-GB" sz="2400" i="1" dirty="0">
                <a:ea typeface="+mn-lt"/>
                <a:cs typeface="+mn-lt"/>
              </a:rPr>
              <a:t>What has changed in your thinking about your research topic since you submitted ECDE7002?</a:t>
            </a:r>
          </a:p>
          <a:p>
            <a:pPr marL="0" indent="0">
              <a:buNone/>
            </a:pPr>
            <a:endParaRPr lang="en-GB" sz="2400" i="1" dirty="0">
              <a:ea typeface="+mn-lt"/>
              <a:cs typeface="+mn-lt"/>
            </a:endParaRPr>
          </a:p>
          <a:p>
            <a:pPr marL="0" indent="0">
              <a:buNone/>
            </a:pPr>
            <a:r>
              <a:rPr lang="en-GB" sz="2400" dirty="0">
                <a:ea typeface="+mn-lt"/>
                <a:cs typeface="+mn-lt"/>
              </a:rPr>
              <a:t>Note down</a:t>
            </a:r>
          </a:p>
          <a:p>
            <a:pPr>
              <a:buFont typeface="Arial"/>
              <a:buChar char="•"/>
            </a:pPr>
            <a:r>
              <a:rPr lang="en-GB" sz="2400" dirty="0">
                <a:ea typeface="+mn-lt"/>
                <a:cs typeface="+mn-lt"/>
              </a:rPr>
              <a:t>What remains the same?</a:t>
            </a:r>
          </a:p>
          <a:p>
            <a:pPr>
              <a:buFont typeface="Arial"/>
              <a:buChar char="•"/>
            </a:pPr>
            <a:r>
              <a:rPr lang="en-GB" sz="2400" dirty="0">
                <a:ea typeface="+mn-lt"/>
                <a:cs typeface="+mn-lt"/>
              </a:rPr>
              <a:t>What has changed?</a:t>
            </a:r>
          </a:p>
          <a:p>
            <a:pPr>
              <a:buFont typeface="Arial"/>
              <a:buChar char="•"/>
            </a:pPr>
            <a:r>
              <a:rPr lang="en-GB" sz="2400" dirty="0">
                <a:ea typeface="+mn-lt"/>
                <a:cs typeface="+mn-lt"/>
              </a:rPr>
              <a:t>What are you currently uncertain about?</a:t>
            </a:r>
          </a:p>
          <a:p>
            <a:pPr marL="0" indent="0">
              <a:buNone/>
            </a:pPr>
            <a:endParaRPr lang="en-GB" sz="2400" dirty="0">
              <a:ea typeface="+mn-lt"/>
              <a:cs typeface="+mn-lt"/>
            </a:endParaRPr>
          </a:p>
        </p:txBody>
      </p:sp>
    </p:spTree>
    <p:extLst>
      <p:ext uri="{BB962C8B-B14F-4D97-AF65-F5344CB8AC3E}">
        <p14:creationId xmlns:p14="http://schemas.microsoft.com/office/powerpoint/2010/main" val="157370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5EAD9-7B54-9393-B57D-DABC0BA9D626}"/>
              </a:ext>
            </a:extLst>
          </p:cNvPr>
          <p:cNvSpPr>
            <a:spLocks noGrp="1"/>
          </p:cNvSpPr>
          <p:nvPr>
            <p:ph type="ctrTitle"/>
          </p:nvPr>
        </p:nvSpPr>
        <p:spPr>
          <a:xfrm>
            <a:off x="7846390" y="1411358"/>
            <a:ext cx="3888410" cy="2845567"/>
          </a:xfrm>
        </p:spPr>
        <p:txBody>
          <a:bodyPr anchor="b">
            <a:normAutofit/>
          </a:bodyPr>
          <a:lstStyle/>
          <a:p>
            <a:r>
              <a:rPr lang="en-US" dirty="0"/>
              <a:t>Introducing ECDE7016</a:t>
            </a:r>
          </a:p>
        </p:txBody>
      </p:sp>
      <p:sp>
        <p:nvSpPr>
          <p:cNvPr id="9" name="Picture Placeholder 3">
            <a:extLst>
              <a:ext uri="{FF2B5EF4-FFF2-40B4-BE49-F238E27FC236}">
                <a16:creationId xmlns:a16="http://schemas.microsoft.com/office/drawing/2014/main" id="{49B040C5-8631-5FD0-83E0-E9AE8A9B3BAD}"/>
              </a:ext>
            </a:extLst>
          </p:cNvPr>
          <p:cNvSpPr>
            <a:spLocks noGrp="1" noChangeAspect="1"/>
          </p:cNvSpPr>
          <p:nvPr>
            <p:ph type="pic" sz="quarter" idx="14"/>
          </p:nvPr>
        </p:nvSpPr>
        <p:spPr>
          <a:xfrm>
            <a:off x="1" y="0"/>
            <a:ext cx="7424272" cy="6858000"/>
          </a:xfrm>
        </p:spPr>
      </p:sp>
    </p:spTree>
    <p:extLst>
      <p:ext uri="{BB962C8B-B14F-4D97-AF65-F5344CB8AC3E}">
        <p14:creationId xmlns:p14="http://schemas.microsoft.com/office/powerpoint/2010/main" val="1286880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43D01-48F1-A88F-B587-E415930A5FE9}"/>
              </a:ext>
            </a:extLst>
          </p:cNvPr>
          <p:cNvSpPr>
            <a:spLocks noGrp="1"/>
          </p:cNvSpPr>
          <p:nvPr>
            <p:ph type="title"/>
          </p:nvPr>
        </p:nvSpPr>
        <p:spPr/>
        <p:txBody>
          <a:bodyPr/>
          <a:lstStyle/>
          <a:p>
            <a:r>
              <a:rPr lang="en-GB">
                <a:ea typeface="+mj-lt"/>
                <a:cs typeface="+mj-lt"/>
              </a:rPr>
              <a:t>Module Aims</a:t>
            </a:r>
            <a:endParaRPr lang="en-US" b="0">
              <a:ea typeface="+mj-lt"/>
              <a:cs typeface="+mj-lt"/>
            </a:endParaRPr>
          </a:p>
          <a:p>
            <a:endParaRPr lang="en-US"/>
          </a:p>
        </p:txBody>
      </p:sp>
      <p:sp>
        <p:nvSpPr>
          <p:cNvPr id="4" name="Content Placeholder 3">
            <a:extLst>
              <a:ext uri="{FF2B5EF4-FFF2-40B4-BE49-F238E27FC236}">
                <a16:creationId xmlns:a16="http://schemas.microsoft.com/office/drawing/2014/main" id="{C90AD9CF-D455-0C9D-172C-461A78E3368B}"/>
              </a:ext>
            </a:extLst>
          </p:cNvPr>
          <p:cNvSpPr>
            <a:spLocks noGrp="1"/>
          </p:cNvSpPr>
          <p:nvPr>
            <p:ph idx="1"/>
          </p:nvPr>
        </p:nvSpPr>
        <p:spPr/>
        <p:txBody>
          <a:bodyPr vert="horz" lIns="91440" tIns="45720" rIns="91440" bIns="45720" rtlCol="0" anchor="t">
            <a:noAutofit/>
          </a:bodyPr>
          <a:lstStyle/>
          <a:p>
            <a:pPr algn="just"/>
            <a:r>
              <a:rPr lang="en-GB" sz="2400" dirty="0">
                <a:ea typeface="+mn-lt"/>
                <a:cs typeface="+mn-lt"/>
              </a:rPr>
              <a:t>To develop the higher-level critical and analytical skills required to build argument within a literature review. </a:t>
            </a:r>
            <a:endParaRPr lang="en-US" sz="2400">
              <a:ea typeface="+mn-lt"/>
              <a:cs typeface="+mn-lt"/>
            </a:endParaRPr>
          </a:p>
          <a:p>
            <a:pPr algn="just"/>
            <a:r>
              <a:rPr lang="en-GB" sz="2400" dirty="0">
                <a:ea typeface="+mn-lt"/>
                <a:cs typeface="+mn-lt"/>
              </a:rPr>
              <a:t>To critically evaluate existing literature related to a research study and identify gap(s) in this literature. </a:t>
            </a:r>
            <a:endParaRPr lang="en-US" sz="2400">
              <a:ea typeface="+mn-lt"/>
              <a:cs typeface="+mn-lt"/>
            </a:endParaRPr>
          </a:p>
          <a:p>
            <a:pPr algn="just"/>
            <a:r>
              <a:rPr lang="en-GB" sz="2400" dirty="0">
                <a:ea typeface="+mn-lt"/>
                <a:cs typeface="+mn-lt"/>
              </a:rPr>
              <a:t>To compose a literature review which has argument, criticality and clarity focusing on a specific research area.</a:t>
            </a:r>
            <a:endParaRPr lang="en-US" sz="2400">
              <a:ea typeface="+mn-lt"/>
              <a:cs typeface="+mn-lt"/>
            </a:endParaRPr>
          </a:p>
          <a:p>
            <a:pPr algn="just"/>
            <a:endParaRPr lang="en-US" sz="1600" dirty="0">
              <a:ea typeface="+mn-lt"/>
              <a:cs typeface="+mn-lt"/>
            </a:endParaRPr>
          </a:p>
          <a:p>
            <a:endParaRPr lang="en-US" dirty="0"/>
          </a:p>
        </p:txBody>
      </p:sp>
    </p:spTree>
    <p:extLst>
      <p:ext uri="{BB962C8B-B14F-4D97-AF65-F5344CB8AC3E}">
        <p14:creationId xmlns:p14="http://schemas.microsoft.com/office/powerpoint/2010/main" val="1342517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8F1B7-2B6E-C686-6304-F5650A418B44}"/>
              </a:ext>
            </a:extLst>
          </p:cNvPr>
          <p:cNvSpPr>
            <a:spLocks noGrp="1"/>
          </p:cNvSpPr>
          <p:nvPr>
            <p:ph type="title"/>
          </p:nvPr>
        </p:nvSpPr>
        <p:spPr/>
        <p:txBody>
          <a:bodyPr/>
          <a:lstStyle/>
          <a:p>
            <a:pPr algn="just"/>
            <a:r>
              <a:rPr lang="en-GB" sz="3200"/>
              <a:t>Module Learning Outcomes</a:t>
            </a:r>
            <a:endParaRPr lang="en-US" sz="3200" b="0"/>
          </a:p>
          <a:p>
            <a:endParaRPr lang="en-US"/>
          </a:p>
        </p:txBody>
      </p:sp>
      <p:sp>
        <p:nvSpPr>
          <p:cNvPr id="3" name="Content Placeholder 2">
            <a:extLst>
              <a:ext uri="{FF2B5EF4-FFF2-40B4-BE49-F238E27FC236}">
                <a16:creationId xmlns:a16="http://schemas.microsoft.com/office/drawing/2014/main" id="{A1654043-5F74-B58F-6A13-D15ED7684E1C}"/>
              </a:ext>
            </a:extLst>
          </p:cNvPr>
          <p:cNvSpPr>
            <a:spLocks noGrp="1"/>
          </p:cNvSpPr>
          <p:nvPr>
            <p:ph idx="1"/>
          </p:nvPr>
        </p:nvSpPr>
        <p:spPr/>
        <p:txBody>
          <a:bodyPr vert="horz" lIns="91440" tIns="45720" rIns="91440" bIns="45720" rtlCol="0" anchor="t">
            <a:normAutofit/>
          </a:bodyPr>
          <a:lstStyle/>
          <a:p>
            <a:pPr marL="0" indent="0" algn="just">
              <a:buNone/>
            </a:pPr>
            <a:r>
              <a:rPr lang="en-US" sz="2400" dirty="0"/>
              <a:t>Upon successful completion of this module, the student should be able to demonstrate the ability to:</a:t>
            </a:r>
          </a:p>
          <a:p>
            <a:pPr algn="just"/>
            <a:r>
              <a:rPr lang="en-GB" sz="2400" dirty="0"/>
              <a:t>Demonstrate and articulate clarity of argument and criticality appropriate to educational research. </a:t>
            </a:r>
            <a:endParaRPr lang="en-US" sz="2400" dirty="0"/>
          </a:p>
          <a:p>
            <a:pPr algn="just"/>
            <a:r>
              <a:rPr lang="en-GB" sz="2400" dirty="0"/>
              <a:t>Critically evaluate literature from a variety of sources using higher order skills to develop argument and identify research gap(s) in support of specified research topics. </a:t>
            </a:r>
            <a:endParaRPr lang="en-US" sz="2400" dirty="0"/>
          </a:p>
          <a:p>
            <a:pPr algn="just"/>
            <a:r>
              <a:rPr lang="en-GB" sz="2400" dirty="0"/>
              <a:t>Compose a literature review incorporating critical argument to support specified research topics.</a:t>
            </a:r>
            <a:endParaRPr lang="en-US" sz="2400" dirty="0"/>
          </a:p>
          <a:p>
            <a:endParaRPr lang="en-US" sz="2400" dirty="0"/>
          </a:p>
        </p:txBody>
      </p:sp>
    </p:spTree>
    <p:extLst>
      <p:ext uri="{BB962C8B-B14F-4D97-AF65-F5344CB8AC3E}">
        <p14:creationId xmlns:p14="http://schemas.microsoft.com/office/powerpoint/2010/main" val="2264952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6B639-2D51-E0C0-E1A7-0B9891D022E9}"/>
              </a:ext>
            </a:extLst>
          </p:cNvPr>
          <p:cNvSpPr>
            <a:spLocks noGrp="1"/>
          </p:cNvSpPr>
          <p:nvPr>
            <p:ph type="title"/>
          </p:nvPr>
        </p:nvSpPr>
        <p:spPr/>
        <p:txBody>
          <a:bodyPr>
            <a:normAutofit/>
          </a:bodyPr>
          <a:lstStyle/>
          <a:p>
            <a:r>
              <a:rPr lang="en-US" sz="3200"/>
              <a:t>Module assessment </a:t>
            </a:r>
          </a:p>
        </p:txBody>
      </p:sp>
      <p:sp>
        <p:nvSpPr>
          <p:cNvPr id="3" name="Content Placeholder 2">
            <a:extLst>
              <a:ext uri="{FF2B5EF4-FFF2-40B4-BE49-F238E27FC236}">
                <a16:creationId xmlns:a16="http://schemas.microsoft.com/office/drawing/2014/main" id="{2AEAECD5-97F8-E3B8-98F7-FAB99C5D11AE}"/>
              </a:ext>
            </a:extLst>
          </p:cNvPr>
          <p:cNvSpPr>
            <a:spLocks noGrp="1"/>
          </p:cNvSpPr>
          <p:nvPr>
            <p:ph idx="1"/>
          </p:nvPr>
        </p:nvSpPr>
        <p:spPr/>
        <p:txBody>
          <a:bodyPr vert="horz" lIns="91440" tIns="45720" rIns="91440" bIns="45720" rtlCol="0" anchor="t">
            <a:normAutofit/>
          </a:bodyPr>
          <a:lstStyle/>
          <a:p>
            <a:pPr marL="0" indent="0">
              <a:buNone/>
            </a:pPr>
            <a:r>
              <a:rPr lang="en-US" sz="2400" b="1" dirty="0"/>
              <a:t>Presentation (20% of final mark)</a:t>
            </a:r>
          </a:p>
          <a:p>
            <a:pPr marL="0" indent="0">
              <a:buNone/>
            </a:pPr>
            <a:r>
              <a:rPr lang="en-US" sz="2400" dirty="0"/>
              <a:t>15 mins plus 5 mins for questions. To be completed 05.12.26 </a:t>
            </a:r>
          </a:p>
          <a:p>
            <a:pPr marL="0" indent="0">
              <a:buNone/>
            </a:pPr>
            <a:endParaRPr lang="en-US" sz="2400" dirty="0"/>
          </a:p>
          <a:p>
            <a:pPr marL="0" indent="0">
              <a:buNone/>
            </a:pPr>
            <a:r>
              <a:rPr lang="en-US" sz="2400" b="1" dirty="0"/>
              <a:t>Written assignment (80% of final mark)</a:t>
            </a:r>
          </a:p>
          <a:p>
            <a:pPr marL="0" indent="0">
              <a:buNone/>
            </a:pPr>
            <a:r>
              <a:rPr lang="en-US" sz="2400" dirty="0"/>
              <a:t>6500 words. To be submitted 18.01.27</a:t>
            </a:r>
          </a:p>
        </p:txBody>
      </p:sp>
    </p:spTree>
    <p:extLst>
      <p:ext uri="{BB962C8B-B14F-4D97-AF65-F5344CB8AC3E}">
        <p14:creationId xmlns:p14="http://schemas.microsoft.com/office/powerpoint/2010/main" val="1496463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3296F-7BC5-02FE-D0B5-5286B2F3F134}"/>
              </a:ext>
            </a:extLst>
          </p:cNvPr>
          <p:cNvSpPr>
            <a:spLocks noGrp="1"/>
          </p:cNvSpPr>
          <p:nvPr>
            <p:ph type="title"/>
          </p:nvPr>
        </p:nvSpPr>
        <p:spPr/>
        <p:txBody>
          <a:bodyPr/>
          <a:lstStyle/>
          <a:p>
            <a:r>
              <a:rPr lang="en-GB" sz="3200"/>
              <a:t>Revisiting research questions</a:t>
            </a:r>
            <a:r>
              <a:rPr lang="en-GB"/>
              <a:t> </a:t>
            </a:r>
          </a:p>
        </p:txBody>
      </p:sp>
      <p:sp>
        <p:nvSpPr>
          <p:cNvPr id="3" name="Content Placeholder 2">
            <a:extLst>
              <a:ext uri="{FF2B5EF4-FFF2-40B4-BE49-F238E27FC236}">
                <a16:creationId xmlns:a16="http://schemas.microsoft.com/office/drawing/2014/main" id="{4D4F2991-6CB6-7352-F269-5DACAD429F1F}"/>
              </a:ext>
            </a:extLst>
          </p:cNvPr>
          <p:cNvSpPr>
            <a:spLocks noGrp="1"/>
          </p:cNvSpPr>
          <p:nvPr>
            <p:ph idx="1"/>
          </p:nvPr>
        </p:nvSpPr>
        <p:spPr/>
        <p:txBody>
          <a:bodyPr vert="horz" lIns="91440" tIns="45720" rIns="91440" bIns="45720" rtlCol="0" anchor="t">
            <a:normAutofit/>
          </a:bodyPr>
          <a:lstStyle/>
          <a:p>
            <a:r>
              <a:rPr lang="en-GB" sz="2400" dirty="0"/>
              <a:t>What makes an effective research question?</a:t>
            </a:r>
          </a:p>
          <a:p>
            <a:endParaRPr lang="en-GB" sz="2400" dirty="0"/>
          </a:p>
          <a:p>
            <a:r>
              <a:rPr lang="en-GB" sz="2400" dirty="0"/>
              <a:t>What is the relationship between the research question and the literature review?</a:t>
            </a:r>
          </a:p>
        </p:txBody>
      </p:sp>
    </p:spTree>
    <p:extLst>
      <p:ext uri="{BB962C8B-B14F-4D97-AF65-F5344CB8AC3E}">
        <p14:creationId xmlns:p14="http://schemas.microsoft.com/office/powerpoint/2010/main" val="1045601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C488A-C312-405F-881E-F0A368B21EE3}"/>
              </a:ext>
            </a:extLst>
          </p:cNvPr>
          <p:cNvSpPr>
            <a:spLocks noGrp="1"/>
          </p:cNvSpPr>
          <p:nvPr>
            <p:ph type="ctrTitle"/>
          </p:nvPr>
        </p:nvSpPr>
        <p:spPr>
          <a:xfrm>
            <a:off x="7846390" y="1411358"/>
            <a:ext cx="3888410" cy="1559692"/>
          </a:xfrm>
        </p:spPr>
        <p:txBody>
          <a:bodyPr anchor="b">
            <a:normAutofit/>
          </a:bodyPr>
          <a:lstStyle/>
          <a:p>
            <a:r>
              <a:rPr lang="en-US" sz="3200"/>
              <a:t>Question</a:t>
            </a:r>
          </a:p>
        </p:txBody>
      </p:sp>
      <p:sp>
        <p:nvSpPr>
          <p:cNvPr id="3" name="Content Placeholder 2">
            <a:extLst>
              <a:ext uri="{FF2B5EF4-FFF2-40B4-BE49-F238E27FC236}">
                <a16:creationId xmlns:a16="http://schemas.microsoft.com/office/drawing/2014/main" id="{F8F9385D-BF83-92B0-F7F3-CD6C070EC443}"/>
              </a:ext>
            </a:extLst>
          </p:cNvPr>
          <p:cNvSpPr>
            <a:spLocks noGrp="1"/>
          </p:cNvSpPr>
          <p:nvPr>
            <p:ph type="subTitle" idx="1"/>
          </p:nvPr>
        </p:nvSpPr>
        <p:spPr>
          <a:xfrm>
            <a:off x="7846388" y="3498164"/>
            <a:ext cx="3888410" cy="2513772"/>
          </a:xfrm>
        </p:spPr>
        <p:txBody>
          <a:bodyPr vert="horz" lIns="91440" tIns="45720" rIns="91440" bIns="45720" rtlCol="0" anchor="t">
            <a:noAutofit/>
          </a:bodyPr>
          <a:lstStyle/>
          <a:p>
            <a:r>
              <a:rPr lang="en-US" sz="2400" dirty="0"/>
              <a:t>What is the purpose of the literature review within a piece of academic writing?</a:t>
            </a:r>
          </a:p>
        </p:txBody>
      </p:sp>
      <p:pic>
        <p:nvPicPr>
          <p:cNvPr id="5" name="Picture 4" descr="Pen placed on top of a signature line">
            <a:extLst>
              <a:ext uri="{FF2B5EF4-FFF2-40B4-BE49-F238E27FC236}">
                <a16:creationId xmlns:a16="http://schemas.microsoft.com/office/drawing/2014/main" id="{35BD0B37-D9F7-4921-FEDD-F0C8C015027F}"/>
              </a:ext>
            </a:extLst>
          </p:cNvPr>
          <p:cNvPicPr>
            <a:picLocks noChangeAspect="1"/>
          </p:cNvPicPr>
          <p:nvPr/>
        </p:nvPicPr>
        <p:blipFill>
          <a:blip r:embed="rId2"/>
          <a:srcRect l="27847" r="-3" b="-3"/>
          <a:stretch>
            <a:fillRect/>
          </a:stretch>
        </p:blipFill>
        <p:spPr>
          <a:xfrm>
            <a:off x="1" y="10"/>
            <a:ext cx="7424272" cy="6857990"/>
          </a:xfrm>
          <a:custGeom>
            <a:avLst/>
            <a:gdLst/>
            <a:ahLst/>
            <a:cxnLst/>
            <a:rect l="l" t="t" r="r" b="b"/>
            <a:pathLst>
              <a:path w="7195675" h="6858000">
                <a:moveTo>
                  <a:pt x="0" y="0"/>
                </a:moveTo>
                <a:lnTo>
                  <a:pt x="7195675" y="0"/>
                </a:lnTo>
                <a:lnTo>
                  <a:pt x="7195675" y="6858000"/>
                </a:lnTo>
                <a:lnTo>
                  <a:pt x="0" y="6858000"/>
                </a:lnTo>
                <a:close/>
              </a:path>
            </a:pathLst>
          </a:custGeom>
          <a:noFill/>
        </p:spPr>
      </p:pic>
    </p:spTree>
    <p:extLst>
      <p:ext uri="{BB962C8B-B14F-4D97-AF65-F5344CB8AC3E}">
        <p14:creationId xmlns:p14="http://schemas.microsoft.com/office/powerpoint/2010/main" val="2580696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7C02B-9E34-5AF4-A6D9-5B566CE58D49}"/>
              </a:ext>
            </a:extLst>
          </p:cNvPr>
          <p:cNvSpPr>
            <a:spLocks noGrp="1"/>
          </p:cNvSpPr>
          <p:nvPr>
            <p:ph type="title"/>
          </p:nvPr>
        </p:nvSpPr>
        <p:spPr>
          <a:xfrm>
            <a:off x="4641011" y="73742"/>
            <a:ext cx="6863496" cy="2220726"/>
          </a:xfrm>
        </p:spPr>
        <p:txBody>
          <a:bodyPr>
            <a:normAutofit/>
          </a:bodyPr>
          <a:lstStyle/>
          <a:p>
            <a:r>
              <a:rPr lang="en-US" sz="3200" dirty="0"/>
              <a:t>Literature reviews</a:t>
            </a:r>
          </a:p>
        </p:txBody>
      </p:sp>
      <p:pic>
        <p:nvPicPr>
          <p:cNvPr id="7" name="Picture 6" descr="Close-up of open book against blurred bookshelf background">
            <a:extLst>
              <a:ext uri="{FF2B5EF4-FFF2-40B4-BE49-F238E27FC236}">
                <a16:creationId xmlns:a16="http://schemas.microsoft.com/office/drawing/2014/main" id="{913E2235-D25C-FBA2-43E3-49DB641570A9}"/>
              </a:ext>
            </a:extLst>
          </p:cNvPr>
          <p:cNvPicPr>
            <a:picLocks noChangeAspect="1"/>
          </p:cNvPicPr>
          <p:nvPr/>
        </p:nvPicPr>
        <p:blipFill>
          <a:blip r:embed="rId2"/>
          <a:srcRect l="33307" r="22320" b="-3"/>
          <a:stretch>
            <a:fillRect/>
          </a:stretch>
        </p:blipFill>
        <p:spPr>
          <a:xfrm>
            <a:off x="1" y="10"/>
            <a:ext cx="4565591" cy="6857990"/>
          </a:xfrm>
          <a:custGeom>
            <a:avLst/>
            <a:gdLst/>
            <a:ahLst/>
            <a:cxnLst/>
            <a:rect l="l" t="t" r="r" b="b"/>
            <a:pathLst>
              <a:path w="4565591" h="6858000">
                <a:moveTo>
                  <a:pt x="0" y="0"/>
                </a:moveTo>
                <a:lnTo>
                  <a:pt x="4565591" y="0"/>
                </a:lnTo>
                <a:lnTo>
                  <a:pt x="4565591" y="6858000"/>
                </a:lnTo>
                <a:lnTo>
                  <a:pt x="0" y="6858000"/>
                </a:lnTo>
                <a:close/>
              </a:path>
            </a:pathLst>
          </a:custGeom>
          <a:noFill/>
        </p:spPr>
      </p:pic>
      <p:sp>
        <p:nvSpPr>
          <p:cNvPr id="3" name="Content Placeholder 2">
            <a:extLst>
              <a:ext uri="{FF2B5EF4-FFF2-40B4-BE49-F238E27FC236}">
                <a16:creationId xmlns:a16="http://schemas.microsoft.com/office/drawing/2014/main" id="{F923B32E-3C7C-F72A-255D-C29C32C6AE9B}"/>
              </a:ext>
            </a:extLst>
          </p:cNvPr>
          <p:cNvSpPr>
            <a:spLocks noGrp="1"/>
          </p:cNvSpPr>
          <p:nvPr>
            <p:ph sz="quarter" idx="13"/>
          </p:nvPr>
        </p:nvSpPr>
        <p:spPr>
          <a:xfrm>
            <a:off x="4774514" y="1552375"/>
            <a:ext cx="6596128" cy="3436789"/>
          </a:xfrm>
        </p:spPr>
        <p:txBody>
          <a:bodyPr vert="horz" lIns="91440" tIns="45720" rIns="91440" bIns="45720" rtlCol="0" anchor="t">
            <a:normAutofit/>
          </a:bodyPr>
          <a:lstStyle/>
          <a:p>
            <a:pPr marL="0" indent="0">
              <a:lnSpc>
                <a:spcPct val="110000"/>
              </a:lnSpc>
              <a:buNone/>
            </a:pPr>
            <a:r>
              <a:rPr lang="en-US" sz="2400" i="1" dirty="0"/>
              <a:t>A substantive, thorough, sophisticated literature review is a precondition for doing substantive, thorough, sophisticated research…A researcher cannot perform significant research without first understanding the literature in the field.</a:t>
            </a:r>
            <a:r>
              <a:rPr lang="en-US" sz="2400" dirty="0"/>
              <a:t> </a:t>
            </a:r>
          </a:p>
          <a:p>
            <a:pPr marL="0" indent="0">
              <a:lnSpc>
                <a:spcPct val="110000"/>
              </a:lnSpc>
              <a:buNone/>
            </a:pPr>
            <a:r>
              <a:rPr lang="en-US" sz="2400" dirty="0"/>
              <a:t>(Boote &amp; Beile, 2005, p. 3) </a:t>
            </a:r>
          </a:p>
          <a:p>
            <a:pPr>
              <a:lnSpc>
                <a:spcPct val="110000"/>
              </a:lnSpc>
            </a:pPr>
            <a:endParaRPr lang="en-US"/>
          </a:p>
        </p:txBody>
      </p:sp>
    </p:spTree>
    <p:extLst>
      <p:ext uri="{BB962C8B-B14F-4D97-AF65-F5344CB8AC3E}">
        <p14:creationId xmlns:p14="http://schemas.microsoft.com/office/powerpoint/2010/main" val="3435461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7435E4-18F6-3862-EFD7-A54C755C71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78C563-4D24-B50C-40F3-5581CC4932F2}"/>
              </a:ext>
            </a:extLst>
          </p:cNvPr>
          <p:cNvSpPr>
            <a:spLocks noGrp="1"/>
          </p:cNvSpPr>
          <p:nvPr>
            <p:ph type="title"/>
          </p:nvPr>
        </p:nvSpPr>
        <p:spPr>
          <a:xfrm>
            <a:off x="615697" y="429768"/>
            <a:ext cx="4810897" cy="1203848"/>
          </a:xfrm>
        </p:spPr>
        <p:txBody>
          <a:bodyPr anchor="b">
            <a:normAutofit/>
          </a:bodyPr>
          <a:lstStyle/>
          <a:p>
            <a:r>
              <a:rPr lang="en-US" sz="3200" dirty="0"/>
              <a:t>Literature reviews</a:t>
            </a:r>
          </a:p>
        </p:txBody>
      </p:sp>
      <p:sp>
        <p:nvSpPr>
          <p:cNvPr id="3" name="Content Placeholder 2">
            <a:extLst>
              <a:ext uri="{FF2B5EF4-FFF2-40B4-BE49-F238E27FC236}">
                <a16:creationId xmlns:a16="http://schemas.microsoft.com/office/drawing/2014/main" id="{C61EF1A1-B22A-D9F8-ABAE-64C183891BBB}"/>
              </a:ext>
            </a:extLst>
          </p:cNvPr>
          <p:cNvSpPr>
            <a:spLocks noGrp="1"/>
          </p:cNvSpPr>
          <p:nvPr>
            <p:ph sz="quarter" idx="14"/>
          </p:nvPr>
        </p:nvSpPr>
        <p:spPr>
          <a:xfrm>
            <a:off x="615823" y="2315569"/>
            <a:ext cx="5171302" cy="3814887"/>
          </a:xfrm>
        </p:spPr>
        <p:txBody>
          <a:bodyPr vert="horz" lIns="91440" tIns="45720" rIns="91440" bIns="45720" rtlCol="0" anchor="t">
            <a:noAutofit/>
          </a:bodyPr>
          <a:lstStyle/>
          <a:p>
            <a:pPr>
              <a:buNone/>
            </a:pPr>
            <a:r>
              <a:rPr lang="en-US" sz="2400" dirty="0"/>
              <a:t>Yin, (2018, p.234) explains that a</a:t>
            </a:r>
          </a:p>
          <a:p>
            <a:pPr>
              <a:buNone/>
            </a:pPr>
            <a:r>
              <a:rPr lang="en-US" sz="2400" dirty="0"/>
              <a:t>literature review serves two </a:t>
            </a:r>
          </a:p>
          <a:p>
            <a:pPr>
              <a:buNone/>
            </a:pPr>
            <a:r>
              <a:rPr lang="en-US" sz="2400" dirty="0"/>
              <a:t>purposes, firstly to ‘</a:t>
            </a:r>
            <a:r>
              <a:rPr lang="en-US" sz="2400" i="1" dirty="0"/>
              <a:t>show mastery </a:t>
            </a:r>
            <a:endParaRPr lang="en-US" dirty="0"/>
          </a:p>
          <a:p>
            <a:pPr>
              <a:buNone/>
            </a:pPr>
            <a:r>
              <a:rPr lang="en-US" sz="2400" i="1" dirty="0"/>
              <a:t>of the topic</a:t>
            </a:r>
            <a:r>
              <a:rPr lang="en-US" sz="2400" dirty="0"/>
              <a:t>’ and secondly, ‘</a:t>
            </a:r>
            <a:r>
              <a:rPr lang="en-US" sz="2400" i="1" dirty="0"/>
              <a:t>to </a:t>
            </a:r>
            <a:endParaRPr lang="en-US" sz="2400" dirty="0"/>
          </a:p>
          <a:p>
            <a:pPr>
              <a:buNone/>
            </a:pPr>
            <a:r>
              <a:rPr lang="en-US" sz="2400" i="1" dirty="0"/>
              <a:t>support the importance of your </a:t>
            </a:r>
            <a:endParaRPr lang="en-US" sz="2400" dirty="0"/>
          </a:p>
          <a:p>
            <a:pPr>
              <a:buNone/>
            </a:pPr>
            <a:r>
              <a:rPr lang="en-US" sz="2400" i="1" dirty="0"/>
              <a:t>research questions</a:t>
            </a:r>
            <a:r>
              <a:rPr lang="en-US" sz="2400" dirty="0"/>
              <a:t>.’ </a:t>
            </a:r>
          </a:p>
          <a:p>
            <a:pPr marL="0" indent="0">
              <a:buNone/>
            </a:pPr>
            <a:endParaRPr lang="en-US"/>
          </a:p>
          <a:p>
            <a:endParaRPr lang="en-US"/>
          </a:p>
        </p:txBody>
      </p:sp>
      <p:pic>
        <p:nvPicPr>
          <p:cNvPr id="7" name="Picture 6" descr="Close-up of open book against blurred bookshelf background">
            <a:extLst>
              <a:ext uri="{FF2B5EF4-FFF2-40B4-BE49-F238E27FC236}">
                <a16:creationId xmlns:a16="http://schemas.microsoft.com/office/drawing/2014/main" id="{1180B785-EC93-632E-70EE-B90B9C344058}"/>
              </a:ext>
            </a:extLst>
          </p:cNvPr>
          <p:cNvPicPr>
            <a:picLocks noChangeAspect="1"/>
          </p:cNvPicPr>
          <p:nvPr/>
        </p:nvPicPr>
        <p:blipFill>
          <a:blip r:embed="rId2"/>
          <a:srcRect l="33307" r="22320" b="-3"/>
          <a:stretch>
            <a:fillRect/>
          </a:stretch>
        </p:blipFill>
        <p:spPr>
          <a:xfrm>
            <a:off x="6264137" y="0"/>
            <a:ext cx="4558814" cy="6858000"/>
          </a:xfrm>
          <a:prstGeom prst="rect">
            <a:avLst/>
          </a:prstGeom>
          <a:noFill/>
        </p:spPr>
      </p:pic>
    </p:spTree>
    <p:extLst>
      <p:ext uri="{BB962C8B-B14F-4D97-AF65-F5344CB8AC3E}">
        <p14:creationId xmlns:p14="http://schemas.microsoft.com/office/powerpoint/2010/main" val="950842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BA03C6-DAAA-4A09-4B62-C4752D38BE6D}"/>
              </a:ext>
            </a:extLst>
          </p:cNvPr>
          <p:cNvSpPr>
            <a:spLocks noGrp="1"/>
          </p:cNvSpPr>
          <p:nvPr>
            <p:ph type="title"/>
          </p:nvPr>
        </p:nvSpPr>
        <p:spPr>
          <a:xfrm>
            <a:off x="804672" y="802955"/>
            <a:ext cx="4977976" cy="1454051"/>
          </a:xfrm>
        </p:spPr>
        <p:txBody>
          <a:bodyPr vert="horz" lIns="91440" tIns="45720" rIns="91440" bIns="45720" rtlCol="0" anchor="ctr">
            <a:normAutofit/>
          </a:bodyPr>
          <a:lstStyle/>
          <a:p>
            <a:pPr>
              <a:lnSpc>
                <a:spcPct val="90000"/>
              </a:lnSpc>
            </a:pPr>
            <a:r>
              <a:rPr lang="en-US" sz="3200" kern="1200" dirty="0">
                <a:solidFill>
                  <a:schemeClr val="tx2"/>
                </a:solidFill>
                <a:latin typeface="+mj-lt"/>
                <a:ea typeface="+mj-ea"/>
                <a:cs typeface="+mj-cs"/>
              </a:rPr>
              <a:t>Key features of effective literature reviews </a:t>
            </a:r>
            <a:endParaRPr lang="en-US" sz="3200" kern="1200" dirty="0">
              <a:solidFill>
                <a:schemeClr val="tx2"/>
              </a:solidFill>
              <a:latin typeface="+mj-lt"/>
            </a:endParaRPr>
          </a:p>
        </p:txBody>
      </p:sp>
      <p:sp>
        <p:nvSpPr>
          <p:cNvPr id="3" name="Content Placeholder 2">
            <a:extLst>
              <a:ext uri="{FF2B5EF4-FFF2-40B4-BE49-F238E27FC236}">
                <a16:creationId xmlns:a16="http://schemas.microsoft.com/office/drawing/2014/main" id="{DF7533EB-AC89-4E97-7B3C-BDC5E4E0E3DA}"/>
              </a:ext>
            </a:extLst>
          </p:cNvPr>
          <p:cNvSpPr>
            <a:spLocks noGrp="1"/>
          </p:cNvSpPr>
          <p:nvPr>
            <p:ph idx="1"/>
          </p:nvPr>
        </p:nvSpPr>
        <p:spPr>
          <a:xfrm>
            <a:off x="804672" y="2421682"/>
            <a:ext cx="4977578" cy="3639289"/>
          </a:xfrm>
        </p:spPr>
        <p:txBody>
          <a:bodyPr vert="horz" lIns="91440" tIns="45720" rIns="91440" bIns="45720" rtlCol="0" anchor="ctr">
            <a:normAutofit/>
          </a:bodyPr>
          <a:lstStyle/>
          <a:p>
            <a:pPr>
              <a:lnSpc>
                <a:spcPct val="90000"/>
              </a:lnSpc>
            </a:pPr>
            <a:r>
              <a:rPr lang="en-US" sz="2400" dirty="0">
                <a:solidFill>
                  <a:schemeClr val="tx2"/>
                </a:solidFill>
                <a:highlight>
                  <a:srgbClr val="FFFFFF"/>
                </a:highlight>
              </a:rPr>
              <a:t>Purpose</a:t>
            </a:r>
            <a:endParaRPr lang="en-US" sz="2400">
              <a:solidFill>
                <a:schemeClr val="tx2"/>
              </a:solidFill>
              <a:highlight>
                <a:srgbClr val="C6C6C6"/>
              </a:highlight>
            </a:endParaRPr>
          </a:p>
          <a:p>
            <a:pPr>
              <a:lnSpc>
                <a:spcPct val="90000"/>
              </a:lnSpc>
            </a:pPr>
            <a:r>
              <a:rPr lang="en-US" sz="2400" dirty="0">
                <a:solidFill>
                  <a:schemeClr val="tx2"/>
                </a:solidFill>
                <a:highlight>
                  <a:srgbClr val="FFFFFF"/>
                </a:highlight>
              </a:rPr>
              <a:t>Argument</a:t>
            </a:r>
            <a:endParaRPr lang="en-US" sz="2400">
              <a:solidFill>
                <a:schemeClr val="tx2"/>
              </a:solidFill>
              <a:highlight>
                <a:srgbClr val="C6C6C6"/>
              </a:highlight>
            </a:endParaRPr>
          </a:p>
          <a:p>
            <a:pPr>
              <a:lnSpc>
                <a:spcPct val="90000"/>
              </a:lnSpc>
            </a:pPr>
            <a:r>
              <a:rPr lang="en-US" sz="2400" dirty="0">
                <a:solidFill>
                  <a:schemeClr val="tx2"/>
                </a:solidFill>
                <a:highlight>
                  <a:srgbClr val="FFFFFF"/>
                </a:highlight>
              </a:rPr>
              <a:t>Synthesis</a:t>
            </a:r>
            <a:endParaRPr lang="en-US" sz="2400">
              <a:solidFill>
                <a:schemeClr val="tx2"/>
              </a:solidFill>
              <a:highlight>
                <a:srgbClr val="C6C6C6"/>
              </a:highlight>
            </a:endParaRPr>
          </a:p>
          <a:p>
            <a:pPr>
              <a:lnSpc>
                <a:spcPct val="90000"/>
              </a:lnSpc>
            </a:pPr>
            <a:r>
              <a:rPr lang="en-US" sz="2400" dirty="0">
                <a:solidFill>
                  <a:schemeClr val="tx2"/>
                </a:solidFill>
                <a:highlight>
                  <a:srgbClr val="FFFFFF"/>
                </a:highlight>
              </a:rPr>
              <a:t>Criticality</a:t>
            </a:r>
            <a:endParaRPr lang="en-US" sz="2400">
              <a:solidFill>
                <a:schemeClr val="tx2"/>
              </a:solidFill>
              <a:highlight>
                <a:srgbClr val="C6C6C6"/>
              </a:highlight>
            </a:endParaRPr>
          </a:p>
          <a:p>
            <a:pPr>
              <a:lnSpc>
                <a:spcPct val="90000"/>
              </a:lnSpc>
            </a:pPr>
            <a:r>
              <a:rPr lang="en-US" sz="2400" dirty="0">
                <a:solidFill>
                  <a:schemeClr val="tx2"/>
                </a:solidFill>
                <a:highlight>
                  <a:srgbClr val="FFFFFF"/>
                </a:highlight>
              </a:rPr>
              <a:t>Identification of gaps</a:t>
            </a:r>
            <a:endParaRPr lang="en-US" sz="2400">
              <a:solidFill>
                <a:schemeClr val="tx2"/>
              </a:solidFill>
              <a:highlight>
                <a:srgbClr val="C6C6C6"/>
              </a:highlight>
            </a:endParaRPr>
          </a:p>
          <a:p>
            <a:pPr>
              <a:lnSpc>
                <a:spcPct val="90000"/>
              </a:lnSpc>
            </a:pPr>
            <a:endParaRPr lang="en-US"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ooks">
            <a:extLst>
              <a:ext uri="{FF2B5EF4-FFF2-40B4-BE49-F238E27FC236}">
                <a16:creationId xmlns:a16="http://schemas.microsoft.com/office/drawing/2014/main" id="{76034467-9E4E-1BFC-D9B3-F397B7FE348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623415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73FFD-51BC-A765-ADD2-6123BF6DE76C}"/>
              </a:ext>
            </a:extLst>
          </p:cNvPr>
          <p:cNvSpPr>
            <a:spLocks noGrp="1"/>
          </p:cNvSpPr>
          <p:nvPr>
            <p:ph type="title"/>
          </p:nvPr>
        </p:nvSpPr>
        <p:spPr>
          <a:xfrm>
            <a:off x="4641011" y="73742"/>
            <a:ext cx="6863496" cy="2220726"/>
          </a:xfrm>
        </p:spPr>
        <p:txBody>
          <a:bodyPr>
            <a:normAutofit/>
          </a:bodyPr>
          <a:lstStyle/>
          <a:p>
            <a:r>
              <a:rPr lang="en-US" sz="3200" dirty="0"/>
              <a:t>Reflection</a:t>
            </a:r>
            <a:r>
              <a:rPr lang="en-US" dirty="0"/>
              <a:t> </a:t>
            </a:r>
          </a:p>
        </p:txBody>
      </p:sp>
      <p:pic>
        <p:nvPicPr>
          <p:cNvPr id="5" name="Picture 4" descr="Reading a book and drinking coffee on the table">
            <a:extLst>
              <a:ext uri="{FF2B5EF4-FFF2-40B4-BE49-F238E27FC236}">
                <a16:creationId xmlns:a16="http://schemas.microsoft.com/office/drawing/2014/main" id="{8A72A70C-DFDB-6488-AE5D-97C0DAD1B554}"/>
              </a:ext>
            </a:extLst>
          </p:cNvPr>
          <p:cNvPicPr>
            <a:picLocks noChangeAspect="1"/>
          </p:cNvPicPr>
          <p:nvPr/>
        </p:nvPicPr>
        <p:blipFill>
          <a:blip r:embed="rId2"/>
          <a:srcRect l="25906" r="29686" b="-10"/>
          <a:stretch>
            <a:fillRect/>
          </a:stretch>
        </p:blipFill>
        <p:spPr>
          <a:xfrm>
            <a:off x="1" y="10"/>
            <a:ext cx="4565591" cy="6857990"/>
          </a:xfrm>
          <a:custGeom>
            <a:avLst/>
            <a:gdLst/>
            <a:ahLst/>
            <a:cxnLst/>
            <a:rect l="l" t="t" r="r" b="b"/>
            <a:pathLst>
              <a:path w="4565591" h="6858000">
                <a:moveTo>
                  <a:pt x="0" y="0"/>
                </a:moveTo>
                <a:lnTo>
                  <a:pt x="4565591" y="0"/>
                </a:lnTo>
                <a:lnTo>
                  <a:pt x="4565591" y="6858000"/>
                </a:lnTo>
                <a:lnTo>
                  <a:pt x="0" y="6858000"/>
                </a:lnTo>
                <a:close/>
              </a:path>
            </a:pathLst>
          </a:custGeom>
          <a:noFill/>
        </p:spPr>
      </p:pic>
      <p:sp>
        <p:nvSpPr>
          <p:cNvPr id="3" name="Content Placeholder 2">
            <a:extLst>
              <a:ext uri="{FF2B5EF4-FFF2-40B4-BE49-F238E27FC236}">
                <a16:creationId xmlns:a16="http://schemas.microsoft.com/office/drawing/2014/main" id="{A04071F0-8712-B621-31F1-A12BAF041506}"/>
              </a:ext>
            </a:extLst>
          </p:cNvPr>
          <p:cNvSpPr>
            <a:spLocks noGrp="1"/>
          </p:cNvSpPr>
          <p:nvPr>
            <p:ph sz="quarter" idx="13"/>
          </p:nvPr>
        </p:nvSpPr>
        <p:spPr>
          <a:xfrm>
            <a:off x="4784811" y="2293781"/>
            <a:ext cx="6719696" cy="3869275"/>
          </a:xfrm>
        </p:spPr>
        <p:txBody>
          <a:bodyPr vert="horz" lIns="91440" tIns="45720" rIns="91440" bIns="45720" rtlCol="0" anchor="t">
            <a:normAutofit/>
          </a:bodyPr>
          <a:lstStyle/>
          <a:p>
            <a:pPr marL="0" indent="0">
              <a:buNone/>
            </a:pPr>
            <a:r>
              <a:rPr lang="en-US" sz="2400" b="1" dirty="0"/>
              <a:t>Looking back at my ECDE7002 literature review:</a:t>
            </a:r>
            <a:endParaRPr lang="en-US" sz="2400" dirty="0"/>
          </a:p>
          <a:p>
            <a:r>
              <a:rPr lang="en-US" sz="2400" dirty="0"/>
              <a:t>What worked well?</a:t>
            </a:r>
          </a:p>
          <a:p>
            <a:r>
              <a:rPr lang="en-US" sz="2400" dirty="0"/>
              <a:t>What would I improve?</a:t>
            </a:r>
          </a:p>
          <a:p>
            <a:r>
              <a:rPr lang="en-US" sz="2400" dirty="0"/>
              <a:t>What do I understand now that I did not understand then?</a:t>
            </a:r>
          </a:p>
          <a:p>
            <a:endParaRPr lang="en-US" dirty="0"/>
          </a:p>
        </p:txBody>
      </p:sp>
    </p:spTree>
    <p:extLst>
      <p:ext uri="{BB962C8B-B14F-4D97-AF65-F5344CB8AC3E}">
        <p14:creationId xmlns:p14="http://schemas.microsoft.com/office/powerpoint/2010/main" val="2047860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EEAA2-2B7E-7D8E-969E-69DE5459ABF6}"/>
              </a:ext>
            </a:extLst>
          </p:cNvPr>
          <p:cNvSpPr>
            <a:spLocks noGrp="1"/>
          </p:cNvSpPr>
          <p:nvPr>
            <p:ph type="title"/>
          </p:nvPr>
        </p:nvSpPr>
        <p:spPr>
          <a:xfrm>
            <a:off x="615697" y="429768"/>
            <a:ext cx="3657600" cy="1667226"/>
          </a:xfrm>
        </p:spPr>
        <p:txBody>
          <a:bodyPr anchor="b">
            <a:normAutofit/>
          </a:bodyPr>
          <a:lstStyle/>
          <a:p>
            <a:r>
              <a:rPr lang="en-US" sz="3200" dirty="0"/>
              <a:t>Discussion </a:t>
            </a:r>
          </a:p>
        </p:txBody>
      </p:sp>
      <p:sp>
        <p:nvSpPr>
          <p:cNvPr id="4" name="Content Placeholder 3">
            <a:extLst>
              <a:ext uri="{FF2B5EF4-FFF2-40B4-BE49-F238E27FC236}">
                <a16:creationId xmlns:a16="http://schemas.microsoft.com/office/drawing/2014/main" id="{FDA1F1D4-E41D-A428-023B-44D8B5ABBCAA}"/>
              </a:ext>
            </a:extLst>
          </p:cNvPr>
          <p:cNvSpPr>
            <a:spLocks noGrp="1"/>
          </p:cNvSpPr>
          <p:nvPr>
            <p:ph sz="quarter" idx="14"/>
          </p:nvPr>
        </p:nvSpPr>
        <p:spPr>
          <a:xfrm>
            <a:off x="615823" y="2315569"/>
            <a:ext cx="4553464" cy="3835481"/>
          </a:xfrm>
        </p:spPr>
        <p:txBody>
          <a:bodyPr vert="horz" lIns="91440" tIns="45720" rIns="91440" bIns="45720" rtlCol="0" anchor="t">
            <a:noAutofit/>
          </a:bodyPr>
          <a:lstStyle/>
          <a:p>
            <a:r>
              <a:rPr lang="en-US" sz="2400" dirty="0"/>
              <a:t>How critical was your review?</a:t>
            </a:r>
          </a:p>
          <a:p>
            <a:r>
              <a:rPr lang="en-US" sz="2400" dirty="0"/>
              <a:t>Did you </a:t>
            </a:r>
            <a:r>
              <a:rPr lang="en-US" sz="2400" dirty="0" err="1"/>
              <a:t>synthesise</a:t>
            </a:r>
            <a:r>
              <a:rPr lang="en-US" sz="2400" dirty="0"/>
              <a:t> sources?</a:t>
            </a:r>
          </a:p>
          <a:p>
            <a:r>
              <a:rPr lang="en-US" sz="2400" dirty="0"/>
              <a:t>Did your review develop an argument?</a:t>
            </a:r>
          </a:p>
          <a:p>
            <a:r>
              <a:rPr lang="en-US" sz="2400" dirty="0"/>
              <a:t>Did it identify gaps, tensions or debates?</a:t>
            </a:r>
          </a:p>
          <a:p>
            <a:endParaRPr lang="en-US" dirty="0"/>
          </a:p>
        </p:txBody>
      </p:sp>
      <p:pic>
        <p:nvPicPr>
          <p:cNvPr id="5" name="Picture 4" descr="Discussions clipart 20 free Cliparts | Download images on Clipground 2020">
            <a:extLst>
              <a:ext uri="{FF2B5EF4-FFF2-40B4-BE49-F238E27FC236}">
                <a16:creationId xmlns:a16="http://schemas.microsoft.com/office/drawing/2014/main" id="{CFFA069B-8C11-8528-E80D-BBB38B38F2F8}"/>
              </a:ext>
            </a:extLst>
          </p:cNvPr>
          <p:cNvPicPr>
            <a:picLocks noChangeAspect="1"/>
          </p:cNvPicPr>
          <p:nvPr/>
        </p:nvPicPr>
        <p:blipFill>
          <a:blip r:embed="rId2"/>
          <a:srcRect t="538" r="1" b="1"/>
          <a:stretch>
            <a:fillRect/>
          </a:stretch>
        </p:blipFill>
        <p:spPr>
          <a:xfrm>
            <a:off x="5667385" y="1263433"/>
            <a:ext cx="6524615" cy="4887187"/>
          </a:xfrm>
          <a:prstGeom prst="rect">
            <a:avLst/>
          </a:prstGeom>
          <a:noFill/>
        </p:spPr>
      </p:pic>
    </p:spTree>
    <p:extLst>
      <p:ext uri="{BB962C8B-B14F-4D97-AF65-F5344CB8AC3E}">
        <p14:creationId xmlns:p14="http://schemas.microsoft.com/office/powerpoint/2010/main" val="5774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F1F49-5CDE-585F-A4C8-CC1CF0D4FC14}"/>
              </a:ext>
            </a:extLst>
          </p:cNvPr>
          <p:cNvSpPr>
            <a:spLocks noGrp="1"/>
          </p:cNvSpPr>
          <p:nvPr>
            <p:ph type="title"/>
          </p:nvPr>
        </p:nvSpPr>
        <p:spPr/>
        <p:txBody>
          <a:bodyPr/>
          <a:lstStyle/>
          <a:p>
            <a:r>
              <a:rPr lang="en-US"/>
              <a:t>Self-audit </a:t>
            </a:r>
          </a:p>
        </p:txBody>
      </p:sp>
      <p:graphicFrame>
        <p:nvGraphicFramePr>
          <p:cNvPr id="6" name="Content Placeholder 5">
            <a:extLst>
              <a:ext uri="{FF2B5EF4-FFF2-40B4-BE49-F238E27FC236}">
                <a16:creationId xmlns:a16="http://schemas.microsoft.com/office/drawing/2014/main" id="{662C94C3-AE73-0EC2-9FFE-9CF01A69B2DA}"/>
              </a:ext>
            </a:extLst>
          </p:cNvPr>
          <p:cNvGraphicFramePr>
            <a:graphicFrameLocks noGrp="1"/>
          </p:cNvGraphicFramePr>
          <p:nvPr>
            <p:ph idx="1"/>
            <p:extLst>
              <p:ext uri="{D42A27DB-BD31-4B8C-83A1-F6EECF244321}">
                <p14:modId xmlns:p14="http://schemas.microsoft.com/office/powerpoint/2010/main" val="1793219187"/>
              </p:ext>
            </p:extLst>
          </p:nvPr>
        </p:nvGraphicFramePr>
        <p:xfrm>
          <a:off x="612775" y="1709738"/>
          <a:ext cx="10963274" cy="3239646"/>
        </p:xfrm>
        <a:graphic>
          <a:graphicData uri="http://schemas.openxmlformats.org/drawingml/2006/table">
            <a:tbl>
              <a:tblPr bandRow="1">
                <a:tableStyleId>{5940675A-B579-460E-94D1-54222C63F5DA}</a:tableStyleId>
              </a:tblPr>
              <a:tblGrid>
                <a:gridCol w="4054252">
                  <a:extLst>
                    <a:ext uri="{9D8B030D-6E8A-4147-A177-3AD203B41FA5}">
                      <a16:colId xmlns:a16="http://schemas.microsoft.com/office/drawing/2014/main" val="2036709308"/>
                    </a:ext>
                  </a:extLst>
                </a:gridCol>
                <a:gridCol w="1679276">
                  <a:extLst>
                    <a:ext uri="{9D8B030D-6E8A-4147-A177-3AD203B41FA5}">
                      <a16:colId xmlns:a16="http://schemas.microsoft.com/office/drawing/2014/main" val="850312433"/>
                    </a:ext>
                  </a:extLst>
                </a:gridCol>
                <a:gridCol w="2542904">
                  <a:extLst>
                    <a:ext uri="{9D8B030D-6E8A-4147-A177-3AD203B41FA5}">
                      <a16:colId xmlns:a16="http://schemas.microsoft.com/office/drawing/2014/main" val="1986318622"/>
                    </a:ext>
                  </a:extLst>
                </a:gridCol>
                <a:gridCol w="2686842">
                  <a:extLst>
                    <a:ext uri="{9D8B030D-6E8A-4147-A177-3AD203B41FA5}">
                      <a16:colId xmlns:a16="http://schemas.microsoft.com/office/drawing/2014/main" val="1672437641"/>
                    </a:ext>
                  </a:extLst>
                </a:gridCol>
              </a:tblGrid>
              <a:tr h="190500">
                <a:tc>
                  <a:txBody>
                    <a:bodyPr/>
                    <a:lstStyle/>
                    <a:p>
                      <a:pPr marL="0" marR="0" indent="0" algn="ctr" rtl="0" fontAlgn="base">
                        <a:buNone/>
                      </a:pPr>
                      <a:r>
                        <a:rPr lang="en-GB" sz="2400" dirty="0">
                          <a:solidFill>
                            <a:srgbClr val="000000"/>
                          </a:solidFill>
                          <a:effectLst/>
                        </a:rPr>
                        <a:t>Area </a:t>
                      </a:r>
                    </a:p>
                  </a:txBody>
                  <a:tcPr marL="66675" marR="66675" anchor="ctr"/>
                </a:tc>
                <a:tc>
                  <a:txBody>
                    <a:bodyPr/>
                    <a:lstStyle/>
                    <a:p>
                      <a:pPr marL="0" marR="0" indent="0" algn="ctr" rtl="0" fontAlgn="base">
                        <a:buNone/>
                      </a:pPr>
                      <a:r>
                        <a:rPr lang="en-GB" sz="2400" dirty="0">
                          <a:solidFill>
                            <a:srgbClr val="000000"/>
                          </a:solidFill>
                          <a:effectLst/>
                        </a:rPr>
                        <a:t>Strong </a:t>
                      </a:r>
                    </a:p>
                  </a:txBody>
                  <a:tcPr marL="66675" marR="66675" anchor="ctr"/>
                </a:tc>
                <a:tc>
                  <a:txBody>
                    <a:bodyPr/>
                    <a:lstStyle/>
                    <a:p>
                      <a:pPr marL="0" marR="0" indent="0" algn="ctr" rtl="0" fontAlgn="base">
                        <a:buNone/>
                      </a:pPr>
                      <a:r>
                        <a:rPr lang="en-GB" sz="2400" dirty="0">
                          <a:solidFill>
                            <a:srgbClr val="000000"/>
                          </a:solidFill>
                          <a:effectLst/>
                        </a:rPr>
                        <a:t>Developing </a:t>
                      </a:r>
                    </a:p>
                  </a:txBody>
                  <a:tcPr marL="66675" marR="66675" anchor="ctr"/>
                </a:tc>
                <a:tc>
                  <a:txBody>
                    <a:bodyPr/>
                    <a:lstStyle/>
                    <a:p>
                      <a:pPr marL="0" marR="0" indent="0" algn="ctr" rtl="0" fontAlgn="base">
                        <a:buNone/>
                      </a:pPr>
                      <a:r>
                        <a:rPr lang="en-GB" sz="2400" dirty="0">
                          <a:solidFill>
                            <a:srgbClr val="000000"/>
                          </a:solidFill>
                          <a:effectLst/>
                        </a:rPr>
                        <a:t>Needs Work </a:t>
                      </a:r>
                    </a:p>
                  </a:txBody>
                  <a:tcPr marL="66675" marR="66675" anchor="ctr"/>
                </a:tc>
                <a:extLst>
                  <a:ext uri="{0D108BD9-81ED-4DB2-BD59-A6C34878D82A}">
                    <a16:rowId xmlns:a16="http://schemas.microsoft.com/office/drawing/2014/main" val="124933840"/>
                  </a:ext>
                </a:extLst>
              </a:tr>
              <a:tr h="190500">
                <a:tc>
                  <a:txBody>
                    <a:bodyPr/>
                    <a:lstStyle/>
                    <a:p>
                      <a:pPr marL="0" marR="0" indent="0" algn="l" rtl="0" fontAlgn="base">
                        <a:buNone/>
                      </a:pPr>
                      <a:r>
                        <a:rPr lang="en-GB" sz="2400" dirty="0">
                          <a:solidFill>
                            <a:srgbClr val="000000"/>
                          </a:solidFill>
                          <a:effectLst/>
                        </a:rPr>
                        <a:t>Focus </a:t>
                      </a: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extLst>
                  <a:ext uri="{0D108BD9-81ED-4DB2-BD59-A6C34878D82A}">
                    <a16:rowId xmlns:a16="http://schemas.microsoft.com/office/drawing/2014/main" val="2137418660"/>
                  </a:ext>
                </a:extLst>
              </a:tr>
              <a:tr h="190500">
                <a:tc>
                  <a:txBody>
                    <a:bodyPr/>
                    <a:lstStyle/>
                    <a:p>
                      <a:pPr marL="0" marR="0" indent="0" algn="l" rtl="0" fontAlgn="base">
                        <a:buNone/>
                      </a:pPr>
                      <a:r>
                        <a:rPr lang="en-GB" sz="2400" dirty="0">
                          <a:solidFill>
                            <a:srgbClr val="000000"/>
                          </a:solidFill>
                          <a:effectLst/>
                        </a:rPr>
                        <a:t>Use of literature </a:t>
                      </a: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extLst>
                  <a:ext uri="{0D108BD9-81ED-4DB2-BD59-A6C34878D82A}">
                    <a16:rowId xmlns:a16="http://schemas.microsoft.com/office/drawing/2014/main" val="4288500790"/>
                  </a:ext>
                </a:extLst>
              </a:tr>
              <a:tr h="190500">
                <a:tc>
                  <a:txBody>
                    <a:bodyPr/>
                    <a:lstStyle/>
                    <a:p>
                      <a:pPr marL="0" marR="0" indent="0" algn="l" rtl="0" fontAlgn="base">
                        <a:buNone/>
                      </a:pPr>
                      <a:r>
                        <a:rPr lang="en-GB" sz="2400" dirty="0">
                          <a:solidFill>
                            <a:srgbClr val="000000"/>
                          </a:solidFill>
                          <a:effectLst/>
                        </a:rPr>
                        <a:t>Criticality </a:t>
                      </a: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extLst>
                  <a:ext uri="{0D108BD9-81ED-4DB2-BD59-A6C34878D82A}">
                    <a16:rowId xmlns:a16="http://schemas.microsoft.com/office/drawing/2014/main" val="3411437810"/>
                  </a:ext>
                </a:extLst>
              </a:tr>
              <a:tr h="190500">
                <a:tc>
                  <a:txBody>
                    <a:bodyPr/>
                    <a:lstStyle/>
                    <a:p>
                      <a:pPr marL="0" marR="0" indent="0" algn="l" rtl="0" fontAlgn="base">
                        <a:buNone/>
                      </a:pPr>
                      <a:r>
                        <a:rPr lang="en-GB" sz="2400" dirty="0">
                          <a:solidFill>
                            <a:srgbClr val="000000"/>
                          </a:solidFill>
                          <a:effectLst/>
                        </a:rPr>
                        <a:t>Synthesis </a:t>
                      </a: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extLst>
                  <a:ext uri="{0D108BD9-81ED-4DB2-BD59-A6C34878D82A}">
                    <a16:rowId xmlns:a16="http://schemas.microsoft.com/office/drawing/2014/main" val="2141453985"/>
                  </a:ext>
                </a:extLst>
              </a:tr>
              <a:tr h="190500">
                <a:tc>
                  <a:txBody>
                    <a:bodyPr/>
                    <a:lstStyle/>
                    <a:p>
                      <a:pPr marL="0" marR="0" indent="0" algn="l" rtl="0" fontAlgn="base">
                        <a:buNone/>
                      </a:pPr>
                      <a:r>
                        <a:rPr lang="en-GB" sz="2400" dirty="0">
                          <a:solidFill>
                            <a:srgbClr val="000000"/>
                          </a:solidFill>
                          <a:effectLst/>
                        </a:rPr>
                        <a:t>Structure </a:t>
                      </a: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extLst>
                  <a:ext uri="{0D108BD9-81ED-4DB2-BD59-A6C34878D82A}">
                    <a16:rowId xmlns:a16="http://schemas.microsoft.com/office/drawing/2014/main" val="3703915725"/>
                  </a:ext>
                </a:extLst>
              </a:tr>
              <a:tr h="190500">
                <a:tc>
                  <a:txBody>
                    <a:bodyPr/>
                    <a:lstStyle/>
                    <a:p>
                      <a:pPr marL="0" marR="0" indent="0" algn="l" rtl="0" fontAlgn="base">
                        <a:buNone/>
                      </a:pPr>
                      <a:r>
                        <a:rPr lang="en-GB" sz="2400" dirty="0">
                          <a:solidFill>
                            <a:srgbClr val="000000"/>
                          </a:solidFill>
                          <a:effectLst/>
                        </a:rPr>
                        <a:t>Identification of gaps </a:t>
                      </a: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tc>
                  <a:txBody>
                    <a:bodyPr/>
                    <a:lstStyle/>
                    <a:p>
                      <a:pPr marL="0" marR="0" indent="0" algn="l" rtl="0" fontAlgn="base">
                        <a:lnSpc>
                          <a:spcPct val="108958"/>
                        </a:lnSpc>
                        <a:spcAft>
                          <a:spcPts val="800"/>
                        </a:spcAft>
                        <a:buNone/>
                      </a:pPr>
                      <a:endParaRPr lang="en-GB" sz="2400" dirty="0">
                        <a:solidFill>
                          <a:srgbClr val="000000"/>
                        </a:solidFill>
                        <a:effectLst/>
                      </a:endParaRPr>
                    </a:p>
                  </a:txBody>
                  <a:tcPr marL="66675" marR="66675" anchor="ctr"/>
                </a:tc>
                <a:extLst>
                  <a:ext uri="{0D108BD9-81ED-4DB2-BD59-A6C34878D82A}">
                    <a16:rowId xmlns:a16="http://schemas.microsoft.com/office/drawing/2014/main" val="1321505070"/>
                  </a:ext>
                </a:extLst>
              </a:tr>
            </a:tbl>
          </a:graphicData>
        </a:graphic>
      </p:graphicFrame>
    </p:spTree>
    <p:extLst>
      <p:ext uri="{BB962C8B-B14F-4D97-AF65-F5344CB8AC3E}">
        <p14:creationId xmlns:p14="http://schemas.microsoft.com/office/powerpoint/2010/main" val="1401524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736FD-DFBD-8F88-7626-2500E9605E01}"/>
              </a:ext>
            </a:extLst>
          </p:cNvPr>
          <p:cNvSpPr>
            <a:spLocks noGrp="1"/>
          </p:cNvSpPr>
          <p:nvPr>
            <p:ph type="title"/>
          </p:nvPr>
        </p:nvSpPr>
        <p:spPr>
          <a:xfrm>
            <a:off x="8473443" y="2207025"/>
            <a:ext cx="3472459" cy="1858941"/>
          </a:xfrm>
        </p:spPr>
        <p:txBody>
          <a:bodyPr anchor="b">
            <a:normAutofit/>
          </a:bodyPr>
          <a:lstStyle/>
          <a:p>
            <a:r>
              <a:rPr lang="en-GB" sz="3200"/>
              <a:t>Understanding and organising the literature</a:t>
            </a:r>
            <a:endParaRPr lang="en-US"/>
          </a:p>
        </p:txBody>
      </p:sp>
      <p:pic>
        <p:nvPicPr>
          <p:cNvPr id="4" name="Picture 3">
            <a:extLst>
              <a:ext uri="{FF2B5EF4-FFF2-40B4-BE49-F238E27FC236}">
                <a16:creationId xmlns:a16="http://schemas.microsoft.com/office/drawing/2014/main" id="{77AE9E79-95C5-6E44-BB75-F474D6E8B6C8}"/>
              </a:ext>
            </a:extLst>
          </p:cNvPr>
          <p:cNvPicPr>
            <a:picLocks noChangeAspect="1"/>
          </p:cNvPicPr>
          <p:nvPr/>
        </p:nvPicPr>
        <p:blipFill>
          <a:blip r:embed="rId2"/>
          <a:srcRect l="19733" r="16242" b="6250"/>
          <a:stretch>
            <a:fillRect/>
          </a:stretch>
        </p:blipFill>
        <p:spPr>
          <a:xfrm>
            <a:off x="20" y="10"/>
            <a:ext cx="8326303" cy="6857990"/>
          </a:xfrm>
          <a:custGeom>
            <a:avLst/>
            <a:gdLst/>
            <a:ahLst/>
            <a:cxnLst/>
            <a:rect l="l" t="t" r="r" b="b"/>
            <a:pathLst>
              <a:path w="8326323" h="6858000">
                <a:moveTo>
                  <a:pt x="0" y="0"/>
                </a:moveTo>
                <a:lnTo>
                  <a:pt x="8326323" y="0"/>
                </a:lnTo>
                <a:lnTo>
                  <a:pt x="8326323" y="6858000"/>
                </a:lnTo>
                <a:lnTo>
                  <a:pt x="0" y="6858000"/>
                </a:lnTo>
                <a:close/>
              </a:path>
            </a:pathLst>
          </a:custGeom>
          <a:noFill/>
        </p:spPr>
      </p:pic>
    </p:spTree>
    <p:extLst>
      <p:ext uri="{BB962C8B-B14F-4D97-AF65-F5344CB8AC3E}">
        <p14:creationId xmlns:p14="http://schemas.microsoft.com/office/powerpoint/2010/main" val="36756707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AC03A-3E96-EB5A-F228-013D9E6CBDBE}"/>
              </a:ext>
            </a:extLst>
          </p:cNvPr>
          <p:cNvSpPr>
            <a:spLocks noGrp="1"/>
          </p:cNvSpPr>
          <p:nvPr>
            <p:ph type="title"/>
          </p:nvPr>
        </p:nvSpPr>
        <p:spPr>
          <a:xfrm>
            <a:off x="4641011" y="-4699"/>
            <a:ext cx="6863496" cy="831197"/>
          </a:xfrm>
        </p:spPr>
        <p:txBody>
          <a:bodyPr>
            <a:normAutofit/>
          </a:bodyPr>
          <a:lstStyle/>
          <a:p>
            <a:r>
              <a:rPr lang="en-GB" sz="3200" dirty="0"/>
              <a:t>Activity</a:t>
            </a:r>
          </a:p>
        </p:txBody>
      </p:sp>
      <p:pic>
        <p:nvPicPr>
          <p:cNvPr id="5" name="Picture 4" descr="A top view of books with different cover colours">
            <a:extLst>
              <a:ext uri="{FF2B5EF4-FFF2-40B4-BE49-F238E27FC236}">
                <a16:creationId xmlns:a16="http://schemas.microsoft.com/office/drawing/2014/main" id="{12B94FA6-ADA3-1F90-1009-B340BD40A82D}"/>
              </a:ext>
            </a:extLst>
          </p:cNvPr>
          <p:cNvPicPr>
            <a:picLocks noChangeAspect="1"/>
          </p:cNvPicPr>
          <p:nvPr/>
        </p:nvPicPr>
        <p:blipFill>
          <a:blip r:embed="rId2"/>
          <a:srcRect l="17943" r="15492" b="11"/>
          <a:stretch>
            <a:fillRect/>
          </a:stretch>
        </p:blipFill>
        <p:spPr>
          <a:xfrm>
            <a:off x="1" y="10"/>
            <a:ext cx="4565591" cy="6857990"/>
          </a:xfrm>
          <a:custGeom>
            <a:avLst/>
            <a:gdLst/>
            <a:ahLst/>
            <a:cxnLst/>
            <a:rect l="l" t="t" r="r" b="b"/>
            <a:pathLst>
              <a:path w="4565591" h="6858000">
                <a:moveTo>
                  <a:pt x="0" y="0"/>
                </a:moveTo>
                <a:lnTo>
                  <a:pt x="4565591" y="0"/>
                </a:lnTo>
                <a:lnTo>
                  <a:pt x="4565591" y="6858000"/>
                </a:lnTo>
                <a:lnTo>
                  <a:pt x="0" y="6858000"/>
                </a:lnTo>
                <a:close/>
              </a:path>
            </a:pathLst>
          </a:custGeom>
          <a:noFill/>
        </p:spPr>
      </p:pic>
      <p:sp>
        <p:nvSpPr>
          <p:cNvPr id="3" name="Content Placeholder 2">
            <a:extLst>
              <a:ext uri="{FF2B5EF4-FFF2-40B4-BE49-F238E27FC236}">
                <a16:creationId xmlns:a16="http://schemas.microsoft.com/office/drawing/2014/main" id="{EF88A5BB-9795-F01A-DC27-13D62F401839}"/>
              </a:ext>
            </a:extLst>
          </p:cNvPr>
          <p:cNvSpPr>
            <a:spLocks noGrp="1"/>
          </p:cNvSpPr>
          <p:nvPr>
            <p:ph sz="quarter" idx="13"/>
          </p:nvPr>
        </p:nvSpPr>
        <p:spPr>
          <a:xfrm>
            <a:off x="4792383" y="944532"/>
            <a:ext cx="6712124" cy="5218524"/>
          </a:xfrm>
        </p:spPr>
        <p:txBody>
          <a:bodyPr vert="horz" lIns="91440" tIns="45720" rIns="91440" bIns="45720" rtlCol="0" anchor="t">
            <a:normAutofit/>
          </a:bodyPr>
          <a:lstStyle/>
          <a:p>
            <a:pPr>
              <a:lnSpc>
                <a:spcPct val="110000"/>
              </a:lnSpc>
              <a:buFont typeface="Arial"/>
              <a:buChar char="•"/>
            </a:pPr>
            <a:r>
              <a:rPr lang="en-GB" sz="2400" dirty="0"/>
              <a:t>Share with the group your research questions and outline any refinements made since studying ECDE7002</a:t>
            </a:r>
            <a:endParaRPr lang="en-US" sz="2400"/>
          </a:p>
          <a:p>
            <a:pPr>
              <a:lnSpc>
                <a:spcPct val="110000"/>
              </a:lnSpc>
              <a:buFont typeface="Arial"/>
              <a:buChar char="•"/>
            </a:pPr>
            <a:endParaRPr lang="en-GB" sz="2400" dirty="0"/>
          </a:p>
          <a:p>
            <a:pPr>
              <a:lnSpc>
                <a:spcPct val="110000"/>
              </a:lnSpc>
              <a:buFont typeface="Arial"/>
              <a:buChar char="•"/>
            </a:pPr>
            <a:r>
              <a:rPr lang="en-GB" sz="2400" dirty="0"/>
              <a:t>The wider group should reflect and provide feedback on the following:</a:t>
            </a:r>
          </a:p>
          <a:p>
            <a:pPr lvl="1">
              <a:lnSpc>
                <a:spcPct val="110000"/>
              </a:lnSpc>
              <a:buFont typeface="Courier New" panose="020B0604020202020204" pitchFamily="34" charset="0"/>
              <a:buChar char="o"/>
            </a:pPr>
            <a:r>
              <a:rPr lang="en-GB" sz="2400" dirty="0"/>
              <a:t>Is the question focused?</a:t>
            </a:r>
          </a:p>
          <a:p>
            <a:pPr lvl="1">
              <a:lnSpc>
                <a:spcPct val="110000"/>
              </a:lnSpc>
              <a:buFont typeface="Courier New" panose="020B0604020202020204" pitchFamily="34" charset="0"/>
              <a:buChar char="o"/>
            </a:pPr>
            <a:r>
              <a:rPr lang="en-GB" sz="2400" dirty="0"/>
              <a:t>Is it clear?</a:t>
            </a:r>
          </a:p>
          <a:p>
            <a:pPr lvl="1">
              <a:lnSpc>
                <a:spcPct val="110000"/>
              </a:lnSpc>
              <a:buFont typeface="Courier New" panose="020B0604020202020204" pitchFamily="34" charset="0"/>
              <a:buChar char="o"/>
            </a:pPr>
            <a:r>
              <a:rPr lang="en-GB" sz="2400" dirty="0"/>
              <a:t>Does it suggest a coherent literature base?</a:t>
            </a:r>
          </a:p>
          <a:p>
            <a:pPr lvl="1">
              <a:lnSpc>
                <a:spcPct val="110000"/>
              </a:lnSpc>
              <a:buFont typeface="Courier New" panose="020B0604020202020204" pitchFamily="34" charset="0"/>
              <a:buChar char="o"/>
            </a:pPr>
            <a:r>
              <a:rPr lang="en-GB" sz="2400" dirty="0"/>
              <a:t>Is the scope manageable?</a:t>
            </a:r>
          </a:p>
          <a:p>
            <a:pPr>
              <a:lnSpc>
                <a:spcPct val="110000"/>
              </a:lnSpc>
              <a:buFont typeface="Arial"/>
              <a:buChar char="•"/>
            </a:pPr>
            <a:endParaRPr lang="en-GB" sz="1600"/>
          </a:p>
        </p:txBody>
      </p:sp>
    </p:spTree>
    <p:extLst>
      <p:ext uri="{BB962C8B-B14F-4D97-AF65-F5344CB8AC3E}">
        <p14:creationId xmlns:p14="http://schemas.microsoft.com/office/powerpoint/2010/main" val="16877708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71B47-6F53-04AB-B8B2-5470A85555C6}"/>
              </a:ext>
            </a:extLst>
          </p:cNvPr>
          <p:cNvSpPr>
            <a:spLocks noGrp="1"/>
          </p:cNvSpPr>
          <p:nvPr>
            <p:ph type="title"/>
          </p:nvPr>
        </p:nvSpPr>
        <p:spPr/>
        <p:txBody>
          <a:bodyPr>
            <a:normAutofit/>
          </a:bodyPr>
          <a:lstStyle/>
          <a:p>
            <a:r>
              <a:rPr lang="en-GB" sz="3200"/>
              <a:t>Literature mapping</a:t>
            </a:r>
          </a:p>
        </p:txBody>
      </p:sp>
      <p:sp>
        <p:nvSpPr>
          <p:cNvPr id="3" name="Content Placeholder 2">
            <a:extLst>
              <a:ext uri="{FF2B5EF4-FFF2-40B4-BE49-F238E27FC236}">
                <a16:creationId xmlns:a16="http://schemas.microsoft.com/office/drawing/2014/main" id="{B396A66F-3A1C-CF03-7B20-C88BF313CC20}"/>
              </a:ext>
            </a:extLst>
          </p:cNvPr>
          <p:cNvSpPr>
            <a:spLocks noGrp="1"/>
          </p:cNvSpPr>
          <p:nvPr>
            <p:ph idx="1"/>
          </p:nvPr>
        </p:nvSpPr>
        <p:spPr/>
        <p:txBody>
          <a:bodyPr vert="horz" lIns="91440" tIns="45720" rIns="91440" bIns="45720" rtlCol="0" anchor="t">
            <a:normAutofit/>
          </a:bodyPr>
          <a:lstStyle/>
          <a:p>
            <a:r>
              <a:rPr lang="en-GB" sz="2400" dirty="0"/>
              <a:t>What is a literature map?</a:t>
            </a:r>
          </a:p>
          <a:p>
            <a:r>
              <a:rPr lang="en-GB" sz="2400" dirty="0"/>
              <a:t>How do researchers use literature maps?</a:t>
            </a:r>
          </a:p>
          <a:p>
            <a:r>
              <a:rPr lang="en-GB" sz="2400" dirty="0"/>
              <a:t>What are the different approaches?</a:t>
            </a:r>
          </a:p>
        </p:txBody>
      </p:sp>
    </p:spTree>
    <p:extLst>
      <p:ext uri="{BB962C8B-B14F-4D97-AF65-F5344CB8AC3E}">
        <p14:creationId xmlns:p14="http://schemas.microsoft.com/office/powerpoint/2010/main" val="300867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EAB9F3F-B41E-5154-BBD6-CFDF52EBA20E}"/>
              </a:ext>
            </a:extLst>
          </p:cNvPr>
          <p:cNvSpPr>
            <a:spLocks noGrp="1"/>
          </p:cNvSpPr>
          <p:nvPr>
            <p:ph type="ctrTitle"/>
          </p:nvPr>
        </p:nvSpPr>
        <p:spPr>
          <a:xfrm>
            <a:off x="7846390" y="1411358"/>
            <a:ext cx="3888410" cy="2845567"/>
          </a:xfrm>
        </p:spPr>
        <p:txBody>
          <a:bodyPr anchor="b">
            <a:normAutofit/>
          </a:bodyPr>
          <a:lstStyle/>
          <a:p>
            <a:r>
              <a:rPr lang="en-US"/>
              <a:t>Lessons from a doctoral journey</a:t>
            </a:r>
          </a:p>
        </p:txBody>
      </p:sp>
      <p:sp>
        <p:nvSpPr>
          <p:cNvPr id="14" name="Picture Placeholder 3">
            <a:extLst>
              <a:ext uri="{FF2B5EF4-FFF2-40B4-BE49-F238E27FC236}">
                <a16:creationId xmlns:a16="http://schemas.microsoft.com/office/drawing/2014/main" id="{2B781CC1-AA15-D35B-22D7-2A39C000668A}"/>
              </a:ext>
            </a:extLst>
          </p:cNvPr>
          <p:cNvSpPr>
            <a:spLocks noGrp="1" noChangeAspect="1"/>
          </p:cNvSpPr>
          <p:nvPr>
            <p:ph type="pic" sz="quarter" idx="14"/>
          </p:nvPr>
        </p:nvSpPr>
        <p:spPr>
          <a:xfrm>
            <a:off x="1" y="0"/>
            <a:ext cx="7424272" cy="6858000"/>
          </a:xfrm>
        </p:spPr>
      </p:sp>
    </p:spTree>
    <p:extLst>
      <p:ext uri="{BB962C8B-B14F-4D97-AF65-F5344CB8AC3E}">
        <p14:creationId xmlns:p14="http://schemas.microsoft.com/office/powerpoint/2010/main" val="2228941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64608-3144-0C2E-7C16-A1CDF3E5416B}"/>
              </a:ext>
            </a:extLst>
          </p:cNvPr>
          <p:cNvSpPr>
            <a:spLocks noGrp="1"/>
          </p:cNvSpPr>
          <p:nvPr>
            <p:ph type="title"/>
          </p:nvPr>
        </p:nvSpPr>
        <p:spPr/>
        <p:txBody>
          <a:bodyPr>
            <a:normAutofit/>
          </a:bodyPr>
          <a:lstStyle/>
          <a:p>
            <a:r>
              <a:rPr lang="en-GB" sz="3200"/>
              <a:t>Some general principles</a:t>
            </a:r>
            <a:endParaRPr lang="en-US" sz="3200"/>
          </a:p>
        </p:txBody>
      </p:sp>
      <p:sp>
        <p:nvSpPr>
          <p:cNvPr id="3" name="Content Placeholder 2">
            <a:extLst>
              <a:ext uri="{FF2B5EF4-FFF2-40B4-BE49-F238E27FC236}">
                <a16:creationId xmlns:a16="http://schemas.microsoft.com/office/drawing/2014/main" id="{567FC534-ACBD-25AE-E8A3-1AE67C14F687}"/>
              </a:ext>
            </a:extLst>
          </p:cNvPr>
          <p:cNvSpPr>
            <a:spLocks noGrp="1"/>
          </p:cNvSpPr>
          <p:nvPr>
            <p:ph idx="1"/>
          </p:nvPr>
        </p:nvSpPr>
        <p:spPr/>
        <p:txBody>
          <a:bodyPr vert="horz" lIns="91440" tIns="45720" rIns="91440" bIns="45720" rtlCol="0" anchor="t">
            <a:normAutofit/>
          </a:bodyPr>
          <a:lstStyle/>
          <a:p>
            <a:r>
              <a:rPr lang="en-GB" sz="2400" dirty="0"/>
              <a:t>Organise for synthesis and not storage</a:t>
            </a:r>
          </a:p>
          <a:p>
            <a:r>
              <a:rPr lang="en-GB" sz="2400" dirty="0"/>
              <a:t>Read for synthesis and not summary</a:t>
            </a:r>
          </a:p>
          <a:p>
            <a:r>
              <a:rPr lang="en-GB" sz="2400" dirty="0"/>
              <a:t>Building your argument through the literature</a:t>
            </a:r>
          </a:p>
          <a:p>
            <a:endParaRPr lang="en-GB" dirty="0"/>
          </a:p>
          <a:p>
            <a:endParaRPr lang="en-GB" dirty="0"/>
          </a:p>
        </p:txBody>
      </p:sp>
    </p:spTree>
    <p:extLst>
      <p:ext uri="{BB962C8B-B14F-4D97-AF65-F5344CB8AC3E}">
        <p14:creationId xmlns:p14="http://schemas.microsoft.com/office/powerpoint/2010/main" val="26712896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2981B-03D8-28F9-1D70-F4CF41C0F53B}"/>
              </a:ext>
            </a:extLst>
          </p:cNvPr>
          <p:cNvSpPr>
            <a:spLocks noGrp="1"/>
          </p:cNvSpPr>
          <p:nvPr>
            <p:ph type="title"/>
          </p:nvPr>
        </p:nvSpPr>
        <p:spPr>
          <a:xfrm>
            <a:off x="133845" y="429768"/>
            <a:ext cx="4139452" cy="703943"/>
          </a:xfrm>
        </p:spPr>
        <p:txBody>
          <a:bodyPr anchor="b">
            <a:noAutofit/>
          </a:bodyPr>
          <a:lstStyle/>
          <a:p>
            <a:r>
              <a:rPr lang="en-GB" sz="3200"/>
              <a:t>Some practical tips</a:t>
            </a:r>
          </a:p>
        </p:txBody>
      </p:sp>
      <p:sp>
        <p:nvSpPr>
          <p:cNvPr id="3" name="Content Placeholder 2">
            <a:extLst>
              <a:ext uri="{FF2B5EF4-FFF2-40B4-BE49-F238E27FC236}">
                <a16:creationId xmlns:a16="http://schemas.microsoft.com/office/drawing/2014/main" id="{25BE5DB5-A595-1353-4144-7303FA913042}"/>
              </a:ext>
            </a:extLst>
          </p:cNvPr>
          <p:cNvSpPr>
            <a:spLocks noGrp="1"/>
          </p:cNvSpPr>
          <p:nvPr>
            <p:ph sz="quarter" idx="14"/>
          </p:nvPr>
        </p:nvSpPr>
        <p:spPr>
          <a:xfrm>
            <a:off x="133971" y="1811305"/>
            <a:ext cx="4598893" cy="4879445"/>
          </a:xfrm>
        </p:spPr>
        <p:txBody>
          <a:bodyPr vert="horz" lIns="91440" tIns="45720" rIns="91440" bIns="45720" rtlCol="0" anchor="t">
            <a:noAutofit/>
          </a:bodyPr>
          <a:lstStyle/>
          <a:p>
            <a:r>
              <a:rPr lang="en-GB" sz="2400" dirty="0"/>
              <a:t>Write as you are reading</a:t>
            </a:r>
          </a:p>
          <a:p>
            <a:r>
              <a:rPr lang="en-GB" sz="2400" dirty="0"/>
              <a:t>Note down any patterns </a:t>
            </a:r>
          </a:p>
          <a:p>
            <a:r>
              <a:rPr lang="en-GB" sz="2400" dirty="0"/>
              <a:t>Don't rely on your memory alone – write it down! </a:t>
            </a:r>
          </a:p>
          <a:p>
            <a:r>
              <a:rPr lang="en-GB" sz="2400" dirty="0"/>
              <a:t>Not all literature will be helpful – accept that and avoid 'shoehorning'</a:t>
            </a:r>
          </a:p>
          <a:p>
            <a:r>
              <a:rPr lang="en-GB" sz="2400" dirty="0"/>
              <a:t>Literature saturation and when you've done 'enough'</a:t>
            </a:r>
          </a:p>
        </p:txBody>
      </p:sp>
      <p:pic>
        <p:nvPicPr>
          <p:cNvPr id="5" name="Picture 4" descr="Stack of magazines on table">
            <a:extLst>
              <a:ext uri="{FF2B5EF4-FFF2-40B4-BE49-F238E27FC236}">
                <a16:creationId xmlns:a16="http://schemas.microsoft.com/office/drawing/2014/main" id="{C9A0A52C-22C0-E2D8-7CC9-00ADB87B791F}"/>
              </a:ext>
            </a:extLst>
          </p:cNvPr>
          <p:cNvPicPr>
            <a:picLocks noChangeAspect="1"/>
          </p:cNvPicPr>
          <p:nvPr/>
        </p:nvPicPr>
        <p:blipFill>
          <a:blip r:embed="rId2"/>
          <a:srcRect l="28979" r="4" b="4"/>
          <a:stretch>
            <a:fillRect/>
          </a:stretch>
        </p:blipFill>
        <p:spPr>
          <a:xfrm>
            <a:off x="4895088" y="10"/>
            <a:ext cx="7296912" cy="6857990"/>
          </a:xfrm>
          <a:prstGeom prst="rect">
            <a:avLst/>
          </a:prstGeom>
          <a:noFill/>
        </p:spPr>
      </p:pic>
    </p:spTree>
    <p:extLst>
      <p:ext uri="{BB962C8B-B14F-4D97-AF65-F5344CB8AC3E}">
        <p14:creationId xmlns:p14="http://schemas.microsoft.com/office/powerpoint/2010/main" val="30778808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8E38E-92E1-EFCF-E3F2-05B220347F88}"/>
              </a:ext>
            </a:extLst>
          </p:cNvPr>
          <p:cNvSpPr>
            <a:spLocks noGrp="1"/>
          </p:cNvSpPr>
          <p:nvPr>
            <p:ph type="title"/>
          </p:nvPr>
        </p:nvSpPr>
        <p:spPr/>
        <p:txBody>
          <a:bodyPr/>
          <a:lstStyle/>
          <a:p>
            <a:r>
              <a:rPr lang="en-GB"/>
              <a:t>Example initial reflective memo</a:t>
            </a:r>
          </a:p>
        </p:txBody>
      </p:sp>
      <p:sp>
        <p:nvSpPr>
          <p:cNvPr id="3" name="Content Placeholder 2">
            <a:extLst>
              <a:ext uri="{FF2B5EF4-FFF2-40B4-BE49-F238E27FC236}">
                <a16:creationId xmlns:a16="http://schemas.microsoft.com/office/drawing/2014/main" id="{09EA8E6C-CDD3-BBCE-57CC-F21A5C7DDE17}"/>
              </a:ext>
            </a:extLst>
          </p:cNvPr>
          <p:cNvSpPr>
            <a:spLocks noGrp="1"/>
          </p:cNvSpPr>
          <p:nvPr>
            <p:ph idx="1"/>
          </p:nvPr>
        </p:nvSpPr>
        <p:spPr/>
        <p:txBody>
          <a:bodyPr vert="horz" lIns="91440" tIns="45720" rIns="91440" bIns="45720" rtlCol="0" anchor="t">
            <a:normAutofit/>
          </a:bodyPr>
          <a:lstStyle/>
          <a:p>
            <a:pPr marL="0" indent="0">
              <a:buNone/>
            </a:pPr>
            <a:r>
              <a:rPr lang="en-GB" sz="2400" dirty="0">
                <a:latin typeface="Aptos"/>
              </a:rPr>
              <a:t>Interesting points, bit dated so is it still valuable today? 3 ways of looking at internationalisation but what about devolved areas with specific identities? This isn’t mentioned and why? Can we see all these 3 ideal-types in Wales and from whose perspective are we seeing them?</a:t>
            </a:r>
            <a:endParaRPr lang="en-GB" sz="2400">
              <a:highlight>
                <a:srgbClr val="C6C6C6"/>
              </a:highlight>
              <a:latin typeface="Aptos"/>
            </a:endParaRPr>
          </a:p>
        </p:txBody>
      </p:sp>
    </p:spTree>
    <p:extLst>
      <p:ext uri="{BB962C8B-B14F-4D97-AF65-F5344CB8AC3E}">
        <p14:creationId xmlns:p14="http://schemas.microsoft.com/office/powerpoint/2010/main" val="17743126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8EB36-01C5-5BA9-AAAE-99C84BCABDF2}"/>
              </a:ext>
            </a:extLst>
          </p:cNvPr>
          <p:cNvSpPr>
            <a:spLocks noGrp="1"/>
          </p:cNvSpPr>
          <p:nvPr>
            <p:ph type="title"/>
          </p:nvPr>
        </p:nvSpPr>
        <p:spPr>
          <a:xfrm>
            <a:off x="612648" y="174839"/>
            <a:ext cx="10963655" cy="797319"/>
          </a:xfrm>
        </p:spPr>
        <p:txBody>
          <a:bodyPr/>
          <a:lstStyle/>
          <a:p>
            <a:r>
              <a:rPr lang="en-GB"/>
              <a:t>Revised reflective memo</a:t>
            </a:r>
          </a:p>
        </p:txBody>
      </p:sp>
      <p:sp>
        <p:nvSpPr>
          <p:cNvPr id="3" name="Content Placeholder 2">
            <a:extLst>
              <a:ext uri="{FF2B5EF4-FFF2-40B4-BE49-F238E27FC236}">
                <a16:creationId xmlns:a16="http://schemas.microsoft.com/office/drawing/2014/main" id="{643F43F5-6AFF-4734-1A49-3FB3F9461604}"/>
              </a:ext>
            </a:extLst>
          </p:cNvPr>
          <p:cNvSpPr>
            <a:spLocks noGrp="1"/>
          </p:cNvSpPr>
          <p:nvPr>
            <p:ph idx="1"/>
          </p:nvPr>
        </p:nvSpPr>
        <p:spPr>
          <a:xfrm>
            <a:off x="612647" y="1153808"/>
            <a:ext cx="10963656" cy="5069806"/>
          </a:xfrm>
        </p:spPr>
        <p:txBody>
          <a:bodyPr vert="horz" lIns="91440" tIns="45720" rIns="91440" bIns="45720" rtlCol="0" anchor="t">
            <a:noAutofit/>
          </a:bodyPr>
          <a:lstStyle/>
          <a:p>
            <a:pPr marL="0" indent="0">
              <a:buNone/>
            </a:pPr>
            <a:r>
              <a:rPr lang="en-GB" sz="2400" dirty="0">
                <a:highlight>
                  <a:srgbClr val="FFFFFF"/>
                </a:highlight>
                <a:latin typeface="Aptos"/>
              </a:rPr>
              <a:t>The role of modern society is complex. Universities play a significant role in supporting anchorage of an identity and achievement within a complex societal structure where identities can be fluid and cosmopolitan in nature. Stier deliberately excludes political ideologies within his discussion, yet for devolved nations, regional identities are entwined with how such nations construct policy. Within his narrative, Stier offers a number of recommendations for the future including not allowing others to influence academia's ideologies and calls for emancipation to this effect (Stier, 2004). He also outlines how there is a need to find an appropriate balance between an economistic and an idealistic outlook on education. Whilst this is indeed can be seen as a significant ambition, in a devolved nation such as Wales where there is a significant dependency on higher education as a key employer within the region, is this even possible?</a:t>
            </a:r>
            <a:endParaRPr lang="en-GB" sz="2400" dirty="0"/>
          </a:p>
        </p:txBody>
      </p:sp>
    </p:spTree>
    <p:extLst>
      <p:ext uri="{BB962C8B-B14F-4D97-AF65-F5344CB8AC3E}">
        <p14:creationId xmlns:p14="http://schemas.microsoft.com/office/powerpoint/2010/main" val="40732119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B9CCD-50D7-E5FD-55D2-D52CFC54F6DD}"/>
              </a:ext>
            </a:extLst>
          </p:cNvPr>
          <p:cNvSpPr>
            <a:spLocks noGrp="1"/>
          </p:cNvSpPr>
          <p:nvPr>
            <p:ph type="title"/>
          </p:nvPr>
        </p:nvSpPr>
        <p:spPr/>
        <p:txBody>
          <a:bodyPr>
            <a:normAutofit/>
          </a:bodyPr>
          <a:lstStyle/>
          <a:p>
            <a:r>
              <a:rPr lang="en-GB" sz="3200"/>
              <a:t>Themes, gaps, and debates</a:t>
            </a:r>
          </a:p>
        </p:txBody>
      </p:sp>
      <p:sp>
        <p:nvSpPr>
          <p:cNvPr id="3" name="Content Placeholder 2">
            <a:extLst>
              <a:ext uri="{FF2B5EF4-FFF2-40B4-BE49-F238E27FC236}">
                <a16:creationId xmlns:a16="http://schemas.microsoft.com/office/drawing/2014/main" id="{1FBB0C9E-7704-D8BD-53D2-8E7D0BF7C6B0}"/>
              </a:ext>
            </a:extLst>
          </p:cNvPr>
          <p:cNvSpPr>
            <a:spLocks noGrp="1"/>
          </p:cNvSpPr>
          <p:nvPr>
            <p:ph idx="1"/>
          </p:nvPr>
        </p:nvSpPr>
        <p:spPr/>
        <p:txBody>
          <a:bodyPr vert="horz" lIns="91440" tIns="45720" rIns="91440" bIns="45720" rtlCol="0" anchor="t">
            <a:normAutofit/>
          </a:bodyPr>
          <a:lstStyle/>
          <a:p>
            <a:pPr marL="0" indent="0">
              <a:buNone/>
            </a:pPr>
            <a:r>
              <a:rPr lang="en-GB" sz="2400" dirty="0"/>
              <a:t>Focusing on your proposed research study consider the following questions and prepare feedback for discussion.</a:t>
            </a:r>
          </a:p>
          <a:p>
            <a:pPr marL="0" indent="0">
              <a:buNone/>
            </a:pPr>
            <a:endParaRPr lang="en-GB" sz="2400" dirty="0"/>
          </a:p>
          <a:p>
            <a:r>
              <a:rPr lang="en-GB" sz="2400" dirty="0"/>
              <a:t>What do you currently think are the major themes in your field?</a:t>
            </a:r>
            <a:endParaRPr lang="en-GB" dirty="0"/>
          </a:p>
          <a:p>
            <a:r>
              <a:rPr lang="en-GB" sz="2400" dirty="0"/>
              <a:t>Are there any debates or tensions you are already aware of?</a:t>
            </a:r>
          </a:p>
          <a:p>
            <a:r>
              <a:rPr lang="en-GB" sz="2400" dirty="0"/>
              <a:t>What questions remain unanswered?</a:t>
            </a:r>
          </a:p>
          <a:p>
            <a:endParaRPr lang="en-GB" dirty="0"/>
          </a:p>
        </p:txBody>
      </p:sp>
    </p:spTree>
    <p:extLst>
      <p:ext uri="{BB962C8B-B14F-4D97-AF65-F5344CB8AC3E}">
        <p14:creationId xmlns:p14="http://schemas.microsoft.com/office/powerpoint/2010/main" val="15798176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96F73-3032-AE07-37A4-A5683DF8ACEE}"/>
              </a:ext>
            </a:extLst>
          </p:cNvPr>
          <p:cNvSpPr>
            <a:spLocks noGrp="1"/>
          </p:cNvSpPr>
          <p:nvPr>
            <p:ph type="title"/>
          </p:nvPr>
        </p:nvSpPr>
        <p:spPr/>
        <p:txBody>
          <a:bodyPr/>
          <a:lstStyle/>
          <a:p>
            <a:r>
              <a:rPr lang="en-GB"/>
              <a:t>Action planning</a:t>
            </a:r>
          </a:p>
        </p:txBody>
      </p:sp>
      <p:sp>
        <p:nvSpPr>
          <p:cNvPr id="3" name="Content Placeholder 2">
            <a:extLst>
              <a:ext uri="{FF2B5EF4-FFF2-40B4-BE49-F238E27FC236}">
                <a16:creationId xmlns:a16="http://schemas.microsoft.com/office/drawing/2014/main" id="{4464C547-BA2C-3DDF-CF00-144B77B68B3F}"/>
              </a:ext>
            </a:extLst>
          </p:cNvPr>
          <p:cNvSpPr>
            <a:spLocks noGrp="1"/>
          </p:cNvSpPr>
          <p:nvPr>
            <p:ph idx="1"/>
          </p:nvPr>
        </p:nvSpPr>
        <p:spPr/>
        <p:txBody>
          <a:bodyPr vert="horz" lIns="91440" tIns="45720" rIns="91440" bIns="45720" rtlCol="0" anchor="t">
            <a:normAutofit/>
          </a:bodyPr>
          <a:lstStyle/>
          <a:p>
            <a:r>
              <a:rPr lang="en-GB" sz="2400" dirty="0"/>
              <a:t>What have I learned today?</a:t>
            </a:r>
          </a:p>
          <a:p>
            <a:r>
              <a:rPr lang="en-GB" sz="2400" dirty="0"/>
              <a:t>What do I need to read next?</a:t>
            </a:r>
          </a:p>
          <a:p>
            <a:r>
              <a:rPr lang="en-GB" sz="2400" dirty="0"/>
              <a:t>What aspect of my literature review needs most development?</a:t>
            </a:r>
          </a:p>
          <a:p>
            <a:r>
              <a:rPr lang="en-GB" sz="2400" dirty="0"/>
              <a:t>What will I do before Session 2?</a:t>
            </a:r>
          </a:p>
          <a:p>
            <a:endParaRPr lang="en-GB" dirty="0"/>
          </a:p>
        </p:txBody>
      </p:sp>
    </p:spTree>
    <p:extLst>
      <p:ext uri="{BB962C8B-B14F-4D97-AF65-F5344CB8AC3E}">
        <p14:creationId xmlns:p14="http://schemas.microsoft.com/office/powerpoint/2010/main" val="16835105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DB7C1-BAE5-11E4-B148-C7E324EC9CED}"/>
              </a:ext>
            </a:extLst>
          </p:cNvPr>
          <p:cNvSpPr>
            <a:spLocks noGrp="1"/>
          </p:cNvSpPr>
          <p:nvPr>
            <p:ph type="title"/>
          </p:nvPr>
        </p:nvSpPr>
        <p:spPr/>
        <p:txBody>
          <a:bodyPr/>
          <a:lstStyle/>
          <a:p>
            <a:r>
              <a:rPr lang="en-US"/>
              <a:t>Reference list/further reading</a:t>
            </a:r>
          </a:p>
        </p:txBody>
      </p:sp>
      <p:sp>
        <p:nvSpPr>
          <p:cNvPr id="4" name="Content Placeholder 3">
            <a:extLst>
              <a:ext uri="{FF2B5EF4-FFF2-40B4-BE49-F238E27FC236}">
                <a16:creationId xmlns:a16="http://schemas.microsoft.com/office/drawing/2014/main" id="{BD404DB9-56E9-CF91-4111-FB27E3350D35}"/>
              </a:ext>
            </a:extLst>
          </p:cNvPr>
          <p:cNvSpPr>
            <a:spLocks noGrp="1"/>
          </p:cNvSpPr>
          <p:nvPr>
            <p:ph idx="1"/>
          </p:nvPr>
        </p:nvSpPr>
        <p:spPr/>
        <p:txBody>
          <a:bodyPr vert="horz" lIns="91440" tIns="45720" rIns="91440" bIns="45720" rtlCol="0" anchor="t">
            <a:normAutofit/>
          </a:bodyPr>
          <a:lstStyle/>
          <a:p>
            <a:r>
              <a:rPr lang="en-GB" dirty="0" err="1">
                <a:ea typeface="+mn-lt"/>
                <a:cs typeface="+mn-lt"/>
              </a:rPr>
              <a:t>Biggam</a:t>
            </a:r>
            <a:r>
              <a:rPr lang="en-GB" dirty="0">
                <a:ea typeface="+mn-lt"/>
                <a:cs typeface="+mn-lt"/>
              </a:rPr>
              <a:t>, J. (2026). </a:t>
            </a:r>
            <a:r>
              <a:rPr lang="en-GB" i="1" dirty="0">
                <a:ea typeface="+mn-lt"/>
                <a:cs typeface="+mn-lt"/>
              </a:rPr>
              <a:t>Succeeding with your Master’s dissertation : a step-by-step handbook</a:t>
            </a:r>
            <a:r>
              <a:rPr lang="en-GB" dirty="0">
                <a:ea typeface="+mn-lt"/>
                <a:cs typeface="+mn-lt"/>
              </a:rPr>
              <a:t> (Sixth edition.) Maidenhead: Open University Press.</a:t>
            </a:r>
            <a:endParaRPr lang="en-US" dirty="0">
              <a:ea typeface="+mn-lt"/>
              <a:cs typeface="+mn-lt"/>
            </a:endParaRPr>
          </a:p>
          <a:p>
            <a:r>
              <a:rPr lang="en-US" dirty="0">
                <a:ea typeface="+mn-lt"/>
                <a:cs typeface="+mn-lt"/>
              </a:rPr>
              <a:t>Boote, D., &amp; Beile, P. (2005) ‘Scholars before researchers: On the centrality of the dissertation literature review in research preparation’, </a:t>
            </a:r>
            <a:r>
              <a:rPr lang="en-US" i="1" dirty="0">
                <a:ea typeface="+mn-lt"/>
                <a:cs typeface="+mn-lt"/>
              </a:rPr>
              <a:t>Educational Researcher</a:t>
            </a:r>
            <a:r>
              <a:rPr lang="en-US" dirty="0">
                <a:ea typeface="+mn-lt"/>
                <a:cs typeface="+mn-lt"/>
              </a:rPr>
              <a:t>, 34(6), pp. 3-15. DOI: 10.3102/0013189X034006003</a:t>
            </a:r>
            <a:endParaRPr lang="en-US"/>
          </a:p>
          <a:p>
            <a:r>
              <a:rPr lang="en-US" dirty="0">
                <a:ea typeface="+mn-lt"/>
                <a:cs typeface="+mn-lt"/>
              </a:rPr>
              <a:t>Oliver, P., 2012. </a:t>
            </a:r>
            <a:r>
              <a:rPr lang="en-US" i="1" dirty="0">
                <a:ea typeface="+mn-lt"/>
                <a:cs typeface="+mn-lt"/>
              </a:rPr>
              <a:t>Succeeding with your literature review a handbook for students</a:t>
            </a:r>
            <a:r>
              <a:rPr lang="en-US" dirty="0">
                <a:ea typeface="+mn-lt"/>
                <a:cs typeface="+mn-lt"/>
              </a:rPr>
              <a:t>, Berkshire, England: McGraw-Hill : Open University Press.</a:t>
            </a:r>
          </a:p>
          <a:p>
            <a:r>
              <a:rPr lang="en-GB" dirty="0">
                <a:ea typeface="+mn-lt"/>
                <a:cs typeface="+mn-lt"/>
              </a:rPr>
              <a:t>Wallace &amp; Wray (2021) </a:t>
            </a:r>
            <a:r>
              <a:rPr lang="en-GB" i="1" dirty="0">
                <a:ea typeface="+mn-lt"/>
                <a:cs typeface="+mn-lt"/>
              </a:rPr>
              <a:t>Critical Reading and Writing for Postgraduates: 4</a:t>
            </a:r>
            <a:r>
              <a:rPr lang="en-GB" sz="1100" i="1" baseline="30000" dirty="0">
                <a:ea typeface="+mn-lt"/>
                <a:cs typeface="+mn-lt"/>
              </a:rPr>
              <a:t>th</a:t>
            </a:r>
            <a:r>
              <a:rPr lang="en-GB" i="1" dirty="0">
                <a:ea typeface="+mn-lt"/>
                <a:cs typeface="+mn-lt"/>
              </a:rPr>
              <a:t> Edition. </a:t>
            </a:r>
            <a:r>
              <a:rPr lang="en-GB" dirty="0">
                <a:ea typeface="+mn-lt"/>
                <a:cs typeface="+mn-lt"/>
              </a:rPr>
              <a:t>London: Sage Publishing.</a:t>
            </a:r>
            <a:endParaRPr lang="en-US" dirty="0">
              <a:ea typeface="+mn-lt"/>
              <a:cs typeface="+mn-lt"/>
            </a:endParaRPr>
          </a:p>
          <a:p>
            <a:r>
              <a:rPr lang="en-US" dirty="0">
                <a:ea typeface="+mn-lt"/>
                <a:cs typeface="+mn-lt"/>
              </a:rPr>
              <a:t>Yin, R. K. (2018). </a:t>
            </a:r>
            <a:r>
              <a:rPr lang="en-US" i="1" dirty="0">
                <a:ea typeface="+mn-lt"/>
                <a:cs typeface="+mn-lt"/>
              </a:rPr>
              <a:t>Case Study Research Design and Methods</a:t>
            </a:r>
            <a:r>
              <a:rPr lang="en-US" dirty="0">
                <a:ea typeface="+mn-lt"/>
                <a:cs typeface="+mn-lt"/>
              </a:rPr>
              <a:t> (6th Ed.). Thousand Oaks, CA: Sage Publishing.</a:t>
            </a:r>
          </a:p>
          <a:p>
            <a:endParaRPr lang="en-US" dirty="0"/>
          </a:p>
        </p:txBody>
      </p:sp>
    </p:spTree>
    <p:extLst>
      <p:ext uri="{BB962C8B-B14F-4D97-AF65-F5344CB8AC3E}">
        <p14:creationId xmlns:p14="http://schemas.microsoft.com/office/powerpoint/2010/main" val="3951199054"/>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Helena">
      <a:majorFont>
        <a:latin typeface="Neue Haas Grotesk Text Pro"/>
        <a:ea typeface=""/>
        <a:cs typeface=""/>
      </a:majorFont>
      <a:minorFont>
        <a:latin typeface="Neue Haas Grotesk Text Pro"/>
        <a:ea typeface=""/>
        <a:cs typeface=""/>
      </a:minorFont>
    </a:fontScheme>
    <a:fmtScheme name="Helen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2AA43FC-FF72-4BE6-A7C0-5B486BC0EA47}" vid="{908FED91-6E54-4E47-9D95-B0E10BE282F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Helena</vt:lpstr>
      <vt:lpstr>ECDE7016  Writing a Critical Literature Review in Education</vt:lpstr>
      <vt:lpstr>Session aims </vt:lpstr>
      <vt:lpstr>Structure for the day</vt:lpstr>
      <vt:lpstr>Reconnecting with the doctoral journey</vt:lpstr>
      <vt:lpstr>Introducing ECDE7016</vt:lpstr>
      <vt:lpstr>Module Aims </vt:lpstr>
      <vt:lpstr>Module Learning Outcomes </vt:lpstr>
      <vt:lpstr>Module assessment </vt:lpstr>
      <vt:lpstr>Revisiting research questions </vt:lpstr>
      <vt:lpstr>Question</vt:lpstr>
      <vt:lpstr>Literature reviews</vt:lpstr>
      <vt:lpstr>Literature reviews</vt:lpstr>
      <vt:lpstr>Key features of effective literature reviews </vt:lpstr>
      <vt:lpstr>Reflection </vt:lpstr>
      <vt:lpstr>Discussion </vt:lpstr>
      <vt:lpstr>Self-audit </vt:lpstr>
      <vt:lpstr>Understanding and organising the literature</vt:lpstr>
      <vt:lpstr>Activity</vt:lpstr>
      <vt:lpstr>Literature mapping</vt:lpstr>
      <vt:lpstr>Lessons from a doctoral journey</vt:lpstr>
      <vt:lpstr>Some general principles</vt:lpstr>
      <vt:lpstr>Some practical tips</vt:lpstr>
      <vt:lpstr>Example initial reflective memo</vt:lpstr>
      <vt:lpstr>Revised reflective memo</vt:lpstr>
      <vt:lpstr>Themes, gaps, and debates</vt:lpstr>
      <vt:lpstr>Action planning</vt:lpstr>
      <vt:lpstr>Reference list/further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419</cp:revision>
  <dcterms:created xsi:type="dcterms:W3CDTF">2026-09-16T10:58:02Z</dcterms:created>
  <dcterms:modified xsi:type="dcterms:W3CDTF">2026-09-29T14:41:00Z</dcterms:modified>
</cp:coreProperties>
</file>