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26" r:id="rId3"/>
    <p:sldId id="345" r:id="rId4"/>
    <p:sldId id="346" r:id="rId5"/>
    <p:sldId id="347" r:id="rId6"/>
    <p:sldId id="352" r:id="rId7"/>
    <p:sldId id="353" r:id="rId8"/>
    <p:sldId id="354" r:id="rId9"/>
    <p:sldId id="355" r:id="rId10"/>
    <p:sldId id="356" r:id="rId11"/>
    <p:sldId id="357" r:id="rId12"/>
    <p:sldId id="358" r:id="rId13"/>
    <p:sldId id="359" r:id="rId14"/>
    <p:sldId id="360" r:id="rId15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66FF"/>
    <a:srgbClr val="99CC00"/>
    <a:srgbClr val="FF99CC"/>
    <a:srgbClr val="FF6600"/>
    <a:srgbClr val="C7CAD4"/>
    <a:srgbClr val="CFCAD4"/>
    <a:srgbClr val="00FFFF"/>
    <a:srgbClr val="FFCC99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F5A0D1-6C4C-4FF2-A16B-566EE2E65AA0}" v="20" dt="2022-02-18T11:45:26.9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84" autoAdjust="0"/>
    <p:restoredTop sz="94652" autoAdjust="0"/>
  </p:normalViewPr>
  <p:slideViewPr>
    <p:cSldViewPr showGuides="1">
      <p:cViewPr varScale="1">
        <p:scale>
          <a:sx n="97" d="100"/>
          <a:sy n="97" d="100"/>
        </p:scale>
        <p:origin x="1134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B932D-B67E-44BC-9791-2732EAD27C65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2F7A3-8BB9-4D71-B39C-1E6C03030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2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8384-44DC-435B-A9F8-71A1633CD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F3E6-F572-4F6B-9141-5BDCB4F14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A0294-9D3C-480A-8CD3-E5FAE42F7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2CFC3-67F6-4561-951C-E363E7A9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F6BE-16B8-46FB-AC5B-4059553D7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39CDE-D3D1-437D-A42A-BEC252AA9F6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37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23B8-8291-4FBE-8FC2-C9BFAFF7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32E46-CF31-4338-A400-1453347E7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9A1C1-F560-44CB-A980-D36D43CD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AB042-D015-43DE-A281-F3B73D6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6EF9C-838E-4F78-9B42-029065E94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B1192-BDEA-41C8-92C7-4BE2D2E96004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4694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5B69-D448-4BA3-9E04-13F611AF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B5E00-BD02-46E7-9F73-C181A411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B0FEA-A164-41B7-816A-2B171ED7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FE9C-A28F-4430-8E36-A0B98CC8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90DA3-B5E9-4BFC-B7F7-CCDD0225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53E58-83AB-4E24-9335-DBFBBC6ADA4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06068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3A7FF-DFE6-483A-91FA-4A172717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6126-D59A-4D5C-AE14-D6EB84B33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68B0B-9DB6-4174-A1B2-258B4B660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27749-9363-4D80-A78B-C706A70AD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2299D-B3D9-41BC-905D-199660FDE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9A10E-4899-43A5-87A5-F01A4F7C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9DD50F-DF8B-410E-B266-7BBBC4289E5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2836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426B-B5C3-4854-814C-DAEF8160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0AFD-D7CB-450A-9FFE-25FE16DEA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E1D8E-947B-4703-909E-ECF971F47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D486E-2012-4821-A9C7-2CD5E8B1E1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108964-6DF2-4C3E-93BE-AB2D8D195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F2B26-18CF-42C5-AB9B-1CC1BDAF1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46BE3C-6F8E-483E-B9D8-D39F1BF7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E967F0-45D9-49D0-B64A-F78FB810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CD40F-CD40-4D23-9E14-87B3582A6EB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81743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463B-5335-46AE-BFE5-EE90F3DD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E820C-BE52-4337-B081-505F9307A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452A4C-9452-48E2-A27C-1E3C9FE49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5EC42C-8C58-4FEE-9696-607A1338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9E60D-2D75-47EF-823F-A7873605D9C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167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BE1EE6-70F8-472F-BEFE-D0F109799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A2894-EA45-4C0A-AA1C-93F924C3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7FDF7-0857-49DB-8BEF-A5BDD64C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BA16A-EF9E-4C97-954B-A6D831176CB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92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299CF-2C62-43AF-A53B-0C959B9F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C96B-AEAC-4F00-9795-380DA1BB2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DD350-CB2A-467F-A6F1-0F1FFDF2E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17068-537E-4846-98E9-56B33E3A3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9D425-4C52-437B-BBBE-9D0A0329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AA2661-4451-4B0B-BBF3-B9903978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B1476-7AA8-471E-AAAD-D2F880718C4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5864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ECF-7B74-44B4-BD5A-F4422A2E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0FD94C-EBA5-4CA6-8A48-58EF4507CF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F00A-5F30-41CC-89D6-1A234D48D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A3854-7BBB-42C7-ACC6-6C17889F1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EE8D83-B68A-4DF1-BDE2-CB6C4588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1EEF2-BF60-4DE1-979F-F25F524DF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D91B6-8F7F-4367-8F77-6D2AAF1A43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5166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3452-2B4C-47A8-B59E-15A8AABCE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8AABD-A9F6-47E7-906D-02EA1C743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AA164-2C03-4676-BCD8-33778DA53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C70D-C73B-4EB5-B59E-A889D003D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0AACC-7261-41FE-B0DF-3F8BD367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98CAC-1C36-4D8B-B3EA-4846A7CC2A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9999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528522-5938-4836-8779-6EEA316C48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B5C6DB-E346-47D9-828F-60B855862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4693D-B210-416B-9540-0AAB8077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79DD-6B2F-418C-9B34-AC16ECEA5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AA966-C142-49CA-B46C-ABEA2282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AF0D4-CD30-4285-8F90-0FEFB5D29F8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91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1A53F73-9B6C-46BB-B43F-9D38A92F36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CD8F2D0-1938-4B72-963C-5317ABF423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07C8464-BF41-455D-948A-74113B627D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088FD4A-E974-4A41-80D5-5CD5987655C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1A6CCBA7-A0B9-4695-9E4B-E7AE628CBCC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4F3056-6684-43F5-AF46-6F5A5AD8E561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980728"/>
            <a:ext cx="6858000" cy="2387600"/>
          </a:xfrm>
        </p:spPr>
        <p:txBody>
          <a:bodyPr/>
          <a:lstStyle/>
          <a:p>
            <a:r>
              <a:rPr lang="en-GB" dirty="0"/>
              <a:t>GASES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Lecture 10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3563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SCOPE OF THIS LECTURE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9C115A-82F3-47BB-A91E-EAC8BECE9850}"/>
              </a:ext>
            </a:extLst>
          </p:cNvPr>
          <p:cNvSpPr txBox="1"/>
          <p:nvPr/>
        </p:nvSpPr>
        <p:spPr>
          <a:xfrm>
            <a:off x="467544" y="1124744"/>
            <a:ext cx="7344816" cy="2814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Properties of gases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Ideal gas equation</a:t>
            </a:r>
          </a:p>
          <a:p>
            <a:pPr marL="742950" lvl="1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Interparticle forces including ionic and metallic </a:t>
            </a:r>
          </a:p>
          <a:p>
            <a:pPr marL="742950" lvl="1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Hydrogen bonding and effect on physical properties</a:t>
            </a:r>
          </a:p>
          <a:p>
            <a:pPr marL="742950" lvl="1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Phase diagram including discussion of water and ice</a:t>
            </a:r>
          </a:p>
          <a:p>
            <a:pPr marL="742950" lvl="1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Ionic vs Covalent vs Metallic</a:t>
            </a:r>
          </a:p>
        </p:txBody>
      </p:sp>
    </p:spTree>
    <p:extLst>
      <p:ext uri="{BB962C8B-B14F-4D97-AF65-F5344CB8AC3E}">
        <p14:creationId xmlns:p14="http://schemas.microsoft.com/office/powerpoint/2010/main" val="3074004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 PROPERTIES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960216-8E74-48A2-94DA-07154E0BA29A}"/>
              </a:ext>
            </a:extLst>
          </p:cNvPr>
          <p:cNvSpPr txBox="1"/>
          <p:nvPr/>
        </p:nvSpPr>
        <p:spPr>
          <a:xfrm>
            <a:off x="899592" y="823944"/>
            <a:ext cx="1519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Volume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gas</a:t>
            </a:r>
          </a:p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BF04A2-5823-4339-91C5-324E1424C325}"/>
              </a:ext>
            </a:extLst>
          </p:cNvPr>
          <p:cNvSpPr txBox="1"/>
          <p:nvPr/>
        </p:nvSpPr>
        <p:spPr>
          <a:xfrm>
            <a:off x="899592" y="2852936"/>
            <a:ext cx="2010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Temperature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gas</a:t>
            </a:r>
          </a:p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79A7A0-5BD1-41FC-8DAC-081A0FCE472E}"/>
              </a:ext>
            </a:extLst>
          </p:cNvPr>
          <p:cNvSpPr txBox="1"/>
          <p:nvPr/>
        </p:nvSpPr>
        <p:spPr>
          <a:xfrm>
            <a:off x="4572000" y="692696"/>
            <a:ext cx="34117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Fills its container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Variable volume (e.g. balloon)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Fixed volume (e.g. glass container)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Usual unit m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or dm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(L)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D58DF9-7CB9-4F60-9136-297DD380BD16}"/>
              </a:ext>
            </a:extLst>
          </p:cNvPr>
          <p:cNvSpPr txBox="1"/>
          <p:nvPr/>
        </p:nvSpPr>
        <p:spPr>
          <a:xfrm>
            <a:off x="4507874" y="2348880"/>
            <a:ext cx="34527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Measure of direction of heat flow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‘How hot is something’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 issues:</a:t>
            </a:r>
          </a:p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essential unit for all relationships</a:t>
            </a:r>
          </a:p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 = °C + 273.15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4029B4-CBFD-4874-85EC-CC28587260BE}"/>
              </a:ext>
            </a:extLst>
          </p:cNvPr>
          <p:cNvSpPr txBox="1"/>
          <p:nvPr/>
        </p:nvSpPr>
        <p:spPr>
          <a:xfrm>
            <a:off x="858089" y="4653136"/>
            <a:ext cx="1606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gas</a:t>
            </a: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879728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 PROPERTIES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072028-5189-4F84-83C9-1E6E48A594F4}"/>
              </a:ext>
            </a:extLst>
          </p:cNvPr>
          <p:cNvSpPr txBox="1"/>
          <p:nvPr/>
        </p:nvSpPr>
        <p:spPr>
          <a:xfrm>
            <a:off x="28224" y="406382"/>
            <a:ext cx="1606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gas</a:t>
            </a:r>
          </a:p>
          <a:p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F998F8-C1A6-409E-A9CB-359641CAAD8D}"/>
              </a:ext>
            </a:extLst>
          </p:cNvPr>
          <p:cNvSpPr txBox="1"/>
          <p:nvPr/>
        </p:nvSpPr>
        <p:spPr>
          <a:xfrm>
            <a:off x="15240" y="1030964"/>
            <a:ext cx="4556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Pressure is defined as </a:t>
            </a:r>
            <a:r>
              <a:rPr lang="en-GB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force per area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Particles of gas colliding with whatever feels P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Measured using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barometer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(external pressure)</a:t>
            </a:r>
          </a:p>
        </p:txBody>
      </p:sp>
      <p:pic>
        <p:nvPicPr>
          <p:cNvPr id="5122" name="Picture 2" descr="concept">
            <a:extLst>
              <a:ext uri="{FF2B5EF4-FFF2-40B4-BE49-F238E27FC236}">
                <a16:creationId xmlns:a16="http://schemas.microsoft.com/office/drawing/2014/main" id="{4AA7DC5D-C03D-4239-BE66-EB25050EC6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3"/>
          <a:stretch/>
        </p:blipFill>
        <p:spPr bwMode="auto">
          <a:xfrm>
            <a:off x="979492" y="2015736"/>
            <a:ext cx="2224356" cy="205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E96BA0-AC40-43DF-BCD8-03805D2CB403}"/>
              </a:ext>
            </a:extLst>
          </p:cNvPr>
          <p:cNvSpPr txBox="1"/>
          <p:nvPr/>
        </p:nvSpPr>
        <p:spPr>
          <a:xfrm>
            <a:off x="35120" y="4123969"/>
            <a:ext cx="40508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Hight of column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associated with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Water = 30 feet at sea level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Mercury = about 30 inches or 760 mmHg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9598F-2566-4E81-8183-023620424B8A}"/>
              </a:ext>
            </a:extLst>
          </p:cNvPr>
          <p:cNvSpPr txBox="1"/>
          <p:nvPr/>
        </p:nvSpPr>
        <p:spPr>
          <a:xfrm>
            <a:off x="5438682" y="422143"/>
            <a:ext cx="2677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Manometer (open-ended)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6F63BF8-BA82-49C3-B29B-0654FD742A7E}"/>
              </a:ext>
            </a:extLst>
          </p:cNvPr>
          <p:cNvGrpSpPr/>
          <p:nvPr/>
        </p:nvGrpSpPr>
        <p:grpSpPr>
          <a:xfrm>
            <a:off x="5288737" y="873016"/>
            <a:ext cx="3175990" cy="2453512"/>
            <a:chOff x="5060873" y="1057701"/>
            <a:chExt cx="3175990" cy="2453512"/>
          </a:xfrm>
        </p:grpSpPr>
        <p:pic>
          <p:nvPicPr>
            <p:cNvPr id="5126" name="Picture 6" descr="481559">
              <a:extLst>
                <a:ext uri="{FF2B5EF4-FFF2-40B4-BE49-F238E27FC236}">
                  <a16:creationId xmlns:a16="http://schemas.microsoft.com/office/drawing/2014/main" id="{313241DE-D52B-4AB7-BFC6-595290A36B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0873" y="1063011"/>
              <a:ext cx="3089214" cy="24482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26359B22-DB89-413B-9E06-D51E27803E20}"/>
                </a:ext>
              </a:extLst>
            </p:cNvPr>
            <p:cNvCxnSpPr/>
            <p:nvPr/>
          </p:nvCxnSpPr>
          <p:spPr>
            <a:xfrm>
              <a:off x="7181222" y="1133754"/>
              <a:ext cx="0" cy="385612"/>
            </a:xfrm>
            <a:prstGeom prst="straightConnector1">
              <a:avLst/>
            </a:prstGeom>
            <a:ln w="12700">
              <a:solidFill>
                <a:srgbClr val="00B05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CD9BB14-15CD-4145-8B00-9AF7D6D85C3E}"/>
                </a:ext>
              </a:extLst>
            </p:cNvPr>
            <p:cNvSpPr txBox="1"/>
            <p:nvPr/>
          </p:nvSpPr>
          <p:spPr>
            <a:xfrm>
              <a:off x="7230368" y="1057701"/>
              <a:ext cx="100649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 from atmosphere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5956C931-FEAD-45BA-BE22-C53FF15AF573}"/>
              </a:ext>
            </a:extLst>
          </p:cNvPr>
          <p:cNvSpPr txBox="1"/>
          <p:nvPr/>
        </p:nvSpPr>
        <p:spPr>
          <a:xfrm>
            <a:off x="4644008" y="3429000"/>
            <a:ext cx="46085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is the difference between the pressure of the gas sample and that of the atmosphere. In this case, as gas pushes mercury further, gas has more pressure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endParaRPr lang="en-GB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5242F0-9529-4E4E-814B-F6EE691C3B20}"/>
              </a:ext>
            </a:extLst>
          </p:cNvPr>
          <p:cNvSpPr txBox="1"/>
          <p:nvPr/>
        </p:nvSpPr>
        <p:spPr>
          <a:xfrm>
            <a:off x="7020272" y="1827843"/>
            <a:ext cx="2880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D326492-9654-41B4-AB40-8F550A4ABC06}"/>
              </a:ext>
            </a:extLst>
          </p:cNvPr>
          <p:cNvSpPr txBox="1"/>
          <p:nvPr/>
        </p:nvSpPr>
        <p:spPr>
          <a:xfrm>
            <a:off x="1432111" y="5951996"/>
            <a:ext cx="18236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mmHg (torr)</a:t>
            </a:r>
          </a:p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Atmospheres (</a:t>
            </a:r>
            <a:r>
              <a:rPr lang="en-GB" sz="1600" b="1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760 torr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7DA02A-D5DF-45AC-87A4-32F6EAAB32B2}"/>
              </a:ext>
            </a:extLst>
          </p:cNvPr>
          <p:cNvSpPr txBox="1"/>
          <p:nvPr/>
        </p:nvSpPr>
        <p:spPr>
          <a:xfrm>
            <a:off x="5454126" y="4605252"/>
            <a:ext cx="2100154" cy="369332"/>
          </a:xfrm>
          <a:prstGeom prst="rect">
            <a:avLst/>
          </a:prstGeom>
          <a:noFill/>
          <a:ln w="1270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gas 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 +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63A5A70-2C5A-4C7E-9960-61D386CD3C3E}"/>
              </a:ext>
            </a:extLst>
          </p:cNvPr>
          <p:cNvCxnSpPr>
            <a:cxnSpLocks/>
          </p:cNvCxnSpPr>
          <p:nvPr/>
        </p:nvCxnSpPr>
        <p:spPr>
          <a:xfrm>
            <a:off x="4572000" y="479589"/>
            <a:ext cx="0" cy="501803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5D319A0-3CE8-42D3-98F9-950A4E17F977}"/>
              </a:ext>
            </a:extLst>
          </p:cNvPr>
          <p:cNvCxnSpPr>
            <a:cxnSpLocks/>
          </p:cNvCxnSpPr>
          <p:nvPr/>
        </p:nvCxnSpPr>
        <p:spPr>
          <a:xfrm flipH="1">
            <a:off x="179512" y="5541342"/>
            <a:ext cx="885698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7D0D414-8132-4856-8917-4A211347ABE3}"/>
              </a:ext>
            </a:extLst>
          </p:cNvPr>
          <p:cNvSpPr txBox="1"/>
          <p:nvPr/>
        </p:nvSpPr>
        <p:spPr>
          <a:xfrm>
            <a:off x="5730639" y="5908931"/>
            <a:ext cx="18236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 (kg(m</a:t>
            </a:r>
            <a:r>
              <a:rPr lang="en-GB" sz="16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600" b="1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-2</a:t>
            </a:r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))</a:t>
            </a: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bar = 100,000 Pa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29C4B20-43A1-402A-8020-FFD56F50F754}"/>
              </a:ext>
            </a:extLst>
          </p:cNvPr>
          <p:cNvSpPr txBox="1"/>
          <p:nvPr/>
        </p:nvSpPr>
        <p:spPr>
          <a:xfrm>
            <a:off x="3552834" y="5518983"/>
            <a:ext cx="20383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Various Units of 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A5E5D01-424E-4DEB-8FD2-B182E70BD746}"/>
              </a:ext>
            </a:extLst>
          </p:cNvPr>
          <p:cNvSpPr txBox="1"/>
          <p:nvPr/>
        </p:nvSpPr>
        <p:spPr>
          <a:xfrm>
            <a:off x="3485094" y="5962658"/>
            <a:ext cx="22307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Pascal (kg(m</a:t>
            </a:r>
            <a:r>
              <a:rPr lang="en-GB" sz="16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6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-2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)) Pa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101,325 Pa = 1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762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RELATIONSHIPS BETWEEN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520C73-0C73-4285-9EDD-439DEA74DE1D}"/>
              </a:ext>
            </a:extLst>
          </p:cNvPr>
          <p:cNvSpPr txBox="1"/>
          <p:nvPr/>
        </p:nvSpPr>
        <p:spPr>
          <a:xfrm>
            <a:off x="179512" y="617501"/>
            <a:ext cx="1289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Boyle’s Law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28074C1-0A24-4717-B59A-A0EC620F222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92" t="28897" r="43154" b="24730"/>
          <a:stretch/>
        </p:blipFill>
        <p:spPr>
          <a:xfrm>
            <a:off x="4571999" y="1123677"/>
            <a:ext cx="4464497" cy="30358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7AA1497-9C2D-4B3B-AB00-947852BBE4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02" t="28897" r="74057" b="24730"/>
          <a:stretch/>
        </p:blipFill>
        <p:spPr>
          <a:xfrm>
            <a:off x="28646" y="1099766"/>
            <a:ext cx="4399338" cy="30597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CCFA6A-395A-4934-862B-143646F10A96}"/>
              </a:ext>
            </a:extLst>
          </p:cNvPr>
          <p:cNvSpPr txBox="1"/>
          <p:nvPr/>
        </p:nvSpPr>
        <p:spPr>
          <a:xfrm>
            <a:off x="1468583" y="4530315"/>
            <a:ext cx="1578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P</a:t>
            </a:r>
            <a:r>
              <a:rPr lang="en-GB" dirty="0"/>
              <a:t> related to </a:t>
            </a:r>
            <a:r>
              <a:rPr lang="en-GB" dirty="0">
                <a:solidFill>
                  <a:srgbClr val="0000FF"/>
                </a:solidFill>
              </a:rPr>
              <a:t>V</a:t>
            </a:r>
          </a:p>
          <a:p>
            <a:r>
              <a:rPr lang="en-GB" dirty="0"/>
              <a:t>         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73206E-0A68-476E-8931-ACFD87C36A1A}"/>
              </a:ext>
            </a:extLst>
          </p:cNvPr>
          <p:cNvSpPr txBox="1"/>
          <p:nvPr/>
        </p:nvSpPr>
        <p:spPr>
          <a:xfrm>
            <a:off x="5605681" y="4530315"/>
            <a:ext cx="2397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P</a:t>
            </a:r>
            <a:r>
              <a:rPr lang="en-GB" dirty="0"/>
              <a:t> proportional to </a:t>
            </a:r>
            <a:r>
              <a:rPr lang="en-GB" dirty="0">
                <a:solidFill>
                  <a:srgbClr val="FF0000"/>
                </a:solidFill>
              </a:rPr>
              <a:t>1/V</a:t>
            </a:r>
          </a:p>
          <a:p>
            <a:r>
              <a:rPr lang="en-GB" dirty="0">
                <a:solidFill>
                  <a:srgbClr val="00B050"/>
                </a:solidFill>
              </a:rPr>
              <a:t>P</a:t>
            </a:r>
            <a:r>
              <a:rPr lang="en-GB" dirty="0"/>
              <a:t> = constant x T x </a:t>
            </a:r>
            <a:r>
              <a:rPr lang="en-GB" dirty="0">
                <a:solidFill>
                  <a:srgbClr val="FF0000"/>
                </a:solidFill>
              </a:rPr>
              <a:t>1/v</a:t>
            </a:r>
          </a:p>
        </p:txBody>
      </p:sp>
    </p:spTree>
    <p:extLst>
      <p:ext uri="{BB962C8B-B14F-4D97-AF65-F5344CB8AC3E}">
        <p14:creationId xmlns:p14="http://schemas.microsoft.com/office/powerpoint/2010/main" val="101377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RELATIONSHIPS BETWEEN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F0A79F-DBD6-4CE1-934E-56956ABC05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35" t="28475" r="73930" b="24912"/>
          <a:stretch/>
        </p:blipFill>
        <p:spPr>
          <a:xfrm>
            <a:off x="179512" y="963387"/>
            <a:ext cx="4216489" cy="289883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190DCFB-39FB-4776-A960-48BC395A858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444" t="25255" r="44720" b="28133"/>
          <a:stretch/>
        </p:blipFill>
        <p:spPr>
          <a:xfrm>
            <a:off x="4572000" y="982470"/>
            <a:ext cx="4216490" cy="289883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C419AEE-6306-452A-A56A-D30148D1CEDB}"/>
              </a:ext>
            </a:extLst>
          </p:cNvPr>
          <p:cNvSpPr txBox="1"/>
          <p:nvPr/>
        </p:nvSpPr>
        <p:spPr>
          <a:xfrm>
            <a:off x="118180" y="474943"/>
            <a:ext cx="1381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Charles’ Law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73AA8777-02E2-4AFC-A1B3-C3E04C12099C}"/>
              </a:ext>
            </a:extLst>
          </p:cNvPr>
          <p:cNvSpPr/>
          <p:nvPr/>
        </p:nvSpPr>
        <p:spPr>
          <a:xfrm rot="16200000">
            <a:off x="5039397" y="3658938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2B6E7D-565F-408A-8FB7-58866BFC9AD0}"/>
              </a:ext>
            </a:extLst>
          </p:cNvPr>
          <p:cNvSpPr txBox="1"/>
          <p:nvPr/>
        </p:nvSpPr>
        <p:spPr>
          <a:xfrm>
            <a:off x="4867424" y="4091798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absolute 0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-273.15 </a:t>
            </a:r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5AC6C4-6722-4823-8978-E2DC085351C8}"/>
              </a:ext>
            </a:extLst>
          </p:cNvPr>
          <p:cNvSpPr txBox="1"/>
          <p:nvPr/>
        </p:nvSpPr>
        <p:spPr>
          <a:xfrm>
            <a:off x="6444208" y="4293096"/>
            <a:ext cx="2351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Limit of temperatures</a:t>
            </a:r>
          </a:p>
          <a:p>
            <a:r>
              <a:rPr lang="en-GB" dirty="0"/>
              <a:t>0 Kelvin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EF8CF4-2B85-4E29-9166-22B44161F0AA}"/>
              </a:ext>
            </a:extLst>
          </p:cNvPr>
          <p:cNvSpPr txBox="1"/>
          <p:nvPr/>
        </p:nvSpPr>
        <p:spPr>
          <a:xfrm>
            <a:off x="5364260" y="5261888"/>
            <a:ext cx="1964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proportional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constant x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 </a:t>
            </a:r>
          </a:p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 in Kelvins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F50FEF9-CA73-4A1E-967B-D4072B87F2EE}"/>
              </a:ext>
            </a:extLst>
          </p:cNvPr>
          <p:cNvSpPr txBox="1"/>
          <p:nvPr/>
        </p:nvSpPr>
        <p:spPr>
          <a:xfrm>
            <a:off x="817485" y="4352020"/>
            <a:ext cx="3546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proportional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constant x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+ another constant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289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RELATIONSHIPS BETWEEN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8F0C1B-67D2-432D-95D5-32F2BAAEE84D}"/>
              </a:ext>
            </a:extLst>
          </p:cNvPr>
          <p:cNvSpPr txBox="1"/>
          <p:nvPr/>
        </p:nvSpPr>
        <p:spPr>
          <a:xfrm>
            <a:off x="246864" y="1124744"/>
            <a:ext cx="820526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Boyle’s </a:t>
            </a:r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Volume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Presasure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inversely proportional (constant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) 	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					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Charles’s </a:t>
            </a:r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Volume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Temperature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proportional (constant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) 		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					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Gay-Lussac’s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Temperature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proportional (constant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)	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					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</a:p>
        </p:txBody>
      </p:sp>
    </p:spTree>
    <p:extLst>
      <p:ext uri="{BB962C8B-B14F-4D97-AF65-F5344CB8AC3E}">
        <p14:creationId xmlns:p14="http://schemas.microsoft.com/office/powerpoint/2010/main" val="4197269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PROBLEM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68744E-4374-48E6-ADFE-E96C6A376A45}"/>
              </a:ext>
            </a:extLst>
          </p:cNvPr>
          <p:cNvSpPr txBox="1"/>
          <p:nvPr/>
        </p:nvSpPr>
        <p:spPr>
          <a:xfrm>
            <a:off x="-1" y="570526"/>
            <a:ext cx="4205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gas occupies a volume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3.5 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1.2 bar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pressure. Calculate the volume when the temperature is lowered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283 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the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pressure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F05C24-07A8-4F61-B07B-CACDFDA3DE79}"/>
              </a:ext>
            </a:extLst>
          </p:cNvPr>
          <p:cNvSpPr txBox="1"/>
          <p:nvPr/>
        </p:nvSpPr>
        <p:spPr>
          <a:xfrm>
            <a:off x="271534" y="1925992"/>
            <a:ext cx="41856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Charles’s </a:t>
            </a:r>
            <a:r>
              <a:rPr lang="en-GB" sz="18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  <a:r>
              <a:rPr lang="en-GB" sz="1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1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  			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so smaller </a:t>
            </a:r>
            <a:r>
              <a:rPr lang="en-GB" sz="1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temp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on top</a:t>
            </a:r>
            <a:r>
              <a:rPr lang="en-GB" sz="18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CBA444-D55A-4A24-80C2-0455CDED455D}"/>
                  </a:ext>
                </a:extLst>
              </p:cNvPr>
              <p:cNvSpPr txBox="1"/>
              <p:nvPr/>
            </p:nvSpPr>
            <p:spPr>
              <a:xfrm>
                <a:off x="723180" y="3693200"/>
                <a:ext cx="3657668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old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283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298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2CBA444-D55A-4A24-80C2-0455CDED45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180" y="3693200"/>
                <a:ext cx="3657668" cy="7087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034C0B2-648C-4556-896A-51EC37038DA4}"/>
                  </a:ext>
                </a:extLst>
              </p:cNvPr>
              <p:cNvSpPr txBox="1"/>
              <p:nvPr/>
            </p:nvSpPr>
            <p:spPr>
              <a:xfrm>
                <a:off x="723179" y="4400938"/>
                <a:ext cx="3038909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3.5 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L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283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298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034C0B2-648C-4556-896A-51EC37038D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179" y="4400938"/>
                <a:ext cx="3038909" cy="7087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9695119-034A-4797-B6D4-7D394EDF07B3}"/>
                  </a:ext>
                </a:extLst>
              </p:cNvPr>
              <p:cNvSpPr txBox="1"/>
              <p:nvPr/>
            </p:nvSpPr>
            <p:spPr>
              <a:xfrm>
                <a:off x="723179" y="5299898"/>
                <a:ext cx="267182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𝟑𝟐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𝐋</m:t>
                      </m:r>
                    </m:oMath>
                  </m:oMathPara>
                </a14:m>
                <a:endParaRPr lang="en-GB" sz="2000" b="1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9695119-034A-4797-B6D4-7D394EDF07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179" y="5299898"/>
                <a:ext cx="2671822" cy="40011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D52537FA-4157-4788-A0F1-1182CA53CFF2}"/>
              </a:ext>
            </a:extLst>
          </p:cNvPr>
          <p:cNvSpPr txBox="1"/>
          <p:nvPr/>
        </p:nvSpPr>
        <p:spPr>
          <a:xfrm>
            <a:off x="4594353" y="543542"/>
            <a:ext cx="4205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gas occupies a volume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3.5 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1.2 bar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pressure. Calculate the volume when the pressure is lowered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0.90 bar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 the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same temperature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B5E0B6-2CAD-45CD-90E2-B1FAD13E5DBD}"/>
              </a:ext>
            </a:extLst>
          </p:cNvPr>
          <p:cNvSpPr txBox="1"/>
          <p:nvPr/>
        </p:nvSpPr>
        <p:spPr>
          <a:xfrm>
            <a:off x="4865887" y="1939234"/>
            <a:ext cx="42781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Boyle’s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  <a:r>
              <a:rPr lang="en-GB" sz="1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  <a:r>
              <a:rPr lang="en-GB" sz="1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		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so bigger </a:t>
            </a:r>
            <a:r>
              <a:rPr lang="en-GB" sz="1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pressure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on top</a:t>
            </a:r>
            <a:endParaRPr lang="en-GB" sz="18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2D2A693-3169-495A-BA07-3A1111C0DB18}"/>
                  </a:ext>
                </a:extLst>
              </p:cNvPr>
              <p:cNvSpPr txBox="1"/>
              <p:nvPr/>
            </p:nvSpPr>
            <p:spPr>
              <a:xfrm>
                <a:off x="5241673" y="2974430"/>
                <a:ext cx="3577518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old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1.2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0.9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02D2A693-3169-495A-BA07-3A1111C0DB1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673" y="2974430"/>
                <a:ext cx="3577518" cy="7087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0CBB85C-5362-49E1-A1F8-12FC5A12D3BF}"/>
                  </a:ext>
                </a:extLst>
              </p:cNvPr>
              <p:cNvSpPr txBox="1"/>
              <p:nvPr/>
            </p:nvSpPr>
            <p:spPr>
              <a:xfrm>
                <a:off x="5241672" y="3682168"/>
                <a:ext cx="2958759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3.5 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L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1.2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0.9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0CBB85C-5362-49E1-A1F8-12FC5A12D3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672" y="3682168"/>
                <a:ext cx="2958759" cy="7087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86A2FB2-48A3-4D8D-AEB6-BC508885E000}"/>
                  </a:ext>
                </a:extLst>
              </p:cNvPr>
              <p:cNvSpPr txBox="1"/>
              <p:nvPr/>
            </p:nvSpPr>
            <p:spPr>
              <a:xfrm>
                <a:off x="5241672" y="4581128"/>
                <a:ext cx="267182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volume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𝟔𝟕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𝐋</m:t>
                      </m:r>
                    </m:oMath>
                  </m:oMathPara>
                </a14:m>
                <a:endParaRPr lang="en-GB" sz="2000" b="1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F86A2FB2-48A3-4D8D-AEB6-BC508885E0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672" y="4581128"/>
                <a:ext cx="2671822" cy="400110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7F3EC20-09FB-4092-9CE2-EE8277047348}"/>
              </a:ext>
            </a:extLst>
          </p:cNvPr>
          <p:cNvCxnSpPr>
            <a:cxnSpLocks/>
          </p:cNvCxnSpPr>
          <p:nvPr/>
        </p:nvCxnSpPr>
        <p:spPr>
          <a:xfrm>
            <a:off x="4572000" y="17924"/>
            <a:ext cx="0" cy="501803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1D458B4-5D1B-4F22-9B46-27ADF560D97B}"/>
              </a:ext>
            </a:extLst>
          </p:cNvPr>
          <p:cNvSpPr txBox="1"/>
          <p:nvPr/>
        </p:nvSpPr>
        <p:spPr>
          <a:xfrm>
            <a:off x="755576" y="2709905"/>
            <a:ext cx="194421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 = 298 K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°C = 283 K</a:t>
            </a:r>
          </a:p>
        </p:txBody>
      </p:sp>
    </p:spTree>
    <p:extLst>
      <p:ext uri="{BB962C8B-B14F-4D97-AF65-F5344CB8AC3E}">
        <p14:creationId xmlns:p14="http://schemas.microsoft.com/office/powerpoint/2010/main" val="334101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01075C6A-F7EC-423C-B4B5-E5FBCBE0BD7A}"/>
              </a:ext>
            </a:extLst>
          </p:cNvPr>
          <p:cNvSpPr txBox="1"/>
          <p:nvPr/>
        </p:nvSpPr>
        <p:spPr>
          <a:xfrm>
            <a:off x="0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PROBLEM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81F1B0-75F4-4076-872C-3D0C7DA32031}"/>
              </a:ext>
            </a:extLst>
          </p:cNvPr>
          <p:cNvSpPr txBox="1"/>
          <p:nvPr/>
        </p:nvSpPr>
        <p:spPr>
          <a:xfrm>
            <a:off x="226434" y="672577"/>
            <a:ext cx="8896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gas occupies a volume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3.5 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1.2 bar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pressure. Calculate the pressure when the temperature is lowered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the gas is compressed to a volume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2.5 dm</a:t>
            </a:r>
            <a:r>
              <a:rPr lang="en-GB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DAAE3A-5BE2-4A14-AB61-9F36D8684B2E}"/>
              </a:ext>
            </a:extLst>
          </p:cNvPr>
          <p:cNvSpPr txBox="1"/>
          <p:nvPr/>
        </p:nvSpPr>
        <p:spPr>
          <a:xfrm>
            <a:off x="107504" y="1556791"/>
            <a:ext cx="427811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Boyle’s </a:t>
            </a:r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then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	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so bigger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volume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on top</a:t>
            </a:r>
            <a:endParaRPr lang="en-GB" sz="16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8F8718-1020-4ED8-8BCB-AED6F8E47E31}"/>
              </a:ext>
            </a:extLst>
          </p:cNvPr>
          <p:cNvSpPr txBox="1"/>
          <p:nvPr/>
        </p:nvSpPr>
        <p:spPr>
          <a:xfrm>
            <a:off x="4572000" y="1556792"/>
            <a:ext cx="46242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Gay-Lussac’s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Law: 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	 then 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</a:t>
            </a:r>
            <a:r>
              <a:rPr lang="en-GB" sz="1600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so smaller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temp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on top</a:t>
            </a:r>
            <a:endParaRPr lang="en-GB" sz="1600" dirty="0">
              <a:solidFill>
                <a:srgbClr val="FFC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0C3DA1F-AC22-494E-B609-DF6CA9A71EE3}"/>
                  </a:ext>
                </a:extLst>
              </p:cNvPr>
              <p:cNvSpPr txBox="1"/>
              <p:nvPr/>
            </p:nvSpPr>
            <p:spPr>
              <a:xfrm>
                <a:off x="611561" y="2974430"/>
                <a:ext cx="4604337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pressure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oldpres</m:t>
                      </m:r>
                      <m:r>
                        <m:rPr>
                          <m:sty m:val="p"/>
                        </m:rPr>
                        <a:rPr lang="en-GB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sure</m:t>
                      </m:r>
                      <m:r>
                        <a:rPr lang="en-GB" b="0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3.5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</m:e>
                      </m:d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283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298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0C3DA1F-AC22-494E-B609-DF6CA9A71EE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1" y="2974430"/>
                <a:ext cx="4604337" cy="7087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539A2E0-A341-422B-9A42-EAB339145126}"/>
                  </a:ext>
                </a:extLst>
              </p:cNvPr>
              <p:cNvSpPr txBox="1"/>
              <p:nvPr/>
            </p:nvSpPr>
            <p:spPr>
              <a:xfrm>
                <a:off x="539552" y="3783360"/>
                <a:ext cx="3724289" cy="7087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pressure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1.2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3.5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2.5</m:t>
                              </m:r>
                            </m:den>
                          </m:f>
                        </m:e>
                      </m:d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283</m:t>
                              </m:r>
                            </m:num>
                            <m:den>
                              <m:r>
                                <a:rPr lang="en-GB" b="0" i="0" smtClean="0">
                                  <a:solidFill>
                                    <a:srgbClr val="0000FF"/>
                                  </a:solidFill>
                                  <a:latin typeface="Cambria Math" panose="02040503050406030204" pitchFamily="18" charset="0"/>
                                </a:rPr>
                                <m:t>298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2539A2E0-A341-422B-9A42-EAB3391451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783360"/>
                <a:ext cx="3724289" cy="70872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D98D667-8DA0-4B66-A05C-0A4234B2F4EB}"/>
                  </a:ext>
                </a:extLst>
              </p:cNvPr>
              <p:cNvSpPr txBox="1"/>
              <p:nvPr/>
            </p:nvSpPr>
            <p:spPr>
              <a:xfrm>
                <a:off x="611561" y="4723709"/>
                <a:ext cx="309822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</a:rPr>
                        <m:t>new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pressure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b="1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sz="2000" b="1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2000" b="1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𝟓𝟕</m:t>
                      </m:r>
                      <m:r>
                        <a:rPr lang="en-GB" sz="2000" b="1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1" i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𝐛𝐚𝐫</m:t>
                      </m:r>
                    </m:oMath>
                  </m:oMathPara>
                </a14:m>
                <a:endParaRPr lang="en-GB" sz="2000" b="1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2D98D667-8DA0-4B66-A05C-0A4234B2F4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1" y="4723709"/>
                <a:ext cx="3098220" cy="400110"/>
              </a:xfrm>
              <a:prstGeom prst="rect">
                <a:avLst/>
              </a:prstGeom>
              <a:blipFill>
                <a:blip r:embed="rId6"/>
                <a:stretch>
                  <a:fillRect b="-60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216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8B960E-BF80-403A-B087-7B9B6F6CF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07F2D0-6649-417B-90A5-33A5CBD555EE}"/>
              </a:ext>
            </a:extLst>
          </p:cNvPr>
          <p:cNvSpPr txBox="1"/>
          <p:nvPr/>
        </p:nvSpPr>
        <p:spPr>
          <a:xfrm>
            <a:off x="323528" y="836712"/>
            <a:ext cx="8820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A gas occupies 0.81 litres at 0.887 bar pressure. What is the volume when the pressure is changed to 0.815 bar at a constant temperature? Give your answer to 2 decimal places.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C2817-8C48-4506-9772-BF59565680CC}"/>
              </a:ext>
            </a:extLst>
          </p:cNvPr>
          <p:cNvSpPr txBox="1"/>
          <p:nvPr/>
        </p:nvSpPr>
        <p:spPr>
          <a:xfrm>
            <a:off x="301493" y="1965610"/>
            <a:ext cx="8820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A 7.41 L sample of dry air is cooled from 68.1 °C to 10 °C while the pressure is maintained at 285 kPa. What is the final volume in L to 2 decimal places?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588F11-1494-4ABB-8D70-42F844378EBF}"/>
              </a:ext>
            </a:extLst>
          </p:cNvPr>
          <p:cNvSpPr txBox="1"/>
          <p:nvPr/>
        </p:nvSpPr>
        <p:spPr>
          <a:xfrm>
            <a:off x="314400" y="3074309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3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: A gas occupies 3.74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liters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at 0.540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pressure and 317 K temperature. What is the volume when the pressure is changed to 0.431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 the temperature becomes 261 K. Give your answer to 2 decimal places.</a:t>
            </a:r>
          </a:p>
        </p:txBody>
      </p:sp>
    </p:spTree>
    <p:extLst>
      <p:ext uri="{BB962C8B-B14F-4D97-AF65-F5344CB8AC3E}">
        <p14:creationId xmlns:p14="http://schemas.microsoft.com/office/powerpoint/2010/main" val="2605909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AVOGADRO’s HYPOTHESIS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CD7B14-02C7-4A2B-A0BA-11D4E688CB96}"/>
              </a:ext>
            </a:extLst>
          </p:cNvPr>
          <p:cNvSpPr txBox="1"/>
          <p:nvPr/>
        </p:nvSpPr>
        <p:spPr>
          <a:xfrm>
            <a:off x="467545" y="692696"/>
            <a:ext cx="907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a fixed </a:t>
            </a:r>
            <a:r>
              <a:rPr lang="en-GB" dirty="0">
                <a:solidFill>
                  <a:srgbClr val="0000FF"/>
                </a:solidFill>
              </a:rPr>
              <a:t>temperature</a:t>
            </a:r>
            <a:r>
              <a:rPr lang="en-GB" dirty="0"/>
              <a:t> and </a:t>
            </a:r>
            <a:r>
              <a:rPr lang="en-GB" dirty="0">
                <a:solidFill>
                  <a:srgbClr val="00B050"/>
                </a:solidFill>
              </a:rPr>
              <a:t>pressure</a:t>
            </a:r>
            <a:r>
              <a:rPr lang="en-GB" dirty="0"/>
              <a:t>, equal </a:t>
            </a:r>
            <a:r>
              <a:rPr lang="en-GB" dirty="0">
                <a:solidFill>
                  <a:srgbClr val="FF0000"/>
                </a:solidFill>
              </a:rPr>
              <a:t>volumes</a:t>
            </a:r>
            <a:r>
              <a:rPr lang="en-GB" dirty="0"/>
              <a:t> of gases contain the same number of molecules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F0083-312D-4B79-B4DA-4A5C522428B2}"/>
              </a:ext>
            </a:extLst>
          </p:cNvPr>
          <p:cNvSpPr txBox="1"/>
          <p:nvPr/>
        </p:nvSpPr>
        <p:spPr>
          <a:xfrm>
            <a:off x="827584" y="1700808"/>
            <a:ext cx="756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Volume</a:t>
            </a:r>
            <a:r>
              <a:rPr lang="en-GB" dirty="0"/>
              <a:t> of any gas is proportional to </a:t>
            </a:r>
            <a:r>
              <a:rPr lang="en-GB" dirty="0">
                <a:solidFill>
                  <a:srgbClr val="CC66FF"/>
                </a:solidFill>
              </a:rPr>
              <a:t>number of moles </a:t>
            </a:r>
            <a:r>
              <a:rPr lang="en-GB" dirty="0"/>
              <a:t>at a given </a:t>
            </a:r>
            <a:r>
              <a:rPr lang="en-GB" dirty="0">
                <a:solidFill>
                  <a:srgbClr val="0000FF"/>
                </a:solidFill>
              </a:rPr>
              <a:t>T</a:t>
            </a:r>
            <a:r>
              <a:rPr lang="en-GB" dirty="0"/>
              <a:t> and </a:t>
            </a:r>
            <a:r>
              <a:rPr lang="en-GB" dirty="0">
                <a:solidFill>
                  <a:srgbClr val="00B050"/>
                </a:solidFill>
              </a:rPr>
              <a:t>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2D1B35-9084-47B7-83DB-869677BB9E0E}"/>
              </a:ext>
            </a:extLst>
          </p:cNvPr>
          <p:cNvSpPr txBox="1"/>
          <p:nvPr/>
        </p:nvSpPr>
        <p:spPr>
          <a:xfrm>
            <a:off x="919216" y="2697887"/>
            <a:ext cx="592181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FFC000"/>
                </a:solidFill>
              </a:rPr>
              <a:t>A</a:t>
            </a:r>
            <a:r>
              <a:rPr lang="en-GB" dirty="0"/>
              <a:t>vogadro	</a:t>
            </a:r>
            <a:r>
              <a:rPr lang="en-GB" dirty="0">
                <a:solidFill>
                  <a:srgbClr val="FF0000"/>
                </a:solidFill>
              </a:rPr>
              <a:t>V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 </a:t>
            </a:r>
            <a:r>
              <a:rPr lang="en-GB" dirty="0">
                <a:solidFill>
                  <a:srgbClr val="CC66FF"/>
                </a:solidFill>
                <a:sym typeface="Symbol" panose="05050102010706020507" pitchFamily="18" charset="2"/>
              </a:rPr>
              <a:t>n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FFC000"/>
                </a:solidFill>
                <a:sym typeface="Symbol" panose="05050102010706020507" pitchFamily="18" charset="2"/>
              </a:rPr>
              <a:t>B</a:t>
            </a:r>
            <a:r>
              <a:rPr lang="en-GB" dirty="0">
                <a:sym typeface="Symbol" panose="05050102010706020507" pitchFamily="18" charset="2"/>
              </a:rPr>
              <a:t>oyle		</a:t>
            </a:r>
            <a:r>
              <a:rPr lang="en-GB" dirty="0">
                <a:solidFill>
                  <a:srgbClr val="FF0000"/>
                </a:solidFill>
              </a:rPr>
              <a:t>V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 1/</a:t>
            </a:r>
            <a:r>
              <a:rPr lang="en-GB" dirty="0">
                <a:solidFill>
                  <a:srgbClr val="00B050"/>
                </a:solidFill>
                <a:sym typeface="Symbol" panose="05050102010706020507" pitchFamily="18" charset="2"/>
              </a:rPr>
              <a:t>P</a:t>
            </a:r>
            <a:r>
              <a:rPr lang="en-GB" dirty="0">
                <a:sym typeface="Symbol" panose="05050102010706020507" pitchFamily="18" charset="2"/>
              </a:rPr>
              <a:t>         </a:t>
            </a:r>
            <a:r>
              <a:rPr lang="en-GB" dirty="0">
                <a:solidFill>
                  <a:srgbClr val="FF0000"/>
                </a:solidFill>
              </a:rPr>
              <a:t>V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 </a:t>
            </a:r>
            <a:r>
              <a:rPr lang="en-GB" dirty="0" err="1">
                <a:solidFill>
                  <a:srgbClr val="CC66FF"/>
                </a:solidFill>
                <a:sym typeface="Symbol" panose="05050102010706020507" pitchFamily="18" charset="2"/>
              </a:rPr>
              <a:t>n</a:t>
            </a:r>
            <a:r>
              <a:rPr lang="en-GB" dirty="0" err="1">
                <a:solidFill>
                  <a:srgbClr val="0000FF"/>
                </a:solidFill>
                <a:sym typeface="Symbol" panose="05050102010706020507" pitchFamily="18" charset="2"/>
              </a:rPr>
              <a:t>T</a:t>
            </a:r>
            <a:r>
              <a:rPr lang="en-GB" dirty="0">
                <a:sym typeface="Symbol" panose="05050102010706020507" pitchFamily="18" charset="2"/>
              </a:rPr>
              <a:t>/</a:t>
            </a:r>
            <a:r>
              <a:rPr lang="en-GB" dirty="0">
                <a:solidFill>
                  <a:srgbClr val="00B050"/>
                </a:solidFill>
                <a:sym typeface="Symbol" panose="05050102010706020507" pitchFamily="18" charset="2"/>
              </a:rPr>
              <a:t>P</a:t>
            </a:r>
            <a:r>
              <a:rPr lang="en-GB" dirty="0">
                <a:sym typeface="Symbol" panose="05050102010706020507" pitchFamily="18" charset="2"/>
              </a:rPr>
              <a:t>	   </a:t>
            </a:r>
            <a:r>
              <a:rPr lang="en-GB" dirty="0">
                <a:solidFill>
                  <a:srgbClr val="00B050"/>
                </a:solidFill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FF0000"/>
                </a:solidFill>
              </a:rPr>
              <a:t>V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 </a:t>
            </a:r>
            <a:r>
              <a:rPr lang="en-GB" dirty="0" err="1">
                <a:solidFill>
                  <a:srgbClr val="CC66FF"/>
                </a:solidFill>
                <a:sym typeface="Symbol" panose="05050102010706020507" pitchFamily="18" charset="2"/>
              </a:rPr>
              <a:t>n</a:t>
            </a:r>
            <a:r>
              <a:rPr lang="en-GB" dirty="0" err="1">
                <a:solidFill>
                  <a:srgbClr val="0000FF"/>
                </a:solidFill>
                <a:sym typeface="Symbol" panose="05050102010706020507" pitchFamily="18" charset="2"/>
              </a:rPr>
              <a:t>T</a:t>
            </a:r>
            <a:endParaRPr lang="en-GB" dirty="0">
              <a:solidFill>
                <a:srgbClr val="0000FF"/>
              </a:solidFill>
              <a:sym typeface="Symbol" panose="05050102010706020507" pitchFamily="18" charset="2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FFC000"/>
                </a:solidFill>
                <a:sym typeface="Symbol" panose="05050102010706020507" pitchFamily="18" charset="2"/>
              </a:rPr>
              <a:t>C</a:t>
            </a:r>
            <a:r>
              <a:rPr lang="en-GB" dirty="0">
                <a:sym typeface="Symbol" panose="05050102010706020507" pitchFamily="18" charset="2"/>
              </a:rPr>
              <a:t>harles		</a:t>
            </a:r>
            <a:r>
              <a:rPr lang="en-GB" dirty="0">
                <a:solidFill>
                  <a:srgbClr val="FF0000"/>
                </a:solidFill>
              </a:rPr>
              <a:t>V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 </a:t>
            </a:r>
            <a:r>
              <a:rPr lang="en-GB" dirty="0">
                <a:solidFill>
                  <a:srgbClr val="0000FF"/>
                </a:solidFill>
                <a:sym typeface="Symbol" panose="05050102010706020507" pitchFamily="18" charset="2"/>
              </a:rPr>
              <a:t>T</a:t>
            </a:r>
          </a:p>
          <a:p>
            <a:pPr>
              <a:lnSpc>
                <a:spcPct val="150000"/>
              </a:lnSpc>
            </a:pPr>
            <a:endParaRPr lang="en-GB" dirty="0">
              <a:sym typeface="Symbol" panose="05050102010706020507" pitchFamily="18" charset="2"/>
            </a:endParaRPr>
          </a:p>
          <a:p>
            <a:endParaRPr lang="en-GB" dirty="0">
              <a:sym typeface="Symbol" panose="05050102010706020507" pitchFamily="18" charset="2"/>
            </a:endParaRPr>
          </a:p>
          <a:p>
            <a:endParaRPr lang="en-GB" dirty="0">
              <a:sym typeface="Symbol" panose="05050102010706020507" pitchFamily="18" charset="2"/>
            </a:endParaRP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0D5B1B-D785-4C35-9DED-00C5F8C16B69}"/>
              </a:ext>
            </a:extLst>
          </p:cNvPr>
          <p:cNvSpPr txBox="1"/>
          <p:nvPr/>
        </p:nvSpPr>
        <p:spPr>
          <a:xfrm>
            <a:off x="3606923" y="4437112"/>
            <a:ext cx="1744324" cy="523220"/>
          </a:xfrm>
          <a:prstGeom prst="rect">
            <a:avLst/>
          </a:prstGeom>
          <a:noFill/>
          <a:ln w="19050">
            <a:solidFill>
              <a:srgbClr val="99CC0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P</a:t>
            </a:r>
            <a:r>
              <a:rPr lang="en-GB" sz="2800" dirty="0">
                <a:solidFill>
                  <a:srgbClr val="FF0000"/>
                </a:solidFill>
              </a:rPr>
              <a:t>V</a:t>
            </a:r>
            <a:r>
              <a:rPr lang="en-GB" sz="2800" dirty="0"/>
              <a:t> = </a:t>
            </a:r>
            <a:r>
              <a:rPr lang="en-GB" sz="2800" dirty="0" err="1">
                <a:solidFill>
                  <a:srgbClr val="CC66FF"/>
                </a:solidFill>
              </a:rPr>
              <a:t>n</a:t>
            </a:r>
            <a:r>
              <a:rPr lang="en-GB" sz="2800" dirty="0" err="1"/>
              <a:t>R</a:t>
            </a:r>
            <a:r>
              <a:rPr lang="en-GB" sz="2800" dirty="0" err="1">
                <a:solidFill>
                  <a:srgbClr val="0000FF"/>
                </a:solidFill>
              </a:rPr>
              <a:t>T</a:t>
            </a:r>
            <a:endParaRPr lang="en-GB" sz="2800" dirty="0">
              <a:solidFill>
                <a:srgbClr val="0000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36A5C6-7425-46B4-B551-AD98D2BA75AA}"/>
              </a:ext>
            </a:extLst>
          </p:cNvPr>
          <p:cNvSpPr txBox="1"/>
          <p:nvPr/>
        </p:nvSpPr>
        <p:spPr>
          <a:xfrm>
            <a:off x="3452275" y="5274753"/>
            <a:ext cx="2014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IDEAL GAS LAW</a:t>
            </a:r>
          </a:p>
        </p:txBody>
      </p:sp>
    </p:spTree>
    <p:extLst>
      <p:ext uri="{BB962C8B-B14F-4D97-AF65-F5344CB8AC3E}">
        <p14:creationId xmlns:p14="http://schemas.microsoft.com/office/powerpoint/2010/main" val="3332738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IDEAL GAS LAW – R and MOLAR VOLUME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858BA7-6BF7-4281-B27A-5F935772FA0A}"/>
              </a:ext>
            </a:extLst>
          </p:cNvPr>
          <p:cNvSpPr txBox="1"/>
          <p:nvPr/>
        </p:nvSpPr>
        <p:spPr>
          <a:xfrm>
            <a:off x="3930960" y="620688"/>
            <a:ext cx="1282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B050"/>
                </a:solidFill>
              </a:rPr>
              <a:t>P</a:t>
            </a:r>
            <a:r>
              <a:rPr lang="en-GB" sz="1800" dirty="0">
                <a:solidFill>
                  <a:srgbClr val="FF0000"/>
                </a:solidFill>
              </a:rPr>
              <a:t>V</a:t>
            </a:r>
            <a:r>
              <a:rPr lang="en-GB" sz="1800" dirty="0"/>
              <a:t> = </a:t>
            </a:r>
            <a:r>
              <a:rPr lang="en-GB" sz="1800" dirty="0" err="1">
                <a:solidFill>
                  <a:srgbClr val="7030A0"/>
                </a:solidFill>
              </a:rPr>
              <a:t>n</a:t>
            </a:r>
            <a:r>
              <a:rPr lang="en-GB" sz="1800" dirty="0" err="1"/>
              <a:t>R</a:t>
            </a:r>
            <a:r>
              <a:rPr lang="en-GB" sz="1800" dirty="0" err="1">
                <a:solidFill>
                  <a:srgbClr val="0000FF"/>
                </a:solidFill>
              </a:rPr>
              <a:t>T</a:t>
            </a:r>
            <a:endParaRPr lang="en-GB" sz="1800" dirty="0">
              <a:solidFill>
                <a:srgbClr val="0000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1D837D-443A-4BBE-A82A-910FF5FDD488}"/>
              </a:ext>
            </a:extLst>
          </p:cNvPr>
          <p:cNvSpPr txBox="1"/>
          <p:nvPr/>
        </p:nvSpPr>
        <p:spPr>
          <a:xfrm>
            <a:off x="66736" y="1013406"/>
            <a:ext cx="3613874" cy="37035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Value of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	depends on units of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Pa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         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8.314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         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8.314 J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bar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bar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dm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(L)</a:t>
            </a:r>
            <a:endParaRPr lang="en-GB" sz="1600" baseline="30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dm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(L)</a:t>
            </a:r>
            <a:endParaRPr lang="en-GB" sz="1600" baseline="30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torr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	</a:t>
            </a:r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dm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(L)</a:t>
            </a:r>
            <a:endParaRPr lang="en-GB" sz="1600" baseline="300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0E09CF-E5DB-49B2-8D1F-A665ACEE92D3}"/>
              </a:ext>
            </a:extLst>
          </p:cNvPr>
          <p:cNvSpPr txBox="1"/>
          <p:nvPr/>
        </p:nvSpPr>
        <p:spPr>
          <a:xfrm>
            <a:off x="1434888" y="2313599"/>
            <a:ext cx="28803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= 8.314 x 10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-5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21B36B-57FC-4F84-B545-FDD271C71B05}"/>
              </a:ext>
            </a:extLst>
          </p:cNvPr>
          <p:cNvSpPr txBox="1"/>
          <p:nvPr/>
        </p:nvSpPr>
        <p:spPr>
          <a:xfrm>
            <a:off x="1434888" y="2983295"/>
            <a:ext cx="266429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0.08314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3BCD35-E118-4EA5-8E54-8DD46B21DD0C}"/>
              </a:ext>
            </a:extLst>
          </p:cNvPr>
          <p:cNvSpPr txBox="1"/>
          <p:nvPr/>
        </p:nvSpPr>
        <p:spPr>
          <a:xfrm>
            <a:off x="1469087" y="3559900"/>
            <a:ext cx="248608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0.08206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721EFF-EEF9-4E9D-A0B1-A5C51530DF2B}"/>
              </a:ext>
            </a:extLst>
          </p:cNvPr>
          <p:cNvSpPr txBox="1"/>
          <p:nvPr/>
        </p:nvSpPr>
        <p:spPr>
          <a:xfrm>
            <a:off x="1469087" y="4229596"/>
            <a:ext cx="221152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62.36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C7FF9F-D7EC-4853-9FAC-6DC941756C00}"/>
              </a:ext>
            </a:extLst>
          </p:cNvPr>
          <p:cNvSpPr txBox="1"/>
          <p:nvPr/>
        </p:nvSpPr>
        <p:spPr>
          <a:xfrm>
            <a:off x="4526120" y="1290799"/>
            <a:ext cx="4842613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tandard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emperature and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ressure	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STP</a:t>
            </a:r>
          </a:p>
          <a:p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°C (273.15 K)</a:t>
            </a: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endParaRPr lang="en-GB" sz="16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 mol)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0.08206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(273.15 K)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4E61DD-C050-476F-906A-FB0330670B1B}"/>
              </a:ext>
            </a:extLst>
          </p:cNvPr>
          <p:cNvSpPr txBox="1"/>
          <p:nvPr/>
        </p:nvSpPr>
        <p:spPr>
          <a:xfrm>
            <a:off x="6886464" y="1988840"/>
            <a:ext cx="12820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2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2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endParaRPr lang="en-GB" sz="12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57AD2E-7475-41DB-B523-711EC7ECCA97}"/>
              </a:ext>
            </a:extLst>
          </p:cNvPr>
          <p:cNvSpPr txBox="1"/>
          <p:nvPr/>
        </p:nvSpPr>
        <p:spPr>
          <a:xfrm>
            <a:off x="5048762" y="3152572"/>
            <a:ext cx="2969018" cy="369332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Molar Volume = 22.4 L (dm3)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DFF4E63-5933-4568-B92E-94C56801E611}"/>
              </a:ext>
            </a:extLst>
          </p:cNvPr>
          <p:cNvSpPr txBox="1"/>
          <p:nvPr/>
        </p:nvSpPr>
        <p:spPr>
          <a:xfrm>
            <a:off x="4427984" y="3916765"/>
            <a:ext cx="4842613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tandard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mbient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emperature and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ressure       </a:t>
            </a: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SATP</a:t>
            </a:r>
          </a:p>
          <a:p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 (298.15 K)</a:t>
            </a: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bar</a:t>
            </a:r>
          </a:p>
          <a:p>
            <a:endParaRPr lang="en-GB" sz="16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 bar)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 mol) 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0.08314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bar 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dm</a:t>
            </a:r>
            <a:r>
              <a:rPr lang="en-GB" sz="1600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6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(298.15 K)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E1836E-449C-45EA-8629-61DA80A32063}"/>
              </a:ext>
            </a:extLst>
          </p:cNvPr>
          <p:cNvSpPr txBox="1"/>
          <p:nvPr/>
        </p:nvSpPr>
        <p:spPr>
          <a:xfrm>
            <a:off x="6533271" y="4683703"/>
            <a:ext cx="12820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2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2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endParaRPr lang="en-GB" sz="12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1FE695-828E-4B20-A781-E034FEF3F12E}"/>
              </a:ext>
            </a:extLst>
          </p:cNvPr>
          <p:cNvSpPr txBox="1"/>
          <p:nvPr/>
        </p:nvSpPr>
        <p:spPr>
          <a:xfrm>
            <a:off x="5179635" y="5786152"/>
            <a:ext cx="2969018" cy="369332"/>
          </a:xfrm>
          <a:prstGeom prst="rect">
            <a:avLst/>
          </a:prstGeom>
          <a:noFill/>
          <a:ln w="127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Molar Volume = 24.8 L (dm3) </a:t>
            </a:r>
          </a:p>
        </p:txBody>
      </p:sp>
    </p:spTree>
    <p:extLst>
      <p:ext uri="{BB962C8B-B14F-4D97-AF65-F5344CB8AC3E}">
        <p14:creationId xmlns:p14="http://schemas.microsoft.com/office/powerpoint/2010/main" val="813451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86044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IDEAL GAS LAW – MOLAR MASS and GAS DENSITY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FBB41E-234B-4373-B9D2-2860001A0AD3}"/>
              </a:ext>
            </a:extLst>
          </p:cNvPr>
          <p:cNvSpPr txBox="1"/>
          <p:nvPr/>
        </p:nvSpPr>
        <p:spPr>
          <a:xfrm>
            <a:off x="-1" y="638427"/>
            <a:ext cx="4537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Dumas Method of </a:t>
            </a:r>
            <a:r>
              <a:rPr lang="en-GB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Molar Mass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Determination: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920E0B-478B-4884-9110-D7D6B1C76F72}"/>
              </a:ext>
            </a:extLst>
          </p:cNvPr>
          <p:cNvSpPr txBox="1"/>
          <p:nvPr/>
        </p:nvSpPr>
        <p:spPr>
          <a:xfrm>
            <a:off x="16564" y="1157843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1.47 g of an unknown gas occupies 130 mL at 20 °C and 740 mmHg. Calculate the molar mass.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194264-80CD-42FA-9B97-DC1695DB2B34}"/>
              </a:ext>
            </a:extLst>
          </p:cNvPr>
          <p:cNvSpPr txBox="1"/>
          <p:nvPr/>
        </p:nvSpPr>
        <p:spPr>
          <a:xfrm>
            <a:off x="307614" y="1941562"/>
            <a:ext cx="39225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= 740 mmHg	= 740/760 = 0.974 </a:t>
            </a:r>
            <a:r>
              <a:rPr lang="en-GB" sz="16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endParaRPr lang="en-GB" sz="16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 = 130 mL	= 0.130 L</a:t>
            </a:r>
          </a:p>
          <a:p>
            <a:r>
              <a:rPr lang="en-GB" sz="16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 = 20 °C	= 20 °C + 273.15 = 293.15 K</a:t>
            </a:r>
          </a:p>
          <a:p>
            <a:r>
              <a:rPr lang="en-GB" sz="1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 = 1.47 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2103DF-B19B-4F0F-8FCB-A638F5570F65}"/>
              </a:ext>
            </a:extLst>
          </p:cNvPr>
          <p:cNvSpPr txBox="1"/>
          <p:nvPr/>
        </p:nvSpPr>
        <p:spPr>
          <a:xfrm>
            <a:off x="1714074" y="3587509"/>
            <a:ext cx="12820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6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EE3763-F9B2-43E5-8775-243E3FF23E97}"/>
              </a:ext>
            </a:extLst>
          </p:cNvPr>
          <p:cNvSpPr txBox="1"/>
          <p:nvPr/>
        </p:nvSpPr>
        <p:spPr>
          <a:xfrm>
            <a:off x="196861" y="4158386"/>
            <a:ext cx="43562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(0.974atm) </a:t>
            </a:r>
            <a:r>
              <a:rPr lang="en-GB" sz="1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(0.130L)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 mol) 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0.08206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atm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</a:t>
            </a:r>
            <a:r>
              <a:rPr lang="en-GB" sz="12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12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(293.15K)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0DE88E-F819-4C01-8188-1B7CC6F76872}"/>
              </a:ext>
            </a:extLst>
          </p:cNvPr>
          <p:cNvSpPr txBox="1"/>
          <p:nvPr/>
        </p:nvSpPr>
        <p:spPr>
          <a:xfrm>
            <a:off x="611560" y="4869160"/>
            <a:ext cx="28200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= 5.26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-3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mol</a:t>
            </a:r>
          </a:p>
          <a:p>
            <a:r>
              <a:rPr lang="en-GB" sz="1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MM</a:t>
            </a:r>
          </a:p>
          <a:p>
            <a:r>
              <a:rPr lang="en-GB" sz="16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1.47 g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(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5.26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</a:t>
            </a:r>
            <a:r>
              <a:rPr lang="en-GB" sz="16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-3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mol) </a:t>
            </a:r>
            <a:r>
              <a:rPr lang="en-GB" sz="16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MM</a:t>
            </a: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AAAD7F-1152-4A3C-9352-DC7C700F5F97}"/>
              </a:ext>
            </a:extLst>
          </p:cNvPr>
          <p:cNvSpPr txBox="1"/>
          <p:nvPr/>
        </p:nvSpPr>
        <p:spPr>
          <a:xfrm>
            <a:off x="1370886" y="5980282"/>
            <a:ext cx="1796004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MM = 279 g/mol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1B9F6B-D85C-417B-971A-C264884B424A}"/>
              </a:ext>
            </a:extLst>
          </p:cNvPr>
          <p:cNvSpPr txBox="1"/>
          <p:nvPr/>
        </p:nvSpPr>
        <p:spPr>
          <a:xfrm>
            <a:off x="5004048" y="676462"/>
            <a:ext cx="1776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Density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gases: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6327691-F62E-41C3-BFA7-584F904BE82A}"/>
                  </a:ext>
                </a:extLst>
              </p:cNvPr>
              <p:cNvSpPr txBox="1"/>
              <p:nvPr/>
            </p:nvSpPr>
            <p:spPr>
              <a:xfrm>
                <a:off x="4926396" y="1369201"/>
                <a:ext cx="3942035" cy="4456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600" dirty="0">
                    <a:solidFill>
                      <a:srgbClr val="00B0F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g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 = </a:t>
                </a:r>
                <a:r>
                  <a:rPr lang="en-GB" sz="1600" dirty="0">
                    <a:solidFill>
                      <a:srgbClr val="7030A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 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 </a:t>
                </a:r>
                <a:r>
                  <a:rPr lang="en-GB" sz="1600" dirty="0">
                    <a:solidFill>
                      <a:srgbClr val="C00000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MM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         </a:t>
                </a:r>
                <a:r>
                  <a:rPr lang="en-GB" sz="1600" dirty="0">
                    <a:solidFill>
                      <a:srgbClr val="00B050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P</a:t>
                </a:r>
                <a:r>
                  <a:rPr lang="en-GB" sz="1600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V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 = </a:t>
                </a:r>
                <a:r>
                  <a:rPr lang="en-GB" sz="1600" dirty="0" err="1">
                    <a:solidFill>
                      <a:srgbClr val="7030A0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n</a:t>
                </a:r>
                <a:r>
                  <a:rPr lang="en-GB" sz="1600" dirty="0" err="1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R</a:t>
                </a:r>
                <a:r>
                  <a:rPr lang="en-GB" sz="1600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T</a:t>
                </a:r>
                <a:r>
                  <a:rPr lang="en-GB" sz="1600" dirty="0">
                    <a:solidFill>
                      <a:schemeClr val="tx1"/>
                    </a:solidFill>
                    <a:latin typeface="Calibri" panose="020F0502020204030204" pitchFamily="34" charset="0"/>
                    <a:cs typeface="Calibri" panose="020F0502020204030204" pitchFamily="34" charset="0"/>
                    <a:sym typeface="Symbol" panose="05050102010706020507" pitchFamily="18" charset="2"/>
                  </a:rPr>
                  <a:t>       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600" i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P</m:t>
                    </m:r>
                    <m:r>
                      <m:rPr>
                        <m:sty m:val="p"/>
                      </m:rPr>
                      <a:rPr lang="en-GB" sz="1600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V</m:t>
                    </m:r>
                    <m:r>
                      <a:rPr lang="en-GB" sz="1600" i="0">
                        <a:solidFill>
                          <a:schemeClr val="tx1"/>
                        </a:solidFill>
                        <a:latin typeface="Cambria Math" panose="02040503050406030204" pitchFamily="18" charset="0"/>
                        <a:sym typeface="Symbol" panose="05050102010706020507" pitchFamily="18" charset="2"/>
                      </a:rPr>
                      <m:t>=</m:t>
                    </m:r>
                    <m:f>
                      <m:fPr>
                        <m:ctrlPr>
                          <a:rPr lang="en-GB" sz="160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1600" i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g</m:t>
                        </m:r>
                        <m:r>
                          <m:rPr>
                            <m:sty m:val="p"/>
                          </m:rPr>
                          <a:rPr lang="en-GB" sz="1600" i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R</m:t>
                        </m:r>
                        <m:r>
                          <m:rPr>
                            <m:sty m:val="p"/>
                          </m:rPr>
                          <a:rPr lang="en-GB" sz="1600" i="0" smtClean="0">
                            <a:solidFill>
                              <a:srgbClr val="0000FF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T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1600" i="0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M</m:t>
                        </m:r>
                        <m:r>
                          <m:rPr>
                            <m:sty m:val="p"/>
                          </m:rPr>
                          <a:rPr lang="en-GB" sz="1600" i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  <a:sym typeface="Symbol" panose="05050102010706020507" pitchFamily="18" charset="2"/>
                          </a:rPr>
                          <m:t>M</m:t>
                        </m:r>
                      </m:den>
                    </m:f>
                  </m:oMath>
                </a14:m>
                <a:endParaRPr lang="en-GB" sz="1600" dirty="0">
                  <a:solidFill>
                    <a:schemeClr val="tx1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66327691-F62E-41C3-BFA7-584F904BE82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396" y="1369201"/>
                <a:ext cx="3942035" cy="445635"/>
              </a:xfrm>
              <a:prstGeom prst="rect">
                <a:avLst/>
              </a:prstGeom>
              <a:blipFill>
                <a:blip r:embed="rId4"/>
                <a:stretch>
                  <a:fillRect l="-773" b="-68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DD7937E-D6FA-4A08-B34B-345D644AB19B}"/>
                  </a:ext>
                </a:extLst>
              </p:cNvPr>
              <p:cNvSpPr txBox="1"/>
              <p:nvPr/>
            </p:nvSpPr>
            <p:spPr>
              <a:xfrm>
                <a:off x="5892528" y="2187193"/>
                <a:ext cx="1420505" cy="553357"/>
              </a:xfrm>
              <a:prstGeom prst="rect">
                <a:avLst/>
              </a:prstGeom>
              <a:noFill/>
              <a:ln w="19050">
                <a:solidFill>
                  <a:schemeClr val="accent6">
                    <a:lumMod val="40000"/>
                    <a:lumOff val="60000"/>
                  </a:schemeClr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600" b="0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𝑔</m:t>
                          </m:r>
                        </m:num>
                        <m:den>
                          <m:r>
                            <a:rPr lang="en-GB" sz="1600" b="0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 </m:t>
                          </m:r>
                          <m:r>
                            <a:rPr lang="en-GB" sz="16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𝑉</m:t>
                          </m:r>
                        </m:den>
                      </m:f>
                      <m:r>
                        <a:rPr lang="en-GB" sz="1600" b="0" i="1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𝑃</m:t>
                          </m:r>
                          <m:r>
                            <a:rPr lang="en-GB" sz="1600" b="0" i="1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𝑀𝑀</m:t>
                          </m:r>
                        </m:num>
                        <m:den>
                          <m:r>
                            <a:rPr lang="en-GB" sz="16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𝑅𝑇</m:t>
                          </m:r>
                        </m:den>
                      </m:f>
                    </m:oMath>
                  </m:oMathPara>
                </a14:m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CDD7937E-D6FA-4A08-B34B-345D644AB1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2528" y="2187193"/>
                <a:ext cx="1420505" cy="553357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19050">
                <a:solidFill>
                  <a:schemeClr val="accent6">
                    <a:lumMod val="40000"/>
                    <a:lumOff val="60000"/>
                  </a:schemeClr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Box 24">
            <a:extLst>
              <a:ext uri="{FF2B5EF4-FFF2-40B4-BE49-F238E27FC236}">
                <a16:creationId xmlns:a16="http://schemas.microsoft.com/office/drawing/2014/main" id="{43930C7C-351B-4A08-B71D-CBB511C19074}"/>
              </a:ext>
            </a:extLst>
          </p:cNvPr>
          <p:cNvSpPr txBox="1"/>
          <p:nvPr/>
        </p:nvSpPr>
        <p:spPr>
          <a:xfrm>
            <a:off x="5451400" y="3587509"/>
            <a:ext cx="26420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density 	up	</a:t>
            </a:r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up 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density 	up 	</a:t>
            </a:r>
            <a:r>
              <a:rPr lang="en-GB" sz="1600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MM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up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density 	down	T up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8B8B6A1-E74A-4AB8-905E-AEDD61117FE0}"/>
              </a:ext>
            </a:extLst>
          </p:cNvPr>
          <p:cNvSpPr txBox="1"/>
          <p:nvPr/>
        </p:nvSpPr>
        <p:spPr>
          <a:xfrm>
            <a:off x="5908634" y="4869160"/>
            <a:ext cx="1605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‘heavier than air’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Hot air balloon</a:t>
            </a:r>
          </a:p>
        </p:txBody>
      </p:sp>
    </p:spTree>
    <p:extLst>
      <p:ext uri="{BB962C8B-B14F-4D97-AF65-F5344CB8AC3E}">
        <p14:creationId xmlns:p14="http://schemas.microsoft.com/office/powerpoint/2010/main" val="654387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A11BE8-48E9-4304-BB9C-7981AF96B2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AF3E264-F971-45FD-A889-919153EFCB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52CA57B-3944-4221-A4B4-9F128253B5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PROBLEM </a:t>
            </a:r>
            <a:endParaRPr lang="en-GB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36301F-FE62-4E61-AFF9-94A61D130242}"/>
              </a:ext>
            </a:extLst>
          </p:cNvPr>
          <p:cNvSpPr txBox="1"/>
          <p:nvPr/>
        </p:nvSpPr>
        <p:spPr>
          <a:xfrm>
            <a:off x="323528" y="76470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reaction, 2 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6</a:t>
            </a:r>
            <a:r>
              <a:rPr lang="en-GB" dirty="0"/>
              <a:t> (g)  +  7 O</a:t>
            </a:r>
            <a:r>
              <a:rPr lang="en-GB" baseline="-25000" dirty="0"/>
              <a:t>2</a:t>
            </a:r>
            <a:r>
              <a:rPr lang="en-GB" dirty="0"/>
              <a:t> (g) </a:t>
            </a:r>
            <a:r>
              <a:rPr lang="en-GB" dirty="0">
                <a:sym typeface="Wingdings" panose="05000000000000000000" pitchFamily="2" charset="2"/>
              </a:rPr>
              <a:t> 4 CO</a:t>
            </a:r>
            <a:r>
              <a:rPr lang="en-GB" baseline="-25000" dirty="0">
                <a:sym typeface="Wingdings" panose="05000000000000000000" pitchFamily="2" charset="2"/>
              </a:rPr>
              <a:t>2</a:t>
            </a:r>
            <a:r>
              <a:rPr lang="en-GB" dirty="0">
                <a:sym typeface="Wingdings" panose="05000000000000000000" pitchFamily="2" charset="2"/>
              </a:rPr>
              <a:t> (g)  +  6 H</a:t>
            </a:r>
            <a:r>
              <a:rPr lang="en-GB" baseline="-25000" dirty="0">
                <a:sym typeface="Wingdings" panose="05000000000000000000" pitchFamily="2" charset="2"/>
              </a:rPr>
              <a:t>2</a:t>
            </a:r>
            <a:r>
              <a:rPr lang="en-GB" dirty="0">
                <a:sym typeface="Wingdings" panose="05000000000000000000" pitchFamily="2" charset="2"/>
              </a:rPr>
              <a:t>O (g). How many g of O</a:t>
            </a:r>
            <a:r>
              <a:rPr lang="en-GB" baseline="-25000" dirty="0">
                <a:sym typeface="Wingdings" panose="05000000000000000000" pitchFamily="2" charset="2"/>
              </a:rPr>
              <a:t>2</a:t>
            </a:r>
            <a:r>
              <a:rPr lang="en-GB" dirty="0">
                <a:sym typeface="Wingdings" panose="05000000000000000000" pitchFamily="2" charset="2"/>
              </a:rPr>
              <a:t> (g) would react with 20.0 L of C</a:t>
            </a:r>
            <a:r>
              <a:rPr lang="en-GB" baseline="-25000" dirty="0">
                <a:sym typeface="Wingdings" panose="05000000000000000000" pitchFamily="2" charset="2"/>
              </a:rPr>
              <a:t>2</a:t>
            </a:r>
            <a:r>
              <a:rPr lang="en-GB" dirty="0">
                <a:sym typeface="Wingdings" panose="05000000000000000000" pitchFamily="2" charset="2"/>
              </a:rPr>
              <a:t>H</a:t>
            </a:r>
            <a:r>
              <a:rPr lang="en-GB" baseline="-25000" dirty="0">
                <a:sym typeface="Wingdings" panose="05000000000000000000" pitchFamily="2" charset="2"/>
              </a:rPr>
              <a:t>6</a:t>
            </a:r>
            <a:r>
              <a:rPr lang="en-GB" dirty="0">
                <a:sym typeface="Wingdings" panose="05000000000000000000" pitchFamily="2" charset="2"/>
              </a:rPr>
              <a:t> (g) at 25 °C and 740 torr pressure?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E62434-D5EB-40C5-9150-5BA074C1D653}"/>
              </a:ext>
            </a:extLst>
          </p:cNvPr>
          <p:cNvSpPr txBox="1"/>
          <p:nvPr/>
        </p:nvSpPr>
        <p:spPr>
          <a:xfrm>
            <a:off x="1122648" y="1665977"/>
            <a:ext cx="128208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6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16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16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endParaRPr lang="en-GB" sz="16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483A5A-963B-4259-AAAF-3BF32EEFC9F4}"/>
              </a:ext>
            </a:extLst>
          </p:cNvPr>
          <p:cNvSpPr txBox="1"/>
          <p:nvPr/>
        </p:nvSpPr>
        <p:spPr>
          <a:xfrm>
            <a:off x="467544" y="2348880"/>
            <a:ext cx="52075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 1: Calculate moles of 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6</a:t>
            </a:r>
          </a:p>
          <a:p>
            <a:r>
              <a:rPr lang="en-GB" dirty="0"/>
              <a:t>STEP 2: Find the corresponding moles of oxygen</a:t>
            </a:r>
          </a:p>
          <a:p>
            <a:r>
              <a:rPr lang="en-GB" dirty="0"/>
              <a:t>STEP 3: Find the mass of O</a:t>
            </a:r>
            <a:r>
              <a:rPr lang="en-GB" baseline="-25000" dirty="0"/>
              <a:t>2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1386861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11179</TotalTime>
  <Words>1332</Words>
  <Application>Microsoft Office PowerPoint</Application>
  <PresentationFormat>On-screen Show (4:3)</PresentationFormat>
  <Paragraphs>177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 Math</vt:lpstr>
      <vt:lpstr>Diseño predeterminado</vt:lpstr>
      <vt:lpstr>GASES  Lecture 10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230</cp:revision>
  <dcterms:created xsi:type="dcterms:W3CDTF">2010-05-23T14:28:12Z</dcterms:created>
  <dcterms:modified xsi:type="dcterms:W3CDTF">2022-02-18T11:48:55Z</dcterms:modified>
</cp:coreProperties>
</file>