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6531" autoAdjust="0"/>
  </p:normalViewPr>
  <p:slideViewPr>
    <p:cSldViewPr snapToGrid="0">
      <p:cViewPr varScale="1">
        <p:scale>
          <a:sx n="82" d="100"/>
          <a:sy n="82" d="100"/>
        </p:scale>
        <p:origin x="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E0D543-BB3F-4671-96EB-B4077A56639B}" type="datetimeFigureOut">
              <a:rPr lang="en-GB" smtClean="0"/>
              <a:t>07/05/2024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1A1BEE-BA7A-4FCA-927F-3D709DE38AA9}" type="slidenum">
              <a:rPr lang="en-GB" smtClean="0"/>
              <a:t>‹#›</a:t>
            </a:fld>
            <a:endParaRPr lang="en-GB"/>
          </a:p>
        </p:txBody>
      </p:sp>
    </p:spTree>
    <p:extLst>
      <p:ext uri="{BB962C8B-B14F-4D97-AF65-F5344CB8AC3E}">
        <p14:creationId xmlns:p14="http://schemas.microsoft.com/office/powerpoint/2010/main" val="169300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1</a:t>
            </a:fld>
            <a:endParaRPr lang="en-GB"/>
          </a:p>
        </p:txBody>
      </p:sp>
    </p:spTree>
    <p:extLst>
      <p:ext uri="{BB962C8B-B14F-4D97-AF65-F5344CB8AC3E}">
        <p14:creationId xmlns:p14="http://schemas.microsoft.com/office/powerpoint/2010/main" val="3940592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2</a:t>
            </a:fld>
            <a:endParaRPr lang="en-GB"/>
          </a:p>
        </p:txBody>
      </p:sp>
    </p:spTree>
    <p:extLst>
      <p:ext uri="{BB962C8B-B14F-4D97-AF65-F5344CB8AC3E}">
        <p14:creationId xmlns:p14="http://schemas.microsoft.com/office/powerpoint/2010/main" val="1220433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3</a:t>
            </a:fld>
            <a:endParaRPr lang="en-GB"/>
          </a:p>
        </p:txBody>
      </p:sp>
    </p:spTree>
    <p:extLst>
      <p:ext uri="{BB962C8B-B14F-4D97-AF65-F5344CB8AC3E}">
        <p14:creationId xmlns:p14="http://schemas.microsoft.com/office/powerpoint/2010/main" val="1609282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4</a:t>
            </a:fld>
            <a:endParaRPr lang="en-GB"/>
          </a:p>
        </p:txBody>
      </p:sp>
    </p:spTree>
    <p:extLst>
      <p:ext uri="{BB962C8B-B14F-4D97-AF65-F5344CB8AC3E}">
        <p14:creationId xmlns:p14="http://schemas.microsoft.com/office/powerpoint/2010/main" val="1119176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5</a:t>
            </a:fld>
            <a:endParaRPr lang="en-GB"/>
          </a:p>
        </p:txBody>
      </p:sp>
    </p:spTree>
    <p:extLst>
      <p:ext uri="{BB962C8B-B14F-4D97-AF65-F5344CB8AC3E}">
        <p14:creationId xmlns:p14="http://schemas.microsoft.com/office/powerpoint/2010/main" val="1637012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6</a:t>
            </a:fld>
            <a:endParaRPr lang="en-GB"/>
          </a:p>
        </p:txBody>
      </p:sp>
    </p:spTree>
    <p:extLst>
      <p:ext uri="{BB962C8B-B14F-4D97-AF65-F5344CB8AC3E}">
        <p14:creationId xmlns:p14="http://schemas.microsoft.com/office/powerpoint/2010/main" val="1226923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7</a:t>
            </a:fld>
            <a:endParaRPr lang="en-GB"/>
          </a:p>
        </p:txBody>
      </p:sp>
    </p:spTree>
    <p:extLst>
      <p:ext uri="{BB962C8B-B14F-4D97-AF65-F5344CB8AC3E}">
        <p14:creationId xmlns:p14="http://schemas.microsoft.com/office/powerpoint/2010/main" val="3393818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8</a:t>
            </a:fld>
            <a:endParaRPr lang="en-GB"/>
          </a:p>
        </p:txBody>
      </p:sp>
    </p:spTree>
    <p:extLst>
      <p:ext uri="{BB962C8B-B14F-4D97-AF65-F5344CB8AC3E}">
        <p14:creationId xmlns:p14="http://schemas.microsoft.com/office/powerpoint/2010/main" val="1886923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9</a:t>
            </a:fld>
            <a:endParaRPr lang="en-GB"/>
          </a:p>
        </p:txBody>
      </p:sp>
    </p:spTree>
    <p:extLst>
      <p:ext uri="{BB962C8B-B14F-4D97-AF65-F5344CB8AC3E}">
        <p14:creationId xmlns:p14="http://schemas.microsoft.com/office/powerpoint/2010/main" val="120838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10</a:t>
            </a:fld>
            <a:endParaRPr lang="en-GB"/>
          </a:p>
        </p:txBody>
      </p:sp>
    </p:spTree>
    <p:extLst>
      <p:ext uri="{BB962C8B-B14F-4D97-AF65-F5344CB8AC3E}">
        <p14:creationId xmlns:p14="http://schemas.microsoft.com/office/powerpoint/2010/main" val="1995744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1BEE-BA7A-4FCA-927F-3D709DE38AA9}" type="slidenum">
              <a:rPr lang="en-GB" smtClean="0"/>
              <a:t>11</a:t>
            </a:fld>
            <a:endParaRPr lang="en-GB"/>
          </a:p>
        </p:txBody>
      </p:sp>
    </p:spTree>
    <p:extLst>
      <p:ext uri="{BB962C8B-B14F-4D97-AF65-F5344CB8AC3E}">
        <p14:creationId xmlns:p14="http://schemas.microsoft.com/office/powerpoint/2010/main" val="1272505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1384962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1387527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974999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E89958-04A1-4823-A2EE-809445879720}" type="datetimeFigureOut">
              <a:rPr lang="en-GB" smtClean="0"/>
              <a:t>07/05/2024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3894244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E89958-04A1-4823-A2EE-809445879720}" type="datetimeFigureOut">
              <a:rPr lang="en-GB" smtClean="0"/>
              <a:t>07/05/2024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2871934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E89958-04A1-4823-A2EE-809445879720}" type="datetimeFigureOut">
              <a:rPr lang="en-GB" smtClean="0"/>
              <a:t>07/05/2024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702385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E89958-04A1-4823-A2EE-809445879720}" type="datetimeFigureOut">
              <a:rPr lang="en-GB" smtClean="0"/>
              <a:t>07/05/2024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343572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E89958-04A1-4823-A2EE-809445879720}" type="datetimeFigureOut">
              <a:rPr lang="en-GB" smtClean="0"/>
              <a:t>07/05/2024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337508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E89958-04A1-4823-A2EE-809445879720}" type="datetimeFigureOut">
              <a:rPr lang="en-GB" smtClean="0"/>
              <a:t>07/05/2024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3190885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4251563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751965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16856480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0843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636229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3277408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E89958-04A1-4823-A2EE-809445879720}" type="datetimeFigureOut">
              <a:rPr lang="en-GB" smtClean="0"/>
              <a:t>07/05/2024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1C865-E66B-47A9-B9E7-10ED05442316}" type="slidenum">
              <a:rPr lang="en-GB" smtClean="0"/>
              <a:t>‹#›</a:t>
            </a:fld>
            <a:endParaRPr lang="en-GB"/>
          </a:p>
        </p:txBody>
      </p:sp>
    </p:spTree>
    <p:extLst>
      <p:ext uri="{BB962C8B-B14F-4D97-AF65-F5344CB8AC3E}">
        <p14:creationId xmlns:p14="http://schemas.microsoft.com/office/powerpoint/2010/main" val="1045184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0E89958-04A1-4823-A2EE-809445879720}" type="datetimeFigureOut">
              <a:rPr lang="en-GB" smtClean="0"/>
              <a:t>07/05/2024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01C865-E66B-47A9-B9E7-10ED05442316}" type="slidenum">
              <a:rPr lang="en-GB" smtClean="0"/>
              <a:t>‹#›</a:t>
            </a:fld>
            <a:endParaRPr lang="en-GB"/>
          </a:p>
        </p:txBody>
      </p:sp>
    </p:spTree>
    <p:extLst>
      <p:ext uri="{BB962C8B-B14F-4D97-AF65-F5344CB8AC3E}">
        <p14:creationId xmlns:p14="http://schemas.microsoft.com/office/powerpoint/2010/main" val="6400367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C6E2E-A60A-1D42-CA93-E6437436B628}"/>
              </a:ext>
            </a:extLst>
          </p:cNvPr>
          <p:cNvSpPr>
            <a:spLocks noGrp="1"/>
          </p:cNvSpPr>
          <p:nvPr>
            <p:ph type="ctrTitle"/>
          </p:nvPr>
        </p:nvSpPr>
        <p:spPr>
          <a:xfrm>
            <a:off x="1257248" y="1212336"/>
            <a:ext cx="7766936" cy="4728754"/>
          </a:xfrm>
        </p:spPr>
        <p:txBody>
          <a:bodyPr/>
          <a:lstStyle/>
          <a:p>
            <a:pPr algn="ctr"/>
            <a:r>
              <a:rPr lang="en-GB" sz="2800" b="1" dirty="0">
                <a:latin typeface="Times New Roman" panose="02020603050405020304" pitchFamily="18" charset="0"/>
                <a:cs typeface="Times New Roman" panose="02020603050405020304" pitchFamily="18" charset="0"/>
              </a:rPr>
              <a:t>INTERNATIONAL MEETING MANAGEMENT FOR THE HOSPOITALITY INDUSTRY</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BMIH6007</a:t>
            </a:r>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r>
              <a:rPr lang="en-US" sz="2800" b="1" u="sng" dirty="0">
                <a:latin typeface="Times New Roman" panose="02020603050405020304" pitchFamily="18" charset="0"/>
                <a:cs typeface="Times New Roman" panose="02020603050405020304" pitchFamily="18" charset="0"/>
              </a:rPr>
              <a:t>Technology and Innovation within the Hospitality Sector</a:t>
            </a:r>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Tisescu Victor Gabriel</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ID: 2125838</a:t>
            </a:r>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endParaRPr lang="en-GB"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5474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7309C-8D4C-7337-800A-46547E0C7E74}"/>
              </a:ext>
            </a:extLst>
          </p:cNvPr>
          <p:cNvSpPr>
            <a:spLocks noGrp="1"/>
          </p:cNvSpPr>
          <p:nvPr>
            <p:ph type="title"/>
          </p:nvPr>
        </p:nvSpPr>
        <p:spPr/>
        <p:txBody>
          <a:bodyPr>
            <a:normAutofit/>
          </a:bodyPr>
          <a:lstStyle/>
          <a:p>
            <a:r>
              <a:rPr lang="en-GB" sz="18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863FCE2-0DDE-A0F9-B567-91D9DA0E61A3}"/>
              </a:ext>
            </a:extLst>
          </p:cNvPr>
          <p:cNvSpPr>
            <a:spLocks noGrp="1"/>
          </p:cNvSpPr>
          <p:nvPr>
            <p:ph idx="1"/>
          </p:nvPr>
        </p:nvSpPr>
        <p:spPr>
          <a:xfrm>
            <a:off x="677334" y="1270000"/>
            <a:ext cx="6010337" cy="3880773"/>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Event management is the process of planning, organising, and assessing the events starting from the conferences as well as trade shows to weddings and social gatherings (</a:t>
            </a:r>
            <a:r>
              <a:rPr lang="en-GB" sz="1800" b="0" i="0" u="none" strike="noStrike" dirty="0">
                <a:solidFill>
                  <a:srgbClr val="222222"/>
                </a:solidFill>
                <a:effectLst/>
                <a:highlight>
                  <a:srgbClr val="FFFFFF"/>
                </a:highlight>
                <a:latin typeface="Times New Roman" panose="02020603050405020304" pitchFamily="18" charset="0"/>
              </a:rPr>
              <a:t>Wen et al., 2023</a:t>
            </a: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Event offer memorable experiences for the attendees and inspire people about any particular activity. </a:t>
            </a:r>
            <a:endPar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Events can generate revenue through severa</a:t>
            </a:r>
            <a:r>
              <a:rPr lang="en-GB" dirty="0">
                <a:latin typeface="Times New Roman" panose="02020603050405020304" pitchFamily="18" charset="0"/>
                <a:ea typeface="Times New Roman" panose="02020603050405020304" pitchFamily="18" charset="0"/>
                <a:cs typeface="Times New Roman" panose="02020603050405020304" pitchFamily="18" charset="0"/>
              </a:rPr>
              <a:t>l</a:t>
            </a: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resources such as sponsorship, tickets, merchandise sales (</a:t>
            </a:r>
            <a:r>
              <a:rPr lang="en-GB" sz="1800" b="0" i="0" u="none" strike="noStrike" dirty="0">
                <a:solidFill>
                  <a:srgbClr val="222222"/>
                </a:solidFill>
                <a:effectLst/>
                <a:highlight>
                  <a:srgbClr val="FFFFFF"/>
                </a:highlight>
                <a:latin typeface="Times New Roman" panose="02020603050405020304" pitchFamily="18" charset="0"/>
              </a:rPr>
              <a:t>Gordon, 2020</a:t>
            </a: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b="1" dirty="0"/>
          </a:p>
        </p:txBody>
      </p:sp>
      <p:pic>
        <p:nvPicPr>
          <p:cNvPr id="5" name="Picture 4">
            <a:extLst>
              <a:ext uri="{FF2B5EF4-FFF2-40B4-BE49-F238E27FC236}">
                <a16:creationId xmlns:a16="http://schemas.microsoft.com/office/drawing/2014/main" id="{D16C782A-741B-B7BB-0034-0F46036440B5}"/>
              </a:ext>
            </a:extLst>
          </p:cNvPr>
          <p:cNvPicPr>
            <a:picLocks noChangeAspect="1"/>
          </p:cNvPicPr>
          <p:nvPr/>
        </p:nvPicPr>
        <p:blipFill>
          <a:blip r:embed="rId3"/>
          <a:stretch>
            <a:fillRect/>
          </a:stretch>
        </p:blipFill>
        <p:spPr>
          <a:xfrm>
            <a:off x="7128341" y="1728600"/>
            <a:ext cx="4676775" cy="3674771"/>
          </a:xfrm>
          <a:prstGeom prst="rect">
            <a:avLst/>
          </a:prstGeom>
        </p:spPr>
      </p:pic>
    </p:spTree>
    <p:extLst>
      <p:ext uri="{BB962C8B-B14F-4D97-AF65-F5344CB8AC3E}">
        <p14:creationId xmlns:p14="http://schemas.microsoft.com/office/powerpoint/2010/main" val="980112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2E0AE-B554-40BB-9496-8EE587F5BEFE}"/>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Market factors </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B5E4CE4-C638-BBB9-E6CB-1D4185A831B8}"/>
              </a:ext>
            </a:extLst>
          </p:cNvPr>
          <p:cNvSpPr>
            <a:spLocks noGrp="1"/>
          </p:cNvSpPr>
          <p:nvPr>
            <p:ph idx="1"/>
          </p:nvPr>
        </p:nvSpPr>
        <p:spPr>
          <a:xfrm>
            <a:off x="677334" y="1175658"/>
            <a:ext cx="7151672" cy="5417243"/>
          </a:xfrm>
        </p:spPr>
        <p:txBody>
          <a:bodyPr>
            <a:normAutofit fontScale="62500" lnSpcReduction="20000"/>
          </a:bodyPr>
          <a:lstStyle/>
          <a:p>
            <a:pPr algn="just">
              <a:lnSpc>
                <a:spcPct val="150000"/>
              </a:lnSpc>
            </a:pPr>
            <a:r>
              <a:rPr lang="en-GB" sz="1900" b="1" i="1" dirty="0">
                <a:effectLst/>
                <a:latin typeface="Times New Roman" panose="02020603050405020304" pitchFamily="18" charset="0"/>
                <a:ea typeface="Times New Roman" panose="02020603050405020304" pitchFamily="18" charset="0"/>
              </a:rPr>
              <a:t>Target market</a:t>
            </a:r>
            <a:endParaRPr lang="en-GB" sz="19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Hotel chains and independent hoteliers will be the primary audience and focus will be given to the decision makers such as CEOs, COOs, IT directors interested in innovation and efficiency (</a:t>
            </a:r>
            <a:r>
              <a:rPr lang="en-GB" sz="1900" dirty="0">
                <a:solidFill>
                  <a:srgbClr val="222222"/>
                </a:solidFill>
                <a:effectLst/>
                <a:highlight>
                  <a:srgbClr val="FFFFFF"/>
                </a:highlight>
                <a:latin typeface="Times New Roman" panose="02020603050405020304" pitchFamily="18" charset="0"/>
                <a:ea typeface="Arial" panose="020B0604020202020204" pitchFamily="34" charset="0"/>
              </a:rPr>
              <a:t>Allen et al., 2022</a:t>
            </a:r>
            <a:r>
              <a:rPr lang="en-GB" sz="1900" u="none" strike="noStrike" dirty="0">
                <a:effectLst/>
                <a:latin typeface="Times New Roman" panose="02020603050405020304" pitchFamily="18" charset="0"/>
                <a:ea typeface="Times New Roman" panose="02020603050405020304" pitchFamily="18" charset="0"/>
              </a:rPr>
              <a:t>).</a:t>
            </a:r>
            <a:endParaRPr lang="en-GB" sz="19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The companies develop and sell artificial intelligence powered solutions for hotels such as revenue management systems and guest chatbots. </a:t>
            </a:r>
            <a:endParaRPr lang="en-GB" sz="19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Hospitality consultants and advisors who advise hotels for technology adoption (</a:t>
            </a:r>
            <a:r>
              <a:rPr lang="en-GB" sz="1900" b="0" i="0" u="none" strike="noStrike" dirty="0">
                <a:solidFill>
                  <a:srgbClr val="222222"/>
                </a:solidFill>
                <a:effectLst/>
                <a:highlight>
                  <a:srgbClr val="FFFFFF"/>
                </a:highlight>
                <a:latin typeface="Times New Roman" panose="02020603050405020304" pitchFamily="18" charset="0"/>
              </a:rPr>
              <a:t>Hoang et al., 2023</a:t>
            </a:r>
            <a:r>
              <a:rPr lang="en-GB" sz="1900" u="none" strike="noStrike" dirty="0">
                <a:effectLst/>
                <a:latin typeface="Times New Roman" panose="02020603050405020304" pitchFamily="18" charset="0"/>
                <a:ea typeface="Times New Roman" panose="02020603050405020304" pitchFamily="18" charset="0"/>
              </a:rPr>
              <a:t>). </a:t>
            </a:r>
            <a:endParaRPr lang="en-GB" sz="19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Venture capitalists and inventors who are interested in the growing artificial intelligence-based hospitality market.</a:t>
            </a:r>
            <a:endParaRPr lang="en-GB" sz="1900" u="none" strike="noStrike" dirty="0">
              <a:effectLst/>
              <a:latin typeface="Arial" panose="020B0604020202020204" pitchFamily="34" charset="0"/>
              <a:ea typeface="Arial" panose="020B0604020202020204" pitchFamily="34" charset="0"/>
            </a:endParaRPr>
          </a:p>
          <a:p>
            <a:pPr algn="just">
              <a:lnSpc>
                <a:spcPct val="150000"/>
              </a:lnSpc>
            </a:pPr>
            <a:r>
              <a:rPr lang="en-GB" sz="1900" b="1" i="1" dirty="0">
                <a:effectLst/>
                <a:latin typeface="Times New Roman" panose="02020603050405020304" pitchFamily="18" charset="0"/>
                <a:ea typeface="Times New Roman" panose="02020603050405020304" pitchFamily="18" charset="0"/>
              </a:rPr>
              <a:t>Competition </a:t>
            </a:r>
            <a:endParaRPr lang="en-GB" sz="19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Strong competition will be developed for implementing artificial intelligence-based technologies by the hospitality industry of the UK. </a:t>
            </a:r>
            <a:endParaRPr lang="en-GB" sz="19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More live demos and interactive workshops with potential vendors will begin in the aftermath of the event (</a:t>
            </a:r>
            <a:r>
              <a:rPr lang="en-GB" sz="1900" dirty="0">
                <a:solidFill>
                  <a:srgbClr val="222222"/>
                </a:solidFill>
                <a:effectLst/>
                <a:highlight>
                  <a:srgbClr val="FFFFFF"/>
                </a:highlight>
                <a:latin typeface="Times New Roman" panose="02020603050405020304" pitchFamily="18" charset="0"/>
                <a:ea typeface="Arial" panose="020B0604020202020204" pitchFamily="34" charset="0"/>
              </a:rPr>
              <a:t>Allen et al., 2022</a:t>
            </a:r>
            <a:r>
              <a:rPr lang="en-GB" sz="1900" u="none" strike="noStrike" dirty="0">
                <a:effectLst/>
                <a:latin typeface="Times New Roman" panose="02020603050405020304" pitchFamily="18" charset="0"/>
                <a:ea typeface="Times New Roman" panose="02020603050405020304" pitchFamily="18" charset="0"/>
              </a:rPr>
              <a:t>). </a:t>
            </a:r>
            <a:endParaRPr lang="en-GB" sz="19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More research will be conducted to offer tiered pricing options as per artificial intelligence-based technology adoption. </a:t>
            </a:r>
            <a:endParaRPr lang="en-GB" sz="19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6722A99D-0AB0-56AE-983B-3C998C916117}"/>
              </a:ext>
            </a:extLst>
          </p:cNvPr>
          <p:cNvPicPr>
            <a:picLocks noChangeAspect="1"/>
          </p:cNvPicPr>
          <p:nvPr/>
        </p:nvPicPr>
        <p:blipFill>
          <a:blip r:embed="rId3"/>
          <a:stretch>
            <a:fillRect/>
          </a:stretch>
        </p:blipFill>
        <p:spPr>
          <a:xfrm>
            <a:off x="8006473" y="2255520"/>
            <a:ext cx="4048125" cy="3474720"/>
          </a:xfrm>
          <a:prstGeom prst="rect">
            <a:avLst/>
          </a:prstGeom>
        </p:spPr>
      </p:pic>
    </p:spTree>
    <p:extLst>
      <p:ext uri="{BB962C8B-B14F-4D97-AF65-F5344CB8AC3E}">
        <p14:creationId xmlns:p14="http://schemas.microsoft.com/office/powerpoint/2010/main" val="3515196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8ABFE-E16D-D526-249B-280C1A6A3FFC}"/>
              </a:ext>
            </a:extLst>
          </p:cNvPr>
          <p:cNvSpPr>
            <a:spLocks noGrp="1"/>
          </p:cNvSpPr>
          <p:nvPr>
            <p:ph type="title"/>
          </p:nvPr>
        </p:nvSpPr>
        <p:spPr>
          <a:xfrm>
            <a:off x="623546" y="173947"/>
            <a:ext cx="8596668" cy="522088"/>
          </a:xfrm>
        </p:spPr>
        <p:txBody>
          <a:bodyPr>
            <a:normAutofit fontScale="90000"/>
          </a:bodyPr>
          <a:lstStyle/>
          <a:p>
            <a:r>
              <a:rPr lang="en-GB" sz="1800" b="1" dirty="0">
                <a:effectLst/>
                <a:latin typeface="Times New Roman" panose="02020603050405020304" pitchFamily="18" charset="0"/>
                <a:ea typeface="Times New Roman" panose="02020603050405020304" pitchFamily="18" charset="0"/>
              </a:rPr>
              <a:t>Market factors</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DF1FBBB-0448-5A6A-2C59-AD6E16AC44AA}"/>
              </a:ext>
            </a:extLst>
          </p:cNvPr>
          <p:cNvSpPr>
            <a:spLocks noGrp="1"/>
          </p:cNvSpPr>
          <p:nvPr>
            <p:ph idx="1"/>
          </p:nvPr>
        </p:nvSpPr>
        <p:spPr>
          <a:xfrm>
            <a:off x="677334" y="622407"/>
            <a:ext cx="9404118" cy="3918857"/>
          </a:xfrm>
        </p:spPr>
        <p:txBody>
          <a:bodyPr>
            <a:noAutofit/>
          </a:bodyPr>
          <a:lstStyle/>
          <a:p>
            <a:pPr algn="just"/>
            <a:r>
              <a:rPr lang="en-GB" sz="1200" b="1" i="1" dirty="0">
                <a:effectLst/>
                <a:latin typeface="Times New Roman" panose="02020603050405020304" pitchFamily="18" charset="0"/>
                <a:ea typeface="Times New Roman" panose="02020603050405020304" pitchFamily="18" charset="0"/>
              </a:rPr>
              <a:t>Demand</a:t>
            </a:r>
            <a:endParaRPr lang="en-GB" sz="1200"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Industry trends will be highlighted through emphasising on the growing demands for artificial intelligence in the hospitality industry.</a:t>
            </a:r>
            <a:endParaRPr lang="en-GB" sz="12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There is strong demand to show the statistical data on guest expectations for efficiency and personalisation which artificial intelligence can address. (</a:t>
            </a:r>
            <a:r>
              <a:rPr lang="en-GB" sz="1200" dirty="0">
                <a:solidFill>
                  <a:srgbClr val="222222"/>
                </a:solidFill>
                <a:effectLst/>
                <a:highlight>
                  <a:srgbClr val="FFFFFF"/>
                </a:highlight>
                <a:latin typeface="Times New Roman" panose="02020603050405020304" pitchFamily="18" charset="0"/>
                <a:ea typeface="Arial" panose="020B0604020202020204" pitchFamily="34" charset="0"/>
              </a:rPr>
              <a:t>Bladen et al., 2022</a:t>
            </a:r>
            <a:r>
              <a:rPr lang="en-GB" sz="1200" u="none" strike="noStrike" dirty="0">
                <a:effectLst/>
                <a:latin typeface="Times New Roman" panose="02020603050405020304" pitchFamily="18" charset="0"/>
                <a:ea typeface="Times New Roman" panose="02020603050405020304" pitchFamily="18" charset="0"/>
              </a:rPr>
              <a:t>) </a:t>
            </a:r>
            <a:endParaRPr lang="en-GB" sz="12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Demands observed in identification of common challenges suffered by hotels of the UK such as guest experience inconsistency, labour shortages will be done.</a:t>
            </a:r>
            <a:endParaRPr lang="en-GB" sz="12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Artificial intelligence-based solutions will be done such as personalising recommendations and automating tasks </a:t>
            </a:r>
            <a:r>
              <a:rPr lang="en-GB" sz="1200" b="1" u="none" strike="noStrike" dirty="0">
                <a:effectLst/>
                <a:latin typeface="Times New Roman" panose="02020603050405020304" pitchFamily="18" charset="0"/>
                <a:ea typeface="Times New Roman" panose="02020603050405020304" pitchFamily="18" charset="0"/>
              </a:rPr>
              <a:t>(</a:t>
            </a:r>
            <a:r>
              <a:rPr lang="en-GB" sz="1200" b="0" i="0" u="none" strike="noStrike" dirty="0" err="1">
                <a:solidFill>
                  <a:srgbClr val="222222"/>
                </a:solidFill>
                <a:effectLst/>
                <a:highlight>
                  <a:srgbClr val="FFFFFF"/>
                </a:highlight>
                <a:latin typeface="Times New Roman" panose="02020603050405020304" pitchFamily="18" charset="0"/>
              </a:rPr>
              <a:t>Ulker</a:t>
            </a:r>
            <a:r>
              <a:rPr lang="en-GB" sz="1200" b="1" i="0" u="none" strike="noStrike" dirty="0">
                <a:solidFill>
                  <a:srgbClr val="222222"/>
                </a:solidFill>
                <a:effectLst/>
                <a:highlight>
                  <a:srgbClr val="FFFFFF"/>
                </a:highlight>
                <a:latin typeface="Times New Roman" panose="02020603050405020304" pitchFamily="18" charset="0"/>
              </a:rPr>
              <a:t> et al., 2020</a:t>
            </a:r>
            <a:r>
              <a:rPr lang="en-GB" sz="1200" b="1" u="none" strike="noStrike" dirty="0">
                <a:effectLst/>
                <a:latin typeface="Times New Roman" panose="02020603050405020304" pitchFamily="18" charset="0"/>
                <a:ea typeface="Times New Roman" panose="02020603050405020304" pitchFamily="18" charset="0"/>
              </a:rPr>
              <a:t>).</a:t>
            </a:r>
            <a:r>
              <a:rPr lang="en-GB" sz="1200" u="none" strike="noStrike" dirty="0">
                <a:effectLst/>
                <a:latin typeface="Times New Roman" panose="02020603050405020304" pitchFamily="18" charset="0"/>
                <a:ea typeface="Times New Roman" panose="02020603050405020304" pitchFamily="18" charset="0"/>
              </a:rPr>
              <a:t>  </a:t>
            </a:r>
            <a:endParaRPr lang="en-GB" sz="1200" u="none" strike="noStrike" dirty="0">
              <a:effectLst/>
              <a:latin typeface="Arial" panose="020B0604020202020204" pitchFamily="34" charset="0"/>
              <a:ea typeface="Arial" panose="020B0604020202020204" pitchFamily="34" charset="0"/>
            </a:endParaRPr>
          </a:p>
          <a:p>
            <a:pPr algn="just"/>
            <a:r>
              <a:rPr lang="en-GB" sz="1200" b="1" i="1" dirty="0">
                <a:effectLst/>
                <a:latin typeface="Times New Roman" panose="02020603050405020304" pitchFamily="18" charset="0"/>
                <a:ea typeface="Times New Roman" panose="02020603050405020304" pitchFamily="18" charset="0"/>
              </a:rPr>
              <a:t>Supply</a:t>
            </a:r>
            <a:endParaRPr lang="en-GB" sz="1200"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It will be necessary to provide a mix of theoretical knowledge as well as practical implementation strategies in the seminar (</a:t>
            </a:r>
            <a:r>
              <a:rPr lang="en-GB" sz="1200" dirty="0">
                <a:solidFill>
                  <a:srgbClr val="222222"/>
                </a:solidFill>
                <a:effectLst/>
                <a:highlight>
                  <a:srgbClr val="FFFFFF"/>
                </a:highlight>
                <a:latin typeface="Times New Roman" panose="02020603050405020304" pitchFamily="18" charset="0"/>
                <a:ea typeface="Arial" panose="020B0604020202020204" pitchFamily="34" charset="0"/>
              </a:rPr>
              <a:t>Srivastava et al., 2021</a:t>
            </a:r>
            <a:r>
              <a:rPr lang="en-GB" sz="1200" u="none" strike="noStrike" dirty="0">
                <a:effectLst/>
                <a:latin typeface="Times New Roman" panose="02020603050405020304" pitchFamily="18" charset="0"/>
                <a:ea typeface="Times New Roman" panose="02020603050405020304" pitchFamily="18" charset="0"/>
              </a:rPr>
              <a:t>).</a:t>
            </a:r>
            <a:endParaRPr lang="en-GB" sz="12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Actionable takeaways will be offered to the attendees that they can use immediately (</a:t>
            </a:r>
            <a:r>
              <a:rPr lang="en-GB" sz="1200" b="0" i="0" u="none" strike="noStrike" dirty="0" err="1">
                <a:solidFill>
                  <a:srgbClr val="222222"/>
                </a:solidFill>
                <a:effectLst/>
                <a:highlight>
                  <a:srgbClr val="FFFFFF"/>
                </a:highlight>
                <a:latin typeface="Times New Roman" panose="02020603050405020304" pitchFamily="18" charset="0"/>
              </a:rPr>
              <a:t>Guzzo</a:t>
            </a:r>
            <a:r>
              <a:rPr lang="en-GB" sz="1200" b="0" i="0" u="none" strike="noStrike" dirty="0">
                <a:solidFill>
                  <a:srgbClr val="222222"/>
                </a:solidFill>
                <a:effectLst/>
                <a:highlight>
                  <a:srgbClr val="FFFFFF"/>
                </a:highlight>
                <a:latin typeface="Times New Roman" panose="02020603050405020304" pitchFamily="18" charset="0"/>
              </a:rPr>
              <a:t> et al., 2020</a:t>
            </a:r>
            <a:r>
              <a:rPr lang="en-GB" sz="1200" u="none" strike="noStrike" dirty="0">
                <a:effectLst/>
                <a:latin typeface="Times New Roman" panose="02020603050405020304" pitchFamily="18" charset="0"/>
                <a:ea typeface="Times New Roman" panose="02020603050405020304" pitchFamily="18" charset="0"/>
              </a:rPr>
              <a:t>). </a:t>
            </a:r>
            <a:endParaRPr lang="en-GB" sz="12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In depth case studies regarding implementation of artificial intelligence-based technology will be offered featuring thought leaders and industry experts as speakers.</a:t>
            </a:r>
            <a:endParaRPr lang="en-GB" sz="12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188DEC48-7C6A-6C4F-CD72-56C120AAF805}"/>
              </a:ext>
            </a:extLst>
          </p:cNvPr>
          <p:cNvPicPr>
            <a:picLocks noChangeAspect="1"/>
          </p:cNvPicPr>
          <p:nvPr/>
        </p:nvPicPr>
        <p:blipFill>
          <a:blip r:embed="rId3"/>
          <a:stretch>
            <a:fillRect/>
          </a:stretch>
        </p:blipFill>
        <p:spPr>
          <a:xfrm>
            <a:off x="993801" y="4679576"/>
            <a:ext cx="8596668" cy="2004477"/>
          </a:xfrm>
          <a:prstGeom prst="rect">
            <a:avLst/>
          </a:prstGeom>
        </p:spPr>
      </p:pic>
    </p:spTree>
    <p:extLst>
      <p:ext uri="{BB962C8B-B14F-4D97-AF65-F5344CB8AC3E}">
        <p14:creationId xmlns:p14="http://schemas.microsoft.com/office/powerpoint/2010/main" val="1406331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142E-51A1-F7CE-B268-DC959A50842A}"/>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Operational factors</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3F5E8BD-7F86-AE38-DF72-595A86119838}"/>
              </a:ext>
            </a:extLst>
          </p:cNvPr>
          <p:cNvSpPr>
            <a:spLocks noGrp="1"/>
          </p:cNvSpPr>
          <p:nvPr>
            <p:ph idx="1"/>
          </p:nvPr>
        </p:nvSpPr>
        <p:spPr>
          <a:xfrm>
            <a:off x="677333" y="1247039"/>
            <a:ext cx="6292085" cy="5001361"/>
          </a:xfrm>
        </p:spPr>
        <p:txBody>
          <a:bodyPr>
            <a:normAutofit/>
          </a:bodyPr>
          <a:lstStyle/>
          <a:p>
            <a:pPr algn="just">
              <a:lnSpc>
                <a:spcPct val="150000"/>
              </a:lnSpc>
            </a:pPr>
            <a:r>
              <a:rPr lang="en-GB" sz="1200" b="1" i="1" dirty="0">
                <a:effectLst/>
                <a:latin typeface="Times New Roman" panose="02020603050405020304" pitchFamily="18" charset="0"/>
                <a:ea typeface="Times New Roman" panose="02020603050405020304" pitchFamily="18" charset="0"/>
              </a:rPr>
              <a:t>Venue availability </a:t>
            </a:r>
            <a:endParaRPr lang="en-GB" sz="12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Targeting location will be central location in London, because, in London good transport links will increase accessibility (</a:t>
            </a:r>
            <a:r>
              <a:rPr lang="en-GB" sz="1200" dirty="0">
                <a:solidFill>
                  <a:srgbClr val="222222"/>
                </a:solidFill>
                <a:effectLst/>
                <a:highlight>
                  <a:srgbClr val="FFFFFF"/>
                </a:highlight>
                <a:latin typeface="Times New Roman" panose="02020603050405020304" pitchFamily="18" charset="0"/>
                <a:ea typeface="Arial" panose="020B0604020202020204" pitchFamily="34" charset="0"/>
              </a:rPr>
              <a:t>Parent et al., 2020</a:t>
            </a:r>
            <a:r>
              <a:rPr lang="en-GB" sz="1200" u="none" strike="noStrike" dirty="0">
                <a:effectLst/>
                <a:latin typeface="Times New Roman" panose="02020603050405020304" pitchFamily="18" charset="0"/>
                <a:ea typeface="Times New Roman" panose="02020603050405020304" pitchFamily="18" charset="0"/>
              </a:rPr>
              <a:t>). </a:t>
            </a:r>
            <a:endParaRPr lang="en-GB"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There will be seating capacity of one thousand guests and the presentation area will be visible from every location of the audience sitting. </a:t>
            </a:r>
            <a:endParaRPr lang="en-GB"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The venue will have reliable Wi-Fi connectivity and audio-visual equipment for supporting presentations and demonstrations (</a:t>
            </a:r>
            <a:r>
              <a:rPr lang="en-GB" sz="1200" b="0" i="0" u="none" strike="noStrike" dirty="0" err="1">
                <a:solidFill>
                  <a:srgbClr val="222222"/>
                </a:solidFill>
                <a:effectLst/>
                <a:highlight>
                  <a:srgbClr val="FFFFFF"/>
                </a:highlight>
                <a:latin typeface="Times New Roman" panose="02020603050405020304" pitchFamily="18" charset="0"/>
              </a:rPr>
              <a:t>Busulwa</a:t>
            </a:r>
            <a:r>
              <a:rPr lang="en-GB" sz="1200" b="0" i="0" u="none" strike="noStrike" dirty="0">
                <a:solidFill>
                  <a:srgbClr val="222222"/>
                </a:solidFill>
                <a:effectLst/>
                <a:highlight>
                  <a:srgbClr val="FFFFFF"/>
                </a:highlight>
                <a:latin typeface="Times New Roman" panose="02020603050405020304" pitchFamily="18" charset="0"/>
              </a:rPr>
              <a:t> et al., 2022</a:t>
            </a:r>
            <a:r>
              <a:rPr lang="en-GB" sz="1200" u="none" strike="noStrike" dirty="0">
                <a:effectLst/>
                <a:latin typeface="Times New Roman" panose="02020603050405020304" pitchFamily="18" charset="0"/>
                <a:ea typeface="Times New Roman" panose="02020603050405020304" pitchFamily="18" charset="0"/>
              </a:rPr>
              <a:t>). </a:t>
            </a:r>
            <a:endParaRPr lang="en-GB" sz="1200" u="none" strike="noStrike" dirty="0">
              <a:effectLst/>
              <a:latin typeface="Arial" panose="020B0604020202020204" pitchFamily="34" charset="0"/>
              <a:ea typeface="Arial" panose="020B0604020202020204" pitchFamily="34" charset="0"/>
            </a:endParaRPr>
          </a:p>
          <a:p>
            <a:pPr algn="just">
              <a:lnSpc>
                <a:spcPct val="150000"/>
              </a:lnSpc>
            </a:pPr>
            <a:r>
              <a:rPr lang="en-GB" sz="1200" b="1" i="1" dirty="0">
                <a:effectLst/>
                <a:latin typeface="Times New Roman" panose="02020603050405020304" pitchFamily="18" charset="0"/>
                <a:ea typeface="Times New Roman" panose="02020603050405020304" pitchFamily="18" charset="0"/>
              </a:rPr>
              <a:t>Skills required </a:t>
            </a:r>
            <a:endParaRPr lang="en-GB" sz="12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The speakers will be selected who are expertise in artificial intelligence implementation within the hospitality industry.</a:t>
            </a:r>
            <a:endParaRPr lang="en-GB"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The individuals who have experience about the UK market regulations for the hospitality industry will also be selected as speakers (</a:t>
            </a:r>
            <a:r>
              <a:rPr lang="en-GB" sz="1200" dirty="0">
                <a:solidFill>
                  <a:srgbClr val="222222"/>
                </a:solidFill>
                <a:effectLst/>
                <a:highlight>
                  <a:srgbClr val="FFFFFF"/>
                </a:highlight>
                <a:latin typeface="Times New Roman" panose="02020603050405020304" pitchFamily="18" charset="0"/>
                <a:ea typeface="Arial" panose="020B0604020202020204" pitchFamily="34" charset="0"/>
              </a:rPr>
              <a:t>Parent et al., 2020</a:t>
            </a:r>
            <a:r>
              <a:rPr lang="en-GB" sz="1200" u="none" strike="noStrike" dirty="0">
                <a:effectLst/>
                <a:latin typeface="Times New Roman" panose="02020603050405020304" pitchFamily="18" charset="0"/>
                <a:ea typeface="Times New Roman" panose="02020603050405020304" pitchFamily="18" charset="0"/>
              </a:rPr>
              <a:t>). </a:t>
            </a:r>
            <a:endParaRPr lang="en-GB"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A team will be assembled to speak about technical expertise, logistics, promotion, registration. </a:t>
            </a:r>
            <a:endParaRPr lang="en-GB" sz="1200" u="none" strike="noStrike" dirty="0">
              <a:effectLst/>
              <a:latin typeface="Arial" panose="020B0604020202020204" pitchFamily="34" charset="0"/>
              <a:ea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F90F22A8-41E7-A99C-7A5D-3AFF2FD16A6B}"/>
              </a:ext>
            </a:extLst>
          </p:cNvPr>
          <p:cNvPicPr>
            <a:picLocks noChangeAspect="1"/>
          </p:cNvPicPr>
          <p:nvPr/>
        </p:nvPicPr>
        <p:blipFill>
          <a:blip r:embed="rId3"/>
          <a:stretch>
            <a:fillRect/>
          </a:stretch>
        </p:blipFill>
        <p:spPr>
          <a:xfrm>
            <a:off x="7188853" y="1930400"/>
            <a:ext cx="3228975" cy="3197412"/>
          </a:xfrm>
          <a:prstGeom prst="rect">
            <a:avLst/>
          </a:prstGeom>
        </p:spPr>
      </p:pic>
    </p:spTree>
    <p:extLst>
      <p:ext uri="{BB962C8B-B14F-4D97-AF65-F5344CB8AC3E}">
        <p14:creationId xmlns:p14="http://schemas.microsoft.com/office/powerpoint/2010/main" val="34116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46C3-0167-E35B-2306-55F2954936CB}"/>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Operational factors </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5B77817-7295-E609-A40A-19AEA87AAB8E}"/>
              </a:ext>
            </a:extLst>
          </p:cNvPr>
          <p:cNvSpPr>
            <a:spLocks noGrp="1"/>
          </p:cNvSpPr>
          <p:nvPr>
            <p:ph idx="1"/>
          </p:nvPr>
        </p:nvSpPr>
        <p:spPr>
          <a:xfrm>
            <a:off x="677334" y="1198434"/>
            <a:ext cx="5418666" cy="4149654"/>
          </a:xfrm>
        </p:spPr>
        <p:txBody>
          <a:bodyPr>
            <a:normAutofit/>
          </a:bodyPr>
          <a:lstStyle/>
          <a:p>
            <a:pPr algn="just">
              <a:lnSpc>
                <a:spcPct val="150000"/>
              </a:lnSpc>
            </a:pPr>
            <a:r>
              <a:rPr lang="en-GB" sz="1200" b="1" i="1" dirty="0">
                <a:effectLst/>
                <a:latin typeface="Times New Roman" panose="02020603050405020304" pitchFamily="18" charset="0"/>
                <a:ea typeface="Times New Roman" panose="02020603050405020304" pitchFamily="18" charset="0"/>
              </a:rPr>
              <a:t>Resources </a:t>
            </a:r>
            <a:endParaRPr lang="en-GB" sz="12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A realistic budget will be developed that will cover the catering, venue rental, marketing expenses, speaker fees and technology rentals (</a:t>
            </a:r>
            <a:r>
              <a:rPr lang="en-GB" sz="1200" dirty="0" err="1">
                <a:solidFill>
                  <a:srgbClr val="222222"/>
                </a:solidFill>
                <a:effectLst/>
                <a:highlight>
                  <a:srgbClr val="FFFFFF"/>
                </a:highlight>
                <a:latin typeface="Times New Roman" panose="02020603050405020304" pitchFamily="18" charset="0"/>
                <a:ea typeface="Arial" panose="020B0604020202020204" pitchFamily="34" charset="0"/>
              </a:rPr>
              <a:t>Ulker</a:t>
            </a:r>
            <a:r>
              <a:rPr lang="en-GB" sz="1200" dirty="0">
                <a:solidFill>
                  <a:srgbClr val="222222"/>
                </a:solidFill>
                <a:effectLst/>
                <a:highlight>
                  <a:srgbClr val="FFFFFF"/>
                </a:highlight>
                <a:latin typeface="Times New Roman" panose="02020603050405020304" pitchFamily="18" charset="0"/>
                <a:ea typeface="Arial" panose="020B0604020202020204" pitchFamily="34" charset="0"/>
              </a:rPr>
              <a:t> et al., 2020</a:t>
            </a:r>
            <a:r>
              <a:rPr lang="en-GB" sz="1200" u="none" strike="noStrike" dirty="0">
                <a:effectLst/>
                <a:latin typeface="Times New Roman" panose="02020603050405020304" pitchFamily="18" charset="0"/>
                <a:ea typeface="Times New Roman" panose="02020603050405020304" pitchFamily="18" charset="0"/>
              </a:rPr>
              <a:t>). </a:t>
            </a:r>
            <a:endParaRPr lang="en-GB"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Sponsorship opportunities with relevant artificial intelligence companies in the hospitality sector will be explored. </a:t>
            </a:r>
            <a:endParaRPr lang="en-GB"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Target online advertising, hospitality association and industry publications will be utilised for reaching the target audiences (</a:t>
            </a:r>
            <a:r>
              <a:rPr lang="en-GB" sz="1200" dirty="0" err="1">
                <a:solidFill>
                  <a:srgbClr val="222222"/>
                </a:solidFill>
                <a:effectLst/>
                <a:highlight>
                  <a:srgbClr val="FFFFFF"/>
                </a:highlight>
                <a:latin typeface="Times New Roman" panose="02020603050405020304" pitchFamily="18" charset="0"/>
                <a:ea typeface="Arial" panose="020B0604020202020204" pitchFamily="34" charset="0"/>
              </a:rPr>
              <a:t>Ulker</a:t>
            </a:r>
            <a:r>
              <a:rPr lang="en-GB" sz="1200" dirty="0">
                <a:solidFill>
                  <a:srgbClr val="222222"/>
                </a:solidFill>
                <a:effectLst/>
                <a:highlight>
                  <a:srgbClr val="FFFFFF"/>
                </a:highlight>
                <a:latin typeface="Times New Roman" panose="02020603050405020304" pitchFamily="18" charset="0"/>
                <a:ea typeface="Arial" panose="020B0604020202020204" pitchFamily="34" charset="0"/>
              </a:rPr>
              <a:t> et al., 2020</a:t>
            </a:r>
            <a:r>
              <a:rPr lang="en-GB" sz="1200" u="none" strike="noStrike" dirty="0">
                <a:effectLst/>
                <a:latin typeface="Times New Roman" panose="02020603050405020304" pitchFamily="18" charset="0"/>
                <a:ea typeface="Times New Roman" panose="02020603050405020304" pitchFamily="18" charset="0"/>
              </a:rPr>
              <a:t>). </a:t>
            </a:r>
            <a:endParaRPr lang="en-GB"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Early bird discounts will be offered for multiple attendees in the seminar (</a:t>
            </a:r>
            <a:r>
              <a:rPr lang="en-GB" sz="1200" b="0" i="0" u="none" strike="noStrike" dirty="0">
                <a:solidFill>
                  <a:srgbClr val="222222"/>
                </a:solidFill>
                <a:effectLst/>
                <a:highlight>
                  <a:srgbClr val="FFFFFF"/>
                </a:highlight>
                <a:latin typeface="Times New Roman" panose="02020603050405020304" pitchFamily="18" charset="0"/>
              </a:rPr>
              <a:t>Cabral et al., 2020</a:t>
            </a:r>
            <a:r>
              <a:rPr lang="en-GB" sz="1200" u="none" strike="noStrike" dirty="0">
                <a:effectLst/>
                <a:latin typeface="Times New Roman" panose="02020603050405020304" pitchFamily="18" charset="0"/>
                <a:ea typeface="Times New Roman" panose="02020603050405020304" pitchFamily="18" charset="0"/>
              </a:rPr>
              <a:t>). </a:t>
            </a:r>
            <a:endParaRPr lang="en-GB"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Data protection regulations of the UK will be ensured during collection and management of attendee information. </a:t>
            </a:r>
            <a:endParaRPr lang="en-GB" sz="1200" u="none" strike="noStrike" dirty="0">
              <a:effectLst/>
              <a:latin typeface="Arial" panose="020B0604020202020204" pitchFamily="34" charset="0"/>
              <a:ea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C2A1BB96-8D63-D009-6660-C1EBBE00F704}"/>
              </a:ext>
            </a:extLst>
          </p:cNvPr>
          <p:cNvPicPr>
            <a:picLocks noChangeAspect="1"/>
          </p:cNvPicPr>
          <p:nvPr/>
        </p:nvPicPr>
        <p:blipFill>
          <a:blip r:embed="rId3"/>
          <a:stretch>
            <a:fillRect/>
          </a:stretch>
        </p:blipFill>
        <p:spPr>
          <a:xfrm>
            <a:off x="6628863" y="1488613"/>
            <a:ext cx="5290278" cy="3300412"/>
          </a:xfrm>
          <a:prstGeom prst="rect">
            <a:avLst/>
          </a:prstGeom>
        </p:spPr>
      </p:pic>
    </p:spTree>
    <p:extLst>
      <p:ext uri="{BB962C8B-B14F-4D97-AF65-F5344CB8AC3E}">
        <p14:creationId xmlns:p14="http://schemas.microsoft.com/office/powerpoint/2010/main" val="1674267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53387-B7ED-FD49-032A-3C6777A08592}"/>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Resource requirements </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13FD930-BE8A-07A4-C5F0-10EA2E48FD2E}"/>
              </a:ext>
            </a:extLst>
          </p:cNvPr>
          <p:cNvSpPr>
            <a:spLocks noGrp="1"/>
          </p:cNvSpPr>
          <p:nvPr>
            <p:ph idx="1"/>
          </p:nvPr>
        </p:nvSpPr>
        <p:spPr>
          <a:xfrm>
            <a:off x="677334" y="1270000"/>
            <a:ext cx="4360831" cy="4723546"/>
          </a:xfrm>
        </p:spPr>
        <p:txBody>
          <a:bodyPr>
            <a:normAutofit fontScale="62500" lnSpcReduction="20000"/>
          </a:bodyPr>
          <a:lstStyle/>
          <a:p>
            <a:pPr algn="just">
              <a:lnSpc>
                <a:spcPct val="150000"/>
              </a:lnSpc>
            </a:pPr>
            <a:r>
              <a:rPr lang="en-GB" sz="1900" b="1" i="1" dirty="0">
                <a:effectLst/>
                <a:latin typeface="Times New Roman" panose="02020603050405020304" pitchFamily="18" charset="0"/>
                <a:ea typeface="Times New Roman" panose="02020603050405020304" pitchFamily="18" charset="0"/>
              </a:rPr>
              <a:t>Catering</a:t>
            </a:r>
            <a:endParaRPr lang="en-GB" sz="19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Arrangements for enough food and beverages will be done to last the entire seminar duration along with breaks. Plan for dietary restrictions such as vegan, gluten free through offering the selection of pre-registration options (</a:t>
            </a:r>
            <a:r>
              <a:rPr lang="en-GB" sz="1900" dirty="0" err="1">
                <a:solidFill>
                  <a:srgbClr val="222222"/>
                </a:solidFill>
                <a:effectLst/>
                <a:highlight>
                  <a:srgbClr val="FFFFFF"/>
                </a:highlight>
                <a:latin typeface="Times New Roman" panose="02020603050405020304" pitchFamily="18" charset="0"/>
                <a:ea typeface="Arial" panose="020B0604020202020204" pitchFamily="34" charset="0"/>
              </a:rPr>
              <a:t>Guzzo</a:t>
            </a:r>
            <a:r>
              <a:rPr lang="en-GB" sz="1900" dirty="0">
                <a:solidFill>
                  <a:srgbClr val="222222"/>
                </a:solidFill>
                <a:effectLst/>
                <a:highlight>
                  <a:srgbClr val="FFFFFF"/>
                </a:highlight>
                <a:latin typeface="Times New Roman" panose="02020603050405020304" pitchFamily="18" charset="0"/>
                <a:ea typeface="Arial" panose="020B0604020202020204" pitchFamily="34" charset="0"/>
              </a:rPr>
              <a:t> et al., 2020</a:t>
            </a:r>
            <a:r>
              <a:rPr lang="en-GB" sz="1900" u="none" strike="noStrike" dirty="0">
                <a:effectLst/>
                <a:latin typeface="Times New Roman" panose="02020603050405020304" pitchFamily="18" charset="0"/>
                <a:ea typeface="Times New Roman" panose="02020603050405020304" pitchFamily="18" charset="0"/>
              </a:rPr>
              <a:t>). </a:t>
            </a:r>
            <a:endParaRPr lang="en-GB" sz="19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Day and time format will be considered for meal arrangements such as fruit, coffee, and pastries for breakfast time. Boxed lunches or buffets for lunch and food stations may also be arranged. In the afternoon light snacks and refreshment dishes will be provided (</a:t>
            </a:r>
            <a:r>
              <a:rPr lang="en-GB" sz="1900" b="0" i="0" u="none" strike="noStrike" dirty="0">
                <a:solidFill>
                  <a:srgbClr val="222222"/>
                </a:solidFill>
                <a:effectLst/>
                <a:highlight>
                  <a:srgbClr val="FFFFFF"/>
                </a:highlight>
                <a:latin typeface="Times New Roman" panose="02020603050405020304" pitchFamily="18" charset="0"/>
              </a:rPr>
              <a:t>António et al., 2023</a:t>
            </a:r>
            <a:r>
              <a:rPr lang="en-GB" sz="1900" u="none" strike="noStrike" dirty="0">
                <a:effectLst/>
                <a:latin typeface="Times New Roman" panose="02020603050405020304" pitchFamily="18" charset="0"/>
                <a:ea typeface="Times New Roman" panose="02020603050405020304" pitchFamily="18" charset="0"/>
              </a:rPr>
              <a:t>). </a:t>
            </a:r>
            <a:endParaRPr lang="en-GB" sz="1900" u="none" strike="noStrike" dirty="0">
              <a:effectLst/>
              <a:latin typeface="Arial" panose="020B0604020202020204" pitchFamily="34" charset="0"/>
              <a:ea typeface="Arial" panose="020B0604020202020204" pitchFamily="34" charset="0"/>
            </a:endParaRPr>
          </a:p>
          <a:p>
            <a:pPr algn="just">
              <a:lnSpc>
                <a:spcPct val="150000"/>
              </a:lnSpc>
            </a:pPr>
            <a:r>
              <a:rPr lang="en-GB" sz="1900" b="1" i="1" dirty="0">
                <a:effectLst/>
                <a:latin typeface="Times New Roman" panose="02020603050405020304" pitchFamily="18" charset="0"/>
                <a:ea typeface="Times New Roman" panose="02020603050405020304" pitchFamily="18" charset="0"/>
              </a:rPr>
              <a:t>Lighting</a:t>
            </a:r>
            <a:endParaRPr lang="en-GB" sz="19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900" u="none" strike="noStrike" dirty="0">
                <a:effectLst/>
                <a:latin typeface="Times New Roman" panose="02020603050405020304" pitchFamily="18" charset="0"/>
                <a:ea typeface="Times New Roman" panose="02020603050405020304" pitchFamily="18" charset="0"/>
              </a:rPr>
              <a:t>The venue must have adjustable lighting for accommodating presentations such as brighter light for note taking and dimmed lights for slides. An appropriate ambience will be created through proper lighting (</a:t>
            </a:r>
            <a:r>
              <a:rPr lang="en-GB" sz="1900" dirty="0" err="1">
                <a:solidFill>
                  <a:srgbClr val="222222"/>
                </a:solidFill>
                <a:effectLst/>
                <a:highlight>
                  <a:srgbClr val="FFFFFF"/>
                </a:highlight>
                <a:latin typeface="Times New Roman" panose="02020603050405020304" pitchFamily="18" charset="0"/>
                <a:ea typeface="Arial" panose="020B0604020202020204" pitchFamily="34" charset="0"/>
              </a:rPr>
              <a:t>Busulwa</a:t>
            </a:r>
            <a:r>
              <a:rPr lang="en-GB" sz="1900" dirty="0">
                <a:solidFill>
                  <a:srgbClr val="222222"/>
                </a:solidFill>
                <a:effectLst/>
                <a:highlight>
                  <a:srgbClr val="FFFFFF"/>
                </a:highlight>
                <a:latin typeface="Times New Roman" panose="02020603050405020304" pitchFamily="18" charset="0"/>
                <a:ea typeface="Arial" panose="020B0604020202020204" pitchFamily="34" charset="0"/>
              </a:rPr>
              <a:t> et al., 2022</a:t>
            </a:r>
            <a:r>
              <a:rPr lang="en-GB" sz="1900" u="none" strike="noStrike" dirty="0">
                <a:effectLst/>
                <a:latin typeface="Times New Roman" panose="02020603050405020304" pitchFamily="18" charset="0"/>
                <a:ea typeface="Times New Roman" panose="02020603050405020304" pitchFamily="18" charset="0"/>
              </a:rPr>
              <a:t>).</a:t>
            </a:r>
            <a:endParaRPr lang="en-GB" sz="1900" u="none" strike="noStrike" dirty="0">
              <a:effectLst/>
              <a:latin typeface="Arial" panose="020B0604020202020204" pitchFamily="34" charset="0"/>
              <a:ea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66EC8011-E3AB-5311-F87C-ACF8652EFD89}"/>
              </a:ext>
            </a:extLst>
          </p:cNvPr>
          <p:cNvPicPr>
            <a:picLocks noChangeAspect="1"/>
          </p:cNvPicPr>
          <p:nvPr/>
        </p:nvPicPr>
        <p:blipFill>
          <a:blip r:embed="rId3"/>
          <a:stretch>
            <a:fillRect/>
          </a:stretch>
        </p:blipFill>
        <p:spPr>
          <a:xfrm>
            <a:off x="5292630" y="1421377"/>
            <a:ext cx="6504923" cy="4572169"/>
          </a:xfrm>
          <a:prstGeom prst="rect">
            <a:avLst/>
          </a:prstGeom>
        </p:spPr>
      </p:pic>
    </p:spTree>
    <p:extLst>
      <p:ext uri="{BB962C8B-B14F-4D97-AF65-F5344CB8AC3E}">
        <p14:creationId xmlns:p14="http://schemas.microsoft.com/office/powerpoint/2010/main" val="3517924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BA2DE-171E-26BC-1BAA-787584AAF943}"/>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Resource requirements </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C9E6876-99D8-9EFF-23E0-F8EDC5AF586C}"/>
              </a:ext>
            </a:extLst>
          </p:cNvPr>
          <p:cNvSpPr>
            <a:spLocks noGrp="1"/>
          </p:cNvSpPr>
          <p:nvPr>
            <p:ph idx="1"/>
          </p:nvPr>
        </p:nvSpPr>
        <p:spPr>
          <a:xfrm>
            <a:off x="677334" y="1488613"/>
            <a:ext cx="6407345" cy="4620194"/>
          </a:xfrm>
        </p:spPr>
        <p:txBody>
          <a:bodyPr>
            <a:normAutofit fontScale="25000" lnSpcReduction="20000"/>
          </a:bodyPr>
          <a:lstStyle/>
          <a:p>
            <a:pPr algn="just">
              <a:lnSpc>
                <a:spcPct val="150000"/>
              </a:lnSpc>
            </a:pPr>
            <a:r>
              <a:rPr lang="en-GB" sz="4800" b="1" i="1" dirty="0">
                <a:effectLst/>
                <a:latin typeface="Times New Roman" panose="02020603050405020304" pitchFamily="18" charset="0"/>
                <a:ea typeface="Times New Roman" panose="02020603050405020304" pitchFamily="18" charset="0"/>
              </a:rPr>
              <a:t>Parking facilities </a:t>
            </a:r>
            <a:endParaRPr lang="en-GB" sz="48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4800" u="none" strike="noStrike" dirty="0">
                <a:effectLst/>
                <a:latin typeface="Times New Roman" panose="02020603050405020304" pitchFamily="18" charset="0"/>
                <a:ea typeface="Times New Roman" panose="02020603050405020304" pitchFamily="18" charset="0"/>
              </a:rPr>
              <a:t>With approximately one thousand attendees, the opportunity for ample car parking as well as nearby parking garage with the discounted rate will be crucial. </a:t>
            </a:r>
            <a:endParaRPr lang="en-GB" sz="4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4800" u="none" strike="noStrike" dirty="0">
                <a:effectLst/>
                <a:latin typeface="Times New Roman" panose="02020603050405020304" pitchFamily="18" charset="0"/>
                <a:ea typeface="Times New Roman" panose="02020603050405020304" pitchFamily="18" charset="0"/>
              </a:rPr>
              <a:t>Accessible parking spaces will be marked clearly and located conveniently </a:t>
            </a:r>
            <a:r>
              <a:rPr lang="en-GB" sz="4800" b="1" u="none" strike="noStrike" dirty="0">
                <a:effectLst/>
                <a:latin typeface="Times New Roman" panose="02020603050405020304" pitchFamily="18" charset="0"/>
                <a:ea typeface="Times New Roman" panose="02020603050405020304" pitchFamily="18" charset="0"/>
              </a:rPr>
              <a:t>(</a:t>
            </a:r>
            <a:r>
              <a:rPr lang="en-GB" sz="4800" dirty="0">
                <a:solidFill>
                  <a:srgbClr val="222222"/>
                </a:solidFill>
                <a:effectLst/>
                <a:highlight>
                  <a:srgbClr val="FFFFFF"/>
                </a:highlight>
                <a:latin typeface="Times New Roman" panose="02020603050405020304" pitchFamily="18" charset="0"/>
                <a:ea typeface="Arial" panose="020B0604020202020204" pitchFamily="34" charset="0"/>
              </a:rPr>
              <a:t>Cabral</a:t>
            </a:r>
            <a:r>
              <a:rPr lang="en-GB" sz="4800" b="1" dirty="0">
                <a:solidFill>
                  <a:srgbClr val="222222"/>
                </a:solidFill>
                <a:effectLst/>
                <a:highlight>
                  <a:srgbClr val="FFFFFF"/>
                </a:highlight>
                <a:latin typeface="Times New Roman" panose="02020603050405020304" pitchFamily="18" charset="0"/>
                <a:ea typeface="Arial" panose="020B0604020202020204" pitchFamily="34" charset="0"/>
              </a:rPr>
              <a:t> et al., 2020</a:t>
            </a:r>
            <a:r>
              <a:rPr lang="en-GB" sz="4800" b="1" u="none" strike="noStrike" dirty="0">
                <a:effectLst/>
                <a:latin typeface="Times New Roman" panose="02020603050405020304" pitchFamily="18" charset="0"/>
                <a:ea typeface="Times New Roman" panose="02020603050405020304" pitchFamily="18" charset="0"/>
              </a:rPr>
              <a:t>).</a:t>
            </a:r>
            <a:r>
              <a:rPr lang="en-GB" sz="4800" u="none" strike="noStrike" dirty="0">
                <a:effectLst/>
                <a:latin typeface="Times New Roman" panose="02020603050405020304" pitchFamily="18" charset="0"/>
                <a:ea typeface="Times New Roman" panose="02020603050405020304" pitchFamily="18" charset="0"/>
              </a:rPr>
              <a:t> </a:t>
            </a:r>
            <a:endParaRPr lang="en-GB" sz="4800" u="none" strike="noStrike" dirty="0">
              <a:effectLst/>
              <a:latin typeface="Arial" panose="020B0604020202020204" pitchFamily="34" charset="0"/>
              <a:ea typeface="Arial" panose="020B0604020202020204" pitchFamily="34" charset="0"/>
            </a:endParaRPr>
          </a:p>
          <a:p>
            <a:pPr algn="just">
              <a:lnSpc>
                <a:spcPct val="150000"/>
              </a:lnSpc>
            </a:pPr>
            <a:r>
              <a:rPr lang="en-GB" sz="4800" b="1" i="1" dirty="0">
                <a:effectLst/>
                <a:latin typeface="Times New Roman" panose="02020603050405020304" pitchFamily="18" charset="0"/>
                <a:ea typeface="Times New Roman" panose="02020603050405020304" pitchFamily="18" charset="0"/>
              </a:rPr>
              <a:t>Seating arrangements </a:t>
            </a:r>
            <a:endParaRPr lang="en-GB" sz="48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4800" u="none" strike="noStrike" dirty="0">
                <a:effectLst/>
                <a:latin typeface="Times New Roman" panose="02020603050405020304" pitchFamily="18" charset="0"/>
                <a:ea typeface="Times New Roman" panose="02020603050405020304" pitchFamily="18" charset="0"/>
              </a:rPr>
              <a:t>Ergonomic chairs will be selected with proper back support and space for keeping laptops and desktops. A mix of round tables will be considered as well as presentation of rows (</a:t>
            </a:r>
            <a:r>
              <a:rPr lang="en-GB" sz="4800" dirty="0">
                <a:solidFill>
                  <a:srgbClr val="222222"/>
                </a:solidFill>
                <a:effectLst/>
                <a:highlight>
                  <a:srgbClr val="FFFFFF"/>
                </a:highlight>
                <a:latin typeface="Times New Roman" panose="02020603050405020304" pitchFamily="18" charset="0"/>
                <a:ea typeface="Arial" panose="020B0604020202020204" pitchFamily="34" charset="0"/>
              </a:rPr>
              <a:t>Pereira et al., 2024</a:t>
            </a:r>
            <a:r>
              <a:rPr lang="en-GB" sz="4800" u="none" strike="noStrike" dirty="0">
                <a:effectLst/>
                <a:latin typeface="Times New Roman" panose="02020603050405020304" pitchFamily="18" charset="0"/>
                <a:ea typeface="Times New Roman" panose="02020603050405020304" pitchFamily="18" charset="0"/>
              </a:rPr>
              <a:t>). </a:t>
            </a:r>
            <a:endParaRPr lang="en-GB" sz="4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4800" u="none" strike="noStrike" dirty="0">
                <a:effectLst/>
                <a:latin typeface="Times New Roman" panose="02020603050405020304" pitchFamily="18" charset="0"/>
                <a:ea typeface="Times New Roman" panose="02020603050405020304" pitchFamily="18" charset="0"/>
              </a:rPr>
              <a:t>The seating capability of the venue will be double checked to ensure that one thousand participants will be comfortably accommodated with some extra spaces for movement </a:t>
            </a:r>
            <a:r>
              <a:rPr lang="en-GB" sz="4800" b="1" u="none" strike="noStrike" dirty="0">
                <a:effectLst/>
                <a:latin typeface="Times New Roman" panose="02020603050405020304" pitchFamily="18" charset="0"/>
                <a:ea typeface="Times New Roman" panose="02020603050405020304" pitchFamily="18" charset="0"/>
              </a:rPr>
              <a:t>(</a:t>
            </a:r>
            <a:r>
              <a:rPr lang="en-GB" sz="4800" b="0" i="0" u="none" strike="noStrike" dirty="0">
                <a:solidFill>
                  <a:srgbClr val="222222"/>
                </a:solidFill>
                <a:effectLst/>
                <a:highlight>
                  <a:srgbClr val="FFFFFF"/>
                </a:highlight>
                <a:latin typeface="Times New Roman" panose="02020603050405020304" pitchFamily="18" charset="0"/>
              </a:rPr>
              <a:t>Kalra</a:t>
            </a:r>
            <a:r>
              <a:rPr lang="en-GB" sz="4800" b="1" i="0" u="none" strike="noStrike" dirty="0">
                <a:solidFill>
                  <a:srgbClr val="222222"/>
                </a:solidFill>
                <a:effectLst/>
                <a:highlight>
                  <a:srgbClr val="FFFFFF"/>
                </a:highlight>
                <a:latin typeface="Times New Roman" panose="02020603050405020304" pitchFamily="18" charset="0"/>
              </a:rPr>
              <a:t> et al., 2020</a:t>
            </a:r>
            <a:r>
              <a:rPr lang="en-GB" sz="4800" b="1" u="none" strike="noStrike" dirty="0">
                <a:effectLst/>
                <a:latin typeface="Times New Roman" panose="02020603050405020304" pitchFamily="18" charset="0"/>
                <a:ea typeface="Times New Roman" panose="02020603050405020304" pitchFamily="18" charset="0"/>
              </a:rPr>
              <a:t>).</a:t>
            </a:r>
            <a:r>
              <a:rPr lang="en-GB" sz="4800" u="none" strike="noStrike" dirty="0">
                <a:effectLst/>
                <a:latin typeface="Times New Roman" panose="02020603050405020304" pitchFamily="18" charset="0"/>
                <a:ea typeface="Times New Roman" panose="02020603050405020304" pitchFamily="18" charset="0"/>
              </a:rPr>
              <a:t> </a:t>
            </a:r>
            <a:endParaRPr lang="en-GB" sz="4800" u="none" strike="noStrike" dirty="0">
              <a:effectLst/>
              <a:latin typeface="Arial" panose="020B0604020202020204" pitchFamily="34" charset="0"/>
              <a:ea typeface="Arial" panose="020B0604020202020204" pitchFamily="34" charset="0"/>
            </a:endParaRPr>
          </a:p>
          <a:p>
            <a:pPr algn="just">
              <a:lnSpc>
                <a:spcPct val="150000"/>
              </a:lnSpc>
            </a:pPr>
            <a:r>
              <a:rPr lang="en-GB" sz="4800" b="1" i="1" dirty="0">
                <a:effectLst/>
                <a:latin typeface="Times New Roman" panose="02020603050405020304" pitchFamily="18" charset="0"/>
                <a:ea typeface="Times New Roman" panose="02020603050405020304" pitchFamily="18" charset="0"/>
              </a:rPr>
              <a:t>Additional considerations</a:t>
            </a:r>
            <a:endParaRPr lang="en-GB" sz="48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4800" u="none" strike="noStrike" dirty="0">
                <a:effectLst/>
                <a:latin typeface="Times New Roman" panose="02020603050405020304" pitchFamily="18" charset="0"/>
                <a:ea typeface="Times New Roman" panose="02020603050405020304" pitchFamily="18" charset="0"/>
              </a:rPr>
              <a:t>Microphones, speakers, screen, and projectors are essential for proper presentations and equipment will be tested for avoiding technical glitches. </a:t>
            </a:r>
            <a:endParaRPr lang="en-GB" sz="4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4800" u="none" strike="noStrike" dirty="0">
                <a:effectLst/>
                <a:latin typeface="Times New Roman" panose="02020603050405020304" pitchFamily="18" charset="0"/>
                <a:ea typeface="Times New Roman" panose="02020603050405020304" pitchFamily="18" charset="0"/>
              </a:rPr>
              <a:t>Reliable Wi-Fi access will be pivotal for attendees to follow the presentations and participate through the interactive elements (</a:t>
            </a:r>
            <a:r>
              <a:rPr lang="en-GB" sz="4800" dirty="0">
                <a:solidFill>
                  <a:srgbClr val="222222"/>
                </a:solidFill>
                <a:effectLst/>
                <a:highlight>
                  <a:srgbClr val="FFFFFF"/>
                </a:highlight>
                <a:latin typeface="Times New Roman" panose="02020603050405020304" pitchFamily="18" charset="0"/>
                <a:ea typeface="Arial" panose="020B0604020202020204" pitchFamily="34" charset="0"/>
              </a:rPr>
              <a:t>Pan, 2023</a:t>
            </a:r>
            <a:r>
              <a:rPr lang="en-GB" sz="4800" u="none" strike="noStrike" dirty="0">
                <a:effectLst/>
                <a:latin typeface="Times New Roman" panose="02020603050405020304" pitchFamily="18" charset="0"/>
                <a:ea typeface="Times New Roman" panose="02020603050405020304" pitchFamily="18" charset="0"/>
              </a:rPr>
              <a:t>). </a:t>
            </a:r>
            <a:endParaRPr lang="en-GB" sz="4800" u="none" strike="noStrike" dirty="0">
              <a:effectLst/>
              <a:latin typeface="Arial" panose="020B0604020202020204" pitchFamily="34" charset="0"/>
              <a:ea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256DE3B2-45DD-6B70-62E4-B5099E1EB583}"/>
              </a:ext>
            </a:extLst>
          </p:cNvPr>
          <p:cNvPicPr>
            <a:picLocks noChangeAspect="1"/>
          </p:cNvPicPr>
          <p:nvPr/>
        </p:nvPicPr>
        <p:blipFill>
          <a:blip r:embed="rId3"/>
          <a:stretch>
            <a:fillRect/>
          </a:stretch>
        </p:blipFill>
        <p:spPr>
          <a:xfrm>
            <a:off x="7668665" y="2860285"/>
            <a:ext cx="4003722" cy="3458006"/>
          </a:xfrm>
          <a:prstGeom prst="rect">
            <a:avLst/>
          </a:prstGeom>
        </p:spPr>
      </p:pic>
    </p:spTree>
    <p:extLst>
      <p:ext uri="{BB962C8B-B14F-4D97-AF65-F5344CB8AC3E}">
        <p14:creationId xmlns:p14="http://schemas.microsoft.com/office/powerpoint/2010/main" val="1452192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BC01E-BA7F-0236-1CF3-C6EB7F86591D}"/>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Financial factors </a:t>
            </a:r>
            <a:br>
              <a:rPr lang="en-GB" sz="1800" dirty="0">
                <a:effectLst/>
                <a:latin typeface="Arial" panose="020B0604020202020204" pitchFamily="34" charset="0"/>
                <a:ea typeface="Arial" panose="020B0604020202020204" pitchFamily="34" charset="0"/>
              </a:rPr>
            </a:br>
            <a:endParaRPr lang="en-GB" dirty="0"/>
          </a:p>
        </p:txBody>
      </p:sp>
      <p:pic>
        <p:nvPicPr>
          <p:cNvPr id="5" name="Picture 4">
            <a:extLst>
              <a:ext uri="{FF2B5EF4-FFF2-40B4-BE49-F238E27FC236}">
                <a16:creationId xmlns:a16="http://schemas.microsoft.com/office/drawing/2014/main" id="{A0908FE6-4FBC-8909-6A69-D1B700D9395C}"/>
              </a:ext>
            </a:extLst>
          </p:cNvPr>
          <p:cNvPicPr>
            <a:picLocks noChangeAspect="1"/>
          </p:cNvPicPr>
          <p:nvPr/>
        </p:nvPicPr>
        <p:blipFill>
          <a:blip r:embed="rId3"/>
          <a:stretch>
            <a:fillRect/>
          </a:stretch>
        </p:blipFill>
        <p:spPr>
          <a:xfrm>
            <a:off x="1183594" y="1019174"/>
            <a:ext cx="2619149" cy="1581149"/>
          </a:xfrm>
          <a:prstGeom prst="rect">
            <a:avLst/>
          </a:prstGeom>
        </p:spPr>
      </p:pic>
      <p:pic>
        <p:nvPicPr>
          <p:cNvPr id="7" name="Picture 6">
            <a:extLst>
              <a:ext uri="{FF2B5EF4-FFF2-40B4-BE49-F238E27FC236}">
                <a16:creationId xmlns:a16="http://schemas.microsoft.com/office/drawing/2014/main" id="{9DD6ABBE-E4C6-78F1-F29D-14BE0F8CFE99}"/>
              </a:ext>
            </a:extLst>
          </p:cNvPr>
          <p:cNvPicPr>
            <a:picLocks noChangeAspect="1"/>
          </p:cNvPicPr>
          <p:nvPr/>
        </p:nvPicPr>
        <p:blipFill>
          <a:blip r:embed="rId4"/>
          <a:stretch>
            <a:fillRect/>
          </a:stretch>
        </p:blipFill>
        <p:spPr>
          <a:xfrm>
            <a:off x="5672353" y="653143"/>
            <a:ext cx="3673086" cy="4819650"/>
          </a:xfrm>
          <a:prstGeom prst="rect">
            <a:avLst/>
          </a:prstGeom>
        </p:spPr>
      </p:pic>
      <p:pic>
        <p:nvPicPr>
          <p:cNvPr id="9" name="Picture 8">
            <a:extLst>
              <a:ext uri="{FF2B5EF4-FFF2-40B4-BE49-F238E27FC236}">
                <a16:creationId xmlns:a16="http://schemas.microsoft.com/office/drawing/2014/main" id="{6B4CFB6D-99A3-445B-F4AF-51A2F7E531D0}"/>
              </a:ext>
            </a:extLst>
          </p:cNvPr>
          <p:cNvPicPr>
            <a:picLocks noChangeAspect="1"/>
          </p:cNvPicPr>
          <p:nvPr/>
        </p:nvPicPr>
        <p:blipFill>
          <a:blip r:embed="rId5"/>
          <a:stretch>
            <a:fillRect/>
          </a:stretch>
        </p:blipFill>
        <p:spPr>
          <a:xfrm>
            <a:off x="1183593" y="2623003"/>
            <a:ext cx="2619149" cy="2304598"/>
          </a:xfrm>
          <a:prstGeom prst="rect">
            <a:avLst/>
          </a:prstGeom>
        </p:spPr>
      </p:pic>
    </p:spTree>
    <p:extLst>
      <p:ext uri="{BB962C8B-B14F-4D97-AF65-F5344CB8AC3E}">
        <p14:creationId xmlns:p14="http://schemas.microsoft.com/office/powerpoint/2010/main" val="892720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3DF74-5E8D-DE8A-2E7C-BD57546E1E48}"/>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Financial factors </a:t>
            </a:r>
            <a:br>
              <a:rPr lang="en-GB" sz="1800" dirty="0">
                <a:effectLst/>
                <a:latin typeface="Arial" panose="020B0604020202020204" pitchFamily="34" charset="0"/>
                <a:ea typeface="Arial" panose="020B0604020202020204" pitchFamily="34" charset="0"/>
              </a:rPr>
            </a:br>
            <a:endParaRPr lang="en-GB" dirty="0"/>
          </a:p>
        </p:txBody>
      </p:sp>
      <p:pic>
        <p:nvPicPr>
          <p:cNvPr id="5" name="Picture 4">
            <a:extLst>
              <a:ext uri="{FF2B5EF4-FFF2-40B4-BE49-F238E27FC236}">
                <a16:creationId xmlns:a16="http://schemas.microsoft.com/office/drawing/2014/main" id="{D84EC1AA-2A6E-BD02-C599-7A317775F690}"/>
              </a:ext>
            </a:extLst>
          </p:cNvPr>
          <p:cNvPicPr>
            <a:picLocks noChangeAspect="1"/>
          </p:cNvPicPr>
          <p:nvPr/>
        </p:nvPicPr>
        <p:blipFill>
          <a:blip r:embed="rId3"/>
          <a:stretch>
            <a:fillRect/>
          </a:stretch>
        </p:blipFill>
        <p:spPr>
          <a:xfrm>
            <a:off x="3943349" y="609599"/>
            <a:ext cx="3734707" cy="3497943"/>
          </a:xfrm>
          <a:prstGeom prst="rect">
            <a:avLst/>
          </a:prstGeom>
        </p:spPr>
      </p:pic>
      <p:pic>
        <p:nvPicPr>
          <p:cNvPr id="7" name="Picture 6">
            <a:extLst>
              <a:ext uri="{FF2B5EF4-FFF2-40B4-BE49-F238E27FC236}">
                <a16:creationId xmlns:a16="http://schemas.microsoft.com/office/drawing/2014/main" id="{822CE2B7-2061-3FE4-645A-F34BEE08BF6A}"/>
              </a:ext>
            </a:extLst>
          </p:cNvPr>
          <p:cNvPicPr>
            <a:picLocks noChangeAspect="1"/>
          </p:cNvPicPr>
          <p:nvPr/>
        </p:nvPicPr>
        <p:blipFill>
          <a:blip r:embed="rId4"/>
          <a:stretch>
            <a:fillRect/>
          </a:stretch>
        </p:blipFill>
        <p:spPr>
          <a:xfrm>
            <a:off x="3943348" y="4107541"/>
            <a:ext cx="3734707" cy="986973"/>
          </a:xfrm>
          <a:prstGeom prst="rect">
            <a:avLst/>
          </a:prstGeom>
        </p:spPr>
      </p:pic>
    </p:spTree>
    <p:extLst>
      <p:ext uri="{BB962C8B-B14F-4D97-AF65-F5344CB8AC3E}">
        <p14:creationId xmlns:p14="http://schemas.microsoft.com/office/powerpoint/2010/main" val="3425744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1C8FE-8B9E-3536-3534-6FA22ADAD1C4}"/>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Conclusion </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3ABB18E-D011-0BCC-5DC0-9F4C103055E8}"/>
              </a:ext>
            </a:extLst>
          </p:cNvPr>
          <p:cNvSpPr>
            <a:spLocks noGrp="1"/>
          </p:cNvSpPr>
          <p:nvPr>
            <p:ph idx="1"/>
          </p:nvPr>
        </p:nvSpPr>
        <p:spPr>
          <a:xfrm>
            <a:off x="542864" y="1046828"/>
            <a:ext cx="8596668" cy="3880773"/>
          </a:xfrm>
        </p:spPr>
        <p:txBody>
          <a:bodyPr>
            <a:normAutofit fontScale="925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individual or groups who are associated with the hotel business will be considered as the target market. </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speakers will have sound knowledge about the artificial intelligence implementation for the hospitality industry and realistic budgets will be considered for covering marketing expenses, sponsorship opportunities. </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Meals will be arranged for lasting through the entire seminar and sufficient lighting arrangements will be done.</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Parking space for one thousand participants will be provided and ergonomic seating arrangements will be arranged for comfortable seminar experiences by the guests. </a:t>
            </a:r>
            <a:endParaRPr lang="en-GB" sz="1800" u="none" strike="noStrike"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177330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E0635-11C7-0CAE-8FB5-A98C81BA91CA}"/>
              </a:ext>
            </a:extLst>
          </p:cNvPr>
          <p:cNvSpPr>
            <a:spLocks noGrp="1"/>
          </p:cNvSpPr>
          <p:nvPr>
            <p:ph type="title"/>
          </p:nvPr>
        </p:nvSpPr>
        <p:spPr/>
        <p:txBody>
          <a:bodyPr>
            <a:normAutofit/>
          </a:bodyPr>
          <a:lstStyle/>
          <a:p>
            <a:r>
              <a:rPr lang="en-GB" sz="1800" b="1"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9B640B35-A004-08BB-4960-2BABB3B9BF98}"/>
              </a:ext>
            </a:extLst>
          </p:cNvPr>
          <p:cNvSpPr>
            <a:spLocks noGrp="1"/>
          </p:cNvSpPr>
          <p:nvPr>
            <p:ph idx="1"/>
          </p:nvPr>
        </p:nvSpPr>
        <p:spPr>
          <a:xfrm>
            <a:off x="677334" y="1270000"/>
            <a:ext cx="8596668" cy="3880773"/>
          </a:xfrm>
        </p:spPr>
        <p:txBody>
          <a:bodyPr>
            <a:normAutofit fontScale="25000" lnSpcReduction="20000"/>
          </a:bodyPr>
          <a:lstStyle/>
          <a:p>
            <a:pPr marL="0" indent="0" algn="just">
              <a:lnSpc>
                <a:spcPct val="150000"/>
              </a:lnSpc>
              <a:buNone/>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Allen, J., Harris, R. and Jago, L., 2022.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Festival &amp; special event management</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John Wiley &amp; Sons.</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António, N. and Rita, P., 2023. Twenty-two years of International Journal of Hospitality Management: A bibliometric analysis 2000–2021. </a:t>
            </a:r>
            <a:r>
              <a:rPr lang="en-GB" sz="1800" i="1" dirty="0">
                <a:effectLst/>
                <a:latin typeface="Times New Roman" panose="02020603050405020304" pitchFamily="18" charset="0"/>
                <a:ea typeface="Times New Roman" panose="02020603050405020304" pitchFamily="18" charset="0"/>
              </a:rPr>
              <a:t>International Journal of Hospitality Management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114</a:t>
            </a:r>
            <a:r>
              <a:rPr lang="en-GB" sz="1800" dirty="0">
                <a:effectLst/>
                <a:latin typeface="Times New Roman" panose="02020603050405020304" pitchFamily="18" charset="0"/>
                <a:ea typeface="Times New Roman" panose="02020603050405020304" pitchFamily="18" charset="0"/>
              </a:rPr>
              <a:t>, p.103578.</a:t>
            </a:r>
          </a:p>
          <a:p>
            <a:pPr algn="just">
              <a:lnSpc>
                <a:spcPct val="150000"/>
              </a:lnSpc>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Bladen, C.,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Kennell</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J.,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Abson</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E. and Wilde, N., 2022.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Events management: An introduction</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Routledge.</a:t>
            </a:r>
            <a:r>
              <a:rPr lang="en-GB" sz="1800" dirty="0">
                <a:effectLst/>
                <a:latin typeface="Arial" panose="020B0604020202020204" pitchFamily="34" charset="0"/>
                <a:ea typeface="Arial" panose="020B0604020202020204" pitchFamily="34" charset="0"/>
              </a:rPr>
              <a:t>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Busulwa</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R., Pickering, M. and Mao, I., 2022. Digital transformation and hospitality management competencies: Toward an integrative framework.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International Journal of Hospitality Management</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102</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p.103132.</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err="1">
                <a:solidFill>
                  <a:srgbClr val="222222"/>
                </a:solidFill>
                <a:effectLst/>
                <a:highlight>
                  <a:srgbClr val="FFFFFF"/>
                </a:highlight>
                <a:latin typeface="Arial" panose="020B0604020202020204" pitchFamily="34" charset="0"/>
                <a:ea typeface="Arial" panose="020B0604020202020204" pitchFamily="34" charset="0"/>
              </a:rPr>
              <a:t>Busulwa</a:t>
            </a:r>
            <a:r>
              <a:rPr lang="en-GB" sz="1800" dirty="0">
                <a:solidFill>
                  <a:srgbClr val="222222"/>
                </a:solidFill>
                <a:effectLst/>
                <a:highlight>
                  <a:srgbClr val="FFFFFF"/>
                </a:highlight>
                <a:latin typeface="Arial" panose="020B0604020202020204" pitchFamily="34" charset="0"/>
                <a:ea typeface="Arial" panose="020B0604020202020204" pitchFamily="34" charset="0"/>
              </a:rPr>
              <a:t>, R., Pickering, M. and Mao, I., 2022. Digital transformation and hospitality management competencies: Toward an integrative framework. </a:t>
            </a:r>
            <a:r>
              <a:rPr lang="en-GB" sz="1800" i="1" dirty="0">
                <a:effectLst/>
                <a:latin typeface="Arial" panose="020B0604020202020204" pitchFamily="34" charset="0"/>
                <a:ea typeface="Arial" panose="020B0604020202020204" pitchFamily="34" charset="0"/>
              </a:rPr>
              <a:t>International Journal of Hospitality Management</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102</a:t>
            </a:r>
            <a:r>
              <a:rPr lang="en-GB" sz="1800" dirty="0">
                <a:effectLst/>
                <a:latin typeface="Arial" panose="020B0604020202020204" pitchFamily="34" charset="0"/>
                <a:ea typeface="Arial" panose="020B0604020202020204" pitchFamily="34" charset="0"/>
              </a:rPr>
              <a:t>, p.103132.</a:t>
            </a:r>
          </a:p>
          <a:p>
            <a:pPr algn="just">
              <a:lnSpc>
                <a:spcPct val="150000"/>
              </a:lnSpc>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Cabral, C. and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Jabbour</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C.J.C., 2020. Understanding the human side of green hospitality management.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International Journal of Hospitality Management</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88</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p.102389.</a:t>
            </a:r>
            <a:r>
              <a:rPr lang="en-GB" sz="1800" dirty="0">
                <a:effectLst/>
                <a:latin typeface="Arial" panose="020B0604020202020204" pitchFamily="34" charset="0"/>
                <a:ea typeface="Arial" panose="020B0604020202020204" pitchFamily="34" charset="0"/>
              </a:rPr>
              <a:t> </a:t>
            </a:r>
            <a:r>
              <a:rPr lang="en-GB" sz="1800" dirty="0">
                <a:solidFill>
                  <a:srgbClr val="222222"/>
                </a:solidFill>
                <a:effectLst/>
                <a:highlight>
                  <a:srgbClr val="FFFFFF"/>
                </a:highlight>
                <a:latin typeface="Arial" panose="020B0604020202020204" pitchFamily="34" charset="0"/>
                <a:ea typeface="Arial" panose="020B0604020202020204" pitchFamily="34" charset="0"/>
              </a:rPr>
              <a:t>Cabral, C. and </a:t>
            </a:r>
            <a:r>
              <a:rPr lang="en-GB" sz="1800" dirty="0" err="1">
                <a:solidFill>
                  <a:srgbClr val="222222"/>
                </a:solidFill>
                <a:effectLst/>
                <a:highlight>
                  <a:srgbClr val="FFFFFF"/>
                </a:highlight>
                <a:latin typeface="Arial" panose="020B0604020202020204" pitchFamily="34" charset="0"/>
                <a:ea typeface="Arial" panose="020B0604020202020204" pitchFamily="34" charset="0"/>
              </a:rPr>
              <a:t>Jabbour</a:t>
            </a:r>
            <a:r>
              <a:rPr lang="en-GB" sz="1800" dirty="0">
                <a:solidFill>
                  <a:srgbClr val="222222"/>
                </a:solidFill>
                <a:effectLst/>
                <a:highlight>
                  <a:srgbClr val="FFFFFF"/>
                </a:highlight>
                <a:latin typeface="Arial" panose="020B0604020202020204" pitchFamily="34" charset="0"/>
                <a:ea typeface="Arial" panose="020B0604020202020204" pitchFamily="34" charset="0"/>
              </a:rPr>
              <a:t>, C.J.C., 2020. Understanding the human side of green hospitality management. </a:t>
            </a:r>
            <a:r>
              <a:rPr lang="en-GB" sz="1800" i="1" dirty="0">
                <a:effectLst/>
                <a:latin typeface="Arial" panose="020B0604020202020204" pitchFamily="34" charset="0"/>
                <a:ea typeface="Arial" panose="020B0604020202020204" pitchFamily="34" charset="0"/>
              </a:rPr>
              <a:t>International Journal of Hospitality Management</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88</a:t>
            </a:r>
            <a:r>
              <a:rPr lang="en-GB" sz="1800" dirty="0">
                <a:effectLst/>
                <a:latin typeface="Arial" panose="020B0604020202020204" pitchFamily="34" charset="0"/>
                <a:ea typeface="Arial" panose="020B0604020202020204" pitchFamily="34" charset="0"/>
              </a:rPr>
              <a:t>, p.102389.</a:t>
            </a:r>
          </a:p>
          <a:p>
            <a:pPr algn="just">
              <a:lnSpc>
                <a:spcPct val="150000"/>
              </a:lnSpc>
            </a:pPr>
            <a:r>
              <a:rPr lang="en-GB" sz="1800" dirty="0">
                <a:solidFill>
                  <a:srgbClr val="222222"/>
                </a:solidFill>
                <a:effectLst/>
                <a:highlight>
                  <a:srgbClr val="FFFFFF"/>
                </a:highlight>
                <a:latin typeface="Arial" panose="020B0604020202020204" pitchFamily="34" charset="0"/>
                <a:ea typeface="Arial" panose="020B0604020202020204" pitchFamily="34" charset="0"/>
              </a:rPr>
              <a:t>Gordon, S., 2020. Organizational support versus supervisor support: The impact on hospitality managers’ psychological contract and work engagement. </a:t>
            </a:r>
            <a:r>
              <a:rPr lang="en-GB" sz="1800" i="1" dirty="0">
                <a:effectLst/>
                <a:latin typeface="Arial" panose="020B0604020202020204" pitchFamily="34" charset="0"/>
                <a:ea typeface="Arial" panose="020B0604020202020204" pitchFamily="34" charset="0"/>
              </a:rPr>
              <a:t>International Journal of Hospitality Management</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87</a:t>
            </a:r>
            <a:r>
              <a:rPr lang="en-GB" sz="1800" dirty="0">
                <a:effectLst/>
                <a:latin typeface="Arial" panose="020B0604020202020204" pitchFamily="34" charset="0"/>
                <a:ea typeface="Arial" panose="020B0604020202020204" pitchFamily="34" charset="0"/>
              </a:rPr>
              <a:t>, p.102374.</a:t>
            </a:r>
          </a:p>
          <a:p>
            <a:pPr algn="just">
              <a:lnSpc>
                <a:spcPct val="150000"/>
              </a:lnSpc>
            </a:pP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Guzzo</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R.F., Abbott, J. and Madera, J.M., 2020. A micro-level view of CSR: A hospitality management systematic literature review.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Cornell Hospitality Quarterly</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61</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(3), pp.332-352.</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err="1">
                <a:solidFill>
                  <a:srgbClr val="222222"/>
                </a:solidFill>
                <a:effectLst/>
                <a:highlight>
                  <a:srgbClr val="FFFFFF"/>
                </a:highlight>
                <a:latin typeface="Arial" panose="020B0604020202020204" pitchFamily="34" charset="0"/>
                <a:ea typeface="Arial" panose="020B0604020202020204" pitchFamily="34" charset="0"/>
              </a:rPr>
              <a:t>Guzzo</a:t>
            </a:r>
            <a:r>
              <a:rPr lang="en-GB" sz="1800" dirty="0">
                <a:solidFill>
                  <a:srgbClr val="222222"/>
                </a:solidFill>
                <a:effectLst/>
                <a:highlight>
                  <a:srgbClr val="FFFFFF"/>
                </a:highlight>
                <a:latin typeface="Arial" panose="020B0604020202020204" pitchFamily="34" charset="0"/>
                <a:ea typeface="Arial" panose="020B0604020202020204" pitchFamily="34" charset="0"/>
              </a:rPr>
              <a:t>, R.F., Abbott, J. and Madera, J.M., 2020. A micro-level view of CSR: A hospitality management systematic literature review. </a:t>
            </a:r>
            <a:r>
              <a:rPr lang="en-GB" sz="1800" i="1" dirty="0">
                <a:effectLst/>
                <a:latin typeface="Arial" panose="020B0604020202020204" pitchFamily="34" charset="0"/>
                <a:ea typeface="Arial" panose="020B0604020202020204" pitchFamily="34" charset="0"/>
              </a:rPr>
              <a:t>Cornell Hospitality Quarterly</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61</a:t>
            </a:r>
            <a:r>
              <a:rPr lang="en-GB" sz="1800" dirty="0">
                <a:effectLst/>
                <a:latin typeface="Arial" panose="020B0604020202020204" pitchFamily="34" charset="0"/>
                <a:ea typeface="Arial" panose="020B0604020202020204" pitchFamily="34" charset="0"/>
              </a:rPr>
              <a:t>(3), pp.332-352.</a:t>
            </a:r>
          </a:p>
          <a:p>
            <a:pPr algn="just">
              <a:lnSpc>
                <a:spcPct val="150000"/>
              </a:lnSpc>
            </a:pPr>
            <a:r>
              <a:rPr lang="en-GB" sz="1800" dirty="0">
                <a:solidFill>
                  <a:srgbClr val="222222"/>
                </a:solidFill>
                <a:effectLst/>
                <a:highlight>
                  <a:srgbClr val="FFFFFF"/>
                </a:highlight>
                <a:latin typeface="Arial" panose="020B0604020202020204" pitchFamily="34" charset="0"/>
                <a:ea typeface="Arial" panose="020B0604020202020204" pitchFamily="34" charset="0"/>
              </a:rPr>
              <a:t>Hoang, G., Yang, M. and Luu, T.T., 2023. Ethical leadership in tourism and hospitality management: A systematic literature review and research agenda. </a:t>
            </a:r>
            <a:r>
              <a:rPr lang="en-GB" sz="1800" i="1" dirty="0">
                <a:effectLst/>
                <a:latin typeface="Arial" panose="020B0604020202020204" pitchFamily="34" charset="0"/>
                <a:ea typeface="Arial" panose="020B0604020202020204" pitchFamily="34" charset="0"/>
              </a:rPr>
              <a:t>International Journal of Hospitality Management</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114</a:t>
            </a:r>
            <a:r>
              <a:rPr lang="en-GB" sz="1800" dirty="0">
                <a:effectLst/>
                <a:latin typeface="Arial" panose="020B0604020202020204" pitchFamily="34" charset="0"/>
                <a:ea typeface="Arial" panose="020B0604020202020204" pitchFamily="34" charset="0"/>
              </a:rPr>
              <a:t>, p.103563.</a:t>
            </a:r>
          </a:p>
          <a:p>
            <a:pPr algn="just">
              <a:lnSpc>
                <a:spcPct val="150000"/>
              </a:lnSpc>
            </a:pPr>
            <a:r>
              <a:rPr lang="en-GB" sz="1800" dirty="0">
                <a:solidFill>
                  <a:srgbClr val="222222"/>
                </a:solidFill>
                <a:effectLst/>
                <a:highlight>
                  <a:srgbClr val="FFFFFF"/>
                </a:highlight>
                <a:latin typeface="Arial" panose="020B0604020202020204" pitchFamily="34" charset="0"/>
                <a:ea typeface="Arial" panose="020B0604020202020204" pitchFamily="34" charset="0"/>
              </a:rPr>
              <a:t>Kalra, D., Ghazal, T.M. and Afifi, M.A., 2020. Integration of collaboration systems in hospitality management as a comprehensive solution. </a:t>
            </a:r>
            <a:r>
              <a:rPr lang="en-GB" sz="1800" i="1" dirty="0">
                <a:effectLst/>
                <a:latin typeface="Arial" panose="020B0604020202020204" pitchFamily="34" charset="0"/>
                <a:ea typeface="Arial" panose="020B0604020202020204" pitchFamily="34" charset="0"/>
              </a:rPr>
              <a:t>International Journal of Advanced Science and Technology</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29</a:t>
            </a:r>
            <a:r>
              <a:rPr lang="en-GB" sz="1800" dirty="0">
                <a:effectLst/>
                <a:latin typeface="Arial" panose="020B0604020202020204" pitchFamily="34" charset="0"/>
                <a:ea typeface="Arial" panose="020B0604020202020204" pitchFamily="34" charset="0"/>
              </a:rPr>
              <a:t>(8s), pp.3155-3173.</a:t>
            </a:r>
          </a:p>
          <a:p>
            <a:pPr algn="just">
              <a:lnSpc>
                <a:spcPct val="150000"/>
              </a:lnSpc>
            </a:pPr>
            <a:r>
              <a:rPr lang="en-GB" sz="1800" dirty="0" err="1">
                <a:solidFill>
                  <a:srgbClr val="222222"/>
                </a:solidFill>
                <a:effectLst/>
                <a:highlight>
                  <a:srgbClr val="FFFFFF"/>
                </a:highlight>
                <a:latin typeface="Arial" panose="020B0604020202020204" pitchFamily="34" charset="0"/>
                <a:ea typeface="Arial" panose="020B0604020202020204" pitchFamily="34" charset="0"/>
              </a:rPr>
              <a:t>Otache</a:t>
            </a:r>
            <a:r>
              <a:rPr lang="en-GB" sz="1800" dirty="0">
                <a:solidFill>
                  <a:srgbClr val="222222"/>
                </a:solidFill>
                <a:effectLst/>
                <a:highlight>
                  <a:srgbClr val="FFFFFF"/>
                </a:highlight>
                <a:latin typeface="Arial" panose="020B0604020202020204" pitchFamily="34" charset="0"/>
                <a:ea typeface="Arial" panose="020B0604020202020204" pitchFamily="34" charset="0"/>
              </a:rPr>
              <a:t>, I., </a:t>
            </a:r>
            <a:r>
              <a:rPr lang="en-GB" sz="1800" dirty="0" err="1">
                <a:solidFill>
                  <a:srgbClr val="222222"/>
                </a:solidFill>
                <a:effectLst/>
                <a:highlight>
                  <a:srgbClr val="FFFFFF"/>
                </a:highlight>
                <a:latin typeface="Arial" panose="020B0604020202020204" pitchFamily="34" charset="0"/>
                <a:ea typeface="Arial" panose="020B0604020202020204" pitchFamily="34" charset="0"/>
              </a:rPr>
              <a:t>Edopkolor</a:t>
            </a:r>
            <a:r>
              <a:rPr lang="en-GB" sz="1800" dirty="0">
                <a:solidFill>
                  <a:srgbClr val="222222"/>
                </a:solidFill>
                <a:effectLst/>
                <a:highlight>
                  <a:srgbClr val="FFFFFF"/>
                </a:highlight>
                <a:latin typeface="Arial" panose="020B0604020202020204" pitchFamily="34" charset="0"/>
                <a:ea typeface="Arial" panose="020B0604020202020204" pitchFamily="34" charset="0"/>
              </a:rPr>
              <a:t>, J.E. and </a:t>
            </a:r>
            <a:r>
              <a:rPr lang="en-GB" sz="1800" dirty="0" err="1">
                <a:solidFill>
                  <a:srgbClr val="222222"/>
                </a:solidFill>
                <a:effectLst/>
                <a:highlight>
                  <a:srgbClr val="FFFFFF"/>
                </a:highlight>
                <a:latin typeface="Arial" panose="020B0604020202020204" pitchFamily="34" charset="0"/>
                <a:ea typeface="Arial" panose="020B0604020202020204" pitchFamily="34" charset="0"/>
              </a:rPr>
              <a:t>Okolie</a:t>
            </a:r>
            <a:r>
              <a:rPr lang="en-GB" sz="1800" dirty="0">
                <a:solidFill>
                  <a:srgbClr val="222222"/>
                </a:solidFill>
                <a:effectLst/>
                <a:highlight>
                  <a:srgbClr val="FFFFFF"/>
                </a:highlight>
                <a:latin typeface="Arial" panose="020B0604020202020204" pitchFamily="34" charset="0"/>
                <a:ea typeface="Arial" panose="020B0604020202020204" pitchFamily="34" charset="0"/>
              </a:rPr>
              <a:t>, U.C., 2021. Entrepreneurial self-confidence, perceived desirability and feasibility of hospitality business and entrepreneurial intentions of hospitality management technology students. </a:t>
            </a:r>
            <a:r>
              <a:rPr lang="en-GB" sz="1800" i="1" dirty="0">
                <a:effectLst/>
                <a:latin typeface="Arial" panose="020B0604020202020204" pitchFamily="34" charset="0"/>
                <a:ea typeface="Arial" panose="020B0604020202020204" pitchFamily="34" charset="0"/>
              </a:rPr>
              <a:t>The International Journal of Management Education</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19</a:t>
            </a:r>
            <a:r>
              <a:rPr lang="en-GB" sz="1800" dirty="0">
                <a:effectLst/>
                <a:latin typeface="Arial" panose="020B0604020202020204" pitchFamily="34" charset="0"/>
                <a:ea typeface="Arial" panose="020B0604020202020204" pitchFamily="34" charset="0"/>
              </a:rPr>
              <a:t>(2), p.100507.</a:t>
            </a:r>
          </a:p>
          <a:p>
            <a:pPr algn="just">
              <a:lnSpc>
                <a:spcPct val="150000"/>
              </a:lnSpc>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Pan, S.Y., 2023. A review of multilevel analysis in hospitality management.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International Journal of Contemporary Hospitality Management</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35</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(10), pp.3481-3496.</a:t>
            </a:r>
            <a:r>
              <a:rPr lang="en-GB" sz="1800" dirty="0">
                <a:effectLst/>
                <a:latin typeface="Arial" panose="020B0604020202020204" pitchFamily="34" charset="0"/>
                <a:ea typeface="Arial" panose="020B0604020202020204" pitchFamily="34" charset="0"/>
              </a:rPr>
              <a:t> </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Parent, M.M. and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Ruetsch</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 2020.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Managing major sports events: Theory and practice</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Routledge.</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Pereira-Moliner, J. and Molina-</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Azorín</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J.F., 2024. Conducting responsible research in hospitality management with greater societal impact.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International Journal of Contemporary Hospitality Management</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36</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(3), pp.893-905.</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Srivastava, A. and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Chinnasamy</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 2021. Developing village-level water management plans against extreme climatic events in Maharashtra (India)—a case study approach.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Water Safety, Security and Sustainability: Threat Detection and Mitigation</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pp.615-635.</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Ulker-Demirel</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E. and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Ciftci</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G., 2020. A systematic literature review of the theory of planned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behavior</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in tourism, leisure and hospitality management research.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Journal of Hospitality and Tourism Management</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43</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pp.209-219.</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err="1">
                <a:solidFill>
                  <a:srgbClr val="222222"/>
                </a:solidFill>
                <a:effectLst/>
                <a:highlight>
                  <a:srgbClr val="FFFFFF"/>
                </a:highlight>
                <a:latin typeface="Arial" panose="020B0604020202020204" pitchFamily="34" charset="0"/>
                <a:ea typeface="Arial" panose="020B0604020202020204" pitchFamily="34" charset="0"/>
              </a:rPr>
              <a:t>Ulker-Demirel</a:t>
            </a:r>
            <a:r>
              <a:rPr lang="en-GB" sz="1800" dirty="0">
                <a:solidFill>
                  <a:srgbClr val="222222"/>
                </a:solidFill>
                <a:effectLst/>
                <a:highlight>
                  <a:srgbClr val="FFFFFF"/>
                </a:highlight>
                <a:latin typeface="Arial" panose="020B0604020202020204" pitchFamily="34" charset="0"/>
                <a:ea typeface="Arial" panose="020B0604020202020204" pitchFamily="34" charset="0"/>
              </a:rPr>
              <a:t>, E. and </a:t>
            </a:r>
            <a:r>
              <a:rPr lang="en-GB" sz="1800" dirty="0" err="1">
                <a:solidFill>
                  <a:srgbClr val="222222"/>
                </a:solidFill>
                <a:effectLst/>
                <a:highlight>
                  <a:srgbClr val="FFFFFF"/>
                </a:highlight>
                <a:latin typeface="Arial" panose="020B0604020202020204" pitchFamily="34" charset="0"/>
                <a:ea typeface="Arial" panose="020B0604020202020204" pitchFamily="34" charset="0"/>
              </a:rPr>
              <a:t>Ciftci</a:t>
            </a:r>
            <a:r>
              <a:rPr lang="en-GB" sz="1800" dirty="0">
                <a:solidFill>
                  <a:srgbClr val="222222"/>
                </a:solidFill>
                <a:effectLst/>
                <a:highlight>
                  <a:srgbClr val="FFFFFF"/>
                </a:highlight>
                <a:latin typeface="Arial" panose="020B0604020202020204" pitchFamily="34" charset="0"/>
                <a:ea typeface="Arial" panose="020B0604020202020204" pitchFamily="34" charset="0"/>
              </a:rPr>
              <a:t>, G., 2020. A systematic literature review of the theory of planned </a:t>
            </a:r>
            <a:r>
              <a:rPr lang="en-GB" sz="1800" dirty="0" err="1">
                <a:solidFill>
                  <a:srgbClr val="222222"/>
                </a:solidFill>
                <a:effectLst/>
                <a:highlight>
                  <a:srgbClr val="FFFFFF"/>
                </a:highlight>
                <a:latin typeface="Arial" panose="020B0604020202020204" pitchFamily="34" charset="0"/>
                <a:ea typeface="Arial" panose="020B0604020202020204" pitchFamily="34" charset="0"/>
              </a:rPr>
              <a:t>behavior</a:t>
            </a:r>
            <a:r>
              <a:rPr lang="en-GB" sz="1800" dirty="0">
                <a:solidFill>
                  <a:srgbClr val="222222"/>
                </a:solidFill>
                <a:effectLst/>
                <a:highlight>
                  <a:srgbClr val="FFFFFF"/>
                </a:highlight>
                <a:latin typeface="Arial" panose="020B0604020202020204" pitchFamily="34" charset="0"/>
                <a:ea typeface="Arial" panose="020B0604020202020204" pitchFamily="34" charset="0"/>
              </a:rPr>
              <a:t> in tourism, leisure and hospitality management research. </a:t>
            </a:r>
            <a:r>
              <a:rPr lang="en-GB" sz="1800" i="1" dirty="0">
                <a:effectLst/>
                <a:latin typeface="Arial" panose="020B0604020202020204" pitchFamily="34" charset="0"/>
                <a:ea typeface="Arial" panose="020B0604020202020204" pitchFamily="34" charset="0"/>
              </a:rPr>
              <a:t>Journal of Hospitality and Tourism Management</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43</a:t>
            </a:r>
            <a:r>
              <a:rPr lang="en-GB" sz="1800" dirty="0">
                <a:effectLst/>
                <a:latin typeface="Arial" panose="020B0604020202020204" pitchFamily="34" charset="0"/>
                <a:ea typeface="Arial" panose="020B0604020202020204" pitchFamily="34" charset="0"/>
              </a:rPr>
              <a:t>, pp.209-219.</a:t>
            </a:r>
          </a:p>
          <a:p>
            <a:pPr algn="just">
              <a:lnSpc>
                <a:spcPct val="150000"/>
              </a:lnSpc>
            </a:pPr>
            <a:r>
              <a:rPr lang="en-GB" sz="1800" dirty="0">
                <a:solidFill>
                  <a:srgbClr val="222222"/>
                </a:solidFill>
                <a:effectLst/>
                <a:highlight>
                  <a:srgbClr val="FFFFFF"/>
                </a:highlight>
                <a:latin typeface="Arial" panose="020B0604020202020204" pitchFamily="34" charset="0"/>
                <a:ea typeface="Arial" panose="020B0604020202020204" pitchFamily="34" charset="0"/>
              </a:rPr>
              <a:t>Wen, H. and Liu-</a:t>
            </a:r>
            <a:r>
              <a:rPr lang="en-GB" sz="1800" dirty="0" err="1">
                <a:solidFill>
                  <a:srgbClr val="222222"/>
                </a:solidFill>
                <a:effectLst/>
                <a:highlight>
                  <a:srgbClr val="FFFFFF"/>
                </a:highlight>
                <a:latin typeface="Arial" panose="020B0604020202020204" pitchFamily="34" charset="0"/>
                <a:ea typeface="Arial" panose="020B0604020202020204" pitchFamily="34" charset="0"/>
              </a:rPr>
              <a:t>Lastres</a:t>
            </a:r>
            <a:r>
              <a:rPr lang="en-GB" sz="1800" dirty="0">
                <a:solidFill>
                  <a:srgbClr val="222222"/>
                </a:solidFill>
                <a:effectLst/>
                <a:highlight>
                  <a:srgbClr val="FFFFFF"/>
                </a:highlight>
                <a:latin typeface="Arial" panose="020B0604020202020204" pitchFamily="34" charset="0"/>
                <a:ea typeface="Arial" panose="020B0604020202020204" pitchFamily="34" charset="0"/>
              </a:rPr>
              <a:t>, B., 2023. Evaluating food safety education in hospitality management programs through the lenses of situated learning theory: Insights from industry leaders and educators. </a:t>
            </a:r>
            <a:r>
              <a:rPr lang="en-GB" sz="1800" i="1" dirty="0">
                <a:effectLst/>
                <a:latin typeface="Arial" panose="020B0604020202020204" pitchFamily="34" charset="0"/>
                <a:ea typeface="Arial" panose="020B0604020202020204" pitchFamily="34" charset="0"/>
              </a:rPr>
              <a:t>Food Control</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153</a:t>
            </a:r>
            <a:r>
              <a:rPr lang="en-GB" sz="1800" dirty="0">
                <a:effectLst/>
                <a:latin typeface="Arial" panose="020B0604020202020204" pitchFamily="34" charset="0"/>
                <a:ea typeface="Arial" panose="020B0604020202020204" pitchFamily="34" charset="0"/>
              </a:rPr>
              <a:t>, p.109893.</a:t>
            </a:r>
          </a:p>
          <a:p>
            <a:pPr algn="just">
              <a:lnSpc>
                <a:spcPct val="150000"/>
              </a:lnSpc>
            </a:pPr>
            <a:endParaRPr lang="en-GB" sz="3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GB" sz="36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538972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1860</Words>
  <Application>Microsoft Office PowerPoint</Application>
  <PresentationFormat>Widescreen</PresentationFormat>
  <Paragraphs>95</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INTERNATIONAL MEETING MANAGEMENT FOR THE HOSPOITALITY INDUSTRY BMIH6007  Technology and Innovation within the Hospitality Sector  Tisescu Victor Gabriel ID: 2125838  </vt:lpstr>
      <vt:lpstr>Introduction</vt:lpstr>
      <vt:lpstr>Market factors  </vt:lpstr>
      <vt:lpstr>Market factors </vt:lpstr>
      <vt:lpstr>Operational factors </vt:lpstr>
      <vt:lpstr>Operational factors  </vt:lpstr>
      <vt:lpstr>Resource requirements  </vt:lpstr>
      <vt:lpstr>Resource requirements  </vt:lpstr>
      <vt:lpstr>Financial factors  </vt:lpstr>
      <vt:lpstr>Financial factors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MEETING MANAGEMENT FOR THE HOSPOITALITY INDUSTRY BMIH6007    Tisescu Victor Gabriel ID: 2125838  </dc:title>
  <cp:lastModifiedBy>Victor Tisescu (2125838)</cp:lastModifiedBy>
  <cp:revision>4</cp:revision>
  <dcterms:modified xsi:type="dcterms:W3CDTF">2024-05-07T10:18:59Z</dcterms:modified>
</cp:coreProperties>
</file>