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2" r:id="rId12"/>
    <p:sldId id="268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296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79"/>
  </p:normalViewPr>
  <p:slideViewPr>
    <p:cSldViewPr snapToGrid="0" snapToObjects="1" showGuides="1">
      <p:cViewPr varScale="1">
        <p:scale>
          <a:sx n="88" d="100"/>
          <a:sy n="88" d="100"/>
        </p:scale>
        <p:origin x="944" y="176"/>
      </p:cViewPr>
      <p:guideLst>
        <p:guide orient="horz" pos="2160"/>
        <p:guide pos="3296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F891C0-EB1A-4748-89FF-344F1FBC6677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F17BDD0-3FF9-4847-A616-FF5AB28C0622}">
      <dgm:prSet/>
      <dgm:spPr/>
      <dgm:t>
        <a:bodyPr/>
        <a:lstStyle/>
        <a:p>
          <a:r>
            <a:rPr lang="en-GB"/>
            <a:t>The plan follows the 4 basic principles of care intervention:</a:t>
          </a:r>
          <a:endParaRPr lang="en-US"/>
        </a:p>
      </dgm:t>
    </dgm:pt>
    <dgm:pt modelId="{FA898BC5-F24B-4AB1-BEEA-67D4397F174D}" type="parTrans" cxnId="{0EB5B1AE-62BE-4ADA-BD8F-1E8E54CCF460}">
      <dgm:prSet/>
      <dgm:spPr/>
      <dgm:t>
        <a:bodyPr/>
        <a:lstStyle/>
        <a:p>
          <a:endParaRPr lang="en-US"/>
        </a:p>
      </dgm:t>
    </dgm:pt>
    <dgm:pt modelId="{979E9827-B618-40D9-BD50-F0C3A9139361}" type="sibTrans" cxnId="{0EB5B1AE-62BE-4ADA-BD8F-1E8E54CCF460}">
      <dgm:prSet/>
      <dgm:spPr/>
      <dgm:t>
        <a:bodyPr/>
        <a:lstStyle/>
        <a:p>
          <a:endParaRPr lang="en-US"/>
        </a:p>
      </dgm:t>
    </dgm:pt>
    <dgm:pt modelId="{51CB12F3-73B4-4440-89DF-865B42DFDC33}">
      <dgm:prSet/>
      <dgm:spPr/>
      <dgm:t>
        <a:bodyPr/>
        <a:lstStyle/>
        <a:p>
          <a:r>
            <a:rPr lang="en-GB"/>
            <a:t>Goal Setting</a:t>
          </a:r>
          <a:endParaRPr lang="en-US"/>
        </a:p>
      </dgm:t>
    </dgm:pt>
    <dgm:pt modelId="{22E6A0E6-1B3B-4BAF-85BF-E647859237ED}" type="parTrans" cxnId="{704F8F88-4318-4614-A2F5-FB5ED20545EA}">
      <dgm:prSet/>
      <dgm:spPr/>
      <dgm:t>
        <a:bodyPr/>
        <a:lstStyle/>
        <a:p>
          <a:endParaRPr lang="en-US"/>
        </a:p>
      </dgm:t>
    </dgm:pt>
    <dgm:pt modelId="{07C8883E-4ADD-49E7-B992-74BD2E6C2BDF}" type="sibTrans" cxnId="{704F8F88-4318-4614-A2F5-FB5ED20545EA}">
      <dgm:prSet/>
      <dgm:spPr/>
      <dgm:t>
        <a:bodyPr/>
        <a:lstStyle/>
        <a:p>
          <a:endParaRPr lang="en-US"/>
        </a:p>
      </dgm:t>
    </dgm:pt>
    <dgm:pt modelId="{EE0E5B77-9D04-49BB-A66B-E9D98F42574C}">
      <dgm:prSet/>
      <dgm:spPr/>
      <dgm:t>
        <a:bodyPr/>
        <a:lstStyle/>
        <a:p>
          <a:r>
            <a:rPr lang="en-GB"/>
            <a:t>Assessment</a:t>
          </a:r>
          <a:endParaRPr lang="en-US"/>
        </a:p>
      </dgm:t>
    </dgm:pt>
    <dgm:pt modelId="{6A6DF9BE-8348-4742-9E6F-F233C26F2131}" type="parTrans" cxnId="{3E1A4758-616D-43AF-969A-D5CCB1E4F4EB}">
      <dgm:prSet/>
      <dgm:spPr/>
      <dgm:t>
        <a:bodyPr/>
        <a:lstStyle/>
        <a:p>
          <a:endParaRPr lang="en-US"/>
        </a:p>
      </dgm:t>
    </dgm:pt>
    <dgm:pt modelId="{5528BDDD-1469-4BBA-99FB-ECCB0281D8AB}" type="sibTrans" cxnId="{3E1A4758-616D-43AF-969A-D5CCB1E4F4EB}">
      <dgm:prSet/>
      <dgm:spPr/>
      <dgm:t>
        <a:bodyPr/>
        <a:lstStyle/>
        <a:p>
          <a:endParaRPr lang="en-US"/>
        </a:p>
      </dgm:t>
    </dgm:pt>
    <dgm:pt modelId="{F355763D-B33E-469E-B721-D3736BD5FC5B}">
      <dgm:prSet/>
      <dgm:spPr/>
      <dgm:t>
        <a:bodyPr/>
        <a:lstStyle/>
        <a:p>
          <a:r>
            <a:rPr lang="en-GB"/>
            <a:t>Planning</a:t>
          </a:r>
          <a:endParaRPr lang="en-US"/>
        </a:p>
      </dgm:t>
    </dgm:pt>
    <dgm:pt modelId="{504B45AA-799E-4594-8726-510D6C31A200}" type="parTrans" cxnId="{0F8E3730-E3D0-4890-A6CF-DB801790FF52}">
      <dgm:prSet/>
      <dgm:spPr/>
      <dgm:t>
        <a:bodyPr/>
        <a:lstStyle/>
        <a:p>
          <a:endParaRPr lang="en-US"/>
        </a:p>
      </dgm:t>
    </dgm:pt>
    <dgm:pt modelId="{4F4B26AA-A915-447C-99EC-69743AC15B24}" type="sibTrans" cxnId="{0F8E3730-E3D0-4890-A6CF-DB801790FF52}">
      <dgm:prSet/>
      <dgm:spPr/>
      <dgm:t>
        <a:bodyPr/>
        <a:lstStyle/>
        <a:p>
          <a:endParaRPr lang="en-US"/>
        </a:p>
      </dgm:t>
    </dgm:pt>
    <dgm:pt modelId="{5A413F86-AF97-43A6-9DEE-C5DA74E9EC24}">
      <dgm:prSet/>
      <dgm:spPr/>
      <dgm:t>
        <a:bodyPr/>
        <a:lstStyle/>
        <a:p>
          <a:r>
            <a:rPr lang="en-GB"/>
            <a:t>Evaluation</a:t>
          </a:r>
          <a:endParaRPr lang="en-US"/>
        </a:p>
      </dgm:t>
    </dgm:pt>
    <dgm:pt modelId="{1A0AF792-AC19-4CBA-B213-3217EC648152}" type="parTrans" cxnId="{56449B22-9E7D-4F7B-B84B-138AAB9D1973}">
      <dgm:prSet/>
      <dgm:spPr/>
      <dgm:t>
        <a:bodyPr/>
        <a:lstStyle/>
        <a:p>
          <a:endParaRPr lang="en-US"/>
        </a:p>
      </dgm:t>
    </dgm:pt>
    <dgm:pt modelId="{E30FCCC9-8BDD-47AB-8736-80BA8D207F48}" type="sibTrans" cxnId="{56449B22-9E7D-4F7B-B84B-138AAB9D1973}">
      <dgm:prSet/>
      <dgm:spPr/>
      <dgm:t>
        <a:bodyPr/>
        <a:lstStyle/>
        <a:p>
          <a:endParaRPr lang="en-US"/>
        </a:p>
      </dgm:t>
    </dgm:pt>
    <dgm:pt modelId="{0D849318-4DBF-4746-96B2-D9C91DBF80A7}" type="pres">
      <dgm:prSet presAssocID="{24F891C0-EB1A-4748-89FF-344F1FBC6677}" presName="outerComposite" presStyleCnt="0">
        <dgm:presLayoutVars>
          <dgm:chMax val="5"/>
          <dgm:dir/>
          <dgm:resizeHandles val="exact"/>
        </dgm:presLayoutVars>
      </dgm:prSet>
      <dgm:spPr/>
    </dgm:pt>
    <dgm:pt modelId="{A8E9E4E0-CDBE-6148-80F4-DEBC8E41F555}" type="pres">
      <dgm:prSet presAssocID="{24F891C0-EB1A-4748-89FF-344F1FBC6677}" presName="dummyMaxCanvas" presStyleCnt="0">
        <dgm:presLayoutVars/>
      </dgm:prSet>
      <dgm:spPr/>
    </dgm:pt>
    <dgm:pt modelId="{A9296344-B1C9-3C49-B18B-C185D54460EA}" type="pres">
      <dgm:prSet presAssocID="{24F891C0-EB1A-4748-89FF-344F1FBC6677}" presName="FiveNodes_1" presStyleLbl="node1" presStyleIdx="0" presStyleCnt="5">
        <dgm:presLayoutVars>
          <dgm:bulletEnabled val="1"/>
        </dgm:presLayoutVars>
      </dgm:prSet>
      <dgm:spPr/>
    </dgm:pt>
    <dgm:pt modelId="{B40077FE-1449-8140-A77B-92CA73D36D14}" type="pres">
      <dgm:prSet presAssocID="{24F891C0-EB1A-4748-89FF-344F1FBC6677}" presName="FiveNodes_2" presStyleLbl="node1" presStyleIdx="1" presStyleCnt="5">
        <dgm:presLayoutVars>
          <dgm:bulletEnabled val="1"/>
        </dgm:presLayoutVars>
      </dgm:prSet>
      <dgm:spPr/>
    </dgm:pt>
    <dgm:pt modelId="{C0B2687C-17A5-8348-88DB-BFD77B27A4F7}" type="pres">
      <dgm:prSet presAssocID="{24F891C0-EB1A-4748-89FF-344F1FBC6677}" presName="FiveNodes_3" presStyleLbl="node1" presStyleIdx="2" presStyleCnt="5">
        <dgm:presLayoutVars>
          <dgm:bulletEnabled val="1"/>
        </dgm:presLayoutVars>
      </dgm:prSet>
      <dgm:spPr/>
    </dgm:pt>
    <dgm:pt modelId="{A2CEB392-3607-094E-982C-BA6E1A8630B4}" type="pres">
      <dgm:prSet presAssocID="{24F891C0-EB1A-4748-89FF-344F1FBC6677}" presName="FiveNodes_4" presStyleLbl="node1" presStyleIdx="3" presStyleCnt="5">
        <dgm:presLayoutVars>
          <dgm:bulletEnabled val="1"/>
        </dgm:presLayoutVars>
      </dgm:prSet>
      <dgm:spPr/>
    </dgm:pt>
    <dgm:pt modelId="{86F22AC1-76A9-4149-85E2-9D0C1A2354D6}" type="pres">
      <dgm:prSet presAssocID="{24F891C0-EB1A-4748-89FF-344F1FBC6677}" presName="FiveNodes_5" presStyleLbl="node1" presStyleIdx="4" presStyleCnt="5">
        <dgm:presLayoutVars>
          <dgm:bulletEnabled val="1"/>
        </dgm:presLayoutVars>
      </dgm:prSet>
      <dgm:spPr/>
    </dgm:pt>
    <dgm:pt modelId="{C431670D-3AE8-1A4C-A007-7D31DCF6B3B0}" type="pres">
      <dgm:prSet presAssocID="{24F891C0-EB1A-4748-89FF-344F1FBC6677}" presName="FiveConn_1-2" presStyleLbl="fgAccFollowNode1" presStyleIdx="0" presStyleCnt="4">
        <dgm:presLayoutVars>
          <dgm:bulletEnabled val="1"/>
        </dgm:presLayoutVars>
      </dgm:prSet>
      <dgm:spPr/>
    </dgm:pt>
    <dgm:pt modelId="{7638B340-A900-6F47-B4E1-7A62E255CC91}" type="pres">
      <dgm:prSet presAssocID="{24F891C0-EB1A-4748-89FF-344F1FBC6677}" presName="FiveConn_2-3" presStyleLbl="fgAccFollowNode1" presStyleIdx="1" presStyleCnt="4">
        <dgm:presLayoutVars>
          <dgm:bulletEnabled val="1"/>
        </dgm:presLayoutVars>
      </dgm:prSet>
      <dgm:spPr/>
    </dgm:pt>
    <dgm:pt modelId="{2B53842C-1C00-8A4E-8BBC-DEEDF02FF306}" type="pres">
      <dgm:prSet presAssocID="{24F891C0-EB1A-4748-89FF-344F1FBC6677}" presName="FiveConn_3-4" presStyleLbl="fgAccFollowNode1" presStyleIdx="2" presStyleCnt="4">
        <dgm:presLayoutVars>
          <dgm:bulletEnabled val="1"/>
        </dgm:presLayoutVars>
      </dgm:prSet>
      <dgm:spPr/>
    </dgm:pt>
    <dgm:pt modelId="{E327BCF7-2835-9147-B87C-9476C4DF7D5C}" type="pres">
      <dgm:prSet presAssocID="{24F891C0-EB1A-4748-89FF-344F1FBC6677}" presName="FiveConn_4-5" presStyleLbl="fgAccFollowNode1" presStyleIdx="3" presStyleCnt="4">
        <dgm:presLayoutVars>
          <dgm:bulletEnabled val="1"/>
        </dgm:presLayoutVars>
      </dgm:prSet>
      <dgm:spPr/>
    </dgm:pt>
    <dgm:pt modelId="{485DBC99-6D27-CF4E-A8EC-6EB3C0B8E45E}" type="pres">
      <dgm:prSet presAssocID="{24F891C0-EB1A-4748-89FF-344F1FBC6677}" presName="FiveNodes_1_text" presStyleLbl="node1" presStyleIdx="4" presStyleCnt="5">
        <dgm:presLayoutVars>
          <dgm:bulletEnabled val="1"/>
        </dgm:presLayoutVars>
      </dgm:prSet>
      <dgm:spPr/>
    </dgm:pt>
    <dgm:pt modelId="{28A12439-60AB-4D46-8016-17DDA3C43A07}" type="pres">
      <dgm:prSet presAssocID="{24F891C0-EB1A-4748-89FF-344F1FBC6677}" presName="FiveNodes_2_text" presStyleLbl="node1" presStyleIdx="4" presStyleCnt="5">
        <dgm:presLayoutVars>
          <dgm:bulletEnabled val="1"/>
        </dgm:presLayoutVars>
      </dgm:prSet>
      <dgm:spPr/>
    </dgm:pt>
    <dgm:pt modelId="{135086F4-2B2C-004E-BB17-A4BFB3B58DA2}" type="pres">
      <dgm:prSet presAssocID="{24F891C0-EB1A-4748-89FF-344F1FBC6677}" presName="FiveNodes_3_text" presStyleLbl="node1" presStyleIdx="4" presStyleCnt="5">
        <dgm:presLayoutVars>
          <dgm:bulletEnabled val="1"/>
        </dgm:presLayoutVars>
      </dgm:prSet>
      <dgm:spPr/>
    </dgm:pt>
    <dgm:pt modelId="{D9FFFC62-382C-124B-9D6C-0A8EF641E2B3}" type="pres">
      <dgm:prSet presAssocID="{24F891C0-EB1A-4748-89FF-344F1FBC6677}" presName="FiveNodes_4_text" presStyleLbl="node1" presStyleIdx="4" presStyleCnt="5">
        <dgm:presLayoutVars>
          <dgm:bulletEnabled val="1"/>
        </dgm:presLayoutVars>
      </dgm:prSet>
      <dgm:spPr/>
    </dgm:pt>
    <dgm:pt modelId="{2D9E0664-54C4-4C4D-AFF3-2203AD7C0024}" type="pres">
      <dgm:prSet presAssocID="{24F891C0-EB1A-4748-89FF-344F1FBC6677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3579FE10-0148-9A4C-AB94-9EC78C90E39E}" type="presOf" srcId="{07C8883E-4ADD-49E7-B992-74BD2E6C2BDF}" destId="{7638B340-A900-6F47-B4E1-7A62E255CC91}" srcOrd="0" destOrd="0" presId="urn:microsoft.com/office/officeart/2005/8/layout/vProcess5"/>
    <dgm:cxn modelId="{56449B22-9E7D-4F7B-B84B-138AAB9D1973}" srcId="{24F891C0-EB1A-4748-89FF-344F1FBC6677}" destId="{5A413F86-AF97-43A6-9DEE-C5DA74E9EC24}" srcOrd="4" destOrd="0" parTransId="{1A0AF792-AC19-4CBA-B213-3217EC648152}" sibTransId="{E30FCCC9-8BDD-47AB-8736-80BA8D207F48}"/>
    <dgm:cxn modelId="{16816B27-43A1-8646-A6BE-0C00AD9D9A50}" type="presOf" srcId="{51CB12F3-73B4-4440-89DF-865B42DFDC33}" destId="{B40077FE-1449-8140-A77B-92CA73D36D14}" srcOrd="0" destOrd="0" presId="urn:microsoft.com/office/officeart/2005/8/layout/vProcess5"/>
    <dgm:cxn modelId="{0F8E3730-E3D0-4890-A6CF-DB801790FF52}" srcId="{24F891C0-EB1A-4748-89FF-344F1FBC6677}" destId="{F355763D-B33E-469E-B721-D3736BD5FC5B}" srcOrd="3" destOrd="0" parTransId="{504B45AA-799E-4594-8726-510D6C31A200}" sibTransId="{4F4B26AA-A915-447C-99EC-69743AC15B24}"/>
    <dgm:cxn modelId="{FA0EBB34-2B46-B24C-8837-F31495CE22D2}" type="presOf" srcId="{6F17BDD0-3FF9-4847-A616-FF5AB28C0622}" destId="{485DBC99-6D27-CF4E-A8EC-6EB3C0B8E45E}" srcOrd="1" destOrd="0" presId="urn:microsoft.com/office/officeart/2005/8/layout/vProcess5"/>
    <dgm:cxn modelId="{3E1A4758-616D-43AF-969A-D5CCB1E4F4EB}" srcId="{24F891C0-EB1A-4748-89FF-344F1FBC6677}" destId="{EE0E5B77-9D04-49BB-A66B-E9D98F42574C}" srcOrd="2" destOrd="0" parTransId="{6A6DF9BE-8348-4742-9E6F-F233C26F2131}" sibTransId="{5528BDDD-1469-4BBA-99FB-ECCB0281D8AB}"/>
    <dgm:cxn modelId="{19E87166-CC35-7D45-B3A5-0ADA69FC7401}" type="presOf" srcId="{979E9827-B618-40D9-BD50-F0C3A9139361}" destId="{C431670D-3AE8-1A4C-A007-7D31DCF6B3B0}" srcOrd="0" destOrd="0" presId="urn:microsoft.com/office/officeart/2005/8/layout/vProcess5"/>
    <dgm:cxn modelId="{D4356B6F-B768-C042-B641-DE3FB93FF03A}" type="presOf" srcId="{F355763D-B33E-469E-B721-D3736BD5FC5B}" destId="{D9FFFC62-382C-124B-9D6C-0A8EF641E2B3}" srcOrd="1" destOrd="0" presId="urn:microsoft.com/office/officeart/2005/8/layout/vProcess5"/>
    <dgm:cxn modelId="{080E0970-75C4-0946-A586-9C1AA6E341EE}" type="presOf" srcId="{5A413F86-AF97-43A6-9DEE-C5DA74E9EC24}" destId="{86F22AC1-76A9-4149-85E2-9D0C1A2354D6}" srcOrd="0" destOrd="0" presId="urn:microsoft.com/office/officeart/2005/8/layout/vProcess5"/>
    <dgm:cxn modelId="{956CFF84-11C7-224A-9ADB-76BCF5B42474}" type="presOf" srcId="{6F17BDD0-3FF9-4847-A616-FF5AB28C0622}" destId="{A9296344-B1C9-3C49-B18B-C185D54460EA}" srcOrd="0" destOrd="0" presId="urn:microsoft.com/office/officeart/2005/8/layout/vProcess5"/>
    <dgm:cxn modelId="{704F8F88-4318-4614-A2F5-FB5ED20545EA}" srcId="{24F891C0-EB1A-4748-89FF-344F1FBC6677}" destId="{51CB12F3-73B4-4440-89DF-865B42DFDC33}" srcOrd="1" destOrd="0" parTransId="{22E6A0E6-1B3B-4BAF-85BF-E647859237ED}" sibTransId="{07C8883E-4ADD-49E7-B992-74BD2E6C2BDF}"/>
    <dgm:cxn modelId="{183337A6-8F4F-C240-BFDE-2AD7CF5893DA}" type="presOf" srcId="{5528BDDD-1469-4BBA-99FB-ECCB0281D8AB}" destId="{2B53842C-1C00-8A4E-8BBC-DEEDF02FF306}" srcOrd="0" destOrd="0" presId="urn:microsoft.com/office/officeart/2005/8/layout/vProcess5"/>
    <dgm:cxn modelId="{36DEABAA-FF36-EA41-8181-E59BA9C6F463}" type="presOf" srcId="{24F891C0-EB1A-4748-89FF-344F1FBC6677}" destId="{0D849318-4DBF-4746-96B2-D9C91DBF80A7}" srcOrd="0" destOrd="0" presId="urn:microsoft.com/office/officeart/2005/8/layout/vProcess5"/>
    <dgm:cxn modelId="{0EB5B1AE-62BE-4ADA-BD8F-1E8E54CCF460}" srcId="{24F891C0-EB1A-4748-89FF-344F1FBC6677}" destId="{6F17BDD0-3FF9-4847-A616-FF5AB28C0622}" srcOrd="0" destOrd="0" parTransId="{FA898BC5-F24B-4AB1-BEEA-67D4397F174D}" sibTransId="{979E9827-B618-40D9-BD50-F0C3A9139361}"/>
    <dgm:cxn modelId="{54529ABB-8B43-5346-BA34-83FEA440B893}" type="presOf" srcId="{4F4B26AA-A915-447C-99EC-69743AC15B24}" destId="{E327BCF7-2835-9147-B87C-9476C4DF7D5C}" srcOrd="0" destOrd="0" presId="urn:microsoft.com/office/officeart/2005/8/layout/vProcess5"/>
    <dgm:cxn modelId="{10A50BD4-21A5-CF4F-B7C0-E2B90B835E65}" type="presOf" srcId="{F355763D-B33E-469E-B721-D3736BD5FC5B}" destId="{A2CEB392-3607-094E-982C-BA6E1A8630B4}" srcOrd="0" destOrd="0" presId="urn:microsoft.com/office/officeart/2005/8/layout/vProcess5"/>
    <dgm:cxn modelId="{B5FAA5DB-920D-7D4D-B9E4-445C2776C3BB}" type="presOf" srcId="{5A413F86-AF97-43A6-9DEE-C5DA74E9EC24}" destId="{2D9E0664-54C4-4C4D-AFF3-2203AD7C0024}" srcOrd="1" destOrd="0" presId="urn:microsoft.com/office/officeart/2005/8/layout/vProcess5"/>
    <dgm:cxn modelId="{68D083E6-8D7C-1444-860C-35E7B97DAC3E}" type="presOf" srcId="{51CB12F3-73B4-4440-89DF-865B42DFDC33}" destId="{28A12439-60AB-4D46-8016-17DDA3C43A07}" srcOrd="1" destOrd="0" presId="urn:microsoft.com/office/officeart/2005/8/layout/vProcess5"/>
    <dgm:cxn modelId="{816EA4E7-925E-9B44-B960-73BA46E4F4C3}" type="presOf" srcId="{EE0E5B77-9D04-49BB-A66B-E9D98F42574C}" destId="{C0B2687C-17A5-8348-88DB-BFD77B27A4F7}" srcOrd="0" destOrd="0" presId="urn:microsoft.com/office/officeart/2005/8/layout/vProcess5"/>
    <dgm:cxn modelId="{A94A2FE8-066B-E64C-876C-D5FA93F3E9B1}" type="presOf" srcId="{EE0E5B77-9D04-49BB-A66B-E9D98F42574C}" destId="{135086F4-2B2C-004E-BB17-A4BFB3B58DA2}" srcOrd="1" destOrd="0" presId="urn:microsoft.com/office/officeart/2005/8/layout/vProcess5"/>
    <dgm:cxn modelId="{9F7F4043-18F9-DE4C-B589-FC12F0A4EBC6}" type="presParOf" srcId="{0D849318-4DBF-4746-96B2-D9C91DBF80A7}" destId="{A8E9E4E0-CDBE-6148-80F4-DEBC8E41F555}" srcOrd="0" destOrd="0" presId="urn:microsoft.com/office/officeart/2005/8/layout/vProcess5"/>
    <dgm:cxn modelId="{99B3EFE7-E32B-E949-9A5A-6995210A1679}" type="presParOf" srcId="{0D849318-4DBF-4746-96B2-D9C91DBF80A7}" destId="{A9296344-B1C9-3C49-B18B-C185D54460EA}" srcOrd="1" destOrd="0" presId="urn:microsoft.com/office/officeart/2005/8/layout/vProcess5"/>
    <dgm:cxn modelId="{01929237-DCC2-204C-BCEE-1CEC9306A2D4}" type="presParOf" srcId="{0D849318-4DBF-4746-96B2-D9C91DBF80A7}" destId="{B40077FE-1449-8140-A77B-92CA73D36D14}" srcOrd="2" destOrd="0" presId="urn:microsoft.com/office/officeart/2005/8/layout/vProcess5"/>
    <dgm:cxn modelId="{FA25F377-49C8-9440-BB86-FBEE9BA71073}" type="presParOf" srcId="{0D849318-4DBF-4746-96B2-D9C91DBF80A7}" destId="{C0B2687C-17A5-8348-88DB-BFD77B27A4F7}" srcOrd="3" destOrd="0" presId="urn:microsoft.com/office/officeart/2005/8/layout/vProcess5"/>
    <dgm:cxn modelId="{F2D81198-8FCF-9B4B-9EB7-E1195634AD7F}" type="presParOf" srcId="{0D849318-4DBF-4746-96B2-D9C91DBF80A7}" destId="{A2CEB392-3607-094E-982C-BA6E1A8630B4}" srcOrd="4" destOrd="0" presId="urn:microsoft.com/office/officeart/2005/8/layout/vProcess5"/>
    <dgm:cxn modelId="{EC8AE3AE-0C8D-0F42-A416-52CB94D77437}" type="presParOf" srcId="{0D849318-4DBF-4746-96B2-D9C91DBF80A7}" destId="{86F22AC1-76A9-4149-85E2-9D0C1A2354D6}" srcOrd="5" destOrd="0" presId="urn:microsoft.com/office/officeart/2005/8/layout/vProcess5"/>
    <dgm:cxn modelId="{4E6B9A06-C8C4-AC40-9FE4-31430029B163}" type="presParOf" srcId="{0D849318-4DBF-4746-96B2-D9C91DBF80A7}" destId="{C431670D-3AE8-1A4C-A007-7D31DCF6B3B0}" srcOrd="6" destOrd="0" presId="urn:microsoft.com/office/officeart/2005/8/layout/vProcess5"/>
    <dgm:cxn modelId="{A556E13B-6ED2-1B46-93E5-A7053B0C09F8}" type="presParOf" srcId="{0D849318-4DBF-4746-96B2-D9C91DBF80A7}" destId="{7638B340-A900-6F47-B4E1-7A62E255CC91}" srcOrd="7" destOrd="0" presId="urn:microsoft.com/office/officeart/2005/8/layout/vProcess5"/>
    <dgm:cxn modelId="{992ED12D-487A-1E48-81C6-37A287429326}" type="presParOf" srcId="{0D849318-4DBF-4746-96B2-D9C91DBF80A7}" destId="{2B53842C-1C00-8A4E-8BBC-DEEDF02FF306}" srcOrd="8" destOrd="0" presId="urn:microsoft.com/office/officeart/2005/8/layout/vProcess5"/>
    <dgm:cxn modelId="{8C7DFF83-C32A-EF46-8320-A0C0455F17AD}" type="presParOf" srcId="{0D849318-4DBF-4746-96B2-D9C91DBF80A7}" destId="{E327BCF7-2835-9147-B87C-9476C4DF7D5C}" srcOrd="9" destOrd="0" presId="urn:microsoft.com/office/officeart/2005/8/layout/vProcess5"/>
    <dgm:cxn modelId="{E9A29747-53BD-9449-9DF9-869EC0ED8E45}" type="presParOf" srcId="{0D849318-4DBF-4746-96B2-D9C91DBF80A7}" destId="{485DBC99-6D27-CF4E-A8EC-6EB3C0B8E45E}" srcOrd="10" destOrd="0" presId="urn:microsoft.com/office/officeart/2005/8/layout/vProcess5"/>
    <dgm:cxn modelId="{698422BB-82E9-894D-BBDE-E4EF9FE89C15}" type="presParOf" srcId="{0D849318-4DBF-4746-96B2-D9C91DBF80A7}" destId="{28A12439-60AB-4D46-8016-17DDA3C43A07}" srcOrd="11" destOrd="0" presId="urn:microsoft.com/office/officeart/2005/8/layout/vProcess5"/>
    <dgm:cxn modelId="{7CAD30FC-58B5-F942-9E06-BF5DCDCEED2D}" type="presParOf" srcId="{0D849318-4DBF-4746-96B2-D9C91DBF80A7}" destId="{135086F4-2B2C-004E-BB17-A4BFB3B58DA2}" srcOrd="12" destOrd="0" presId="urn:microsoft.com/office/officeart/2005/8/layout/vProcess5"/>
    <dgm:cxn modelId="{C7098809-5C86-AD47-99C8-DBA8DCFD73BE}" type="presParOf" srcId="{0D849318-4DBF-4746-96B2-D9C91DBF80A7}" destId="{D9FFFC62-382C-124B-9D6C-0A8EF641E2B3}" srcOrd="13" destOrd="0" presId="urn:microsoft.com/office/officeart/2005/8/layout/vProcess5"/>
    <dgm:cxn modelId="{95B43F9C-D8F9-744A-B859-48C1110364C6}" type="presParOf" srcId="{0D849318-4DBF-4746-96B2-D9C91DBF80A7}" destId="{2D9E0664-54C4-4C4D-AFF3-2203AD7C0024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A8A01A6-CF38-4DEF-A1BB-DC6109A56CF0}" type="doc">
      <dgm:prSet loTypeId="urn:microsoft.com/office/officeart/2016/7/layout/ChevronBlockProcess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FE07990-DACF-4F6F-AF41-75DF098ED643}">
      <dgm:prSet/>
      <dgm:spPr/>
      <dgm:t>
        <a:bodyPr/>
        <a:lstStyle/>
        <a:p>
          <a:r>
            <a:rPr lang="en-US"/>
            <a:t>Accompany</a:t>
          </a:r>
        </a:p>
      </dgm:t>
    </dgm:pt>
    <dgm:pt modelId="{806CD8B1-CB00-40A6-A98B-673737A524EC}" type="parTrans" cxnId="{577FCFFF-55C5-416F-84E3-3949FCFB35D1}">
      <dgm:prSet/>
      <dgm:spPr/>
      <dgm:t>
        <a:bodyPr/>
        <a:lstStyle/>
        <a:p>
          <a:endParaRPr lang="en-US"/>
        </a:p>
      </dgm:t>
    </dgm:pt>
    <dgm:pt modelId="{2D7EF2F0-4070-44C1-AF4C-E8B063A35A60}" type="sibTrans" cxnId="{577FCFFF-55C5-416F-84E3-3949FCFB35D1}">
      <dgm:prSet/>
      <dgm:spPr/>
      <dgm:t>
        <a:bodyPr/>
        <a:lstStyle/>
        <a:p>
          <a:endParaRPr lang="en-US"/>
        </a:p>
      </dgm:t>
    </dgm:pt>
    <dgm:pt modelId="{60776EFB-CEEE-4CA6-B6D3-6982CC1221A1}">
      <dgm:prSet/>
      <dgm:spPr/>
      <dgm:t>
        <a:bodyPr/>
        <a:lstStyle/>
        <a:p>
          <a:r>
            <a:rPr lang="en-US"/>
            <a:t>Accompany you to provide support at appointments/meetings</a:t>
          </a:r>
        </a:p>
      </dgm:t>
    </dgm:pt>
    <dgm:pt modelId="{194A5BCE-5D71-471B-856A-7700B18134A7}" type="parTrans" cxnId="{E9FE9213-0C0C-4A50-90AF-17EDBC2D947E}">
      <dgm:prSet/>
      <dgm:spPr/>
      <dgm:t>
        <a:bodyPr/>
        <a:lstStyle/>
        <a:p>
          <a:endParaRPr lang="en-US"/>
        </a:p>
      </dgm:t>
    </dgm:pt>
    <dgm:pt modelId="{8AF7CB34-99E0-445E-9870-91577D329334}" type="sibTrans" cxnId="{E9FE9213-0C0C-4A50-90AF-17EDBC2D947E}">
      <dgm:prSet/>
      <dgm:spPr/>
      <dgm:t>
        <a:bodyPr/>
        <a:lstStyle/>
        <a:p>
          <a:endParaRPr lang="en-US"/>
        </a:p>
      </dgm:t>
    </dgm:pt>
    <dgm:pt modelId="{0F840661-472A-4044-976C-F32BC7C91A81}">
      <dgm:prSet/>
      <dgm:spPr/>
      <dgm:t>
        <a:bodyPr/>
        <a:lstStyle/>
        <a:p>
          <a:r>
            <a:rPr lang="en-US"/>
            <a:t>Help</a:t>
          </a:r>
        </a:p>
      </dgm:t>
    </dgm:pt>
    <dgm:pt modelId="{8AEA8E55-FD17-4D94-BB2C-433FDE7A04FE}" type="parTrans" cxnId="{A3CAF3D2-962F-4A3E-9E9A-CD2AFFB24819}">
      <dgm:prSet/>
      <dgm:spPr/>
      <dgm:t>
        <a:bodyPr/>
        <a:lstStyle/>
        <a:p>
          <a:endParaRPr lang="en-US"/>
        </a:p>
      </dgm:t>
    </dgm:pt>
    <dgm:pt modelId="{04F44691-D10F-4C0E-BF23-84A1E27E0587}" type="sibTrans" cxnId="{A3CAF3D2-962F-4A3E-9E9A-CD2AFFB24819}">
      <dgm:prSet/>
      <dgm:spPr/>
      <dgm:t>
        <a:bodyPr/>
        <a:lstStyle/>
        <a:p>
          <a:endParaRPr lang="en-US"/>
        </a:p>
      </dgm:t>
    </dgm:pt>
    <dgm:pt modelId="{7175593B-183C-490B-A87E-F20D3745BA6D}">
      <dgm:prSet/>
      <dgm:spPr/>
      <dgm:t>
        <a:bodyPr/>
        <a:lstStyle/>
        <a:p>
          <a:r>
            <a:rPr lang="en-US"/>
            <a:t>Help explore the best options</a:t>
          </a:r>
        </a:p>
      </dgm:t>
    </dgm:pt>
    <dgm:pt modelId="{10619253-AAA4-4956-B8AF-FF5292DA47D0}" type="parTrans" cxnId="{D9B3F9C4-AD88-448E-8C28-A0CA0A892677}">
      <dgm:prSet/>
      <dgm:spPr/>
      <dgm:t>
        <a:bodyPr/>
        <a:lstStyle/>
        <a:p>
          <a:endParaRPr lang="en-US"/>
        </a:p>
      </dgm:t>
    </dgm:pt>
    <dgm:pt modelId="{74BA78D3-6EAF-428C-97FB-E2D1FEFA45B4}" type="sibTrans" cxnId="{D9B3F9C4-AD88-448E-8C28-A0CA0A892677}">
      <dgm:prSet/>
      <dgm:spPr/>
      <dgm:t>
        <a:bodyPr/>
        <a:lstStyle/>
        <a:p>
          <a:endParaRPr lang="en-US"/>
        </a:p>
      </dgm:t>
    </dgm:pt>
    <dgm:pt modelId="{3D8A4855-0869-4463-A4AA-5ACC7A4414C5}">
      <dgm:prSet/>
      <dgm:spPr/>
      <dgm:t>
        <a:bodyPr/>
        <a:lstStyle/>
        <a:p>
          <a:r>
            <a:rPr lang="en-US"/>
            <a:t>Provide</a:t>
          </a:r>
        </a:p>
      </dgm:t>
    </dgm:pt>
    <dgm:pt modelId="{7FF01E6F-174D-40FF-AA26-4D91B21EF7BB}" type="parTrans" cxnId="{D858DCB0-8744-4347-B68B-82F7D83BAA22}">
      <dgm:prSet/>
      <dgm:spPr/>
      <dgm:t>
        <a:bodyPr/>
        <a:lstStyle/>
        <a:p>
          <a:endParaRPr lang="en-US"/>
        </a:p>
      </dgm:t>
    </dgm:pt>
    <dgm:pt modelId="{1C3AC384-AF08-419B-889B-BBC3702CCEA1}" type="sibTrans" cxnId="{D858DCB0-8744-4347-B68B-82F7D83BAA22}">
      <dgm:prSet/>
      <dgm:spPr/>
      <dgm:t>
        <a:bodyPr/>
        <a:lstStyle/>
        <a:p>
          <a:endParaRPr lang="en-US"/>
        </a:p>
      </dgm:t>
    </dgm:pt>
    <dgm:pt modelId="{652E52D3-A564-468D-BA04-332B06CD70C6}">
      <dgm:prSet/>
      <dgm:spPr/>
      <dgm:t>
        <a:bodyPr/>
        <a:lstStyle/>
        <a:p>
          <a:r>
            <a:rPr lang="en-US"/>
            <a:t>Provide support to hep patients make informed decisions</a:t>
          </a:r>
        </a:p>
      </dgm:t>
    </dgm:pt>
    <dgm:pt modelId="{B9455238-7639-4596-8CFF-A9EE85DC4F37}" type="parTrans" cxnId="{1EAD40D1-3F0E-45A3-BDDA-EEB0D4CFCE21}">
      <dgm:prSet/>
      <dgm:spPr/>
      <dgm:t>
        <a:bodyPr/>
        <a:lstStyle/>
        <a:p>
          <a:endParaRPr lang="en-US"/>
        </a:p>
      </dgm:t>
    </dgm:pt>
    <dgm:pt modelId="{BCEFB5D9-E39C-42CF-AF54-1A65B89B1D3C}" type="sibTrans" cxnId="{1EAD40D1-3F0E-45A3-BDDA-EEB0D4CFCE21}">
      <dgm:prSet/>
      <dgm:spPr/>
      <dgm:t>
        <a:bodyPr/>
        <a:lstStyle/>
        <a:p>
          <a:endParaRPr lang="en-US"/>
        </a:p>
      </dgm:t>
    </dgm:pt>
    <dgm:pt modelId="{3B928CC6-F817-4E17-A265-C9C43D09E1F5}">
      <dgm:prSet/>
      <dgm:spPr/>
      <dgm:t>
        <a:bodyPr/>
        <a:lstStyle/>
        <a:p>
          <a:r>
            <a:rPr lang="en-US"/>
            <a:t>Listen</a:t>
          </a:r>
        </a:p>
      </dgm:t>
    </dgm:pt>
    <dgm:pt modelId="{6AB42FEE-2F29-4BAE-BFAA-D1BFEB2155A9}" type="parTrans" cxnId="{65B76100-9317-4C98-BD9C-0A743EB5E370}">
      <dgm:prSet/>
      <dgm:spPr/>
      <dgm:t>
        <a:bodyPr/>
        <a:lstStyle/>
        <a:p>
          <a:endParaRPr lang="en-US"/>
        </a:p>
      </dgm:t>
    </dgm:pt>
    <dgm:pt modelId="{488B8CA3-3581-4B94-9AFB-FD1CA52DA4A0}" type="sibTrans" cxnId="{65B76100-9317-4C98-BD9C-0A743EB5E370}">
      <dgm:prSet/>
      <dgm:spPr/>
      <dgm:t>
        <a:bodyPr/>
        <a:lstStyle/>
        <a:p>
          <a:endParaRPr lang="en-US"/>
        </a:p>
      </dgm:t>
    </dgm:pt>
    <dgm:pt modelId="{32DAB393-76D4-4844-82DE-7F5F09DA26CC}">
      <dgm:prSet/>
      <dgm:spPr/>
      <dgm:t>
        <a:bodyPr/>
        <a:lstStyle/>
        <a:p>
          <a:r>
            <a:rPr lang="en-US"/>
            <a:t>Listen to patients concerns and views</a:t>
          </a:r>
        </a:p>
      </dgm:t>
    </dgm:pt>
    <dgm:pt modelId="{26B64B21-5256-43BB-A826-CE9790BBF627}" type="parTrans" cxnId="{DC2C1822-82C4-4717-8382-E70D97B95E42}">
      <dgm:prSet/>
      <dgm:spPr/>
      <dgm:t>
        <a:bodyPr/>
        <a:lstStyle/>
        <a:p>
          <a:endParaRPr lang="en-US"/>
        </a:p>
      </dgm:t>
    </dgm:pt>
    <dgm:pt modelId="{6DC8EBCD-FF39-432F-A093-F3330BC31DBE}" type="sibTrans" cxnId="{DC2C1822-82C4-4717-8382-E70D97B95E42}">
      <dgm:prSet/>
      <dgm:spPr/>
      <dgm:t>
        <a:bodyPr/>
        <a:lstStyle/>
        <a:p>
          <a:endParaRPr lang="en-US"/>
        </a:p>
      </dgm:t>
    </dgm:pt>
    <dgm:pt modelId="{8142761C-B00C-BE49-82A8-04C7737B49B3}" type="pres">
      <dgm:prSet presAssocID="{5A8A01A6-CF38-4DEF-A1BB-DC6109A56CF0}" presName="Name0" presStyleCnt="0">
        <dgm:presLayoutVars>
          <dgm:dir/>
          <dgm:animLvl val="lvl"/>
          <dgm:resizeHandles val="exact"/>
        </dgm:presLayoutVars>
      </dgm:prSet>
      <dgm:spPr/>
    </dgm:pt>
    <dgm:pt modelId="{5F3C858C-A385-F644-A817-C97308284BE0}" type="pres">
      <dgm:prSet presAssocID="{0FE07990-DACF-4F6F-AF41-75DF098ED643}" presName="composite" presStyleCnt="0"/>
      <dgm:spPr/>
    </dgm:pt>
    <dgm:pt modelId="{3C5D0866-BA83-A141-9B5C-74474AD3F4F6}" type="pres">
      <dgm:prSet presAssocID="{0FE07990-DACF-4F6F-AF41-75DF098ED643}" presName="parTx" presStyleLbl="alignNode1" presStyleIdx="0" presStyleCnt="4">
        <dgm:presLayoutVars>
          <dgm:chMax val="0"/>
          <dgm:chPref val="0"/>
        </dgm:presLayoutVars>
      </dgm:prSet>
      <dgm:spPr/>
    </dgm:pt>
    <dgm:pt modelId="{29DA6CA6-4982-C444-97C6-BB72D25A4F65}" type="pres">
      <dgm:prSet presAssocID="{0FE07990-DACF-4F6F-AF41-75DF098ED643}" presName="desTx" presStyleLbl="alignAccFollowNode1" presStyleIdx="0" presStyleCnt="4">
        <dgm:presLayoutVars/>
      </dgm:prSet>
      <dgm:spPr/>
    </dgm:pt>
    <dgm:pt modelId="{88B07A17-6CD8-B140-9439-B1AE2BC80D75}" type="pres">
      <dgm:prSet presAssocID="{2D7EF2F0-4070-44C1-AF4C-E8B063A35A60}" presName="space" presStyleCnt="0"/>
      <dgm:spPr/>
    </dgm:pt>
    <dgm:pt modelId="{8B10BA05-5062-5841-BD95-C5210D37A6C1}" type="pres">
      <dgm:prSet presAssocID="{0F840661-472A-4044-976C-F32BC7C91A81}" presName="composite" presStyleCnt="0"/>
      <dgm:spPr/>
    </dgm:pt>
    <dgm:pt modelId="{B2330805-DC88-B846-9AC2-DBF607E8B9CC}" type="pres">
      <dgm:prSet presAssocID="{0F840661-472A-4044-976C-F32BC7C91A81}" presName="parTx" presStyleLbl="alignNode1" presStyleIdx="1" presStyleCnt="4">
        <dgm:presLayoutVars>
          <dgm:chMax val="0"/>
          <dgm:chPref val="0"/>
        </dgm:presLayoutVars>
      </dgm:prSet>
      <dgm:spPr/>
    </dgm:pt>
    <dgm:pt modelId="{D5EBE428-F19B-154B-9D16-7D7922D358C7}" type="pres">
      <dgm:prSet presAssocID="{0F840661-472A-4044-976C-F32BC7C91A81}" presName="desTx" presStyleLbl="alignAccFollowNode1" presStyleIdx="1" presStyleCnt="4">
        <dgm:presLayoutVars/>
      </dgm:prSet>
      <dgm:spPr/>
    </dgm:pt>
    <dgm:pt modelId="{620D3BFF-D5D6-0742-85B0-997A24308A25}" type="pres">
      <dgm:prSet presAssocID="{04F44691-D10F-4C0E-BF23-84A1E27E0587}" presName="space" presStyleCnt="0"/>
      <dgm:spPr/>
    </dgm:pt>
    <dgm:pt modelId="{7E7D1F31-104D-6C48-BC55-ECAE476755CC}" type="pres">
      <dgm:prSet presAssocID="{3D8A4855-0869-4463-A4AA-5ACC7A4414C5}" presName="composite" presStyleCnt="0"/>
      <dgm:spPr/>
    </dgm:pt>
    <dgm:pt modelId="{CFEC7F30-959A-5D48-A8D2-785F4FB0A38A}" type="pres">
      <dgm:prSet presAssocID="{3D8A4855-0869-4463-A4AA-5ACC7A4414C5}" presName="parTx" presStyleLbl="alignNode1" presStyleIdx="2" presStyleCnt="4">
        <dgm:presLayoutVars>
          <dgm:chMax val="0"/>
          <dgm:chPref val="0"/>
        </dgm:presLayoutVars>
      </dgm:prSet>
      <dgm:spPr/>
    </dgm:pt>
    <dgm:pt modelId="{396A89F2-0604-494E-8302-56DC834EFD5F}" type="pres">
      <dgm:prSet presAssocID="{3D8A4855-0869-4463-A4AA-5ACC7A4414C5}" presName="desTx" presStyleLbl="alignAccFollowNode1" presStyleIdx="2" presStyleCnt="4">
        <dgm:presLayoutVars/>
      </dgm:prSet>
      <dgm:spPr/>
    </dgm:pt>
    <dgm:pt modelId="{AAAE7D51-F8A2-4C46-8502-5996E2A1D14D}" type="pres">
      <dgm:prSet presAssocID="{1C3AC384-AF08-419B-889B-BBC3702CCEA1}" presName="space" presStyleCnt="0"/>
      <dgm:spPr/>
    </dgm:pt>
    <dgm:pt modelId="{66B68BBB-6533-204D-A722-B81E28E4F023}" type="pres">
      <dgm:prSet presAssocID="{3B928CC6-F817-4E17-A265-C9C43D09E1F5}" presName="composite" presStyleCnt="0"/>
      <dgm:spPr/>
    </dgm:pt>
    <dgm:pt modelId="{785410D8-394D-CB4A-820B-F4EB6896D5DD}" type="pres">
      <dgm:prSet presAssocID="{3B928CC6-F817-4E17-A265-C9C43D09E1F5}" presName="parTx" presStyleLbl="alignNode1" presStyleIdx="3" presStyleCnt="4">
        <dgm:presLayoutVars>
          <dgm:chMax val="0"/>
          <dgm:chPref val="0"/>
        </dgm:presLayoutVars>
      </dgm:prSet>
      <dgm:spPr/>
    </dgm:pt>
    <dgm:pt modelId="{1EEAA74C-0742-1646-9D28-BA042A5C850B}" type="pres">
      <dgm:prSet presAssocID="{3B928CC6-F817-4E17-A265-C9C43D09E1F5}" presName="desTx" presStyleLbl="alignAccFollowNode1" presStyleIdx="3" presStyleCnt="4">
        <dgm:presLayoutVars/>
      </dgm:prSet>
      <dgm:spPr/>
    </dgm:pt>
  </dgm:ptLst>
  <dgm:cxnLst>
    <dgm:cxn modelId="{65B76100-9317-4C98-BD9C-0A743EB5E370}" srcId="{5A8A01A6-CF38-4DEF-A1BB-DC6109A56CF0}" destId="{3B928CC6-F817-4E17-A265-C9C43D09E1F5}" srcOrd="3" destOrd="0" parTransId="{6AB42FEE-2F29-4BAE-BFAA-D1BFEB2155A9}" sibTransId="{488B8CA3-3581-4B94-9AFB-FD1CA52DA4A0}"/>
    <dgm:cxn modelId="{E9FE9213-0C0C-4A50-90AF-17EDBC2D947E}" srcId="{0FE07990-DACF-4F6F-AF41-75DF098ED643}" destId="{60776EFB-CEEE-4CA6-B6D3-6982CC1221A1}" srcOrd="0" destOrd="0" parTransId="{194A5BCE-5D71-471B-856A-7700B18134A7}" sibTransId="{8AF7CB34-99E0-445E-9870-91577D329334}"/>
    <dgm:cxn modelId="{6AB1E320-7F53-4347-9FAF-1FB7C2978C8C}" type="presOf" srcId="{0F840661-472A-4044-976C-F32BC7C91A81}" destId="{B2330805-DC88-B846-9AC2-DBF607E8B9CC}" srcOrd="0" destOrd="0" presId="urn:microsoft.com/office/officeart/2016/7/layout/ChevronBlockProcess"/>
    <dgm:cxn modelId="{DC2C1822-82C4-4717-8382-E70D97B95E42}" srcId="{3B928CC6-F817-4E17-A265-C9C43D09E1F5}" destId="{32DAB393-76D4-4844-82DE-7F5F09DA26CC}" srcOrd="0" destOrd="0" parTransId="{26B64B21-5256-43BB-A826-CE9790BBF627}" sibTransId="{6DC8EBCD-FF39-432F-A093-F3330BC31DBE}"/>
    <dgm:cxn modelId="{5846A42F-6E4E-0348-A3F7-9AD0D89E7649}" type="presOf" srcId="{3B928CC6-F817-4E17-A265-C9C43D09E1F5}" destId="{785410D8-394D-CB4A-820B-F4EB6896D5DD}" srcOrd="0" destOrd="0" presId="urn:microsoft.com/office/officeart/2016/7/layout/ChevronBlockProcess"/>
    <dgm:cxn modelId="{D428CC33-187D-D647-99CF-EAF5843A80A4}" type="presOf" srcId="{60776EFB-CEEE-4CA6-B6D3-6982CC1221A1}" destId="{29DA6CA6-4982-C444-97C6-BB72D25A4F65}" srcOrd="0" destOrd="0" presId="urn:microsoft.com/office/officeart/2016/7/layout/ChevronBlockProcess"/>
    <dgm:cxn modelId="{40D93B3B-5B95-B648-BFE0-07F50B658D67}" type="presOf" srcId="{3D8A4855-0869-4463-A4AA-5ACC7A4414C5}" destId="{CFEC7F30-959A-5D48-A8D2-785F4FB0A38A}" srcOrd="0" destOrd="0" presId="urn:microsoft.com/office/officeart/2016/7/layout/ChevronBlockProcess"/>
    <dgm:cxn modelId="{39B63648-4E48-D64F-BD97-8A5056AD0D4A}" type="presOf" srcId="{5A8A01A6-CF38-4DEF-A1BB-DC6109A56CF0}" destId="{8142761C-B00C-BE49-82A8-04C7737B49B3}" srcOrd="0" destOrd="0" presId="urn:microsoft.com/office/officeart/2016/7/layout/ChevronBlockProcess"/>
    <dgm:cxn modelId="{AC744F82-B0FD-D143-9F82-3568A411ACE2}" type="presOf" srcId="{32DAB393-76D4-4844-82DE-7F5F09DA26CC}" destId="{1EEAA74C-0742-1646-9D28-BA042A5C850B}" srcOrd="0" destOrd="0" presId="urn:microsoft.com/office/officeart/2016/7/layout/ChevronBlockProcess"/>
    <dgm:cxn modelId="{ADEB07AB-9F6A-7E4E-A69C-62EDB2749F72}" type="presOf" srcId="{7175593B-183C-490B-A87E-F20D3745BA6D}" destId="{D5EBE428-F19B-154B-9D16-7D7922D358C7}" srcOrd="0" destOrd="0" presId="urn:microsoft.com/office/officeart/2016/7/layout/ChevronBlockProcess"/>
    <dgm:cxn modelId="{D858DCB0-8744-4347-B68B-82F7D83BAA22}" srcId="{5A8A01A6-CF38-4DEF-A1BB-DC6109A56CF0}" destId="{3D8A4855-0869-4463-A4AA-5ACC7A4414C5}" srcOrd="2" destOrd="0" parTransId="{7FF01E6F-174D-40FF-AA26-4D91B21EF7BB}" sibTransId="{1C3AC384-AF08-419B-889B-BBC3702CCEA1}"/>
    <dgm:cxn modelId="{D9B3F9C4-AD88-448E-8C28-A0CA0A892677}" srcId="{0F840661-472A-4044-976C-F32BC7C91A81}" destId="{7175593B-183C-490B-A87E-F20D3745BA6D}" srcOrd="0" destOrd="0" parTransId="{10619253-AAA4-4956-B8AF-FF5292DA47D0}" sibTransId="{74BA78D3-6EAF-428C-97FB-E2D1FEFA45B4}"/>
    <dgm:cxn modelId="{1EAD40D1-3F0E-45A3-BDDA-EEB0D4CFCE21}" srcId="{3D8A4855-0869-4463-A4AA-5ACC7A4414C5}" destId="{652E52D3-A564-468D-BA04-332B06CD70C6}" srcOrd="0" destOrd="0" parTransId="{B9455238-7639-4596-8CFF-A9EE85DC4F37}" sibTransId="{BCEFB5D9-E39C-42CF-AF54-1A65B89B1D3C}"/>
    <dgm:cxn modelId="{A3CAF3D2-962F-4A3E-9E9A-CD2AFFB24819}" srcId="{5A8A01A6-CF38-4DEF-A1BB-DC6109A56CF0}" destId="{0F840661-472A-4044-976C-F32BC7C91A81}" srcOrd="1" destOrd="0" parTransId="{8AEA8E55-FD17-4D94-BB2C-433FDE7A04FE}" sibTransId="{04F44691-D10F-4C0E-BF23-84A1E27E0587}"/>
    <dgm:cxn modelId="{300548F4-313A-434D-BEF7-3BAB7DC87020}" type="presOf" srcId="{0FE07990-DACF-4F6F-AF41-75DF098ED643}" destId="{3C5D0866-BA83-A141-9B5C-74474AD3F4F6}" srcOrd="0" destOrd="0" presId="urn:microsoft.com/office/officeart/2016/7/layout/ChevronBlockProcess"/>
    <dgm:cxn modelId="{79E892FA-BFE2-2B43-9033-FE26308D3030}" type="presOf" srcId="{652E52D3-A564-468D-BA04-332B06CD70C6}" destId="{396A89F2-0604-494E-8302-56DC834EFD5F}" srcOrd="0" destOrd="0" presId="urn:microsoft.com/office/officeart/2016/7/layout/ChevronBlockProcess"/>
    <dgm:cxn modelId="{577FCFFF-55C5-416F-84E3-3949FCFB35D1}" srcId="{5A8A01A6-CF38-4DEF-A1BB-DC6109A56CF0}" destId="{0FE07990-DACF-4F6F-AF41-75DF098ED643}" srcOrd="0" destOrd="0" parTransId="{806CD8B1-CB00-40A6-A98B-673737A524EC}" sibTransId="{2D7EF2F0-4070-44C1-AF4C-E8B063A35A60}"/>
    <dgm:cxn modelId="{07B40A87-0D1E-3E42-B5E7-C1D13DBF9334}" type="presParOf" srcId="{8142761C-B00C-BE49-82A8-04C7737B49B3}" destId="{5F3C858C-A385-F644-A817-C97308284BE0}" srcOrd="0" destOrd="0" presId="urn:microsoft.com/office/officeart/2016/7/layout/ChevronBlockProcess"/>
    <dgm:cxn modelId="{BDBDCC66-BC74-2C46-B9D0-94BB08BD650E}" type="presParOf" srcId="{5F3C858C-A385-F644-A817-C97308284BE0}" destId="{3C5D0866-BA83-A141-9B5C-74474AD3F4F6}" srcOrd="0" destOrd="0" presId="urn:microsoft.com/office/officeart/2016/7/layout/ChevronBlockProcess"/>
    <dgm:cxn modelId="{A719457A-2EFE-4640-890E-3F076DB20652}" type="presParOf" srcId="{5F3C858C-A385-F644-A817-C97308284BE0}" destId="{29DA6CA6-4982-C444-97C6-BB72D25A4F65}" srcOrd="1" destOrd="0" presId="urn:microsoft.com/office/officeart/2016/7/layout/ChevronBlockProcess"/>
    <dgm:cxn modelId="{037212E5-AB96-3546-B1DF-8C2BA39B1341}" type="presParOf" srcId="{8142761C-B00C-BE49-82A8-04C7737B49B3}" destId="{88B07A17-6CD8-B140-9439-B1AE2BC80D75}" srcOrd="1" destOrd="0" presId="urn:microsoft.com/office/officeart/2016/7/layout/ChevronBlockProcess"/>
    <dgm:cxn modelId="{86A79535-CBE0-5143-AFD3-DDEC210BCF0E}" type="presParOf" srcId="{8142761C-B00C-BE49-82A8-04C7737B49B3}" destId="{8B10BA05-5062-5841-BD95-C5210D37A6C1}" srcOrd="2" destOrd="0" presId="urn:microsoft.com/office/officeart/2016/7/layout/ChevronBlockProcess"/>
    <dgm:cxn modelId="{EF06CA83-DEC5-EC48-8086-8830E2CBC8BA}" type="presParOf" srcId="{8B10BA05-5062-5841-BD95-C5210D37A6C1}" destId="{B2330805-DC88-B846-9AC2-DBF607E8B9CC}" srcOrd="0" destOrd="0" presId="urn:microsoft.com/office/officeart/2016/7/layout/ChevronBlockProcess"/>
    <dgm:cxn modelId="{79EF47B5-745B-4C4D-A599-7609FDFD706A}" type="presParOf" srcId="{8B10BA05-5062-5841-BD95-C5210D37A6C1}" destId="{D5EBE428-F19B-154B-9D16-7D7922D358C7}" srcOrd="1" destOrd="0" presId="urn:microsoft.com/office/officeart/2016/7/layout/ChevronBlockProcess"/>
    <dgm:cxn modelId="{CC41491A-5516-6546-A747-39ADA4FBE8A1}" type="presParOf" srcId="{8142761C-B00C-BE49-82A8-04C7737B49B3}" destId="{620D3BFF-D5D6-0742-85B0-997A24308A25}" srcOrd="3" destOrd="0" presId="urn:microsoft.com/office/officeart/2016/7/layout/ChevronBlockProcess"/>
    <dgm:cxn modelId="{AD43E843-2D02-C74E-A2D8-A2F28F28B9F4}" type="presParOf" srcId="{8142761C-B00C-BE49-82A8-04C7737B49B3}" destId="{7E7D1F31-104D-6C48-BC55-ECAE476755CC}" srcOrd="4" destOrd="0" presId="urn:microsoft.com/office/officeart/2016/7/layout/ChevronBlockProcess"/>
    <dgm:cxn modelId="{E1C7AAD8-BF88-0A4C-84D8-D17BAF629CA7}" type="presParOf" srcId="{7E7D1F31-104D-6C48-BC55-ECAE476755CC}" destId="{CFEC7F30-959A-5D48-A8D2-785F4FB0A38A}" srcOrd="0" destOrd="0" presId="urn:microsoft.com/office/officeart/2016/7/layout/ChevronBlockProcess"/>
    <dgm:cxn modelId="{F36125A7-BE40-A843-ABEB-AB71A884CA83}" type="presParOf" srcId="{7E7D1F31-104D-6C48-BC55-ECAE476755CC}" destId="{396A89F2-0604-494E-8302-56DC834EFD5F}" srcOrd="1" destOrd="0" presId="urn:microsoft.com/office/officeart/2016/7/layout/ChevronBlockProcess"/>
    <dgm:cxn modelId="{13D6ED70-270E-C846-ADA9-129E43D66421}" type="presParOf" srcId="{8142761C-B00C-BE49-82A8-04C7737B49B3}" destId="{AAAE7D51-F8A2-4C46-8502-5996E2A1D14D}" srcOrd="5" destOrd="0" presId="urn:microsoft.com/office/officeart/2016/7/layout/ChevronBlockProcess"/>
    <dgm:cxn modelId="{4AB18DE9-73A5-6640-B3E0-234BA1D184BE}" type="presParOf" srcId="{8142761C-B00C-BE49-82A8-04C7737B49B3}" destId="{66B68BBB-6533-204D-A722-B81E28E4F023}" srcOrd="6" destOrd="0" presId="urn:microsoft.com/office/officeart/2016/7/layout/ChevronBlockProcess"/>
    <dgm:cxn modelId="{B5184A10-C2FB-2043-A18E-632EB0716C09}" type="presParOf" srcId="{66B68BBB-6533-204D-A722-B81E28E4F023}" destId="{785410D8-394D-CB4A-820B-F4EB6896D5DD}" srcOrd="0" destOrd="0" presId="urn:microsoft.com/office/officeart/2016/7/layout/ChevronBlockProcess"/>
    <dgm:cxn modelId="{3BBD1542-6B22-C04A-9D40-CAED32AACB0E}" type="presParOf" srcId="{66B68BBB-6533-204D-A722-B81E28E4F023}" destId="{1EEAA74C-0742-1646-9D28-BA042A5C850B}" srcOrd="1" destOrd="0" presId="urn:microsoft.com/office/officeart/2016/7/layout/ChevronBlock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296344-B1C9-3C49-B18B-C185D54460EA}">
      <dsp:nvSpPr>
        <dsp:cNvPr id="0" name=""/>
        <dsp:cNvSpPr/>
      </dsp:nvSpPr>
      <dsp:spPr>
        <a:xfrm>
          <a:off x="0" y="0"/>
          <a:ext cx="5716805" cy="94421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 plan follows the 4 basic principles of care intervention:</a:t>
          </a:r>
          <a:endParaRPr lang="en-US" sz="2400" kern="1200"/>
        </a:p>
      </dsp:txBody>
      <dsp:txXfrm>
        <a:off x="27655" y="27655"/>
        <a:ext cx="4587454" cy="888902"/>
      </dsp:txXfrm>
    </dsp:sp>
    <dsp:sp modelId="{B40077FE-1449-8140-A77B-92CA73D36D14}">
      <dsp:nvSpPr>
        <dsp:cNvPr id="0" name=""/>
        <dsp:cNvSpPr/>
      </dsp:nvSpPr>
      <dsp:spPr>
        <a:xfrm>
          <a:off x="426904" y="1075352"/>
          <a:ext cx="5716805" cy="944212"/>
        </a:xfrm>
        <a:prstGeom prst="roundRect">
          <a:avLst>
            <a:gd name="adj" fmla="val 10000"/>
          </a:avLst>
        </a:prstGeom>
        <a:solidFill>
          <a:schemeClr val="accent2">
            <a:hueOff val="360930"/>
            <a:satOff val="-1536"/>
            <a:lumOff val="49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Goal Setting</a:t>
          </a:r>
          <a:endParaRPr lang="en-US" sz="2400" kern="1200"/>
        </a:p>
      </dsp:txBody>
      <dsp:txXfrm>
        <a:off x="454559" y="1103007"/>
        <a:ext cx="4620853" cy="888902"/>
      </dsp:txXfrm>
    </dsp:sp>
    <dsp:sp modelId="{C0B2687C-17A5-8348-88DB-BFD77B27A4F7}">
      <dsp:nvSpPr>
        <dsp:cNvPr id="0" name=""/>
        <dsp:cNvSpPr/>
      </dsp:nvSpPr>
      <dsp:spPr>
        <a:xfrm>
          <a:off x="853808" y="2150705"/>
          <a:ext cx="5716805" cy="944212"/>
        </a:xfrm>
        <a:prstGeom prst="roundRect">
          <a:avLst>
            <a:gd name="adj" fmla="val 10000"/>
          </a:avLst>
        </a:prstGeom>
        <a:solidFill>
          <a:schemeClr val="accent2">
            <a:hueOff val="721860"/>
            <a:satOff val="-3071"/>
            <a:lumOff val="98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Assessment</a:t>
          </a:r>
          <a:endParaRPr lang="en-US" sz="2400" kern="1200"/>
        </a:p>
      </dsp:txBody>
      <dsp:txXfrm>
        <a:off x="881463" y="2178360"/>
        <a:ext cx="4620853" cy="888902"/>
      </dsp:txXfrm>
    </dsp:sp>
    <dsp:sp modelId="{A2CEB392-3607-094E-982C-BA6E1A8630B4}">
      <dsp:nvSpPr>
        <dsp:cNvPr id="0" name=""/>
        <dsp:cNvSpPr/>
      </dsp:nvSpPr>
      <dsp:spPr>
        <a:xfrm>
          <a:off x="1280712" y="3226058"/>
          <a:ext cx="5716805" cy="944212"/>
        </a:xfrm>
        <a:prstGeom prst="roundRect">
          <a:avLst>
            <a:gd name="adj" fmla="val 10000"/>
          </a:avLst>
        </a:prstGeom>
        <a:solidFill>
          <a:schemeClr val="accent2">
            <a:hueOff val="1082791"/>
            <a:satOff val="-4607"/>
            <a:lumOff val="1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Planning</a:t>
          </a:r>
          <a:endParaRPr lang="en-US" sz="2400" kern="1200"/>
        </a:p>
      </dsp:txBody>
      <dsp:txXfrm>
        <a:off x="1308367" y="3253713"/>
        <a:ext cx="4620853" cy="888902"/>
      </dsp:txXfrm>
    </dsp:sp>
    <dsp:sp modelId="{86F22AC1-76A9-4149-85E2-9D0C1A2354D6}">
      <dsp:nvSpPr>
        <dsp:cNvPr id="0" name=""/>
        <dsp:cNvSpPr/>
      </dsp:nvSpPr>
      <dsp:spPr>
        <a:xfrm>
          <a:off x="1707617" y="4301411"/>
          <a:ext cx="5716805" cy="944212"/>
        </a:xfrm>
        <a:prstGeom prst="roundRect">
          <a:avLst>
            <a:gd name="adj" fmla="val 10000"/>
          </a:avLst>
        </a:prstGeom>
        <a:solidFill>
          <a:schemeClr val="accent2">
            <a:hueOff val="1443721"/>
            <a:satOff val="-6142"/>
            <a:lumOff val="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Evaluation</a:t>
          </a:r>
          <a:endParaRPr lang="en-US" sz="2400" kern="1200"/>
        </a:p>
      </dsp:txBody>
      <dsp:txXfrm>
        <a:off x="1735272" y="4329066"/>
        <a:ext cx="4620853" cy="888902"/>
      </dsp:txXfrm>
    </dsp:sp>
    <dsp:sp modelId="{C431670D-3AE8-1A4C-A007-7D31DCF6B3B0}">
      <dsp:nvSpPr>
        <dsp:cNvPr id="0" name=""/>
        <dsp:cNvSpPr/>
      </dsp:nvSpPr>
      <dsp:spPr>
        <a:xfrm>
          <a:off x="5103067" y="689799"/>
          <a:ext cx="613738" cy="61373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5241158" y="689799"/>
        <a:ext cx="337556" cy="461838"/>
      </dsp:txXfrm>
    </dsp:sp>
    <dsp:sp modelId="{7638B340-A900-6F47-B4E1-7A62E255CC91}">
      <dsp:nvSpPr>
        <dsp:cNvPr id="0" name=""/>
        <dsp:cNvSpPr/>
      </dsp:nvSpPr>
      <dsp:spPr>
        <a:xfrm>
          <a:off x="5529972" y="1765152"/>
          <a:ext cx="613738" cy="61373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478758"/>
            <a:satOff val="-1428"/>
            <a:lumOff val="102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478758"/>
              <a:satOff val="-1428"/>
              <a:lumOff val="1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5668063" y="1765152"/>
        <a:ext cx="337556" cy="461838"/>
      </dsp:txXfrm>
    </dsp:sp>
    <dsp:sp modelId="{2B53842C-1C00-8A4E-8BBC-DEEDF02FF306}">
      <dsp:nvSpPr>
        <dsp:cNvPr id="0" name=""/>
        <dsp:cNvSpPr/>
      </dsp:nvSpPr>
      <dsp:spPr>
        <a:xfrm>
          <a:off x="5956876" y="2824768"/>
          <a:ext cx="613738" cy="61373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957517"/>
            <a:satOff val="-2856"/>
            <a:lumOff val="20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957517"/>
              <a:satOff val="-2856"/>
              <a:lumOff val="2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6094967" y="2824768"/>
        <a:ext cx="337556" cy="461838"/>
      </dsp:txXfrm>
    </dsp:sp>
    <dsp:sp modelId="{E327BCF7-2835-9147-B87C-9476C4DF7D5C}">
      <dsp:nvSpPr>
        <dsp:cNvPr id="0" name=""/>
        <dsp:cNvSpPr/>
      </dsp:nvSpPr>
      <dsp:spPr>
        <a:xfrm>
          <a:off x="6383780" y="3910612"/>
          <a:ext cx="613738" cy="61373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436275"/>
            <a:satOff val="-4284"/>
            <a:lumOff val="30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436275"/>
              <a:satOff val="-4284"/>
              <a:lumOff val="3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6521871" y="3910612"/>
        <a:ext cx="337556" cy="46183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5D0866-BA83-A141-9B5C-74474AD3F4F6}">
      <dsp:nvSpPr>
        <dsp:cNvPr id="0" name=""/>
        <dsp:cNvSpPr/>
      </dsp:nvSpPr>
      <dsp:spPr>
        <a:xfrm>
          <a:off x="11773" y="504760"/>
          <a:ext cx="2588099" cy="776429"/>
        </a:xfrm>
        <a:prstGeom prst="chevron">
          <a:avLst>
            <a:gd name="adj" fmla="val 3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868" tIns="95868" rIns="95868" bIns="95868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Accompany</a:t>
          </a:r>
        </a:p>
      </dsp:txBody>
      <dsp:txXfrm>
        <a:off x="244702" y="504760"/>
        <a:ext cx="2122241" cy="776429"/>
      </dsp:txXfrm>
    </dsp:sp>
    <dsp:sp modelId="{29DA6CA6-4982-C444-97C6-BB72D25A4F65}">
      <dsp:nvSpPr>
        <dsp:cNvPr id="0" name=""/>
        <dsp:cNvSpPr/>
      </dsp:nvSpPr>
      <dsp:spPr>
        <a:xfrm>
          <a:off x="11773" y="1281190"/>
          <a:ext cx="2355170" cy="133842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111" tIns="186111" rIns="186111" bIns="372222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Accompany you to provide support at appointments/meetings</a:t>
          </a:r>
        </a:p>
      </dsp:txBody>
      <dsp:txXfrm>
        <a:off x="11773" y="1281190"/>
        <a:ext cx="2355170" cy="1338427"/>
      </dsp:txXfrm>
    </dsp:sp>
    <dsp:sp modelId="{B2330805-DC88-B846-9AC2-DBF607E8B9CC}">
      <dsp:nvSpPr>
        <dsp:cNvPr id="0" name=""/>
        <dsp:cNvSpPr/>
      </dsp:nvSpPr>
      <dsp:spPr>
        <a:xfrm>
          <a:off x="2548809" y="504760"/>
          <a:ext cx="2588099" cy="776429"/>
        </a:xfrm>
        <a:prstGeom prst="chevron">
          <a:avLst>
            <a:gd name="adj" fmla="val 3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868" tIns="95868" rIns="95868" bIns="95868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Help</a:t>
          </a:r>
        </a:p>
      </dsp:txBody>
      <dsp:txXfrm>
        <a:off x="2781738" y="504760"/>
        <a:ext cx="2122241" cy="776429"/>
      </dsp:txXfrm>
    </dsp:sp>
    <dsp:sp modelId="{D5EBE428-F19B-154B-9D16-7D7922D358C7}">
      <dsp:nvSpPr>
        <dsp:cNvPr id="0" name=""/>
        <dsp:cNvSpPr/>
      </dsp:nvSpPr>
      <dsp:spPr>
        <a:xfrm>
          <a:off x="2548809" y="1281190"/>
          <a:ext cx="2355170" cy="133842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111" tIns="186111" rIns="186111" bIns="372222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Help explore the best options</a:t>
          </a:r>
        </a:p>
      </dsp:txBody>
      <dsp:txXfrm>
        <a:off x="2548809" y="1281190"/>
        <a:ext cx="2355170" cy="1338427"/>
      </dsp:txXfrm>
    </dsp:sp>
    <dsp:sp modelId="{CFEC7F30-959A-5D48-A8D2-785F4FB0A38A}">
      <dsp:nvSpPr>
        <dsp:cNvPr id="0" name=""/>
        <dsp:cNvSpPr/>
      </dsp:nvSpPr>
      <dsp:spPr>
        <a:xfrm>
          <a:off x="5085845" y="504760"/>
          <a:ext cx="2588099" cy="776429"/>
        </a:xfrm>
        <a:prstGeom prst="chevron">
          <a:avLst>
            <a:gd name="adj" fmla="val 3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868" tIns="95868" rIns="95868" bIns="95868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Provide</a:t>
          </a:r>
        </a:p>
      </dsp:txBody>
      <dsp:txXfrm>
        <a:off x="5318774" y="504760"/>
        <a:ext cx="2122241" cy="776429"/>
      </dsp:txXfrm>
    </dsp:sp>
    <dsp:sp modelId="{396A89F2-0604-494E-8302-56DC834EFD5F}">
      <dsp:nvSpPr>
        <dsp:cNvPr id="0" name=""/>
        <dsp:cNvSpPr/>
      </dsp:nvSpPr>
      <dsp:spPr>
        <a:xfrm>
          <a:off x="5085845" y="1281190"/>
          <a:ext cx="2355170" cy="133842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111" tIns="186111" rIns="186111" bIns="372222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Provide support to hep patients make informed decisions</a:t>
          </a:r>
        </a:p>
      </dsp:txBody>
      <dsp:txXfrm>
        <a:off x="5085845" y="1281190"/>
        <a:ext cx="2355170" cy="1338427"/>
      </dsp:txXfrm>
    </dsp:sp>
    <dsp:sp modelId="{785410D8-394D-CB4A-820B-F4EB6896D5DD}">
      <dsp:nvSpPr>
        <dsp:cNvPr id="0" name=""/>
        <dsp:cNvSpPr/>
      </dsp:nvSpPr>
      <dsp:spPr>
        <a:xfrm>
          <a:off x="7622880" y="504760"/>
          <a:ext cx="2588099" cy="776429"/>
        </a:xfrm>
        <a:prstGeom prst="chevron">
          <a:avLst>
            <a:gd name="adj" fmla="val 3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868" tIns="95868" rIns="95868" bIns="95868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Listen</a:t>
          </a:r>
        </a:p>
      </dsp:txBody>
      <dsp:txXfrm>
        <a:off x="7855809" y="504760"/>
        <a:ext cx="2122241" cy="776429"/>
      </dsp:txXfrm>
    </dsp:sp>
    <dsp:sp modelId="{1EEAA74C-0742-1646-9D28-BA042A5C850B}">
      <dsp:nvSpPr>
        <dsp:cNvPr id="0" name=""/>
        <dsp:cNvSpPr/>
      </dsp:nvSpPr>
      <dsp:spPr>
        <a:xfrm>
          <a:off x="7622880" y="1281190"/>
          <a:ext cx="2355170" cy="1338427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111" tIns="186111" rIns="186111" bIns="372222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Listen to patients concerns and views</a:t>
          </a:r>
        </a:p>
      </dsp:txBody>
      <dsp:txXfrm>
        <a:off x="7622880" y="1281190"/>
        <a:ext cx="2355170" cy="13384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ChevronBlockProcess">
  <dgm:title val="Chevron Block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28"/>
      <dgm:constr type="primFontSz" for="des" forName="desTx" refType="primFontSz" refFor="des" refForName="parTx" op="lte" fact="0.75"/>
      <dgm:constr type="h" for="des" forName="desTx" op="equ"/>
      <dgm:constr type="w" for="ch" forName="space" refType="w" op="equ" fact="-0.005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7">
          <dgm:if name="Name8" func="var" arg="dir" op="equ" val="norm">
            <dgm:constrLst>
              <dgm:constr type="l" for="ch" forName="parTx"/>
              <dgm:constr type="w" for="ch" forName="parTx" refType="w"/>
              <dgm:constr type="t" for="ch" forName="parTx"/>
              <dgm:constr type="l" for="ch" forName="desTx"/>
              <dgm:constr type="w" for="ch" forName="desTx" refType="w" refFor="ch" refForName="parTx" fact="0.91"/>
              <dgm:constr type="t" for="ch" forName="desTx" refType="h" refFor="ch" refForName="parTx"/>
            </dgm:constrLst>
          </dgm:if>
          <dgm:else name="Name9">
            <dgm:constrLst>
              <dgm:constr type="l" for="ch" forName="parTx"/>
              <dgm:constr type="w" for="ch" forName="parTx" refType="w"/>
              <dgm:constr type="t" for="ch" forName="parTx"/>
              <dgm:constr type="l" for="ch" forName="desTx" refType="w" fact="0.09"/>
              <dgm:constr type="w" for="ch" forName="desTx" refType="w" refFor="ch" refForName="parTx" fact="0.91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choose name="Name10">
            <dgm:if name="Name11" func="var" arg="dir" op="equ" val="norm">
              <dgm:shape xmlns:r="http://schemas.openxmlformats.org/officeDocument/2006/relationships" type="chevron" r:blip="">
                <dgm:adjLst>
                  <dgm:adj idx="1" val="0.3"/>
                </dgm:adjLst>
              </dgm:shape>
            </dgm:if>
            <dgm:else name="Name12">
              <dgm:shape xmlns:r="http://schemas.openxmlformats.org/officeDocument/2006/relationships" rot="180" type="chevron" r:blip="">
                <dgm:adjLst/>
              </dgm:shape>
            </dgm:else>
          </dgm:choose>
          <dgm:presOf axis="self" ptType="node"/>
          <dgm:choose name="Name13">
            <dgm:if name="Name14" func="var" arg="dir" op="equ" val="norm">
              <dgm:constrLst>
                <dgm:constr type="h" refType="w" op="lte" fact="0.3"/>
                <dgm:constr type="h"/>
                <dgm:constr type="tMarg" refType="w" fact="0.105"/>
                <dgm:constr type="bMarg" refType="w" fact="0.105"/>
                <dgm:constr type="lMarg" refType="w" fact="0.105"/>
                <dgm:constr type="rMarg" refType="w" fact="0.105"/>
              </dgm:constrLst>
            </dgm:if>
            <dgm:else name="Name15">
              <dgm:constrLst>
                <dgm:constr type="h" refType="w" op="lte" fact="0.3"/>
                <dgm:constr type="h"/>
                <dgm:constr type="tMarg" refType="w" fact="0.105"/>
                <dgm:constr type="bMarg" refType="w" fact="0.105"/>
                <dgm:constr type="lMarg" refType="w" fact="0.105"/>
                <dgm:constr type="rMarg" refType="w" fact="0.105"/>
              </dgm:constrLst>
            </dgm:else>
          </dgm:choose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0"/>
            <dgm:constr type="tMarg" refType="w" fact="0.224"/>
            <dgm:constr type="bMarg" refType="w" fact="0.448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B0DB3-A8FF-4ABB-9E2E-D960422260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25308"/>
          </a:xfrm>
        </p:spPr>
        <p:txBody>
          <a:bodyPr anchor="b">
            <a:normAutofit/>
          </a:bodyPr>
          <a:lstStyle>
            <a:lvl1pPr algn="ctr"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E0618-75D7-410F-859C-CDF53BC53E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86729"/>
            <a:ext cx="9144000" cy="1135529"/>
          </a:xfrm>
        </p:spPr>
        <p:txBody>
          <a:bodyPr>
            <a:normAutofit/>
          </a:bodyPr>
          <a:lstStyle>
            <a:lvl1pPr marL="0" indent="0" algn="ctr">
              <a:lnSpc>
                <a:spcPct val="12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37F11-76DB-4DD9-9747-3F38D05BA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2/25/21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9F581-81B0-44B3-ABA5-A25CA4BA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10D591-ADCF-4300-8282-72AE357F3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75190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2/25/21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06006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A1BE8-ECC1-4027-B16E-C7BECCA9D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46C7E1-471A-46AA-8068-98E68C0C20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C9F8F-EC48-4D16-B4C6-023A7B607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2/25/21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9FA5B3-F726-417B-932A-B93E0C8F5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D21F1-1A24-43EA-AB09-3024C491E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32599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16569-B648-4D50-BEB8-E8DAE24D6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831B3-A1FD-470C-BEEE-4CFB441502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F34A17-C244-438C-9AE3-FB9B3CE3BD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CFA3AA-3FC1-4B98-8F99-1726F1AC0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2/25/21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10883-BACC-41A1-9067-ECFDB937D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7660A2-13C9-4432-A6EB-A4FF3D78F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78170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34325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58237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2/25/21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72856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2/25/21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6595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2/25/21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25883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CBE2C-9DAA-489D-AC88-15CBBA8A9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124BE-E494-445A-A4FB-A2A8F28F0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2446DE-9A32-4774-9F7C-86678CA90E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00115D-61B3-46D0-B4D3-30C374B52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2/25/21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3C2AFC-D0F8-469F-B1E0-123C2E066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B9BCDA-9EF7-4531-8021-AF7B30751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6741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AE558-F89F-4688-94E5-77F37D49F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CD35AF-8CA2-49BB-BAE9-F29A0186EC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5CAA98-55BD-4118-A8AF-D603060784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BFF4C5-82A8-4AD8-B7E2-2882F6576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2/25/21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60B401-B64F-417B-8AD6-581A22E5E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24BD4C-7149-44BF-8150-F72CAA95A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93443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E5C77-55F8-4677-A96C-E6D3F5545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A064EF-ADDA-4943-8F87-A7469D7997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B0D493-D1E7-4358-95E9-B5B80A49E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2/25/21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E98326-3276-4B9E-960F-10C6677BFA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4C3AC2-288D-4FEE-BF80-0EAEDDFAB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3014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3C6A-5417-40BD-BF7A-9405832237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3BCB45-B343-46F6-9718-AA0D68CED1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BDA2A4-FD34-4E17-908F-4367B1E644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2/25/21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87AE3-776D-451D-AA52-C06B74724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A0C4D5-BE1E-4D6A-9196-E0F9E42B2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18221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436E0F2-A64B-471E-93C0-8DFE08CC57C8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C1E3AB1-2A8C-4607-9FAE-D8BDB280FE1A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6D66059-832F-40B6-A35F-F56C8F38A1E7}"/>
              </a:ext>
            </a:extLst>
          </p:cNvPr>
          <p:cNvCxnSpPr>
            <a:cxnSpLocks/>
          </p:cNvCxnSpPr>
          <p:nvPr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515E2ED-7EA9-448D-83FA-54C3DF9723BD}"/>
              </a:ext>
            </a:extLst>
          </p:cNvPr>
          <p:cNvCxnSpPr>
            <a:cxnSpLocks/>
          </p:cNvCxnSpPr>
          <p:nvPr/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0595356-EABD-4767-AC9D-EA21FF115EC0}"/>
              </a:ext>
            </a:extLst>
          </p:cNvPr>
          <p:cNvCxnSpPr>
            <a:cxnSpLocks/>
          </p:cNvCxnSpPr>
          <p:nvPr/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8CD9F06-9628-469C-B788-A894E3E08281}"/>
              </a:ext>
            </a:extLst>
          </p:cNvPr>
          <p:cNvCxnSpPr>
            <a:cxnSpLocks/>
          </p:cNvCxnSpPr>
          <p:nvPr/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550A431-0B61-421B-B4B7-24C0CFF0F938}"/>
              </a:ext>
            </a:extLst>
          </p:cNvPr>
          <p:cNvCxnSpPr>
            <a:cxnSpLocks/>
          </p:cNvCxnSpPr>
          <p:nvPr/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5B94C5-D205-4339-B029-5D0FD2E5F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96DC5C-BD34-4CE4-8AA7-A6A4B9516F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009554"/>
            <a:ext cx="9906000" cy="40244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192A7-D622-449D-9FC2-48FDE4D690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37102" y="6398878"/>
            <a:ext cx="419390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11EAACC7-3B3F-47D1-959A-EF58926E955E}" type="datetimeFigureOut">
              <a:rPr lang="en-US" smtClean="0"/>
              <a:t>2/25/21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35B93C-2BE9-4847-BFE5-D3CBCC6E94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4429" y="6398878"/>
            <a:ext cx="4497315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 b="1" spc="30" baseline="0">
                <a:solidFill>
                  <a:schemeClr val="tx2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70A99-395E-4F22-8AAB-6C7EE743D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02477" y="6398878"/>
            <a:ext cx="47088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6494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62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68" r:id="rId10"/>
    <p:sldLayoutId id="2147483669" r:id="rId11"/>
  </p:sldLayoutIdLst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E0D4398-84C2-41B8-BF30-3157F7B18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n arrow on a line map">
            <a:extLst>
              <a:ext uri="{FF2B5EF4-FFF2-40B4-BE49-F238E27FC236}">
                <a16:creationId xmlns:a16="http://schemas.microsoft.com/office/drawing/2014/main" id="{12A8C46D-A069-4562-81A5-184B93B9FD8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1065" b="-1"/>
          <a:stretch/>
        </p:blipFill>
        <p:spPr>
          <a:xfrm>
            <a:off x="20" y="10"/>
            <a:ext cx="9137156" cy="6857989"/>
          </a:xfrm>
          <a:prstGeom prst="rect">
            <a:avLst/>
          </a:prstGeom>
        </p:spPr>
      </p:pic>
      <p:sp>
        <p:nvSpPr>
          <p:cNvPr id="11" name="Rectangle 23">
            <a:extLst>
              <a:ext uri="{FF2B5EF4-FFF2-40B4-BE49-F238E27FC236}">
                <a16:creationId xmlns:a16="http://schemas.microsoft.com/office/drawing/2014/main" id="{1E519840-CB5B-442F-AF8C-F848E76997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45558" y="-6724"/>
            <a:ext cx="4265457" cy="6868736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2240216 w 5664007"/>
              <a:gd name="connsiteY0" fmla="*/ 0 h 6857998"/>
              <a:gd name="connsiteX1" fmla="*/ 5664007 w 5664007"/>
              <a:gd name="connsiteY1" fmla="*/ 0 h 6857998"/>
              <a:gd name="connsiteX2" fmla="*/ 5664007 w 5664007"/>
              <a:gd name="connsiteY2" fmla="*/ 6857998 h 6857998"/>
              <a:gd name="connsiteX3" fmla="*/ 0 w 5664007"/>
              <a:gd name="connsiteY3" fmla="*/ 6846045 h 6857998"/>
              <a:gd name="connsiteX4" fmla="*/ 2240216 w 5664007"/>
              <a:gd name="connsiteY4" fmla="*/ 0 h 6857998"/>
              <a:gd name="connsiteX0" fmla="*/ 2170935 w 5594726"/>
              <a:gd name="connsiteY0" fmla="*/ 0 h 6865085"/>
              <a:gd name="connsiteX1" fmla="*/ 5594726 w 5594726"/>
              <a:gd name="connsiteY1" fmla="*/ 0 h 6865085"/>
              <a:gd name="connsiteX2" fmla="*/ 5594726 w 5594726"/>
              <a:gd name="connsiteY2" fmla="*/ 6857998 h 6865085"/>
              <a:gd name="connsiteX3" fmla="*/ 0 w 5594726"/>
              <a:gd name="connsiteY3" fmla="*/ 6865085 h 6865085"/>
              <a:gd name="connsiteX4" fmla="*/ 2170935 w 5594726"/>
              <a:gd name="connsiteY4" fmla="*/ 0 h 6865085"/>
              <a:gd name="connsiteX0" fmla="*/ 1747097 w 5170888"/>
              <a:gd name="connsiteY0" fmla="*/ 0 h 6865085"/>
              <a:gd name="connsiteX1" fmla="*/ 5170888 w 5170888"/>
              <a:gd name="connsiteY1" fmla="*/ 0 h 6865085"/>
              <a:gd name="connsiteX2" fmla="*/ 5170888 w 5170888"/>
              <a:gd name="connsiteY2" fmla="*/ 6857998 h 6865085"/>
              <a:gd name="connsiteX3" fmla="*/ 0 w 5170888"/>
              <a:gd name="connsiteY3" fmla="*/ 6865085 h 6865085"/>
              <a:gd name="connsiteX4" fmla="*/ 1747097 w 5170888"/>
              <a:gd name="connsiteY4" fmla="*/ 0 h 6865085"/>
              <a:gd name="connsiteX0" fmla="*/ 1404766 w 5170888"/>
              <a:gd name="connsiteY0" fmla="*/ 0 h 6865085"/>
              <a:gd name="connsiteX1" fmla="*/ 5170888 w 5170888"/>
              <a:gd name="connsiteY1" fmla="*/ 0 h 6865085"/>
              <a:gd name="connsiteX2" fmla="*/ 5170888 w 5170888"/>
              <a:gd name="connsiteY2" fmla="*/ 6857998 h 6865085"/>
              <a:gd name="connsiteX3" fmla="*/ 0 w 5170888"/>
              <a:gd name="connsiteY3" fmla="*/ 6865085 h 6865085"/>
              <a:gd name="connsiteX4" fmla="*/ 1404766 w 5170888"/>
              <a:gd name="connsiteY4" fmla="*/ 0 h 68650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70888" h="6865085">
                <a:moveTo>
                  <a:pt x="1404766" y="0"/>
                </a:moveTo>
                <a:lnTo>
                  <a:pt x="5170888" y="0"/>
                </a:lnTo>
                <a:lnTo>
                  <a:pt x="5170888" y="6857998"/>
                </a:lnTo>
                <a:lnTo>
                  <a:pt x="0" y="6865085"/>
                </a:lnTo>
                <a:lnTo>
                  <a:pt x="1404766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668743-5221-4047-B3A7-0E885B52CF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06582" y="5486400"/>
            <a:ext cx="3153720" cy="924485"/>
          </a:xfrm>
        </p:spPr>
        <p:txBody>
          <a:bodyPr>
            <a:normAutofit/>
          </a:bodyPr>
          <a:lstStyle/>
          <a:p>
            <a:r>
              <a:rPr lang="en-US" sz="2000" dirty="0" err="1">
                <a:latin typeface="+mn-lt"/>
                <a:cs typeface="Arial" panose="020B0604020202020204" pitchFamily="34" charset="0"/>
              </a:rPr>
              <a:t>Lecturere</a:t>
            </a:r>
            <a:r>
              <a:rPr lang="en-US" sz="2000" dirty="0">
                <a:latin typeface="+mn-lt"/>
                <a:cs typeface="Arial" panose="020B0604020202020204" pitchFamily="34" charset="0"/>
              </a:rPr>
              <a:t>: Joanne Davis</a:t>
            </a:r>
            <a:br>
              <a:rPr lang="en-US" sz="2000" dirty="0">
                <a:latin typeface="+mn-lt"/>
                <a:cs typeface="Arial" panose="020B0604020202020204" pitchFamily="34" charset="0"/>
              </a:rPr>
            </a:br>
            <a:r>
              <a:rPr lang="en-US" sz="2000" dirty="0">
                <a:latin typeface="+mn-lt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+mn-lt"/>
                <a:cs typeface="Arial" panose="020B0604020202020204" pitchFamily="34" charset="0"/>
              </a:rPr>
              <a:t>sanara</a:t>
            </a:r>
            <a:r>
              <a:rPr lang="en-US" sz="2000" dirty="0">
                <a:latin typeface="+mn-lt"/>
                <a:cs typeface="Arial" panose="020B0604020202020204" pitchFamily="34" charset="0"/>
              </a:rPr>
              <a:t> begum </a:t>
            </a:r>
            <a:r>
              <a:rPr lang="en-US" sz="2000" dirty="0" err="1">
                <a:latin typeface="+mn-lt"/>
                <a:cs typeface="Arial" panose="020B0604020202020204" pitchFamily="34" charset="0"/>
              </a:rPr>
              <a:t>akbar</a:t>
            </a:r>
            <a:r>
              <a:rPr lang="en-US" sz="2000" dirty="0">
                <a:latin typeface="+mn-lt"/>
                <a:cs typeface="Arial" panose="020B0604020202020204" pitchFamily="34" charset="0"/>
              </a:rPr>
              <a:t> 1713889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7038D8-643E-8B4E-8FB4-702B0AC8E3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56909" y="743129"/>
            <a:ext cx="5110707" cy="1520669"/>
          </a:xfrm>
        </p:spPr>
        <p:txBody>
          <a:bodyPr>
            <a:noAutofit/>
          </a:bodyPr>
          <a:lstStyle/>
          <a:p>
            <a:r>
              <a:rPr lang="en-US" sz="2800" dirty="0"/>
              <a:t>CARE PLAN FOR UMME CHOUDHARY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C7EF422-3076-48F2-A38B-7CA851778E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31959" y="0"/>
            <a:ext cx="5279056" cy="77792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896548C-21A4-493D-B220-64E89F1EF6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81082" y="-6724"/>
            <a:ext cx="2279175" cy="686472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A09DB464-6CE1-1B4E-BBC7-F94C68C4318D}"/>
              </a:ext>
            </a:extLst>
          </p:cNvPr>
          <p:cNvSpPr txBox="1"/>
          <p:nvPr/>
        </p:nvSpPr>
        <p:spPr>
          <a:xfrm>
            <a:off x="6931959" y="3200400"/>
            <a:ext cx="48875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/>
              <a:t>Bsc</a:t>
            </a:r>
            <a:r>
              <a:rPr lang="en-US" sz="2400" dirty="0"/>
              <a:t> Health and Social Care</a:t>
            </a:r>
          </a:p>
          <a:p>
            <a:r>
              <a:rPr lang="en-US" sz="2400" dirty="0"/>
              <a:t>Living with Care: The Older Person</a:t>
            </a:r>
          </a:p>
          <a:p>
            <a:r>
              <a:rPr lang="en-US" sz="2400" dirty="0"/>
              <a:t>BMHP6009</a:t>
            </a:r>
          </a:p>
        </p:txBody>
      </p:sp>
    </p:spTree>
    <p:extLst>
      <p:ext uri="{BB962C8B-B14F-4D97-AF65-F5344CB8AC3E}">
        <p14:creationId xmlns:p14="http://schemas.microsoft.com/office/powerpoint/2010/main" val="41631418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81775E6C-9FE7-4AE4-ABE7-2568D95DEA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23">
            <a:extLst>
              <a:ext uri="{FF2B5EF4-FFF2-40B4-BE49-F238E27FC236}">
                <a16:creationId xmlns:a16="http://schemas.microsoft.com/office/drawing/2014/main" id="{8CECB99A-E2AB-482F-A307-4879553101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650"/>
            <a:ext cx="5676966" cy="6869953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754909 w 6430885"/>
              <a:gd name="connsiteY0" fmla="*/ 0 h 6869951"/>
              <a:gd name="connsiteX1" fmla="*/ 6430885 w 6430885"/>
              <a:gd name="connsiteY1" fmla="*/ 11953 h 6869951"/>
              <a:gd name="connsiteX2" fmla="*/ 6430885 w 6430885"/>
              <a:gd name="connsiteY2" fmla="*/ 6869951 h 6869951"/>
              <a:gd name="connsiteX3" fmla="*/ 0 w 6430885"/>
              <a:gd name="connsiteY3" fmla="*/ 6869951 h 6869951"/>
              <a:gd name="connsiteX4" fmla="*/ 1754909 w 6430885"/>
              <a:gd name="connsiteY4" fmla="*/ 0 h 6869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30885" h="6869951">
                <a:moveTo>
                  <a:pt x="1754909" y="0"/>
                </a:moveTo>
                <a:lnTo>
                  <a:pt x="6430885" y="11953"/>
                </a:lnTo>
                <a:lnTo>
                  <a:pt x="6430885" y="6869951"/>
                </a:lnTo>
                <a:lnTo>
                  <a:pt x="0" y="6869951"/>
                </a:lnTo>
                <a:lnTo>
                  <a:pt x="1754909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A313AB-A48D-CC4C-A5DD-1FE92AB462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920" y="800849"/>
            <a:ext cx="4065767" cy="351055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WHAT IS A CARE PLAN?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0DA2CC6-50C5-7D4C-B040-04993A838BFF}"/>
              </a:ext>
            </a:extLst>
          </p:cNvPr>
          <p:cNvSpPr txBox="1"/>
          <p:nvPr/>
        </p:nvSpPr>
        <p:spPr>
          <a:xfrm>
            <a:off x="5895753" y="533400"/>
            <a:ext cx="5458046" cy="5791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spcAft>
                <a:spcPts val="600"/>
              </a:spcAft>
              <a:buSzPct val="80000"/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According NHS (2018) A care plan is for anyone who needs care or cares for someone else.</a:t>
            </a:r>
          </a:p>
          <a:p>
            <a:pPr indent="-228600">
              <a:spcAft>
                <a:spcPts val="600"/>
              </a:spcAft>
              <a:buSzPct val="80000"/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</a:endParaRPr>
          </a:p>
          <a:p>
            <a:pPr marL="285750" indent="-228600">
              <a:spcAft>
                <a:spcPts val="600"/>
              </a:spcAft>
              <a:buSzPct val="80000"/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The care plan will provide information on the support the patient needs and wants. </a:t>
            </a:r>
          </a:p>
          <a:p>
            <a:pPr marL="285750" indent="-228600">
              <a:spcAft>
                <a:spcPts val="600"/>
              </a:spcAft>
              <a:buSzPct val="80000"/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It helps the individual stay as independent as they wish </a:t>
            </a:r>
          </a:p>
          <a:p>
            <a:pPr marL="285750" indent="-228600">
              <a:spcAft>
                <a:spcPts val="600"/>
              </a:spcAft>
              <a:buSzPct val="80000"/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gives them control of their life. </a:t>
            </a:r>
          </a:p>
          <a:p>
            <a:pPr marL="285750" indent="-228600">
              <a:spcAft>
                <a:spcPts val="600"/>
              </a:spcAft>
              <a:buSzPct val="80000"/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Identifies health condition care needs more accurately </a:t>
            </a:r>
          </a:p>
          <a:p>
            <a:pPr marL="285750" indent="-228600">
              <a:spcAft>
                <a:spcPts val="600"/>
              </a:spcAft>
              <a:buSzPct val="80000"/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Gives any carer, family and friends the information they need to best support the individual (NHS 2018).</a:t>
            </a:r>
          </a:p>
          <a:p>
            <a:pPr marL="285750" indent="-228600">
              <a:spcAft>
                <a:spcPts val="600"/>
              </a:spcAft>
              <a:buSzPct val="80000"/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Helps the individual retain the things they enjoy</a:t>
            </a:r>
          </a:p>
          <a:p>
            <a:pPr marL="285750" indent="-228600">
              <a:spcAft>
                <a:spcPts val="600"/>
              </a:spcAft>
              <a:buSzPct val="80000"/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</a:endParaRPr>
          </a:p>
          <a:p>
            <a:pPr marL="285750" indent="-228600">
              <a:spcAft>
                <a:spcPts val="600"/>
              </a:spcAft>
              <a:buSzPct val="80000"/>
              <a:buFont typeface="Arial" panose="020B0604020202020204" pitchFamily="34" charset="0"/>
              <a:buChar char="•"/>
            </a:pPr>
            <a:endParaRPr lang="en-US">
              <a:solidFill>
                <a:schemeClr val="tx2"/>
              </a:solidFill>
            </a:endParaRPr>
          </a:p>
          <a:p>
            <a:pPr indent="-228600">
              <a:spcAft>
                <a:spcPts val="600"/>
              </a:spcAft>
              <a:buSzPct val="80000"/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tx2"/>
                </a:solidFill>
              </a:rPr>
              <a:t> </a:t>
            </a:r>
          </a:p>
        </p:txBody>
      </p:sp>
      <p:cxnSp>
        <p:nvCxnSpPr>
          <p:cNvPr id="59" name="Straight Connector 58">
            <a:extLst>
              <a:ext uri="{FF2B5EF4-FFF2-40B4-BE49-F238E27FC236}">
                <a16:creationId xmlns:a16="http://schemas.microsoft.com/office/drawing/2014/main" id="{E8A66062-E0FE-4EE7-9840-EC05B87AC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1" y="4541520"/>
            <a:ext cx="5895754" cy="231050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A3B4C179-2540-4304-9C9C-2AAAA53EF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" y="2988236"/>
            <a:ext cx="2418079" cy="388769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90484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D6309531-94CD-4CF6-AACE-80EC085E0F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EBD000-AFD0-444B-B8CF-3ECC72A76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0232" y="271595"/>
            <a:ext cx="6238688" cy="1382233"/>
          </a:xfrm>
        </p:spPr>
        <p:txBody>
          <a:bodyPr>
            <a:normAutofit/>
          </a:bodyPr>
          <a:lstStyle/>
          <a:p>
            <a:r>
              <a:rPr lang="en-US" sz="3100" dirty="0"/>
              <a:t>PERSON CENTRED PRACTICE:</a:t>
            </a:r>
            <a:br>
              <a:rPr lang="en-US" sz="3100" dirty="0"/>
            </a:br>
            <a:r>
              <a:rPr lang="en-US" sz="3100" dirty="0"/>
              <a:t>CAREPLAN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BA7A15-C97D-5D46-947E-1A52C9C922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7786" y="2308573"/>
            <a:ext cx="6238687" cy="2895599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dirty="0"/>
              <a:t>When devising </a:t>
            </a:r>
            <a:r>
              <a:rPr lang="en-GB" dirty="0" err="1"/>
              <a:t>Umme</a:t>
            </a:r>
            <a:r>
              <a:rPr lang="en-GB" dirty="0"/>
              <a:t> Choudhary’s care plan we used person centred practise. </a:t>
            </a:r>
          </a:p>
          <a:p>
            <a:pPr>
              <a:lnSpc>
                <a:spcPct val="90000"/>
              </a:lnSpc>
            </a:pPr>
            <a:r>
              <a:rPr lang="en-GB" dirty="0"/>
              <a:t>This enables </a:t>
            </a:r>
            <a:r>
              <a:rPr lang="en-GB" dirty="0" err="1"/>
              <a:t>Umme’s</a:t>
            </a:r>
            <a:r>
              <a:rPr lang="en-GB" dirty="0"/>
              <a:t> to be part of the goal planning.  </a:t>
            </a:r>
          </a:p>
          <a:p>
            <a:pPr>
              <a:lnSpc>
                <a:spcPct val="90000"/>
              </a:lnSpc>
            </a:pPr>
            <a:r>
              <a:rPr lang="en-GB" dirty="0"/>
              <a:t>Provides evidence of what is being provided to meet the </a:t>
            </a:r>
            <a:r>
              <a:rPr lang="en-GB" dirty="0" err="1"/>
              <a:t>Umme’s</a:t>
            </a:r>
            <a:r>
              <a:rPr lang="en-GB" dirty="0"/>
              <a:t> goals and aspirations.</a:t>
            </a:r>
          </a:p>
          <a:p>
            <a:pPr>
              <a:lnSpc>
                <a:spcPct val="90000"/>
              </a:lnSpc>
            </a:pPr>
            <a:r>
              <a:rPr lang="en-GB" dirty="0"/>
              <a:t>It provides clear guidance to carers on the agreed level of support to be provided to </a:t>
            </a:r>
            <a:r>
              <a:rPr lang="en-GB" dirty="0" err="1"/>
              <a:t>Umme</a:t>
            </a:r>
            <a:r>
              <a:rPr lang="en-GB" dirty="0"/>
              <a:t> to achieve her goals.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US" dirty="0"/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75BF611-D2A5-4454-8C47-95B0BC422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627455" y="-19394"/>
            <a:ext cx="806149" cy="687739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8E247F06-3E9B-6B49-ADC2-EDD9CF2CEC87}"/>
              </a:ext>
            </a:extLst>
          </p:cNvPr>
          <p:cNvSpPr txBox="1"/>
          <p:nvPr/>
        </p:nvSpPr>
        <p:spPr>
          <a:xfrm>
            <a:off x="10793120" y="6395165"/>
            <a:ext cx="1371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(NHS 2018)</a:t>
            </a:r>
          </a:p>
        </p:txBody>
      </p:sp>
      <p:pic>
        <p:nvPicPr>
          <p:cNvPr id="1026" name="Picture 2" descr="Why Elderly Care Can Be So Important - Home Help for Seniors, Senior Home  Care in Lincolnwood Chicagoland, Helping Seniors Live Well at Home | Home  Care Powered by AUAF">
            <a:extLst>
              <a:ext uri="{FF2B5EF4-FFF2-40B4-BE49-F238E27FC236}">
                <a16:creationId xmlns:a16="http://schemas.microsoft.com/office/drawing/2014/main" id="{45009762-FED6-7C4E-946A-89850B57AE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870632" cy="6857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BA654A4-8E33-B346-BD18-A5C1D135EF76}"/>
              </a:ext>
            </a:extLst>
          </p:cNvPr>
          <p:cNvSpPr txBox="1"/>
          <p:nvPr/>
        </p:nvSpPr>
        <p:spPr>
          <a:xfrm>
            <a:off x="355600" y="6400800"/>
            <a:ext cx="2387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(Image 1: Homecare 2018)</a:t>
            </a:r>
          </a:p>
        </p:txBody>
      </p:sp>
    </p:spTree>
    <p:extLst>
      <p:ext uri="{BB962C8B-B14F-4D97-AF65-F5344CB8AC3E}">
        <p14:creationId xmlns:p14="http://schemas.microsoft.com/office/powerpoint/2010/main" val="4601119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6CA7A60-8DF8-4B78-BFE3-B372B90AB9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69A5737-8D36-4BF8-AC7D-2AA2B6B633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968"/>
            <a:ext cx="3818316" cy="6900306"/>
          </a:xfrm>
          <a:custGeom>
            <a:avLst/>
            <a:gdLst>
              <a:gd name="connsiteX0" fmla="*/ 0 w 4584879"/>
              <a:gd name="connsiteY0" fmla="*/ 0 h 6863976"/>
              <a:gd name="connsiteX1" fmla="*/ 4584879 w 4584879"/>
              <a:gd name="connsiteY1" fmla="*/ 0 h 6863976"/>
              <a:gd name="connsiteX2" fmla="*/ 2493114 w 4584879"/>
              <a:gd name="connsiteY2" fmla="*/ 6863976 h 6863976"/>
              <a:gd name="connsiteX3" fmla="*/ 0 w 4584879"/>
              <a:gd name="connsiteY3" fmla="*/ 6863976 h 6863976"/>
              <a:gd name="connsiteX0" fmla="*/ 0 w 3818316"/>
              <a:gd name="connsiteY0" fmla="*/ 0 h 6863976"/>
              <a:gd name="connsiteX1" fmla="*/ 3818316 w 3818316"/>
              <a:gd name="connsiteY1" fmla="*/ 0 h 6863976"/>
              <a:gd name="connsiteX2" fmla="*/ 2493114 w 3818316"/>
              <a:gd name="connsiteY2" fmla="*/ 6863976 h 6863976"/>
              <a:gd name="connsiteX3" fmla="*/ 0 w 3818316"/>
              <a:gd name="connsiteY3" fmla="*/ 6863976 h 6863976"/>
              <a:gd name="connsiteX4" fmla="*/ 0 w 3818316"/>
              <a:gd name="connsiteY4" fmla="*/ 0 h 6863976"/>
              <a:gd name="connsiteX0" fmla="*/ 0 w 3818316"/>
              <a:gd name="connsiteY0" fmla="*/ 0 h 6863976"/>
              <a:gd name="connsiteX1" fmla="*/ 3818316 w 3818316"/>
              <a:gd name="connsiteY1" fmla="*/ 0 h 6863976"/>
              <a:gd name="connsiteX2" fmla="*/ 2252194 w 3818316"/>
              <a:gd name="connsiteY2" fmla="*/ 6853025 h 6863976"/>
              <a:gd name="connsiteX3" fmla="*/ 0 w 3818316"/>
              <a:gd name="connsiteY3" fmla="*/ 6863976 h 6863976"/>
              <a:gd name="connsiteX4" fmla="*/ 0 w 3818316"/>
              <a:gd name="connsiteY4" fmla="*/ 0 h 68639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18316" h="6863976">
                <a:moveTo>
                  <a:pt x="0" y="0"/>
                </a:moveTo>
                <a:lnTo>
                  <a:pt x="3818316" y="0"/>
                </a:lnTo>
                <a:lnTo>
                  <a:pt x="2252194" y="6853025"/>
                </a:lnTo>
                <a:lnTo>
                  <a:pt x="0" y="6863976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778EB2-3A4C-1E41-8EBF-913F6B4E4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810" y="714374"/>
            <a:ext cx="2472454" cy="1857375"/>
          </a:xfrm>
        </p:spPr>
        <p:txBody>
          <a:bodyPr anchor="t">
            <a:normAutofit/>
          </a:bodyPr>
          <a:lstStyle/>
          <a:p>
            <a:r>
              <a:rPr lang="en-US" sz="2800" dirty="0"/>
              <a:t>Person centered practice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2ECE8B0-6962-4F5B-830A-E8F8F97267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2759626"/>
            <a:ext cx="3484282" cy="409538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EAF673E-0279-495F-A8A9-F84D0AB5A4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0" y="5259294"/>
            <a:ext cx="4748213" cy="159571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8718089-AC7A-41E9-BF58-7133BED6A8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2377071"/>
              </p:ext>
            </p:extLst>
          </p:nvPr>
        </p:nvGraphicFramePr>
        <p:xfrm>
          <a:off x="4106586" y="788465"/>
          <a:ext cx="7424423" cy="5245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3C74E70-78D7-E24B-B759-348C8FE9FFDA}"/>
              </a:ext>
            </a:extLst>
          </p:cNvPr>
          <p:cNvSpPr txBox="1"/>
          <p:nvPr/>
        </p:nvSpPr>
        <p:spPr>
          <a:xfrm>
            <a:off x="505913" y="2563021"/>
            <a:ext cx="247245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It is the driver of services to be provided to services users, </a:t>
            </a:r>
          </a:p>
          <a:p>
            <a:r>
              <a:rPr lang="en-GB" dirty="0"/>
              <a:t>and as such needs to be comprehensive. However, at the same time it needs to be easy to use by staff, and understandable to service users and their families.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38CB11D-99D5-044F-9F81-9AE4A87105E6}"/>
              </a:ext>
            </a:extLst>
          </p:cNvPr>
          <p:cNvSpPr txBox="1"/>
          <p:nvPr/>
        </p:nvSpPr>
        <p:spPr>
          <a:xfrm>
            <a:off x="711810" y="6366933"/>
            <a:ext cx="27724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(Rogers  2019)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02375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F2280E7-C41F-468E-9B90-F9CCEFF116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DE92D1-73EE-F846-B82C-215A3E2325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201" y="675167"/>
            <a:ext cx="2254777" cy="4153821"/>
          </a:xfrm>
        </p:spPr>
        <p:txBody>
          <a:bodyPr anchor="t">
            <a:normAutofit/>
          </a:bodyPr>
          <a:lstStyle/>
          <a:p>
            <a:r>
              <a:rPr lang="en-GB" sz="2000" dirty="0"/>
              <a:t>The person centred care plan is divided into  sections. </a:t>
            </a:r>
            <a:endParaRPr lang="en-US" sz="2000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46BEE7D-E1CB-4E40-A841-6C2F1C6D3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89111" y="6954"/>
            <a:ext cx="709684" cy="684409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7A7FAF3-0336-4EB0-BFEE-05F79B6C2E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52934" y="-6954"/>
            <a:ext cx="322728" cy="68580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8D83B9-E372-DC4A-8F2A-A08022E353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0" y="533401"/>
            <a:ext cx="6477000" cy="5771480"/>
          </a:xfrm>
        </p:spPr>
        <p:txBody>
          <a:bodyPr anchor="ctr">
            <a:normAutofit/>
          </a:bodyPr>
          <a:lstStyle/>
          <a:p>
            <a:pPr fontAlgn="base"/>
            <a:r>
              <a:rPr lang="en-GB" sz="3200" dirty="0"/>
              <a:t>Service User Information</a:t>
            </a:r>
          </a:p>
          <a:p>
            <a:pPr fontAlgn="base"/>
            <a:r>
              <a:rPr lang="en-GB" sz="3200" dirty="0"/>
              <a:t> About the Person</a:t>
            </a:r>
          </a:p>
          <a:p>
            <a:pPr fontAlgn="base"/>
            <a:r>
              <a:rPr lang="en-GB" sz="3200" dirty="0"/>
              <a:t> Life Goals</a:t>
            </a:r>
          </a:p>
          <a:p>
            <a:pPr fontAlgn="base"/>
            <a:r>
              <a:rPr lang="en-GB" sz="3200" dirty="0"/>
              <a:t> Health and Safety Assessments</a:t>
            </a:r>
          </a:p>
          <a:p>
            <a:pPr fontAlgn="base"/>
            <a:r>
              <a:rPr lang="en-GB" sz="3200" dirty="0"/>
              <a:t> Daily Living Assessments</a:t>
            </a:r>
          </a:p>
          <a:p>
            <a:pPr fontAlgn="base"/>
            <a:r>
              <a:rPr lang="en-GB" sz="3200" dirty="0"/>
              <a:t> Assessment Outcomes and Support Planning</a:t>
            </a:r>
          </a:p>
          <a:p>
            <a:pPr fontAlgn="base"/>
            <a:r>
              <a:rPr lang="en-GB" sz="3200" dirty="0"/>
              <a:t>Evaluation and Reviews</a:t>
            </a:r>
          </a:p>
          <a:p>
            <a:pPr fontAlgn="base"/>
            <a:r>
              <a:rPr lang="en-GB" sz="3200" dirty="0"/>
              <a:t>Appointments, Records and Notes.</a:t>
            </a:r>
          </a:p>
          <a:p>
            <a:endParaRPr lang="en-US" sz="3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EC8CBA-6FA0-584F-B381-77C10FE12F63}"/>
              </a:ext>
            </a:extLst>
          </p:cNvPr>
          <p:cNvSpPr txBox="1"/>
          <p:nvPr/>
        </p:nvSpPr>
        <p:spPr>
          <a:xfrm>
            <a:off x="549595" y="6304881"/>
            <a:ext cx="24071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(NHS, 2018)</a:t>
            </a:r>
          </a:p>
        </p:txBody>
      </p:sp>
    </p:spTree>
    <p:extLst>
      <p:ext uri="{BB962C8B-B14F-4D97-AF65-F5344CB8AC3E}">
        <p14:creationId xmlns:p14="http://schemas.microsoft.com/office/powerpoint/2010/main" val="22744141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750">
        <p14:reveal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436E0F2-A64B-471E-93C0-8DFE08CC57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C1E3AB1-2A8C-4607-9FAE-D8BDB280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26D66059-832F-40B6-A35F-F56C8F38A1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A515E2ED-7EA9-448D-83FA-54C3DF972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20595356-EABD-4767-AC9D-EA21FF115E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28CD9F06-9628-469C-B788-A894E3E08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8550A431-0B61-421B-B4B7-24C0CFF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2096EABF-579F-4307-8952-04905085F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Desk with stethoscope and computer keyboard">
            <a:extLst>
              <a:ext uri="{FF2B5EF4-FFF2-40B4-BE49-F238E27FC236}">
                <a16:creationId xmlns:a16="http://schemas.microsoft.com/office/drawing/2014/main" id="{1F9F4315-666A-43CB-81B9-15E6A6910C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52" b="15266"/>
          <a:stretch/>
        </p:blipFill>
        <p:spPr>
          <a:xfrm>
            <a:off x="-33559" y="-3643"/>
            <a:ext cx="12225558" cy="6861643"/>
          </a:xfrm>
          <a:prstGeom prst="rect">
            <a:avLst/>
          </a:prstGeom>
        </p:spPr>
      </p:pic>
      <p:sp>
        <p:nvSpPr>
          <p:cNvPr id="36" name="Rectangle 23">
            <a:extLst>
              <a:ext uri="{FF2B5EF4-FFF2-40B4-BE49-F238E27FC236}">
                <a16:creationId xmlns:a16="http://schemas.microsoft.com/office/drawing/2014/main" id="{233D9D3E-2FB8-42AA-B5E5-1EAB4DA920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3556" y="-14280"/>
            <a:ext cx="4615080" cy="6872278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2240216 w 5664007"/>
              <a:gd name="connsiteY0" fmla="*/ 0 h 6857998"/>
              <a:gd name="connsiteX1" fmla="*/ 5664007 w 5664007"/>
              <a:gd name="connsiteY1" fmla="*/ 0 h 6857998"/>
              <a:gd name="connsiteX2" fmla="*/ 5664007 w 5664007"/>
              <a:gd name="connsiteY2" fmla="*/ 6857998 h 6857998"/>
              <a:gd name="connsiteX3" fmla="*/ 0 w 5664007"/>
              <a:gd name="connsiteY3" fmla="*/ 6846045 h 6857998"/>
              <a:gd name="connsiteX4" fmla="*/ 2240216 w 5664007"/>
              <a:gd name="connsiteY4" fmla="*/ 0 h 6857998"/>
              <a:gd name="connsiteX0" fmla="*/ 2170935 w 5594726"/>
              <a:gd name="connsiteY0" fmla="*/ 0 h 6865085"/>
              <a:gd name="connsiteX1" fmla="*/ 5594726 w 5594726"/>
              <a:gd name="connsiteY1" fmla="*/ 0 h 6865085"/>
              <a:gd name="connsiteX2" fmla="*/ 5594726 w 5594726"/>
              <a:gd name="connsiteY2" fmla="*/ 6857998 h 6865085"/>
              <a:gd name="connsiteX3" fmla="*/ 0 w 5594726"/>
              <a:gd name="connsiteY3" fmla="*/ 6865085 h 6865085"/>
              <a:gd name="connsiteX4" fmla="*/ 2170935 w 5594726"/>
              <a:gd name="connsiteY4" fmla="*/ 0 h 6865085"/>
              <a:gd name="connsiteX0" fmla="*/ 2170935 w 5594726"/>
              <a:gd name="connsiteY0" fmla="*/ 0 h 6868625"/>
              <a:gd name="connsiteX1" fmla="*/ 5594726 w 5594726"/>
              <a:gd name="connsiteY1" fmla="*/ 0 h 6868625"/>
              <a:gd name="connsiteX2" fmla="*/ 5594726 w 5594726"/>
              <a:gd name="connsiteY2" fmla="*/ 6868625 h 6868625"/>
              <a:gd name="connsiteX3" fmla="*/ 0 w 5594726"/>
              <a:gd name="connsiteY3" fmla="*/ 6865085 h 6868625"/>
              <a:gd name="connsiteX4" fmla="*/ 2170935 w 5594726"/>
              <a:gd name="connsiteY4" fmla="*/ 0 h 686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94726" h="6868625">
                <a:moveTo>
                  <a:pt x="2170935" y="0"/>
                </a:moveTo>
                <a:lnTo>
                  <a:pt x="5594726" y="0"/>
                </a:lnTo>
                <a:lnTo>
                  <a:pt x="5594726" y="6868625"/>
                </a:lnTo>
                <a:lnTo>
                  <a:pt x="0" y="6865085"/>
                </a:lnTo>
                <a:lnTo>
                  <a:pt x="2170935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222CE0-C8FA-634D-BF61-0CA7C6B71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100" y="1283002"/>
            <a:ext cx="5859276" cy="18588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 b="1" i="0" kern="1200" cap="none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In order to get the correct information when devising the care plan with the patient (</a:t>
            </a:r>
            <a:r>
              <a:rPr lang="en-US" sz="2200" b="1" i="0" cap="none" dirty="0" err="1"/>
              <a:t>U</a:t>
            </a:r>
            <a:r>
              <a:rPr lang="en-US" sz="2200" b="1" i="0" kern="1200" cap="none" baseline="0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mme</a:t>
            </a:r>
            <a:r>
              <a:rPr lang="en-US" sz="2200" b="1" i="0" kern="1200" cap="none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) it is </a:t>
            </a:r>
            <a:r>
              <a:rPr lang="en-US" sz="2200" b="1" i="0" cap="none" dirty="0"/>
              <a:t>best</a:t>
            </a:r>
            <a:r>
              <a:rPr lang="en-US" sz="2200" b="1" i="0" kern="1200" cap="none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to act as an advocate on their behalf. Advocates can:</a:t>
            </a:r>
            <a:br>
              <a:rPr lang="en-US" sz="1900" i="1" kern="1200" cap="all" baseline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en-US" sz="1900" i="1" kern="1200" cap="all" baseline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69FBE6D3-8499-4BE7-8C12-1BA9F0150E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-33558" y="0"/>
            <a:ext cx="6705601" cy="809623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E35C1B90-3208-4854-BFDE-310A02639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3514060" y="1"/>
            <a:ext cx="510363" cy="685799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BFB20B9B-B58D-4A05-87A2-6F8C78BD7C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11602477" y="365123"/>
            <a:ext cx="589522" cy="6492877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18CC7CE6-73AD-436F-BC95-066CC95065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9340702" y="-10737"/>
            <a:ext cx="2851297" cy="1680049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0192C383-6990-4C74-A5FF-EAB4A1EA2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33557" y="6045958"/>
            <a:ext cx="6876857" cy="81204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805ADF6D-41D8-A149-A471-EFF63C1E8F59}"/>
              </a:ext>
            </a:extLst>
          </p:cNvPr>
          <p:cNvSpPr txBox="1"/>
          <p:nvPr/>
        </p:nvSpPr>
        <p:spPr>
          <a:xfrm>
            <a:off x="451884" y="274185"/>
            <a:ext cx="45442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/>
              <a:t>Advocacy/Advocate</a:t>
            </a:r>
          </a:p>
        </p:txBody>
      </p:sp>
      <p:graphicFrame>
        <p:nvGraphicFramePr>
          <p:cNvPr id="48" name="TextBox 3">
            <a:extLst>
              <a:ext uri="{FF2B5EF4-FFF2-40B4-BE49-F238E27FC236}">
                <a16:creationId xmlns:a16="http://schemas.microsoft.com/office/drawing/2014/main" id="{AD3F7044-DB37-4C90-9B30-28EAFFCA6E0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57970159"/>
              </p:ext>
            </p:extLst>
          </p:nvPr>
        </p:nvGraphicFramePr>
        <p:xfrm>
          <a:off x="451884" y="3589867"/>
          <a:ext cx="10222754" cy="31243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779D803-B635-874E-9DD2-0C88249F795C}"/>
              </a:ext>
            </a:extLst>
          </p:cNvPr>
          <p:cNvSpPr txBox="1"/>
          <p:nvPr/>
        </p:nvSpPr>
        <p:spPr>
          <a:xfrm>
            <a:off x="9584267" y="6543675"/>
            <a:ext cx="19588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(MIND, 2021)</a:t>
            </a:r>
          </a:p>
        </p:txBody>
      </p:sp>
    </p:spTree>
    <p:extLst>
      <p:ext uri="{BB962C8B-B14F-4D97-AF65-F5344CB8AC3E}">
        <p14:creationId xmlns:p14="http://schemas.microsoft.com/office/powerpoint/2010/main" val="35673505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C6494C-5D87-9148-818B-F41DD7B59D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6448"/>
            <a:ext cx="9906000" cy="882619"/>
          </a:xfrm>
        </p:spPr>
        <p:txBody>
          <a:bodyPr>
            <a:normAutofit/>
          </a:bodyPr>
          <a:lstStyle/>
          <a:p>
            <a:r>
              <a:rPr lang="en-US" dirty="0"/>
              <a:t>UMME’S CARE PLAN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A7E2F98-BF94-F34D-A314-ADC8F4260C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1074379"/>
              </p:ext>
            </p:extLst>
          </p:nvPr>
        </p:nvGraphicFramePr>
        <p:xfrm>
          <a:off x="821266" y="829734"/>
          <a:ext cx="10227734" cy="598100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113867">
                  <a:extLst>
                    <a:ext uri="{9D8B030D-6E8A-4147-A177-3AD203B41FA5}">
                      <a16:colId xmlns:a16="http://schemas.microsoft.com/office/drawing/2014/main" val="706516178"/>
                    </a:ext>
                  </a:extLst>
                </a:gridCol>
                <a:gridCol w="5113867">
                  <a:extLst>
                    <a:ext uri="{9D8B030D-6E8A-4147-A177-3AD203B41FA5}">
                      <a16:colId xmlns:a16="http://schemas.microsoft.com/office/drawing/2014/main" val="1154235850"/>
                    </a:ext>
                  </a:extLst>
                </a:gridCol>
              </a:tblGrid>
              <a:tr h="436418"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Name: Umme Choudhary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Age:77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02456943"/>
                  </a:ext>
                </a:extLst>
              </a:tr>
              <a:tr h="439803">
                <a:tc>
                  <a:txBody>
                    <a:bodyPr/>
                    <a:lstStyle/>
                    <a:p>
                      <a:r>
                        <a:rPr lang="en-GB" sz="2400" dirty="0">
                          <a:effectLst/>
                        </a:rPr>
                        <a:t>Address: 22 </a:t>
                      </a:r>
                      <a:r>
                        <a:rPr lang="en-GB" sz="2400" dirty="0" err="1">
                          <a:effectLst/>
                        </a:rPr>
                        <a:t>Corselane</a:t>
                      </a:r>
                      <a:r>
                        <a:rPr lang="en-GB" sz="2400" dirty="0">
                          <a:effectLst/>
                        </a:rPr>
                        <a:t> avenue Birmingham Dy4 8sj</a:t>
                      </a:r>
                    </a:p>
                    <a:p>
                      <a:r>
                        <a:rPr lang="en-GB" sz="2400" dirty="0">
                          <a:effectLst/>
                        </a:rPr>
                        <a:t> 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 b="0" dirty="0">
                          <a:effectLst/>
                        </a:rPr>
                        <a:t>Male or Female or other</a:t>
                      </a:r>
                      <a:r>
                        <a:rPr lang="en-GB" sz="2400" dirty="0">
                          <a:effectLst/>
                        </a:rPr>
                        <a:t>: female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13662344"/>
                  </a:ext>
                </a:extLst>
              </a:tr>
              <a:tr h="436418">
                <a:tc>
                  <a:txBody>
                    <a:bodyPr/>
                    <a:lstStyle/>
                    <a:p>
                      <a:r>
                        <a:rPr lang="en-GB" sz="2400" dirty="0">
                          <a:effectLst/>
                        </a:rPr>
                        <a:t>Religion/Ethnicity: </a:t>
                      </a:r>
                      <a:endParaRPr lang="en-GB" sz="24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Muslim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748071973"/>
                  </a:ext>
                </a:extLst>
              </a:tr>
              <a:tr h="436418"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Next of Kin: 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Daughter Madihah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81451947"/>
                  </a:ext>
                </a:extLst>
              </a:tr>
              <a:tr h="436418"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Health concerns: 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Diabetes, High cholesterol, Arthritis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21522638"/>
                  </a:ext>
                </a:extLst>
              </a:tr>
              <a:tr h="436418"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Medication: 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diabetes, cholesterol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25914814"/>
                  </a:ext>
                </a:extLst>
              </a:tr>
              <a:tr h="436418"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Allergies: 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peanut allergy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17787167"/>
                  </a:ext>
                </a:extLst>
              </a:tr>
              <a:tr h="436418"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Environment: 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House is kept tidy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467848032"/>
                  </a:ext>
                </a:extLst>
              </a:tr>
              <a:tr h="811722">
                <a:tc>
                  <a:txBody>
                    <a:bodyPr/>
                    <a:lstStyle/>
                    <a:p>
                      <a:r>
                        <a:rPr lang="en-GB" sz="2400">
                          <a:effectLst/>
                        </a:rPr>
                        <a:t>Mobility: </a:t>
                      </a:r>
                      <a:endParaRPr lang="en-GB" sz="24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effectLst/>
                        </a:rPr>
                        <a:t>She has trouble with her legs and arms due to arthritis so needs assistance with her cooking and cleaning.</a:t>
                      </a:r>
                    </a:p>
                    <a:p>
                      <a:r>
                        <a:rPr lang="en-GB" sz="2400" dirty="0">
                          <a:effectLst/>
                          <a:latin typeface="+mn-lt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Physical activities are also restricted due to arthritis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929467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153574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4A7B9-4232-BC47-8205-2E1577AAD3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2DDA4EE-0C6B-6141-9053-768FD0450B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9505056"/>
              </p:ext>
            </p:extLst>
          </p:nvPr>
        </p:nvGraphicFramePr>
        <p:xfrm>
          <a:off x="1143000" y="43543"/>
          <a:ext cx="9441542" cy="63245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720771">
                  <a:extLst>
                    <a:ext uri="{9D8B030D-6E8A-4147-A177-3AD203B41FA5}">
                      <a16:colId xmlns:a16="http://schemas.microsoft.com/office/drawing/2014/main" val="1189956148"/>
                    </a:ext>
                  </a:extLst>
                </a:gridCol>
                <a:gridCol w="4720771">
                  <a:extLst>
                    <a:ext uri="{9D8B030D-6E8A-4147-A177-3AD203B41FA5}">
                      <a16:colId xmlns:a16="http://schemas.microsoft.com/office/drawing/2014/main" val="1279833101"/>
                    </a:ext>
                  </a:extLst>
                </a:gridCol>
              </a:tblGrid>
              <a:tr h="401784"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</a:rPr>
                        <a:t>Sensory: 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</a:rPr>
                        <a:t>no sensory concerns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97782326"/>
                  </a:ext>
                </a:extLst>
              </a:tr>
              <a:tr h="401784"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</a:rPr>
                        <a:t>Cognitive: 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Has no cognitive concerns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67493282"/>
                  </a:ext>
                </a:extLst>
              </a:tr>
              <a:tr h="401784"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Diet: 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Halal and nut free.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75324313"/>
                  </a:ext>
                </a:extLst>
              </a:tr>
              <a:tr h="1815759"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Personal care: 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</a:rPr>
                        <a:t>Patient has trouble with bathing and dressing as her arthritis restricts movement.</a:t>
                      </a:r>
                    </a:p>
                    <a:p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Needs morning and evening carers to help with getting changed </a:t>
                      </a:r>
                    </a:p>
                    <a:p>
                      <a:r>
                        <a:rPr lang="en-GB" sz="20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Times are 8;00am and 8pm</a:t>
                      </a:r>
                      <a:r>
                        <a:rPr lang="en-GB" sz="2000" dirty="0">
                          <a:effectLst/>
                        </a:rPr>
                        <a:t> 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31652402"/>
                  </a:ext>
                </a:extLst>
              </a:tr>
              <a:tr h="401784"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</a:rPr>
                        <a:t>ICT: 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</a:rPr>
                        <a:t>Handrails in the bathroom.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74769150"/>
                  </a:ext>
                </a:extLst>
              </a:tr>
              <a:tr h="1980828"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Likes and Dislikes: 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 dirty="0" err="1">
                          <a:effectLst/>
                        </a:rPr>
                        <a:t>Umme</a:t>
                      </a:r>
                      <a:r>
                        <a:rPr lang="en-GB" sz="2000" dirty="0">
                          <a:effectLst/>
                        </a:rPr>
                        <a:t> loves to read, loves to go for walks in the garden,</a:t>
                      </a:r>
                    </a:p>
                    <a:p>
                      <a:r>
                        <a:rPr lang="en-GB" sz="2000" dirty="0" err="1">
                          <a:effectLst/>
                        </a:rPr>
                        <a:t>Umme</a:t>
                      </a:r>
                      <a:r>
                        <a:rPr lang="en-GB" sz="2000" dirty="0">
                          <a:effectLst/>
                        </a:rPr>
                        <a:t> loves to go for walks when she is physically able to  </a:t>
                      </a:r>
                    </a:p>
                    <a:p>
                      <a:r>
                        <a:rPr lang="en-GB" sz="2000" dirty="0">
                          <a:effectLst/>
                        </a:rPr>
                        <a:t>She does not like interruption to her timetable 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05044956"/>
                  </a:ext>
                </a:extLst>
              </a:tr>
              <a:tr h="920874"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</a:rPr>
                        <a:t>Risk Assessment: 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 dirty="0" err="1">
                          <a:effectLst/>
                        </a:rPr>
                        <a:t>Umme</a:t>
                      </a:r>
                      <a:r>
                        <a:rPr lang="en-GB" sz="2000" dirty="0">
                          <a:effectLst/>
                        </a:rPr>
                        <a:t> needs ICT devices just in case she falls and is unable to get up by herself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59794522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BE3E170A-E426-4045-A8B2-538F630220E7}"/>
              </a:ext>
            </a:extLst>
          </p:cNvPr>
          <p:cNvSpPr txBox="1"/>
          <p:nvPr/>
        </p:nvSpPr>
        <p:spPr>
          <a:xfrm>
            <a:off x="9652000" y="6581064"/>
            <a:ext cx="2540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(Gov UK 2020)</a:t>
            </a:r>
          </a:p>
        </p:txBody>
      </p:sp>
    </p:spTree>
    <p:extLst>
      <p:ext uri="{BB962C8B-B14F-4D97-AF65-F5344CB8AC3E}">
        <p14:creationId xmlns:p14="http://schemas.microsoft.com/office/powerpoint/2010/main" val="20182559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923A181-1CEA-9C47-A9FF-54053291D3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8911152"/>
              </p:ext>
            </p:extLst>
          </p:nvPr>
        </p:nvGraphicFramePr>
        <p:xfrm>
          <a:off x="1151466" y="660400"/>
          <a:ext cx="9889068" cy="504951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944534">
                  <a:extLst>
                    <a:ext uri="{9D8B030D-6E8A-4147-A177-3AD203B41FA5}">
                      <a16:colId xmlns:a16="http://schemas.microsoft.com/office/drawing/2014/main" val="189502050"/>
                    </a:ext>
                  </a:extLst>
                </a:gridCol>
                <a:gridCol w="4944534">
                  <a:extLst>
                    <a:ext uri="{9D8B030D-6E8A-4147-A177-3AD203B41FA5}">
                      <a16:colId xmlns:a16="http://schemas.microsoft.com/office/drawing/2014/main" val="3777773380"/>
                    </a:ext>
                  </a:extLst>
                </a:gridCol>
              </a:tblGrid>
              <a:tr h="870373"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Daily Schedule including habits:  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Umme prays 5 times a day and reads her holy book (Quran) every morning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5786906"/>
                  </a:ext>
                </a:extLst>
              </a:tr>
              <a:tr h="1740746"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</a:rPr>
                        <a:t>Hobbies and Interests: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>
                          <a:effectLst/>
                        </a:rPr>
                        <a:t>Umme has a keen interest in knitting and will do it throughout the day depending on her capacity if her arthritis doesn’t play up. </a:t>
                      </a:r>
                      <a:endParaRPr lang="en-GB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19840422"/>
                  </a:ext>
                </a:extLst>
              </a:tr>
              <a:tr h="435187"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</a:rPr>
                        <a:t>Important Information: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 dirty="0" err="1">
                          <a:effectLst/>
                        </a:rPr>
                        <a:t>Umme</a:t>
                      </a:r>
                      <a:r>
                        <a:rPr lang="en-GB" sz="2000" dirty="0">
                          <a:effectLst/>
                        </a:rPr>
                        <a:t> has requested strictly only female carers due to her religious beliefs.</a:t>
                      </a:r>
                    </a:p>
                    <a:p>
                      <a:r>
                        <a:rPr lang="en-GB" sz="2000" dirty="0" err="1">
                          <a:effectLst/>
                        </a:rPr>
                        <a:t>Umme</a:t>
                      </a:r>
                      <a:r>
                        <a:rPr lang="en-GB" sz="2000" dirty="0">
                          <a:effectLst/>
                        </a:rPr>
                        <a:t> is very lonely and isolated. Her daughter visits once a month on a Saturday. </a:t>
                      </a:r>
                    </a:p>
                    <a:p>
                      <a:r>
                        <a:rPr lang="en-GB" sz="2000" dirty="0">
                          <a:effectLst/>
                        </a:rPr>
                        <a:t>She doesn’t have any friends and no social life.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19675089"/>
                  </a:ext>
                </a:extLst>
              </a:tr>
              <a:tr h="792481">
                <a:tc>
                  <a:txBody>
                    <a:bodyPr/>
                    <a:lstStyle/>
                    <a:p>
                      <a:r>
                        <a:rPr lang="en-GB" sz="2000" dirty="0">
                          <a:effectLst/>
                        </a:rPr>
                        <a:t>Important Dates: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000" dirty="0" err="1">
                          <a:effectLst/>
                        </a:rPr>
                        <a:t>Ummes</a:t>
                      </a:r>
                      <a:r>
                        <a:rPr lang="en-GB" sz="2000" dirty="0">
                          <a:effectLst/>
                        </a:rPr>
                        <a:t> birthday is 20/03/44</a:t>
                      </a:r>
                    </a:p>
                    <a:p>
                      <a:r>
                        <a:rPr lang="en-GB" sz="2000" dirty="0" err="1">
                          <a:effectLst/>
                        </a:rPr>
                        <a:t>Umme</a:t>
                      </a:r>
                      <a:r>
                        <a:rPr lang="en-GB" sz="2000" dirty="0">
                          <a:effectLst/>
                        </a:rPr>
                        <a:t> likes to visit her husbands grave on his death date 1st November 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799132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018660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7">
            <a:extLst>
              <a:ext uri="{FF2B5EF4-FFF2-40B4-BE49-F238E27FC236}">
                <a16:creationId xmlns:a16="http://schemas.microsoft.com/office/drawing/2014/main" id="{81775E6C-9FE7-4AE4-ABE7-2568D95DEA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23">
            <a:extLst>
              <a:ext uri="{FF2B5EF4-FFF2-40B4-BE49-F238E27FC236}">
                <a16:creationId xmlns:a16="http://schemas.microsoft.com/office/drawing/2014/main" id="{8CECB99A-E2AB-482F-A307-4879553101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31323" y="-5553"/>
            <a:ext cx="8860678" cy="6873308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229836 w 5905812"/>
              <a:gd name="connsiteY0" fmla="*/ 0 h 6888661"/>
              <a:gd name="connsiteX1" fmla="*/ 5905812 w 5905812"/>
              <a:gd name="connsiteY1" fmla="*/ 11953 h 6888661"/>
              <a:gd name="connsiteX2" fmla="*/ 5905812 w 5905812"/>
              <a:gd name="connsiteY2" fmla="*/ 6869951 h 6888661"/>
              <a:gd name="connsiteX3" fmla="*/ 0 w 5905812"/>
              <a:gd name="connsiteY3" fmla="*/ 6888661 h 6888661"/>
              <a:gd name="connsiteX4" fmla="*/ 1229836 w 5905812"/>
              <a:gd name="connsiteY4" fmla="*/ 0 h 6888661"/>
              <a:gd name="connsiteX0" fmla="*/ 1156550 w 5832526"/>
              <a:gd name="connsiteY0" fmla="*/ 0 h 6883466"/>
              <a:gd name="connsiteX1" fmla="*/ 5832526 w 5832526"/>
              <a:gd name="connsiteY1" fmla="*/ 11953 h 6883466"/>
              <a:gd name="connsiteX2" fmla="*/ 5832526 w 5832526"/>
              <a:gd name="connsiteY2" fmla="*/ 6869951 h 6883466"/>
              <a:gd name="connsiteX3" fmla="*/ 0 w 5832526"/>
              <a:gd name="connsiteY3" fmla="*/ 6883466 h 6883466"/>
              <a:gd name="connsiteX4" fmla="*/ 1156550 w 5832526"/>
              <a:gd name="connsiteY4" fmla="*/ 0 h 6883466"/>
              <a:gd name="connsiteX0" fmla="*/ 1104130 w 5780106"/>
              <a:gd name="connsiteY0" fmla="*/ 0 h 6873306"/>
              <a:gd name="connsiteX1" fmla="*/ 5780106 w 5780106"/>
              <a:gd name="connsiteY1" fmla="*/ 11953 h 6873306"/>
              <a:gd name="connsiteX2" fmla="*/ 5780106 w 5780106"/>
              <a:gd name="connsiteY2" fmla="*/ 6869951 h 6873306"/>
              <a:gd name="connsiteX3" fmla="*/ 0 w 5780106"/>
              <a:gd name="connsiteY3" fmla="*/ 6873306 h 6873306"/>
              <a:gd name="connsiteX4" fmla="*/ 1104130 w 5780106"/>
              <a:gd name="connsiteY4" fmla="*/ 0 h 6873306"/>
              <a:gd name="connsiteX0" fmla="*/ 1064815 w 5740791"/>
              <a:gd name="connsiteY0" fmla="*/ 0 h 6869951"/>
              <a:gd name="connsiteX1" fmla="*/ 5740791 w 5740791"/>
              <a:gd name="connsiteY1" fmla="*/ 11953 h 6869951"/>
              <a:gd name="connsiteX2" fmla="*/ 5740791 w 5740791"/>
              <a:gd name="connsiteY2" fmla="*/ 6869951 h 6869951"/>
              <a:gd name="connsiteX3" fmla="*/ 0 w 5740791"/>
              <a:gd name="connsiteY3" fmla="*/ 6863146 h 6869951"/>
              <a:gd name="connsiteX4" fmla="*/ 1064815 w 5740791"/>
              <a:gd name="connsiteY4" fmla="*/ 0 h 6869951"/>
              <a:gd name="connsiteX0" fmla="*/ 1038605 w 5714581"/>
              <a:gd name="connsiteY0" fmla="*/ 0 h 6873306"/>
              <a:gd name="connsiteX1" fmla="*/ 5714581 w 5714581"/>
              <a:gd name="connsiteY1" fmla="*/ 11953 h 6873306"/>
              <a:gd name="connsiteX2" fmla="*/ 5714581 w 5714581"/>
              <a:gd name="connsiteY2" fmla="*/ 6869951 h 6873306"/>
              <a:gd name="connsiteX3" fmla="*/ 0 w 5714581"/>
              <a:gd name="connsiteY3" fmla="*/ 6873306 h 6873306"/>
              <a:gd name="connsiteX4" fmla="*/ 1038605 w 5714581"/>
              <a:gd name="connsiteY4" fmla="*/ 0 h 68733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14581" h="6873306">
                <a:moveTo>
                  <a:pt x="1038605" y="0"/>
                </a:moveTo>
                <a:lnTo>
                  <a:pt x="5714581" y="11953"/>
                </a:lnTo>
                <a:lnTo>
                  <a:pt x="5714581" y="6869951"/>
                </a:lnTo>
                <a:lnTo>
                  <a:pt x="0" y="6873306"/>
                </a:lnTo>
                <a:lnTo>
                  <a:pt x="1038605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016938-67D2-3848-A356-9E63CCDFF0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484" y="675167"/>
            <a:ext cx="3971261" cy="4064174"/>
          </a:xfrm>
        </p:spPr>
        <p:txBody>
          <a:bodyPr anchor="t">
            <a:normAutofit/>
          </a:bodyPr>
          <a:lstStyle/>
          <a:p>
            <a:r>
              <a:rPr lang="en-GB"/>
              <a:t>Policies legislation</a:t>
            </a:r>
            <a:br>
              <a:rPr lang="en-GB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160E9-7837-A740-A63C-590F14A4B0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3026" y="533400"/>
            <a:ext cx="5883964" cy="5771481"/>
          </a:xfrm>
        </p:spPr>
        <p:txBody>
          <a:bodyPr anchor="ctr">
            <a:normAutofit/>
          </a:bodyPr>
          <a:lstStyle/>
          <a:p>
            <a:r>
              <a:rPr lang="en-GB" dirty="0"/>
              <a:t>According to NHS (2020) Current legislations and policies need to be factored in:</a:t>
            </a:r>
          </a:p>
          <a:p>
            <a:r>
              <a:rPr lang="en-GB" dirty="0"/>
              <a:t>Health and Social Care Act 2012 this legislation is bound to ensure health inequalities are improved holding health bodies accountable to maintain these inequalities.</a:t>
            </a:r>
          </a:p>
          <a:p>
            <a:r>
              <a:rPr lang="en-GB" dirty="0"/>
              <a:t>The Equality Act 2010 Equal rights for all individuals</a:t>
            </a:r>
          </a:p>
          <a:p>
            <a:r>
              <a:rPr lang="en-GB" dirty="0"/>
              <a:t>Care Act 2014 Local authorities make sure that constituents receive services that promote their care needs and ensure all services/information is accessible </a:t>
            </a:r>
          </a:p>
          <a:p>
            <a:r>
              <a:rPr lang="en-GB" dirty="0"/>
              <a:t>Human Rights Act 1998 promotes the 10 basic human rights</a:t>
            </a:r>
          </a:p>
          <a:p>
            <a:endParaRPr lang="en-US" dirty="0"/>
          </a:p>
        </p:txBody>
      </p:sp>
      <p:cxnSp>
        <p:nvCxnSpPr>
          <p:cNvPr id="17" name="Straight Connector 11">
            <a:extLst>
              <a:ext uri="{FF2B5EF4-FFF2-40B4-BE49-F238E27FC236}">
                <a16:creationId xmlns:a16="http://schemas.microsoft.com/office/drawing/2014/main" id="{A3B4C179-2540-4304-9C9C-2AAAA53EF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" y="4894729"/>
            <a:ext cx="4206239" cy="196787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A364443-B44B-44C9-B8C4-AED23CB6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91373" y="0"/>
            <a:ext cx="463526" cy="691388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70286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7">
            <a:extLst>
              <a:ext uri="{FF2B5EF4-FFF2-40B4-BE49-F238E27FC236}">
                <a16:creationId xmlns:a16="http://schemas.microsoft.com/office/drawing/2014/main" id="{81775E6C-9FE7-4AE4-ABE7-2568D95DEA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3">
            <a:extLst>
              <a:ext uri="{FF2B5EF4-FFF2-40B4-BE49-F238E27FC236}">
                <a16:creationId xmlns:a16="http://schemas.microsoft.com/office/drawing/2014/main" id="{8CECB99A-E2AB-482F-A307-4879553101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650"/>
            <a:ext cx="5676966" cy="6869953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754909 w 6430885"/>
              <a:gd name="connsiteY0" fmla="*/ 0 h 6869951"/>
              <a:gd name="connsiteX1" fmla="*/ 6430885 w 6430885"/>
              <a:gd name="connsiteY1" fmla="*/ 11953 h 6869951"/>
              <a:gd name="connsiteX2" fmla="*/ 6430885 w 6430885"/>
              <a:gd name="connsiteY2" fmla="*/ 6869951 h 6869951"/>
              <a:gd name="connsiteX3" fmla="*/ 0 w 6430885"/>
              <a:gd name="connsiteY3" fmla="*/ 6869951 h 6869951"/>
              <a:gd name="connsiteX4" fmla="*/ 1754909 w 6430885"/>
              <a:gd name="connsiteY4" fmla="*/ 0 h 6869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30885" h="6869951">
                <a:moveTo>
                  <a:pt x="1754909" y="0"/>
                </a:moveTo>
                <a:lnTo>
                  <a:pt x="6430885" y="11953"/>
                </a:lnTo>
                <a:lnTo>
                  <a:pt x="6430885" y="6869951"/>
                </a:lnTo>
                <a:lnTo>
                  <a:pt x="0" y="6869951"/>
                </a:lnTo>
                <a:lnTo>
                  <a:pt x="1754909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1CD9EA-59FF-D245-9C4D-2AD85A0E73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920" y="800849"/>
            <a:ext cx="4065767" cy="3510553"/>
          </a:xfrm>
        </p:spPr>
        <p:txBody>
          <a:bodyPr anchor="t">
            <a:normAutofit/>
          </a:bodyPr>
          <a:lstStyle/>
          <a:p>
            <a:r>
              <a:rPr lang="en-US" dirty="0"/>
              <a:t>CARE AND SUPPORT FOR AN AGEING POPULATION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992219-E93E-484A-A1B7-DB8DD1AD9D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5753" y="533400"/>
            <a:ext cx="5458046" cy="5791200"/>
          </a:xfrm>
        </p:spPr>
        <p:txBody>
          <a:bodyPr anchor="ctr">
            <a:normAutofit/>
          </a:bodyPr>
          <a:lstStyle/>
          <a:p>
            <a:pPr lvl="0">
              <a:lnSpc>
                <a:spcPct val="90000"/>
              </a:lnSpc>
            </a:pPr>
            <a:r>
              <a:rPr lang="en-GB" sz="2200" dirty="0"/>
              <a:t>population is ageing and people’s care needs are becoming more complex, the need for social care services escalates (Kelly &amp; Kenny, 2018). </a:t>
            </a:r>
          </a:p>
          <a:p>
            <a:pPr lvl="0">
              <a:lnSpc>
                <a:spcPct val="90000"/>
              </a:lnSpc>
            </a:pPr>
            <a:r>
              <a:rPr lang="en-GB" sz="2200" dirty="0"/>
              <a:t>Carers provide a wide range of support: including personal care, emotional support, help with practical tasks such as shopping, or giving medication (Kelly &amp; Kenny, 2018). </a:t>
            </a:r>
          </a:p>
          <a:p>
            <a:pPr lvl="0">
              <a:lnSpc>
                <a:spcPct val="90000"/>
              </a:lnSpc>
            </a:pPr>
            <a:r>
              <a:rPr lang="en-GB" sz="2200" dirty="0"/>
              <a:t>Care can be provided by family, friends or neighbours without payment   ( (Kelly &amp; Kenny, 2018). </a:t>
            </a:r>
          </a:p>
          <a:p>
            <a:pPr lvl="0">
              <a:lnSpc>
                <a:spcPct val="90000"/>
              </a:lnSpc>
            </a:pPr>
            <a:r>
              <a:rPr lang="en-GB" sz="2200" dirty="0"/>
              <a:t>30% of older people in England receive no help or very little help with their care needs (</a:t>
            </a:r>
            <a:r>
              <a:rPr lang="en-GB" sz="2200" dirty="0" err="1"/>
              <a:t>Triggle</a:t>
            </a:r>
            <a:r>
              <a:rPr lang="en-GB" sz="2200" dirty="0"/>
              <a:t>, 2018). </a:t>
            </a:r>
          </a:p>
          <a:p>
            <a:pPr lvl="0">
              <a:lnSpc>
                <a:spcPct val="90000"/>
              </a:lnSpc>
            </a:pPr>
            <a:r>
              <a:rPr lang="en-GB" sz="2200" dirty="0"/>
              <a:t>1.4 million older people do not have access to the care and support that they need (Age UK, 2019b). </a:t>
            </a:r>
          </a:p>
          <a:p>
            <a:pPr>
              <a:lnSpc>
                <a:spcPct val="90000"/>
              </a:lnSpc>
            </a:pPr>
            <a:endParaRPr lang="en-US" sz="2200" dirty="0"/>
          </a:p>
        </p:txBody>
      </p:sp>
      <p:cxnSp>
        <p:nvCxnSpPr>
          <p:cNvPr id="26" name="Straight Connector 11">
            <a:extLst>
              <a:ext uri="{FF2B5EF4-FFF2-40B4-BE49-F238E27FC236}">
                <a16:creationId xmlns:a16="http://schemas.microsoft.com/office/drawing/2014/main" id="{E8A66062-E0FE-4EE7-9840-EC05B87AC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1" y="4541520"/>
            <a:ext cx="5895754" cy="231050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13">
            <a:extLst>
              <a:ext uri="{FF2B5EF4-FFF2-40B4-BE49-F238E27FC236}">
                <a16:creationId xmlns:a16="http://schemas.microsoft.com/office/drawing/2014/main" id="{A3B4C179-2540-4304-9C9C-2AAAA53EF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" y="2988236"/>
            <a:ext cx="2418079" cy="388769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8E604A50-B251-124D-810A-CC18E62D84C3}"/>
              </a:ext>
            </a:extLst>
          </p:cNvPr>
          <p:cNvSpPr txBox="1"/>
          <p:nvPr/>
        </p:nvSpPr>
        <p:spPr>
          <a:xfrm>
            <a:off x="541867" y="6324600"/>
            <a:ext cx="2336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(Age UK, 2018)</a:t>
            </a:r>
          </a:p>
        </p:txBody>
      </p:sp>
    </p:spTree>
    <p:extLst>
      <p:ext uri="{BB962C8B-B14F-4D97-AF65-F5344CB8AC3E}">
        <p14:creationId xmlns:p14="http://schemas.microsoft.com/office/powerpoint/2010/main" val="36869603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1775E6C-9FE7-4AE4-ABE7-2568D95DEA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23">
            <a:extLst>
              <a:ext uri="{FF2B5EF4-FFF2-40B4-BE49-F238E27FC236}">
                <a16:creationId xmlns:a16="http://schemas.microsoft.com/office/drawing/2014/main" id="{8CECB99A-E2AB-482F-A307-4879553101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31323" y="-5553"/>
            <a:ext cx="8860678" cy="6873308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229836 w 5905812"/>
              <a:gd name="connsiteY0" fmla="*/ 0 h 6888661"/>
              <a:gd name="connsiteX1" fmla="*/ 5905812 w 5905812"/>
              <a:gd name="connsiteY1" fmla="*/ 11953 h 6888661"/>
              <a:gd name="connsiteX2" fmla="*/ 5905812 w 5905812"/>
              <a:gd name="connsiteY2" fmla="*/ 6869951 h 6888661"/>
              <a:gd name="connsiteX3" fmla="*/ 0 w 5905812"/>
              <a:gd name="connsiteY3" fmla="*/ 6888661 h 6888661"/>
              <a:gd name="connsiteX4" fmla="*/ 1229836 w 5905812"/>
              <a:gd name="connsiteY4" fmla="*/ 0 h 6888661"/>
              <a:gd name="connsiteX0" fmla="*/ 1156550 w 5832526"/>
              <a:gd name="connsiteY0" fmla="*/ 0 h 6883466"/>
              <a:gd name="connsiteX1" fmla="*/ 5832526 w 5832526"/>
              <a:gd name="connsiteY1" fmla="*/ 11953 h 6883466"/>
              <a:gd name="connsiteX2" fmla="*/ 5832526 w 5832526"/>
              <a:gd name="connsiteY2" fmla="*/ 6869951 h 6883466"/>
              <a:gd name="connsiteX3" fmla="*/ 0 w 5832526"/>
              <a:gd name="connsiteY3" fmla="*/ 6883466 h 6883466"/>
              <a:gd name="connsiteX4" fmla="*/ 1156550 w 5832526"/>
              <a:gd name="connsiteY4" fmla="*/ 0 h 6883466"/>
              <a:gd name="connsiteX0" fmla="*/ 1104130 w 5780106"/>
              <a:gd name="connsiteY0" fmla="*/ 0 h 6873306"/>
              <a:gd name="connsiteX1" fmla="*/ 5780106 w 5780106"/>
              <a:gd name="connsiteY1" fmla="*/ 11953 h 6873306"/>
              <a:gd name="connsiteX2" fmla="*/ 5780106 w 5780106"/>
              <a:gd name="connsiteY2" fmla="*/ 6869951 h 6873306"/>
              <a:gd name="connsiteX3" fmla="*/ 0 w 5780106"/>
              <a:gd name="connsiteY3" fmla="*/ 6873306 h 6873306"/>
              <a:gd name="connsiteX4" fmla="*/ 1104130 w 5780106"/>
              <a:gd name="connsiteY4" fmla="*/ 0 h 6873306"/>
              <a:gd name="connsiteX0" fmla="*/ 1064815 w 5740791"/>
              <a:gd name="connsiteY0" fmla="*/ 0 h 6869951"/>
              <a:gd name="connsiteX1" fmla="*/ 5740791 w 5740791"/>
              <a:gd name="connsiteY1" fmla="*/ 11953 h 6869951"/>
              <a:gd name="connsiteX2" fmla="*/ 5740791 w 5740791"/>
              <a:gd name="connsiteY2" fmla="*/ 6869951 h 6869951"/>
              <a:gd name="connsiteX3" fmla="*/ 0 w 5740791"/>
              <a:gd name="connsiteY3" fmla="*/ 6863146 h 6869951"/>
              <a:gd name="connsiteX4" fmla="*/ 1064815 w 5740791"/>
              <a:gd name="connsiteY4" fmla="*/ 0 h 6869951"/>
              <a:gd name="connsiteX0" fmla="*/ 1038605 w 5714581"/>
              <a:gd name="connsiteY0" fmla="*/ 0 h 6873306"/>
              <a:gd name="connsiteX1" fmla="*/ 5714581 w 5714581"/>
              <a:gd name="connsiteY1" fmla="*/ 11953 h 6873306"/>
              <a:gd name="connsiteX2" fmla="*/ 5714581 w 5714581"/>
              <a:gd name="connsiteY2" fmla="*/ 6869951 h 6873306"/>
              <a:gd name="connsiteX3" fmla="*/ 0 w 5714581"/>
              <a:gd name="connsiteY3" fmla="*/ 6873306 h 6873306"/>
              <a:gd name="connsiteX4" fmla="*/ 1038605 w 5714581"/>
              <a:gd name="connsiteY4" fmla="*/ 0 h 68733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14581" h="6873306">
                <a:moveTo>
                  <a:pt x="1038605" y="0"/>
                </a:moveTo>
                <a:lnTo>
                  <a:pt x="5714581" y="11953"/>
                </a:lnTo>
                <a:lnTo>
                  <a:pt x="5714581" y="6869951"/>
                </a:lnTo>
                <a:lnTo>
                  <a:pt x="0" y="6873306"/>
                </a:lnTo>
                <a:lnTo>
                  <a:pt x="1038605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ABBE14-A2FB-F749-9E47-158D95F24F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484" y="675167"/>
            <a:ext cx="3971261" cy="4064174"/>
          </a:xfrm>
        </p:spPr>
        <p:txBody>
          <a:bodyPr anchor="t">
            <a:normAutofit/>
          </a:bodyPr>
          <a:lstStyle/>
          <a:p>
            <a:r>
              <a:rPr lang="en-US" sz="410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7B7DFF-7479-324A-89D4-AAA0FF2744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3026" y="533400"/>
            <a:ext cx="5883964" cy="5771481"/>
          </a:xfrm>
        </p:spPr>
        <p:txBody>
          <a:bodyPr anchor="ctr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300" dirty="0"/>
              <a:t>AGE UK (2019). Available at:&gt;https://</a:t>
            </a:r>
            <a:r>
              <a:rPr lang="en-GB" sz="1300" dirty="0" err="1"/>
              <a:t>www.ageuk.org.uk</a:t>
            </a:r>
            <a:r>
              <a:rPr lang="en-GB" sz="1300" dirty="0"/>
              <a:t>/</a:t>
            </a:r>
            <a:r>
              <a:rPr lang="en-GB" sz="1300" dirty="0" err="1"/>
              <a:t>globalassets</a:t>
            </a:r>
            <a:r>
              <a:rPr lang="en-GB" sz="1300" dirty="0"/>
              <a:t>/age-</a:t>
            </a:r>
            <a:r>
              <a:rPr lang="en-GB" sz="1300" dirty="0" err="1"/>
              <a:t>uk</a:t>
            </a:r>
            <a:r>
              <a:rPr lang="en-GB" sz="1300" dirty="0"/>
              <a:t>/documents/reports-and-publications/</a:t>
            </a:r>
            <a:r>
              <a:rPr lang="en-GB" sz="1300" dirty="0" err="1"/>
              <a:t>later_life_uk_factsheet.pdf</a:t>
            </a:r>
            <a:r>
              <a:rPr lang="en-GB" sz="1300" dirty="0"/>
              <a:t>. [Accessed online:24</a:t>
            </a:r>
            <a:r>
              <a:rPr lang="en-GB" sz="1300" baseline="30000" dirty="0"/>
              <a:t>th</a:t>
            </a:r>
            <a:r>
              <a:rPr lang="en-GB" sz="1300" dirty="0"/>
              <a:t> February 2021].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 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Eaton, S. Roberts, S. Turner, B (2015). Delivering person centred care in long term conditions. Available at:&gt; https://</a:t>
            </a:r>
            <a:r>
              <a:rPr lang="en-GB" sz="1300" dirty="0" err="1"/>
              <a:t>www.yearofcare.co.uk</a:t>
            </a:r>
            <a:r>
              <a:rPr lang="en-GB" sz="1300" dirty="0"/>
              <a:t>/sites/default/files/pdfs/Eaton%20BMJ%202015%20Person%20centred%20care%20in%20LTCs.pdf. [Accessed online: Wednesday 24</a:t>
            </a:r>
            <a:r>
              <a:rPr lang="en-GB" sz="1300" baseline="30000" dirty="0"/>
              <a:t>th</a:t>
            </a:r>
            <a:r>
              <a:rPr lang="en-GB" sz="1300" dirty="0"/>
              <a:t> February 2021].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 </a:t>
            </a:r>
          </a:p>
          <a:p>
            <a:pPr>
              <a:lnSpc>
                <a:spcPct val="90000"/>
              </a:lnSpc>
            </a:pPr>
            <a:r>
              <a:rPr lang="en-GB" sz="1300" dirty="0" err="1"/>
              <a:t>Gemmae</a:t>
            </a:r>
            <a:r>
              <a:rPr lang="en-GB" sz="1300" dirty="0"/>
              <a:t>, M. </a:t>
            </a:r>
            <a:r>
              <a:rPr lang="en-GB" sz="1300" dirty="0" err="1"/>
              <a:t>Vandeusen</a:t>
            </a:r>
            <a:r>
              <a:rPr lang="en-GB" sz="1300" dirty="0"/>
              <a:t>, C. Bolton, R. </a:t>
            </a:r>
            <a:r>
              <a:rPr lang="en-GB" sz="1300" dirty="0" err="1"/>
              <a:t>Hill,J</a:t>
            </a:r>
            <a:r>
              <a:rPr lang="en-GB" sz="1300" dirty="0"/>
              <a:t>. Mueller, </a:t>
            </a:r>
            <a:r>
              <a:rPr lang="en-GB" sz="1300" dirty="0" err="1"/>
              <a:t>N.Sherri</a:t>
            </a:r>
            <a:r>
              <a:rPr lang="en-GB" sz="1300" dirty="0"/>
              <a:t>, L. </a:t>
            </a:r>
            <a:r>
              <a:rPr lang="en-GB" sz="1300" dirty="0" err="1"/>
              <a:t>Bikhour</a:t>
            </a:r>
            <a:r>
              <a:rPr lang="en-GB" sz="1300" dirty="0"/>
              <a:t>, B (2017). Patient‐centred care is a way of doing things: How healthcare employees conceptualize patient‐centred care. Available at:&gt; https://</a:t>
            </a:r>
            <a:r>
              <a:rPr lang="en-GB" sz="1300" dirty="0" err="1"/>
              <a:t>onlinelibrary.wiley.com</a:t>
            </a:r>
            <a:r>
              <a:rPr lang="en-GB" sz="1300" dirty="0"/>
              <a:t>/</a:t>
            </a:r>
            <a:r>
              <a:rPr lang="en-GB" sz="1300" dirty="0" err="1"/>
              <a:t>doi</a:t>
            </a:r>
            <a:r>
              <a:rPr lang="en-GB" sz="1300" dirty="0"/>
              <a:t>/full/10.1111/hex.12615. [Accessed online: Wednesday 24</a:t>
            </a:r>
            <a:r>
              <a:rPr lang="en-GB" sz="1300" baseline="30000" dirty="0"/>
              <a:t>th</a:t>
            </a:r>
            <a:r>
              <a:rPr lang="en-GB" sz="1300" dirty="0"/>
              <a:t> February 2021].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 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Gov UK (2020). Falls: Applying all our </a:t>
            </a:r>
            <a:r>
              <a:rPr lang="en-GB" sz="1300" dirty="0" err="1"/>
              <a:t>Healthhttps</a:t>
            </a:r>
            <a:r>
              <a:rPr lang="en-GB" sz="1300" dirty="0"/>
              <a:t>://</a:t>
            </a:r>
            <a:r>
              <a:rPr lang="en-GB" sz="1300" dirty="0" err="1"/>
              <a:t>www.gov.uk</a:t>
            </a:r>
            <a:r>
              <a:rPr lang="en-GB" sz="1300" dirty="0"/>
              <a:t>/government/publications/falls-applying-all-our-health/falls-applying-all-our-health. [Accessed online: Wednesday 24</a:t>
            </a:r>
            <a:r>
              <a:rPr lang="en-GB" sz="1300" baseline="30000" dirty="0"/>
              <a:t>th</a:t>
            </a:r>
            <a:r>
              <a:rPr lang="en-GB" sz="1300" dirty="0"/>
              <a:t> February 2021].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Homecare (2018).  Available at:&gt;https://</a:t>
            </a:r>
            <a:r>
              <a:rPr lang="en-GB" sz="1300" dirty="0" err="1"/>
              <a:t>www.homecare-aid.com</a:t>
            </a:r>
            <a:r>
              <a:rPr lang="en-GB" sz="1300" dirty="0"/>
              <a:t>/why-elderly-care-can-be-so-important/. [Accessed online: Thursday 25</a:t>
            </a:r>
            <a:r>
              <a:rPr lang="en-GB" sz="1300" baseline="30000" dirty="0"/>
              <a:t>th</a:t>
            </a:r>
            <a:r>
              <a:rPr lang="en-GB" sz="1300" dirty="0"/>
              <a:t> February 2021]. (Image 1).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Kelly, A. Kenny, C. (2018). Unpaid Care. Available at:&gt; https://</a:t>
            </a:r>
            <a:r>
              <a:rPr lang="en-GB" sz="1300" dirty="0" err="1"/>
              <a:t>researchbriefings.parliament.uk</a:t>
            </a:r>
            <a:r>
              <a:rPr lang="en-GB" sz="1300" dirty="0"/>
              <a:t>/</a:t>
            </a:r>
            <a:r>
              <a:rPr lang="en-GB" sz="1300" dirty="0" err="1"/>
              <a:t>ResearchBriefing</a:t>
            </a:r>
            <a:r>
              <a:rPr lang="en-GB" sz="1300" dirty="0"/>
              <a:t>/Summary/POST-PN-0582. [Accessed online: Wednesday 24</a:t>
            </a:r>
            <a:r>
              <a:rPr lang="en-GB" sz="1300" baseline="30000" dirty="0"/>
              <a:t>th</a:t>
            </a:r>
            <a:r>
              <a:rPr lang="en-GB" sz="1300" dirty="0"/>
              <a:t> February 2021].</a:t>
            </a:r>
          </a:p>
          <a:p>
            <a:pPr>
              <a:lnSpc>
                <a:spcPct val="90000"/>
              </a:lnSpc>
            </a:pPr>
            <a:r>
              <a:rPr lang="en-GB" sz="1300" dirty="0"/>
              <a:t>Lumen (2019). Available at:&gt;https://</a:t>
            </a:r>
            <a:r>
              <a:rPr lang="en-GB" sz="1300" dirty="0" err="1"/>
              <a:t>courses.lumenlearning.com</a:t>
            </a:r>
            <a:r>
              <a:rPr lang="en-GB" sz="1300" dirty="0"/>
              <a:t>/boundless-sociology/chapter/the-functionalist-perspective-on-aging/. [Accessed online: Wednesday 24</a:t>
            </a:r>
            <a:r>
              <a:rPr lang="en-GB" sz="1300" baseline="30000" dirty="0"/>
              <a:t>th</a:t>
            </a:r>
            <a:r>
              <a:rPr lang="en-GB" sz="1300" dirty="0"/>
              <a:t> February 2021].</a:t>
            </a:r>
          </a:p>
          <a:p>
            <a:pPr>
              <a:lnSpc>
                <a:spcPct val="90000"/>
              </a:lnSpc>
            </a:pPr>
            <a:endParaRPr lang="en-US" sz="1300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3B4C179-2540-4304-9C9C-2AAAA53EF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" y="4894729"/>
            <a:ext cx="4206239" cy="196787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A364443-B44B-44C9-B8C4-AED23CB6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91373" y="0"/>
            <a:ext cx="463526" cy="691388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16033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1775E6C-9FE7-4AE4-ABE7-2568D95DEA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23">
            <a:extLst>
              <a:ext uri="{FF2B5EF4-FFF2-40B4-BE49-F238E27FC236}">
                <a16:creationId xmlns:a16="http://schemas.microsoft.com/office/drawing/2014/main" id="{8CECB99A-E2AB-482F-A307-4879553101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31323" y="-5553"/>
            <a:ext cx="8860678" cy="6873308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229836 w 5905812"/>
              <a:gd name="connsiteY0" fmla="*/ 0 h 6888661"/>
              <a:gd name="connsiteX1" fmla="*/ 5905812 w 5905812"/>
              <a:gd name="connsiteY1" fmla="*/ 11953 h 6888661"/>
              <a:gd name="connsiteX2" fmla="*/ 5905812 w 5905812"/>
              <a:gd name="connsiteY2" fmla="*/ 6869951 h 6888661"/>
              <a:gd name="connsiteX3" fmla="*/ 0 w 5905812"/>
              <a:gd name="connsiteY3" fmla="*/ 6888661 h 6888661"/>
              <a:gd name="connsiteX4" fmla="*/ 1229836 w 5905812"/>
              <a:gd name="connsiteY4" fmla="*/ 0 h 6888661"/>
              <a:gd name="connsiteX0" fmla="*/ 1156550 w 5832526"/>
              <a:gd name="connsiteY0" fmla="*/ 0 h 6883466"/>
              <a:gd name="connsiteX1" fmla="*/ 5832526 w 5832526"/>
              <a:gd name="connsiteY1" fmla="*/ 11953 h 6883466"/>
              <a:gd name="connsiteX2" fmla="*/ 5832526 w 5832526"/>
              <a:gd name="connsiteY2" fmla="*/ 6869951 h 6883466"/>
              <a:gd name="connsiteX3" fmla="*/ 0 w 5832526"/>
              <a:gd name="connsiteY3" fmla="*/ 6883466 h 6883466"/>
              <a:gd name="connsiteX4" fmla="*/ 1156550 w 5832526"/>
              <a:gd name="connsiteY4" fmla="*/ 0 h 6883466"/>
              <a:gd name="connsiteX0" fmla="*/ 1104130 w 5780106"/>
              <a:gd name="connsiteY0" fmla="*/ 0 h 6873306"/>
              <a:gd name="connsiteX1" fmla="*/ 5780106 w 5780106"/>
              <a:gd name="connsiteY1" fmla="*/ 11953 h 6873306"/>
              <a:gd name="connsiteX2" fmla="*/ 5780106 w 5780106"/>
              <a:gd name="connsiteY2" fmla="*/ 6869951 h 6873306"/>
              <a:gd name="connsiteX3" fmla="*/ 0 w 5780106"/>
              <a:gd name="connsiteY3" fmla="*/ 6873306 h 6873306"/>
              <a:gd name="connsiteX4" fmla="*/ 1104130 w 5780106"/>
              <a:gd name="connsiteY4" fmla="*/ 0 h 6873306"/>
              <a:gd name="connsiteX0" fmla="*/ 1064815 w 5740791"/>
              <a:gd name="connsiteY0" fmla="*/ 0 h 6869951"/>
              <a:gd name="connsiteX1" fmla="*/ 5740791 w 5740791"/>
              <a:gd name="connsiteY1" fmla="*/ 11953 h 6869951"/>
              <a:gd name="connsiteX2" fmla="*/ 5740791 w 5740791"/>
              <a:gd name="connsiteY2" fmla="*/ 6869951 h 6869951"/>
              <a:gd name="connsiteX3" fmla="*/ 0 w 5740791"/>
              <a:gd name="connsiteY3" fmla="*/ 6863146 h 6869951"/>
              <a:gd name="connsiteX4" fmla="*/ 1064815 w 5740791"/>
              <a:gd name="connsiteY4" fmla="*/ 0 h 6869951"/>
              <a:gd name="connsiteX0" fmla="*/ 1038605 w 5714581"/>
              <a:gd name="connsiteY0" fmla="*/ 0 h 6873306"/>
              <a:gd name="connsiteX1" fmla="*/ 5714581 w 5714581"/>
              <a:gd name="connsiteY1" fmla="*/ 11953 h 6873306"/>
              <a:gd name="connsiteX2" fmla="*/ 5714581 w 5714581"/>
              <a:gd name="connsiteY2" fmla="*/ 6869951 h 6873306"/>
              <a:gd name="connsiteX3" fmla="*/ 0 w 5714581"/>
              <a:gd name="connsiteY3" fmla="*/ 6873306 h 6873306"/>
              <a:gd name="connsiteX4" fmla="*/ 1038605 w 5714581"/>
              <a:gd name="connsiteY4" fmla="*/ 0 h 68733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14581" h="6873306">
                <a:moveTo>
                  <a:pt x="1038605" y="0"/>
                </a:moveTo>
                <a:lnTo>
                  <a:pt x="5714581" y="11953"/>
                </a:lnTo>
                <a:lnTo>
                  <a:pt x="5714581" y="6869951"/>
                </a:lnTo>
                <a:lnTo>
                  <a:pt x="0" y="6873306"/>
                </a:lnTo>
                <a:lnTo>
                  <a:pt x="1038605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357AB1-052A-9E48-A51B-9351D976ED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484" y="675167"/>
            <a:ext cx="4206239" cy="4064174"/>
          </a:xfrm>
        </p:spPr>
        <p:txBody>
          <a:bodyPr anchor="t">
            <a:normAutofit/>
          </a:bodyPr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C225EA-125D-774B-B35C-6861F338B4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3026" y="533400"/>
            <a:ext cx="5883964" cy="5771481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/>
              <a:t>MIND (2021) . Advocacy for Mental Health. Available at:&gt;https://</a:t>
            </a:r>
            <a:r>
              <a:rPr lang="en-GB" sz="1700" err="1"/>
              <a:t>www.mind.org.uk</a:t>
            </a:r>
            <a:r>
              <a:rPr lang="en-GB" sz="1700"/>
              <a:t>/information-support/guides-to-support-and-services/advocacy/what-is-advocacy/. [Accessed online: Wednesday 24</a:t>
            </a:r>
            <a:r>
              <a:rPr lang="en-GB" sz="1700" baseline="30000"/>
              <a:t>th</a:t>
            </a:r>
            <a:r>
              <a:rPr lang="en-GB" sz="1700"/>
              <a:t> February 2021].</a:t>
            </a:r>
          </a:p>
          <a:p>
            <a:pPr>
              <a:lnSpc>
                <a:spcPct val="90000"/>
              </a:lnSpc>
            </a:pPr>
            <a:r>
              <a:rPr lang="en-GB" sz="1700"/>
              <a:t> </a:t>
            </a:r>
          </a:p>
          <a:p>
            <a:pPr>
              <a:lnSpc>
                <a:spcPct val="90000"/>
              </a:lnSpc>
            </a:pPr>
            <a:r>
              <a:rPr lang="en-GB" sz="1700"/>
              <a:t>NHS (2018). Care and Support plans. Available at:&gt;https://</a:t>
            </a:r>
            <a:r>
              <a:rPr lang="en-GB" sz="1700" err="1"/>
              <a:t>www.nhs.uk</a:t>
            </a:r>
            <a:r>
              <a:rPr lang="en-GB" sz="1700"/>
              <a:t>/conditions/social-care-and-support-guide/help-from-social-services-and-charities/care-and-support-plans/. [Accessed online: Wednesday 24</a:t>
            </a:r>
            <a:r>
              <a:rPr lang="en-GB" sz="1700" baseline="30000"/>
              <a:t>th</a:t>
            </a:r>
            <a:r>
              <a:rPr lang="en-GB" sz="1700"/>
              <a:t> February 2021].</a:t>
            </a:r>
          </a:p>
          <a:p>
            <a:pPr>
              <a:lnSpc>
                <a:spcPct val="90000"/>
              </a:lnSpc>
            </a:pPr>
            <a:r>
              <a:rPr lang="en-GB" sz="1700"/>
              <a:t> </a:t>
            </a:r>
          </a:p>
          <a:p>
            <a:pPr>
              <a:lnSpc>
                <a:spcPct val="90000"/>
              </a:lnSpc>
            </a:pPr>
            <a:r>
              <a:rPr lang="en-GB" sz="1700"/>
              <a:t>Rogers, C (2019). Person centred Therapy. Available at:&gt;https://</a:t>
            </a:r>
            <a:r>
              <a:rPr lang="en-GB" sz="1700" err="1"/>
              <a:t>www.simplypsychology.org</a:t>
            </a:r>
            <a:r>
              <a:rPr lang="en-GB" sz="1700"/>
              <a:t>/client-centred-</a:t>
            </a:r>
            <a:r>
              <a:rPr lang="en-GB" sz="1700" err="1"/>
              <a:t>therapy.html</a:t>
            </a:r>
            <a:r>
              <a:rPr lang="en-GB" sz="1700"/>
              <a:t>. [Accessed online: Wednesday 24</a:t>
            </a:r>
            <a:r>
              <a:rPr lang="en-GB" sz="1700" baseline="30000"/>
              <a:t>th</a:t>
            </a:r>
            <a:r>
              <a:rPr lang="en-GB" sz="1700"/>
              <a:t> February 2021].</a:t>
            </a:r>
          </a:p>
          <a:p>
            <a:pPr>
              <a:lnSpc>
                <a:spcPct val="90000"/>
              </a:lnSpc>
            </a:pPr>
            <a:endParaRPr lang="en-GB" sz="1700"/>
          </a:p>
          <a:p>
            <a:pPr>
              <a:lnSpc>
                <a:spcPct val="90000"/>
              </a:lnSpc>
            </a:pPr>
            <a:r>
              <a:rPr lang="en-GB" sz="1700" err="1"/>
              <a:t>Sisai</a:t>
            </a:r>
            <a:r>
              <a:rPr lang="en-GB" sz="1700"/>
              <a:t>, M (2017). Thesis Nursing Degree Programme. Available at:&gt; https://</a:t>
            </a:r>
            <a:r>
              <a:rPr lang="en-GB" sz="1700" err="1"/>
              <a:t>core.ac.uk</a:t>
            </a:r>
            <a:r>
              <a:rPr lang="en-GB" sz="1700"/>
              <a:t>/download/pdf/84796029.pdf. [Accessed online: Wednesday 24</a:t>
            </a:r>
            <a:r>
              <a:rPr lang="en-GB" sz="1700" baseline="30000"/>
              <a:t>th</a:t>
            </a:r>
            <a:r>
              <a:rPr lang="en-GB" sz="1700"/>
              <a:t> February 2021].</a:t>
            </a:r>
          </a:p>
          <a:p>
            <a:pPr>
              <a:lnSpc>
                <a:spcPct val="90000"/>
              </a:lnSpc>
            </a:pPr>
            <a:endParaRPr lang="en-US" sz="170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3B4C179-2540-4304-9C9C-2AAAA53EF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" y="4894729"/>
            <a:ext cx="4206239" cy="196787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A364443-B44B-44C9-B8C4-AED23CB6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91373" y="0"/>
            <a:ext cx="463526" cy="691388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51013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AngleLinesVTI">
  <a:themeElements>
    <a:clrScheme name="AnalogousFromLightSeedRightStep">
      <a:dk1>
        <a:srgbClr val="000000"/>
      </a:dk1>
      <a:lt1>
        <a:srgbClr val="FFFFFF"/>
      </a:lt1>
      <a:dk2>
        <a:srgbClr val="243141"/>
      </a:dk2>
      <a:lt2>
        <a:srgbClr val="E7E2E8"/>
      </a:lt2>
      <a:accent1>
        <a:srgbClr val="86AC7C"/>
      </a:accent1>
      <a:accent2>
        <a:srgbClr val="6FAF7C"/>
      </a:accent2>
      <a:accent3>
        <a:srgbClr val="7CAC99"/>
      </a:accent3>
      <a:accent4>
        <a:srgbClr val="6EAAAD"/>
      </a:accent4>
      <a:accent5>
        <a:srgbClr val="82A6C3"/>
      </a:accent5>
      <a:accent6>
        <a:srgbClr val="7A83BF"/>
      </a:accent6>
      <a:hlink>
        <a:srgbClr val="A069AE"/>
      </a:hlink>
      <a:folHlink>
        <a:srgbClr val="7F7F7F"/>
      </a:folHlink>
    </a:clrScheme>
    <a:fontScheme name="Walbaum Light Univers Light">
      <a:majorFont>
        <a:latin typeface="Walbaum Display Light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ngleLinesVTI" id="{BC1FC193-C72F-4761-9899-1105EDF6BAE8}" vid="{64612625-F022-44B7-B9FA-9D26DEDBDC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1423</Words>
  <Application>Microsoft Macintosh PowerPoint</Application>
  <PresentationFormat>Widescreen</PresentationFormat>
  <Paragraphs>137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Times New Roman</vt:lpstr>
      <vt:lpstr>Univers Condensed Light</vt:lpstr>
      <vt:lpstr>Walbaum Display Light</vt:lpstr>
      <vt:lpstr>AngleLinesVTI</vt:lpstr>
      <vt:lpstr>Lecturere: Joanne Davis  sanara begum akbar 1713889</vt:lpstr>
      <vt:lpstr>WHAT IS A CARE PLAN?</vt:lpstr>
      <vt:lpstr>PERSON CENTRED PRACTICE: CAREPLAN </vt:lpstr>
      <vt:lpstr>Person centered practice</vt:lpstr>
      <vt:lpstr>The person centred care plan is divided into  sections. </vt:lpstr>
      <vt:lpstr>In order to get the correct information when devising the care plan with the patient (Umme) it is best to act as an advocate on their behalf. Advocates can: </vt:lpstr>
      <vt:lpstr>UMME’S CARE PLAN</vt:lpstr>
      <vt:lpstr>PowerPoint Presentation</vt:lpstr>
      <vt:lpstr>PowerPoint Presentation</vt:lpstr>
      <vt:lpstr>Policies legislation </vt:lpstr>
      <vt:lpstr>CARE AND SUPPORT FOR AN AGEING POPULATION 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Lecturere: Joanne Davis  sanara begum akbar 1713889</dc:title>
  <dc:creator>Sanara Begum Akbar (1713889)</dc:creator>
  <cp:lastModifiedBy>Sanara Begum Akbar (1713889)</cp:lastModifiedBy>
  <cp:revision>7</cp:revision>
  <dcterms:created xsi:type="dcterms:W3CDTF">2021-02-24T19:17:03Z</dcterms:created>
  <dcterms:modified xsi:type="dcterms:W3CDTF">2021-02-25T14:39:04Z</dcterms:modified>
</cp:coreProperties>
</file>