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5" r:id="rId3"/>
    <p:sldId id="257" r:id="rId4"/>
    <p:sldId id="258" r:id="rId5"/>
    <p:sldId id="259" r:id="rId6"/>
    <p:sldId id="260" r:id="rId7"/>
    <p:sldId id="262" r:id="rId8"/>
    <p:sldId id="263" r:id="rId9"/>
    <p:sldId id="264" r:id="rId10"/>
    <p:sldId id="26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CC25C91-4D40-D343-80B0-6EB227ABD75B}" type="datetimeFigureOut">
              <a:rPr lang="en-US" smtClean="0"/>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E54BC0-540F-D742-8264-5F30772B5EE5}" type="slidenum">
              <a:rPr lang="en-US" smtClean="0"/>
              <a:t>‹#›</a:t>
            </a:fld>
            <a:endParaRPr lang="en-US"/>
          </a:p>
        </p:txBody>
      </p:sp>
    </p:spTree>
    <p:extLst>
      <p:ext uri="{BB962C8B-B14F-4D97-AF65-F5344CB8AC3E}">
        <p14:creationId xmlns:p14="http://schemas.microsoft.com/office/powerpoint/2010/main" val="4057196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C25C91-4D40-D343-80B0-6EB227ABD75B}" type="datetimeFigureOut">
              <a:rPr lang="en-US" smtClean="0"/>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E54BC0-540F-D742-8264-5F30772B5EE5}" type="slidenum">
              <a:rPr lang="en-US" smtClean="0"/>
              <a:t>‹#›</a:t>
            </a:fld>
            <a:endParaRPr lang="en-US"/>
          </a:p>
        </p:txBody>
      </p:sp>
    </p:spTree>
    <p:extLst>
      <p:ext uri="{BB962C8B-B14F-4D97-AF65-F5344CB8AC3E}">
        <p14:creationId xmlns:p14="http://schemas.microsoft.com/office/powerpoint/2010/main" val="1978784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C25C91-4D40-D343-80B0-6EB227ABD75B}" type="datetimeFigureOut">
              <a:rPr lang="en-US" smtClean="0"/>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E54BC0-540F-D742-8264-5F30772B5EE5}" type="slidenum">
              <a:rPr lang="en-US" smtClean="0"/>
              <a:t>‹#›</a:t>
            </a:fld>
            <a:endParaRPr lang="en-US"/>
          </a:p>
        </p:txBody>
      </p:sp>
    </p:spTree>
    <p:extLst>
      <p:ext uri="{BB962C8B-B14F-4D97-AF65-F5344CB8AC3E}">
        <p14:creationId xmlns:p14="http://schemas.microsoft.com/office/powerpoint/2010/main" val="5457061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CC25C91-4D40-D343-80B0-6EB227ABD75B}" type="datetimeFigureOut">
              <a:rPr lang="en-US" smtClean="0"/>
              <a:t>3/27/22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E54BC0-540F-D742-8264-5F30772B5EE5}" type="slidenum">
              <a:rPr lang="en-US" smtClean="0"/>
              <a:t>‹#›</a:t>
            </a:fld>
            <a:endParaRPr lang="en-US"/>
          </a:p>
        </p:txBody>
      </p:sp>
    </p:spTree>
    <p:extLst>
      <p:ext uri="{BB962C8B-B14F-4D97-AF65-F5344CB8AC3E}">
        <p14:creationId xmlns:p14="http://schemas.microsoft.com/office/powerpoint/2010/main" val="2313413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CC25C91-4D40-D343-80B0-6EB227ABD75B}" type="datetimeFigureOut">
              <a:rPr lang="en-US" smtClean="0"/>
              <a:t>3/27/22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1E54BC0-540F-D742-8264-5F30772B5EE5}" type="slidenum">
              <a:rPr lang="en-US" smtClean="0"/>
              <a:t>‹#›</a:t>
            </a:fld>
            <a:endParaRPr lang="en-US"/>
          </a:p>
        </p:txBody>
      </p:sp>
    </p:spTree>
    <p:extLst>
      <p:ext uri="{BB962C8B-B14F-4D97-AF65-F5344CB8AC3E}">
        <p14:creationId xmlns:p14="http://schemas.microsoft.com/office/powerpoint/2010/main" val="1443259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CCC25C91-4D40-D343-80B0-6EB227ABD75B}" type="datetimeFigureOut">
              <a:rPr lang="en-US" smtClean="0"/>
              <a:t>3/27/22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E54BC0-540F-D742-8264-5F30772B5EE5}" type="slidenum">
              <a:rPr lang="en-US" smtClean="0"/>
              <a:t>‹#›</a:t>
            </a:fld>
            <a:endParaRPr lang="en-US"/>
          </a:p>
        </p:txBody>
      </p:sp>
    </p:spTree>
    <p:extLst>
      <p:ext uri="{BB962C8B-B14F-4D97-AF65-F5344CB8AC3E}">
        <p14:creationId xmlns:p14="http://schemas.microsoft.com/office/powerpoint/2010/main" val="3603284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C25C91-4D40-D343-80B0-6EB227ABD75B}" type="datetimeFigureOut">
              <a:rPr lang="en-US" smtClean="0"/>
              <a:t>3/27/22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1E54BC0-540F-D742-8264-5F30772B5EE5}" type="slidenum">
              <a:rPr lang="en-US" smtClean="0"/>
              <a:t>‹#›</a:t>
            </a:fld>
            <a:endParaRPr lang="en-US"/>
          </a:p>
        </p:txBody>
      </p:sp>
    </p:spTree>
    <p:extLst>
      <p:ext uri="{BB962C8B-B14F-4D97-AF65-F5344CB8AC3E}">
        <p14:creationId xmlns:p14="http://schemas.microsoft.com/office/powerpoint/2010/main" val="13992134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CC25C91-4D40-D343-80B0-6EB227ABD75B}" type="datetimeFigureOut">
              <a:rPr lang="en-US" smtClean="0"/>
              <a:t>3/27/22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E54BC0-540F-D742-8264-5F30772B5EE5}" type="slidenum">
              <a:rPr lang="en-US" smtClean="0"/>
              <a:t>‹#›</a:t>
            </a:fld>
            <a:endParaRPr lang="en-US"/>
          </a:p>
        </p:txBody>
      </p:sp>
    </p:spTree>
    <p:extLst>
      <p:ext uri="{BB962C8B-B14F-4D97-AF65-F5344CB8AC3E}">
        <p14:creationId xmlns:p14="http://schemas.microsoft.com/office/powerpoint/2010/main" val="14418695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C25C91-4D40-D343-80B0-6EB227ABD75B}" type="datetimeFigureOut">
              <a:rPr lang="en-US" smtClean="0"/>
              <a:t>3/27/22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E54BC0-540F-D742-8264-5F30772B5EE5}" type="slidenum">
              <a:rPr lang="en-US" smtClean="0"/>
              <a:t>‹#›</a:t>
            </a:fld>
            <a:endParaRPr lang="en-US"/>
          </a:p>
        </p:txBody>
      </p:sp>
    </p:spTree>
    <p:extLst>
      <p:ext uri="{BB962C8B-B14F-4D97-AF65-F5344CB8AC3E}">
        <p14:creationId xmlns:p14="http://schemas.microsoft.com/office/powerpoint/2010/main" val="2050676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C25C91-4D40-D343-80B0-6EB227ABD75B}" type="datetimeFigureOut">
              <a:rPr lang="en-US" smtClean="0"/>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E54BC0-540F-D742-8264-5F30772B5EE5}" type="slidenum">
              <a:rPr lang="en-US" smtClean="0"/>
              <a:t>‹#›</a:t>
            </a:fld>
            <a:endParaRPr lang="en-US"/>
          </a:p>
        </p:txBody>
      </p:sp>
    </p:spTree>
    <p:extLst>
      <p:ext uri="{BB962C8B-B14F-4D97-AF65-F5344CB8AC3E}">
        <p14:creationId xmlns:p14="http://schemas.microsoft.com/office/powerpoint/2010/main" val="3994265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C25C91-4D40-D343-80B0-6EB227ABD75B}" type="datetimeFigureOut">
              <a:rPr lang="en-US" smtClean="0"/>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E54BC0-540F-D742-8264-5F30772B5EE5}"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41222602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C25C91-4D40-D343-80B0-6EB227ABD75B}" type="datetimeFigureOut">
              <a:rPr lang="en-US" smtClean="0"/>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E54BC0-540F-D742-8264-5F30772B5EE5}" type="slidenum">
              <a:rPr lang="en-US" smtClean="0"/>
              <a:t>‹#›</a:t>
            </a:fld>
            <a:endParaRPr lang="en-US"/>
          </a:p>
        </p:txBody>
      </p:sp>
    </p:spTree>
    <p:extLst>
      <p:ext uri="{BB962C8B-B14F-4D97-AF65-F5344CB8AC3E}">
        <p14:creationId xmlns:p14="http://schemas.microsoft.com/office/powerpoint/2010/main" val="39272458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C25C91-4D40-D343-80B0-6EB227ABD75B}" type="datetimeFigureOut">
              <a:rPr lang="en-US" smtClean="0"/>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E54BC0-540F-D742-8264-5F30772B5EE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174448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C25C91-4D40-D343-80B0-6EB227ABD75B}" type="datetimeFigureOut">
              <a:rPr lang="en-US" smtClean="0"/>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E54BC0-540F-D742-8264-5F30772B5EE5}" type="slidenum">
              <a:rPr lang="en-US" smtClean="0"/>
              <a:t>‹#›</a:t>
            </a:fld>
            <a:endParaRPr lang="en-US"/>
          </a:p>
        </p:txBody>
      </p:sp>
    </p:spTree>
    <p:extLst>
      <p:ext uri="{BB962C8B-B14F-4D97-AF65-F5344CB8AC3E}">
        <p14:creationId xmlns:p14="http://schemas.microsoft.com/office/powerpoint/2010/main" val="7636193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C25C91-4D40-D343-80B0-6EB227ABD75B}" type="datetimeFigureOut">
              <a:rPr lang="en-US" smtClean="0"/>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E54BC0-540F-D742-8264-5F30772B5EE5}" type="slidenum">
              <a:rPr lang="en-US" smtClean="0"/>
              <a:t>‹#›</a:t>
            </a:fld>
            <a:endParaRPr lang="en-US"/>
          </a:p>
        </p:txBody>
      </p:sp>
    </p:spTree>
    <p:extLst>
      <p:ext uri="{BB962C8B-B14F-4D97-AF65-F5344CB8AC3E}">
        <p14:creationId xmlns:p14="http://schemas.microsoft.com/office/powerpoint/2010/main" val="30328791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C25C91-4D40-D343-80B0-6EB227ABD75B}" type="datetimeFigureOut">
              <a:rPr lang="en-US" smtClean="0"/>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E54BC0-540F-D742-8264-5F30772B5EE5}" type="slidenum">
              <a:rPr lang="en-US" smtClean="0"/>
              <a:t>‹#›</a:t>
            </a:fld>
            <a:endParaRPr lang="en-US"/>
          </a:p>
        </p:txBody>
      </p:sp>
    </p:spTree>
    <p:extLst>
      <p:ext uri="{BB962C8B-B14F-4D97-AF65-F5344CB8AC3E}">
        <p14:creationId xmlns:p14="http://schemas.microsoft.com/office/powerpoint/2010/main" val="2923360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CC25C91-4D40-D343-80B0-6EB227ABD75B}" type="datetimeFigureOut">
              <a:rPr lang="en-US" smtClean="0"/>
              <a:t>3/27/22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1E54BC0-540F-D742-8264-5F30772B5EE5}" type="slidenum">
              <a:rPr lang="en-US" smtClean="0"/>
              <a:t>‹#›</a:t>
            </a:fld>
            <a:endParaRPr lang="en-US"/>
          </a:p>
        </p:txBody>
      </p:sp>
    </p:spTree>
    <p:extLst>
      <p:ext uri="{BB962C8B-B14F-4D97-AF65-F5344CB8AC3E}">
        <p14:creationId xmlns:p14="http://schemas.microsoft.com/office/powerpoint/2010/main" val="30503220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smallbusiness.chron.com/obstacles-effective-communication-3175.html" TargetMode="External"/><Relationship Id="rId2" Type="http://schemas.openxmlformats.org/officeDocument/2006/relationships/hyperlink" Target="https://www.toppr.com/guides/business-correspondence-and-reporting/communication/barriers-in-communication/" TargetMode="External"/><Relationship Id="rId1" Type="http://schemas.openxmlformats.org/officeDocument/2006/relationships/slideLayout" Target="../slideLayouts/slideLayout2.xml"/><Relationship Id="rId4" Type="http://schemas.openxmlformats.org/officeDocument/2006/relationships/hyperlink" Target="https://www.dialpad.com/blog/communication-channe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3AB26-B0FB-4A4B-AFF6-57E8FDF78CB0}"/>
              </a:ext>
            </a:extLst>
          </p:cNvPr>
          <p:cNvSpPr>
            <a:spLocks noGrp="1"/>
          </p:cNvSpPr>
          <p:nvPr>
            <p:ph type="ctrTitle"/>
          </p:nvPr>
        </p:nvSpPr>
        <p:spPr/>
        <p:txBody>
          <a:bodyPr/>
          <a:lstStyle/>
          <a:p>
            <a:r>
              <a:rPr lang="en-GB"/>
              <a:t>Communication</a:t>
            </a:r>
            <a:endParaRPr lang="en-US"/>
          </a:p>
        </p:txBody>
      </p:sp>
      <p:sp>
        <p:nvSpPr>
          <p:cNvPr id="3" name="Subtitle 2">
            <a:extLst>
              <a:ext uri="{FF2B5EF4-FFF2-40B4-BE49-F238E27FC236}">
                <a16:creationId xmlns:a16="http://schemas.microsoft.com/office/drawing/2014/main" id="{25CC0AFD-CDCA-F144-8213-FD40F558746B}"/>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9872733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2E22-E5DF-B449-BC13-D7DAB7BF6109}"/>
              </a:ext>
            </a:extLst>
          </p:cNvPr>
          <p:cNvSpPr>
            <a:spLocks noGrp="1"/>
          </p:cNvSpPr>
          <p:nvPr>
            <p:ph type="title"/>
          </p:nvPr>
        </p:nvSpPr>
        <p:spPr/>
        <p:txBody>
          <a:bodyPr/>
          <a:lstStyle/>
          <a:p>
            <a:r>
              <a:rPr lang="en-GB" dirty="0"/>
              <a:t>Benefits of affective communication </a:t>
            </a:r>
            <a:endParaRPr lang="en-US" dirty="0"/>
          </a:p>
        </p:txBody>
      </p:sp>
      <p:sp>
        <p:nvSpPr>
          <p:cNvPr id="3" name="Content Placeholder 2">
            <a:extLst>
              <a:ext uri="{FF2B5EF4-FFF2-40B4-BE49-F238E27FC236}">
                <a16:creationId xmlns:a16="http://schemas.microsoft.com/office/drawing/2014/main" id="{8B265399-82D0-E74C-9DB0-5F03D88371AE}"/>
              </a:ext>
            </a:extLst>
          </p:cNvPr>
          <p:cNvSpPr>
            <a:spLocks noGrp="1"/>
          </p:cNvSpPr>
          <p:nvPr>
            <p:ph idx="1"/>
          </p:nvPr>
        </p:nvSpPr>
        <p:spPr/>
        <p:txBody>
          <a:bodyPr/>
          <a:lstStyle/>
          <a:p>
            <a:r>
              <a:rPr lang="en-GB" dirty="0"/>
              <a:t>Trust</a:t>
            </a:r>
          </a:p>
          <a:p>
            <a:r>
              <a:rPr lang="en-GB" dirty="0"/>
              <a:t>Team member loyalty </a:t>
            </a:r>
          </a:p>
          <a:p>
            <a:r>
              <a:rPr lang="en-GB" dirty="0"/>
              <a:t>Team member engagement </a:t>
            </a:r>
          </a:p>
          <a:p>
            <a:r>
              <a:rPr lang="en-GB" dirty="0"/>
              <a:t>It improves team work </a:t>
            </a:r>
          </a:p>
          <a:p>
            <a:r>
              <a:rPr lang="en-GB" dirty="0"/>
              <a:t>Resolves issues</a:t>
            </a:r>
          </a:p>
          <a:p>
            <a:r>
              <a:rPr lang="en-GB" dirty="0"/>
              <a:t>Better </a:t>
            </a:r>
            <a:r>
              <a:rPr lang="en-GB"/>
              <a:t>client relationship </a:t>
            </a:r>
            <a:endParaRPr lang="en-US"/>
          </a:p>
        </p:txBody>
      </p:sp>
    </p:spTree>
    <p:extLst>
      <p:ext uri="{BB962C8B-B14F-4D97-AF65-F5344CB8AC3E}">
        <p14:creationId xmlns:p14="http://schemas.microsoft.com/office/powerpoint/2010/main" val="1147469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04579-71FD-D046-808D-EB0780E9F132}"/>
              </a:ext>
            </a:extLst>
          </p:cNvPr>
          <p:cNvSpPr>
            <a:spLocks noGrp="1"/>
          </p:cNvSpPr>
          <p:nvPr>
            <p:ph type="title"/>
          </p:nvPr>
        </p:nvSpPr>
        <p:spPr/>
        <p:txBody>
          <a:bodyPr/>
          <a:lstStyle/>
          <a:p>
            <a:r>
              <a:rPr lang="en-GB"/>
              <a:t>Models of communication </a:t>
            </a:r>
            <a:endParaRPr lang="en-US"/>
          </a:p>
        </p:txBody>
      </p:sp>
      <p:sp>
        <p:nvSpPr>
          <p:cNvPr id="3" name="Content Placeholder 2">
            <a:extLst>
              <a:ext uri="{FF2B5EF4-FFF2-40B4-BE49-F238E27FC236}">
                <a16:creationId xmlns:a16="http://schemas.microsoft.com/office/drawing/2014/main" id="{C9F4E238-645D-1B41-B0C5-28467E4183D8}"/>
              </a:ext>
            </a:extLst>
          </p:cNvPr>
          <p:cNvSpPr>
            <a:spLocks noGrp="1"/>
          </p:cNvSpPr>
          <p:nvPr>
            <p:ph idx="1"/>
          </p:nvPr>
        </p:nvSpPr>
        <p:spPr/>
        <p:txBody>
          <a:bodyPr/>
          <a:lstStyle/>
          <a:p>
            <a:r>
              <a:rPr lang="en-GB"/>
              <a:t>Linear model – the sender is the source of the message It’s a one way message. Example speech and a television broadcast.</a:t>
            </a:r>
          </a:p>
          <a:p>
            <a:r>
              <a:rPr lang="en-GB"/>
              <a:t>Interaction model – is a process when two people are generating a meaning by sending messages. Example computers and phones.</a:t>
            </a:r>
          </a:p>
          <a:p>
            <a:r>
              <a:rPr lang="en-GB"/>
              <a:t>Transaction model – is communication in real life. Example face to face or a phone call. </a:t>
            </a:r>
          </a:p>
          <a:p>
            <a:endParaRPr lang="en-GB"/>
          </a:p>
        </p:txBody>
      </p:sp>
    </p:spTree>
    <p:extLst>
      <p:ext uri="{BB962C8B-B14F-4D97-AF65-F5344CB8AC3E}">
        <p14:creationId xmlns:p14="http://schemas.microsoft.com/office/powerpoint/2010/main" val="3482392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882EF-EE52-4043-B4FA-61ECAB2BB37E}"/>
              </a:ext>
            </a:extLst>
          </p:cNvPr>
          <p:cNvSpPr>
            <a:spLocks noGrp="1"/>
          </p:cNvSpPr>
          <p:nvPr>
            <p:ph type="title"/>
          </p:nvPr>
        </p:nvSpPr>
        <p:spPr/>
        <p:txBody>
          <a:bodyPr/>
          <a:lstStyle/>
          <a:p>
            <a:r>
              <a:rPr lang="en-GB"/>
              <a:t>Organisation </a:t>
            </a:r>
            <a:endParaRPr lang="en-US"/>
          </a:p>
        </p:txBody>
      </p:sp>
      <p:sp>
        <p:nvSpPr>
          <p:cNvPr id="3" name="Content Placeholder 2">
            <a:extLst>
              <a:ext uri="{FF2B5EF4-FFF2-40B4-BE49-F238E27FC236}">
                <a16:creationId xmlns:a16="http://schemas.microsoft.com/office/drawing/2014/main" id="{3CFCF79D-CF4A-BE48-ACD5-5B2FBE45BACC}"/>
              </a:ext>
            </a:extLst>
          </p:cNvPr>
          <p:cNvSpPr>
            <a:spLocks noGrp="1"/>
          </p:cNvSpPr>
          <p:nvPr>
            <p:ph idx="1"/>
          </p:nvPr>
        </p:nvSpPr>
        <p:spPr/>
        <p:txBody>
          <a:bodyPr/>
          <a:lstStyle/>
          <a:p>
            <a:r>
              <a:rPr lang="en-GB"/>
              <a:t>The organisation could use lunar model to promote their business.</a:t>
            </a:r>
          </a:p>
          <a:p>
            <a:r>
              <a:rPr lang="en-GB"/>
              <a:t>interactional to  communicate with the staff members or communicate with their customer’s.</a:t>
            </a:r>
          </a:p>
          <a:p>
            <a:r>
              <a:rPr lang="en-GB"/>
              <a:t>Transactional two communicate with the customers face-to-face if needed and with the staff members.</a:t>
            </a:r>
            <a:endParaRPr lang="en-US"/>
          </a:p>
        </p:txBody>
      </p:sp>
    </p:spTree>
    <p:extLst>
      <p:ext uri="{BB962C8B-B14F-4D97-AF65-F5344CB8AC3E}">
        <p14:creationId xmlns:p14="http://schemas.microsoft.com/office/powerpoint/2010/main" val="5012676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61EAE-6C97-45D1-A8D0-9D23113FFBE2}"/>
              </a:ext>
            </a:extLst>
          </p:cNvPr>
          <p:cNvSpPr>
            <a:spLocks noGrp="1"/>
          </p:cNvSpPr>
          <p:nvPr>
            <p:ph idx="1"/>
          </p:nvPr>
        </p:nvSpPr>
        <p:spPr>
          <a:xfrm>
            <a:off x="571500" y="522515"/>
            <a:ext cx="8702502" cy="5518848"/>
          </a:xfrm>
        </p:spPr>
        <p:txBody>
          <a:bodyPr>
            <a:normAutofit fontScale="70000" lnSpcReduction="20000"/>
          </a:bodyPr>
          <a:lstStyle/>
          <a:p>
            <a:r>
              <a:rPr lang="en-GB"/>
              <a:t> </a:t>
            </a:r>
            <a:r>
              <a:rPr lang="ro-RO" sz="1800" b="1" u="sng">
                <a:ea typeface="+mn-lt"/>
                <a:cs typeface="+mn-lt"/>
              </a:rPr>
              <a:t>Barriers To Effective Communication</a:t>
            </a:r>
            <a:endParaRPr lang="ro-RO" b="1" u="sng"/>
          </a:p>
          <a:p>
            <a:endParaRPr lang="ro-RO" sz="1800" b="1">
              <a:ea typeface="+mn-lt"/>
              <a:cs typeface="+mn-lt"/>
            </a:endParaRPr>
          </a:p>
          <a:p>
            <a:r>
              <a:rPr lang="ro-RO" sz="1800" b="1">
                <a:ea typeface="+mn-lt"/>
                <a:cs typeface="+mn-lt"/>
              </a:rPr>
              <a:t>The prepare of communication has numerous obstructions. The expecting communique will frequently be irritated and misshaped driving to a condition of misconception and disappointment of communication. </a:t>
            </a:r>
            <a:endParaRPr lang="ro-RO">
              <a:cs typeface="Calibri"/>
            </a:endParaRPr>
          </a:p>
          <a:p>
            <a:r>
              <a:rPr lang="ro-RO" sz="1800" b="1">
                <a:ea typeface="+mn-lt"/>
                <a:cs typeface="+mn-lt"/>
              </a:rPr>
              <a:t>The Boundaries to compelling communication may well be of numerous sorts like linguistic, psychological, enthusiastic, physical, and social etc.</a:t>
            </a:r>
            <a:endParaRPr lang="ro-RO" b="1">
              <a:cs typeface="Calibri"/>
            </a:endParaRPr>
          </a:p>
          <a:p>
            <a:r>
              <a:rPr lang="ro-RO" sz="1800" b="1">
                <a:ea typeface="+mn-lt"/>
                <a:cs typeface="+mn-lt"/>
              </a:rPr>
              <a:t>We are going see all of these sorts in detail below. </a:t>
            </a:r>
            <a:endParaRPr lang="ro-RO"/>
          </a:p>
          <a:p>
            <a:endParaRPr lang="ro-RO" sz="1800" b="1">
              <a:ea typeface="+mn-lt"/>
              <a:cs typeface="+mn-lt"/>
            </a:endParaRPr>
          </a:p>
          <a:p>
            <a:r>
              <a:rPr lang="ro-RO" sz="1800" b="1">
                <a:ea typeface="+mn-lt"/>
                <a:cs typeface="+mn-lt"/>
              </a:rPr>
              <a:t>The language barrier is one of the most obstructions that constrain compelling communication. </a:t>
            </a:r>
          </a:p>
          <a:p>
            <a:endParaRPr lang="ro-RO" sz="1800" b="1">
              <a:ea typeface="+mn-lt"/>
              <a:cs typeface="+mn-lt"/>
            </a:endParaRPr>
          </a:p>
          <a:p>
            <a:r>
              <a:rPr lang="ro-RO" sz="1800" b="1">
                <a:ea typeface="+mn-lt"/>
                <a:cs typeface="+mn-lt"/>
              </a:rPr>
              <a:t>Dialect is the foremost commonly utilized instrument of communication. </a:t>
            </a:r>
            <a:endParaRPr lang="ro-RO" b="1">
              <a:cs typeface="Calibri"/>
            </a:endParaRPr>
          </a:p>
          <a:p>
            <a:endParaRPr lang="ro-RO" sz="1800" b="1">
              <a:ea typeface="+mn-lt"/>
              <a:cs typeface="+mn-lt"/>
            </a:endParaRPr>
          </a:p>
          <a:p>
            <a:r>
              <a:rPr lang="ro-RO" sz="1800" b="1">
                <a:ea typeface="+mn-lt"/>
                <a:cs typeface="+mn-lt"/>
              </a:rPr>
              <a:t>The truth that each major locale has its claim dialect is one of the Boundaries to successful communication. </a:t>
            </a:r>
            <a:endParaRPr lang="ro-RO" b="1">
              <a:cs typeface="Calibri"/>
            </a:endParaRPr>
          </a:p>
          <a:p>
            <a:endParaRPr lang="ro-RO" sz="1800" b="1">
              <a:ea typeface="+mn-lt"/>
              <a:cs typeface="+mn-lt"/>
            </a:endParaRPr>
          </a:p>
          <a:p>
            <a:r>
              <a:rPr lang="ro-RO" sz="1800" b="1">
                <a:ea typeface="+mn-lt"/>
                <a:cs typeface="+mn-lt"/>
              </a:rPr>
              <a:t>Sometimes indeed a thick dialect may render the communication ineffective. </a:t>
            </a:r>
            <a:endParaRPr lang="ro-RO" b="1">
              <a:cs typeface="Calibri"/>
            </a:endParaRPr>
          </a:p>
          <a:p>
            <a:endParaRPr lang="ro-RO" sz="1800" b="1">
              <a:ea typeface="+mn-lt"/>
              <a:cs typeface="+mn-lt"/>
            </a:endParaRPr>
          </a:p>
          <a:p>
            <a:r>
              <a:rPr lang="ro-RO" sz="1800" b="1">
                <a:ea typeface="+mn-lt"/>
                <a:cs typeface="+mn-lt"/>
              </a:rPr>
              <a:t>As per a few gauges, the lingos of each two districts changes inside many kilometers. Indeed within the same work environment, diverse workers will have diverse phonetic abilities.</a:t>
            </a:r>
            <a:endParaRPr lang="ro-RO" b="1">
              <a:cs typeface="Calibri"/>
            </a:endParaRPr>
          </a:p>
          <a:p>
            <a:r>
              <a:rPr lang="ro-RO" sz="1800" b="1">
                <a:ea typeface="+mn-lt"/>
                <a:cs typeface="+mn-lt"/>
              </a:rPr>
              <a:t> As a result, the communication channels that span over the organization.</a:t>
            </a:r>
            <a:endParaRPr lang="ro-RO" sz="1800" b="1">
              <a:cs typeface="Calibri"/>
            </a:endParaRPr>
          </a:p>
          <a:p>
            <a:endParaRPr lang="en-GB"/>
          </a:p>
        </p:txBody>
      </p:sp>
    </p:spTree>
    <p:extLst>
      <p:ext uri="{BB962C8B-B14F-4D97-AF65-F5344CB8AC3E}">
        <p14:creationId xmlns:p14="http://schemas.microsoft.com/office/powerpoint/2010/main" val="2429858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9DD0F7-7869-4582-93F9-E23AC5EFE07A}"/>
              </a:ext>
            </a:extLst>
          </p:cNvPr>
          <p:cNvSpPr>
            <a:spLocks noGrp="1"/>
          </p:cNvSpPr>
          <p:nvPr>
            <p:ph idx="1"/>
          </p:nvPr>
        </p:nvSpPr>
        <p:spPr>
          <a:xfrm>
            <a:off x="473529" y="342901"/>
            <a:ext cx="8800473" cy="5698462"/>
          </a:xfrm>
        </p:spPr>
        <p:txBody>
          <a:bodyPr>
            <a:normAutofit/>
          </a:bodyPr>
          <a:lstStyle/>
          <a:p>
            <a:r>
              <a:rPr lang="ro-RO" sz="1800" b="1">
                <a:ea typeface="+mn-lt"/>
                <a:cs typeface="+mn-lt"/>
              </a:rPr>
              <a:t>Common Barriers to Effective Communication</a:t>
            </a:r>
            <a:endParaRPr lang="ro-RO" sz="1800">
              <a:cs typeface="Calibri"/>
            </a:endParaRPr>
          </a:p>
          <a:p>
            <a:endParaRPr lang="ro-RO" sz="1800" b="1">
              <a:ea typeface="+mn-lt"/>
              <a:cs typeface="+mn-lt"/>
            </a:endParaRPr>
          </a:p>
          <a:p>
            <a:pPr marL="285750" indent="-285750">
              <a:buFont typeface="Arial"/>
              <a:buChar char="•"/>
            </a:pPr>
            <a:r>
              <a:rPr lang="ro-RO" sz="1800">
                <a:ea typeface="+mn-lt"/>
                <a:cs typeface="+mn-lt"/>
              </a:rPr>
              <a:t>Dissatisfaction or Disinterest With One's Job. </a:t>
            </a:r>
          </a:p>
          <a:p>
            <a:pPr marL="285750" indent="-285750">
              <a:buFont typeface="Arial"/>
              <a:buChar char="•"/>
            </a:pPr>
            <a:endParaRPr lang="ro-RO" sz="1800">
              <a:ea typeface="+mn-lt"/>
              <a:cs typeface="+mn-lt"/>
            </a:endParaRPr>
          </a:p>
          <a:p>
            <a:pPr marL="285750" indent="-285750">
              <a:buFont typeface="Arial"/>
              <a:buChar char="•"/>
            </a:pPr>
            <a:r>
              <a:rPr lang="ro-RO" sz="1800">
                <a:ea typeface="+mn-lt"/>
                <a:cs typeface="+mn-lt"/>
              </a:rPr>
              <a:t>Inability to Listen to Others. </a:t>
            </a:r>
          </a:p>
          <a:p>
            <a:pPr marL="285750" indent="-285750">
              <a:buFont typeface="Arial"/>
              <a:buChar char="•"/>
            </a:pPr>
            <a:endParaRPr lang="ro-RO" sz="1800">
              <a:cs typeface="Calibri"/>
            </a:endParaRPr>
          </a:p>
          <a:p>
            <a:pPr marL="285750" indent="-285750">
              <a:buFont typeface="Arial"/>
              <a:buChar char="•"/>
            </a:pPr>
            <a:r>
              <a:rPr lang="ro-RO" sz="1800">
                <a:ea typeface="+mn-lt"/>
                <a:cs typeface="+mn-lt"/>
              </a:rPr>
              <a:t>Lack of Transparency &amp; Trust. </a:t>
            </a:r>
            <a:endParaRPr lang="ro-RO" sz="1800">
              <a:cs typeface="Calibri"/>
            </a:endParaRPr>
          </a:p>
          <a:p>
            <a:pPr marL="285750" indent="-285750">
              <a:buFont typeface="Arial"/>
              <a:buChar char="•"/>
            </a:pPr>
            <a:endParaRPr lang="ro-RO" sz="1800">
              <a:ea typeface="+mn-lt"/>
              <a:cs typeface="+mn-lt"/>
            </a:endParaRPr>
          </a:p>
          <a:p>
            <a:pPr marL="285750" indent="-285750">
              <a:buFont typeface="Arial"/>
              <a:buChar char="•"/>
            </a:pPr>
            <a:r>
              <a:rPr lang="ro-RO" sz="1800">
                <a:ea typeface="+mn-lt"/>
                <a:cs typeface="+mn-lt"/>
              </a:rPr>
              <a:t>Communication Styles . </a:t>
            </a:r>
          </a:p>
          <a:p>
            <a:pPr marL="285750" indent="-285750">
              <a:buFont typeface="Arial"/>
              <a:buChar char="•"/>
            </a:pPr>
            <a:endParaRPr lang="ro-RO" sz="1800">
              <a:cs typeface="Calibri"/>
            </a:endParaRPr>
          </a:p>
          <a:p>
            <a:pPr marL="285750" indent="-285750">
              <a:buFont typeface="Arial"/>
              <a:buChar char="•"/>
            </a:pPr>
            <a:r>
              <a:rPr lang="ro-RO" sz="1800">
                <a:ea typeface="+mn-lt"/>
                <a:cs typeface="+mn-lt"/>
              </a:rPr>
              <a:t>Conflicts in the Workplace. </a:t>
            </a:r>
            <a:endParaRPr lang="ro-RO" sz="1800">
              <a:cs typeface="Calibri"/>
            </a:endParaRPr>
          </a:p>
          <a:p>
            <a:pPr marL="285750" indent="-285750">
              <a:buFont typeface="Arial"/>
              <a:buChar char="•"/>
            </a:pPr>
            <a:endParaRPr lang="ro-RO" sz="1800">
              <a:ea typeface="+mn-lt"/>
              <a:cs typeface="+mn-lt"/>
            </a:endParaRPr>
          </a:p>
          <a:p>
            <a:pPr marL="285750" indent="-285750">
              <a:buFont typeface="Arial"/>
              <a:buChar char="•"/>
            </a:pPr>
            <a:r>
              <a:rPr lang="ro-RO" sz="1800">
                <a:ea typeface="+mn-lt"/>
                <a:cs typeface="+mn-lt"/>
              </a:rPr>
              <a:t>Cultural Differences &amp; Language.</a:t>
            </a:r>
            <a:endParaRPr lang="ro-RO" sz="1800">
              <a:cs typeface="Calibri"/>
            </a:endParaRPr>
          </a:p>
          <a:p>
            <a:endParaRPr lang="en-GB"/>
          </a:p>
        </p:txBody>
      </p:sp>
    </p:spTree>
    <p:extLst>
      <p:ext uri="{BB962C8B-B14F-4D97-AF65-F5344CB8AC3E}">
        <p14:creationId xmlns:p14="http://schemas.microsoft.com/office/powerpoint/2010/main" val="4126454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B32D9A-891D-421A-A013-AE4E3573CC16}"/>
              </a:ext>
            </a:extLst>
          </p:cNvPr>
          <p:cNvSpPr>
            <a:spLocks noGrp="1"/>
          </p:cNvSpPr>
          <p:nvPr>
            <p:ph idx="1"/>
          </p:nvPr>
        </p:nvSpPr>
        <p:spPr>
          <a:xfrm>
            <a:off x="293914" y="359229"/>
            <a:ext cx="8980088" cy="5682133"/>
          </a:xfrm>
        </p:spPr>
        <p:txBody>
          <a:bodyPr>
            <a:normAutofit fontScale="92500" lnSpcReduction="20000"/>
          </a:bodyPr>
          <a:lstStyle/>
          <a:p>
            <a:r>
              <a:rPr lang="en-US" sz="1800">
                <a:ea typeface="+mn-lt"/>
                <a:cs typeface="+mn-lt"/>
              </a:rPr>
              <a:t>Communication channels are the means through which people in an organization communicate. Thought must be given to what channels are used to complete various tasks, because using an inappropriate channel for a task or interaction can lead to negative consequences. Complex messages require richer channels of communication that facilitate interaction to ensure clarity.</a:t>
            </a:r>
            <a:endParaRPr lang="ro-RO" sz="1800">
              <a:ea typeface="Calibri"/>
              <a:cs typeface="Calibri"/>
            </a:endParaRPr>
          </a:p>
          <a:p>
            <a:pPr algn="l"/>
            <a:r>
              <a:rPr lang="en-US" sz="1800" b="1"/>
              <a:t>    Face-to-Face or Personal Communication.</a:t>
            </a:r>
            <a:endParaRPr lang="en-US" sz="1800">
              <a:ea typeface="Calibri"/>
              <a:cs typeface="Calibri"/>
            </a:endParaRPr>
          </a:p>
          <a:p>
            <a:pPr algn="l"/>
            <a:r>
              <a:rPr lang="en-US" sz="1800" b="1">
                <a:ea typeface="Calibri"/>
                <a:cs typeface="Calibri"/>
              </a:rPr>
              <a:t>   -  </a:t>
            </a:r>
            <a:r>
              <a:rPr lang="en-US" sz="1800">
                <a:ea typeface="+mn-lt"/>
                <a:cs typeface="+mn-lt"/>
              </a:rPr>
              <a:t>Face-to-face or individual communication is one of the wealthiest channels of communication that can be utilized inside an organization.</a:t>
            </a:r>
          </a:p>
          <a:p>
            <a:pPr algn="l"/>
            <a:r>
              <a:rPr lang="en-US" sz="1800" b="1">
                <a:ea typeface="+mn-lt"/>
                <a:cs typeface="+mn-lt"/>
              </a:rPr>
              <a:t>    Broadcast</a:t>
            </a:r>
            <a:r>
              <a:rPr lang="en-US" sz="1800" b="1"/>
              <a:t> Media Communications.</a:t>
            </a:r>
            <a:endParaRPr lang="en-US" sz="1800" b="1">
              <a:ea typeface="Calibri"/>
              <a:cs typeface="Calibri"/>
            </a:endParaRPr>
          </a:p>
          <a:p>
            <a:pPr algn="l"/>
            <a:r>
              <a:rPr lang="en-US" sz="1800" b="1">
                <a:ea typeface="Calibri"/>
                <a:cs typeface="Calibri"/>
              </a:rPr>
              <a:t>   - </a:t>
            </a:r>
            <a:r>
              <a:rPr lang="en-US" sz="1800">
                <a:ea typeface="+mn-lt"/>
                <a:cs typeface="+mn-lt"/>
              </a:rPr>
              <a:t>TV, radio and uproarious speakers all drop inside the broadcast media communication channel.</a:t>
            </a:r>
            <a:endParaRPr lang="en-US" sz="1800">
              <a:ea typeface="Calibri"/>
              <a:cs typeface="Calibri"/>
            </a:endParaRPr>
          </a:p>
          <a:p>
            <a:pPr algn="l"/>
            <a:r>
              <a:rPr lang="en-US" sz="1800" b="1"/>
              <a:t>    Mobile Communications Channels.</a:t>
            </a:r>
            <a:endParaRPr lang="en-US" sz="1800" b="1">
              <a:ea typeface="Calibri"/>
              <a:cs typeface="Calibri"/>
            </a:endParaRPr>
          </a:p>
          <a:p>
            <a:pPr algn="l"/>
            <a:r>
              <a:rPr lang="en-US" sz="1800">
                <a:ea typeface="+mn-lt"/>
                <a:cs typeface="+mn-lt"/>
              </a:rPr>
              <a:t>   - A portable communication channel ought to be utilized when a private or more complex message should be transferred to an person or little group.</a:t>
            </a:r>
            <a:endParaRPr lang="en-US" sz="1800">
              <a:ea typeface="Calibri"/>
              <a:cs typeface="Calibri"/>
            </a:endParaRPr>
          </a:p>
          <a:p>
            <a:pPr algn="l"/>
            <a:r>
              <a:rPr lang="en-US" sz="1800" b="1"/>
              <a:t>Electronic Communications Channels.</a:t>
            </a:r>
            <a:endParaRPr lang="en-US" sz="1800">
              <a:ea typeface="Calibri"/>
              <a:cs typeface="Calibri"/>
            </a:endParaRPr>
          </a:p>
          <a:p>
            <a:pPr algn="l"/>
            <a:r>
              <a:rPr lang="en-US" sz="1800">
                <a:ea typeface="+mn-lt"/>
                <a:cs typeface="+mn-lt"/>
              </a:rPr>
              <a:t>   - Electronic communication channels include mail, Web, intranet and social media stages.</a:t>
            </a:r>
            <a:endParaRPr lang="en-US" sz="1800">
              <a:ea typeface="Calibri"/>
              <a:cs typeface="Calibri"/>
            </a:endParaRPr>
          </a:p>
          <a:p>
            <a:pPr algn="l"/>
            <a:r>
              <a:rPr lang="en-US" sz="1800" b="1"/>
              <a:t>Written Methods of Communication.</a:t>
            </a:r>
            <a:endParaRPr lang="en-US" sz="1800">
              <a:ea typeface="Calibri"/>
              <a:cs typeface="Calibri"/>
            </a:endParaRPr>
          </a:p>
          <a:p>
            <a:pPr algn="l"/>
            <a:r>
              <a:rPr lang="en-US" sz="1800">
                <a:ea typeface="+mn-lt"/>
                <a:cs typeface="+mn-lt"/>
              </a:rPr>
              <a:t>Written communication should be used when a message that does not require interaction needs to be communicated to an employee or group.</a:t>
            </a:r>
            <a:r>
              <a:rPr lang="en-US">
                <a:ea typeface="+mn-lt"/>
                <a:cs typeface="+mn-lt"/>
              </a:rPr>
              <a:t> </a:t>
            </a:r>
            <a:endParaRPr lang="en-US"/>
          </a:p>
          <a:p>
            <a:endParaRPr lang="en-GB"/>
          </a:p>
        </p:txBody>
      </p:sp>
    </p:spTree>
    <p:extLst>
      <p:ext uri="{BB962C8B-B14F-4D97-AF65-F5344CB8AC3E}">
        <p14:creationId xmlns:p14="http://schemas.microsoft.com/office/powerpoint/2010/main" val="38288401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A5A620-7116-4D4F-9984-9B3BBAC83318}"/>
              </a:ext>
            </a:extLst>
          </p:cNvPr>
          <p:cNvSpPr>
            <a:spLocks noGrp="1"/>
          </p:cNvSpPr>
          <p:nvPr>
            <p:ph idx="1"/>
          </p:nvPr>
        </p:nvSpPr>
        <p:spPr>
          <a:xfrm>
            <a:off x="293914" y="277587"/>
            <a:ext cx="8980088" cy="5763776"/>
          </a:xfrm>
        </p:spPr>
        <p:txBody>
          <a:bodyPr>
            <a:normAutofit fontScale="92500" lnSpcReduction="20000"/>
          </a:bodyPr>
          <a:lstStyle/>
          <a:p>
            <a:r>
              <a:rPr lang="ro-RO" b="1">
                <a:ea typeface="+mn-lt"/>
                <a:cs typeface="+mn-lt"/>
              </a:rPr>
              <a:t>Communication channels :</a:t>
            </a:r>
            <a:endParaRPr lang="ro-RO"/>
          </a:p>
          <a:p>
            <a:endParaRPr lang="ro-RO" b="1">
              <a:ea typeface="+mn-lt"/>
              <a:cs typeface="+mn-lt"/>
            </a:endParaRPr>
          </a:p>
          <a:p>
            <a:r>
              <a:rPr lang="ro-RO">
                <a:ea typeface="+mn-lt"/>
                <a:cs typeface="+mn-lt"/>
              </a:rPr>
              <a:t>Face-to-face communication.</a:t>
            </a:r>
          </a:p>
          <a:p>
            <a:endParaRPr lang="ro-RO">
              <a:ea typeface="+mn-lt"/>
              <a:cs typeface="+mn-lt"/>
            </a:endParaRPr>
          </a:p>
          <a:p>
            <a:r>
              <a:rPr lang="ro-RO">
                <a:ea typeface="+mn-lt"/>
                <a:cs typeface="+mn-lt"/>
              </a:rPr>
              <a:t>Phone calls.</a:t>
            </a:r>
            <a:endParaRPr lang="ro-RO"/>
          </a:p>
          <a:p>
            <a:endParaRPr lang="ro-RO">
              <a:ea typeface="+mn-lt"/>
              <a:cs typeface="+mn-lt"/>
            </a:endParaRPr>
          </a:p>
          <a:p>
            <a:r>
              <a:rPr lang="ro-RO">
                <a:ea typeface="+mn-lt"/>
                <a:cs typeface="+mn-lt"/>
              </a:rPr>
              <a:t>Text messages.</a:t>
            </a:r>
            <a:endParaRPr lang="ro-RO"/>
          </a:p>
          <a:p>
            <a:endParaRPr lang="ro-RO">
              <a:ea typeface="+mn-lt"/>
              <a:cs typeface="+mn-lt"/>
            </a:endParaRPr>
          </a:p>
          <a:p>
            <a:r>
              <a:rPr lang="ro-RO">
                <a:ea typeface="+mn-lt"/>
                <a:cs typeface="+mn-lt"/>
              </a:rPr>
              <a:t>Instant messaging.</a:t>
            </a:r>
            <a:endParaRPr lang="ro-RO"/>
          </a:p>
          <a:p>
            <a:endParaRPr lang="ro-RO">
              <a:ea typeface="+mn-lt"/>
              <a:cs typeface="+mn-lt"/>
            </a:endParaRPr>
          </a:p>
          <a:p>
            <a:r>
              <a:rPr lang="ro-RO">
                <a:ea typeface="+mn-lt"/>
                <a:cs typeface="+mn-lt"/>
              </a:rPr>
              <a:t>Emails.</a:t>
            </a:r>
            <a:endParaRPr lang="ro-RO"/>
          </a:p>
          <a:p>
            <a:endParaRPr lang="ro-RO">
              <a:ea typeface="+mn-lt"/>
              <a:cs typeface="+mn-lt"/>
            </a:endParaRPr>
          </a:p>
          <a:p>
            <a:r>
              <a:rPr lang="ro-RO">
                <a:ea typeface="+mn-lt"/>
                <a:cs typeface="+mn-lt"/>
              </a:rPr>
              <a:t>Live chat.</a:t>
            </a:r>
            <a:endParaRPr lang="ro-RO"/>
          </a:p>
          <a:p>
            <a:endParaRPr lang="ro-RO">
              <a:ea typeface="+mn-lt"/>
              <a:cs typeface="+mn-lt"/>
            </a:endParaRPr>
          </a:p>
          <a:p>
            <a:r>
              <a:rPr lang="ro-RO">
                <a:ea typeface="+mn-lt"/>
                <a:cs typeface="+mn-lt"/>
              </a:rPr>
              <a:t>Social media.</a:t>
            </a:r>
            <a:endParaRPr lang="ro-RO"/>
          </a:p>
          <a:p>
            <a:pPr marL="0" indent="0">
              <a:buNone/>
            </a:pPr>
            <a:br>
              <a:rPr lang="en-US"/>
            </a:br>
            <a:endParaRPr lang="en-US">
              <a:ea typeface="Calibri" panose="020F0502020204030204"/>
              <a:cs typeface="Calibri" panose="020F0502020204030204"/>
            </a:endParaRPr>
          </a:p>
          <a:p>
            <a:endParaRPr lang="en-GB"/>
          </a:p>
        </p:txBody>
      </p:sp>
      <p:pic>
        <p:nvPicPr>
          <p:cNvPr id="1026" name="Picture 2" descr="What are the three types of communication? - BeSpoke">
            <a:extLst>
              <a:ext uri="{FF2B5EF4-FFF2-40B4-BE49-F238E27FC236}">
                <a16:creationId xmlns:a16="http://schemas.microsoft.com/office/drawing/2014/main" id="{1E04EEB7-0862-47C7-AD25-60515344DD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84201" y="1551397"/>
            <a:ext cx="6622559" cy="4150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56000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CB1896C5-1695-45FE-BB50-45CCA554F1B7}"/>
              </a:ext>
            </a:extLst>
          </p:cNvPr>
          <p:cNvGraphicFramePr>
            <a:graphicFrameLocks noGrp="1"/>
          </p:cNvGraphicFramePr>
          <p:nvPr>
            <p:ph idx="1"/>
            <p:extLst>
              <p:ext uri="{D42A27DB-BD31-4B8C-83A1-F6EECF244321}">
                <p14:modId xmlns:p14="http://schemas.microsoft.com/office/powerpoint/2010/main" val="1672015315"/>
              </p:ext>
            </p:extLst>
          </p:nvPr>
        </p:nvGraphicFramePr>
        <p:xfrm>
          <a:off x="743177" y="854302"/>
          <a:ext cx="8596312" cy="4676941"/>
        </p:xfrm>
        <a:graphic>
          <a:graphicData uri="http://schemas.openxmlformats.org/drawingml/2006/table">
            <a:tbl>
              <a:tblPr firstRow="1" bandRow="1">
                <a:tableStyleId>{5C22544A-7EE6-4342-B048-85BDC9FD1C3A}</a:tableStyleId>
              </a:tblPr>
              <a:tblGrid>
                <a:gridCol w="4298156">
                  <a:extLst>
                    <a:ext uri="{9D8B030D-6E8A-4147-A177-3AD203B41FA5}">
                      <a16:colId xmlns:a16="http://schemas.microsoft.com/office/drawing/2014/main" val="2997393048"/>
                    </a:ext>
                  </a:extLst>
                </a:gridCol>
                <a:gridCol w="4298156">
                  <a:extLst>
                    <a:ext uri="{9D8B030D-6E8A-4147-A177-3AD203B41FA5}">
                      <a16:colId xmlns:a16="http://schemas.microsoft.com/office/drawing/2014/main" val="3406764967"/>
                    </a:ext>
                  </a:extLst>
                </a:gridCol>
              </a:tblGrid>
              <a:tr h="474559">
                <a:tc>
                  <a:txBody>
                    <a:bodyPr/>
                    <a:lstStyle/>
                    <a:p>
                      <a:r>
                        <a:rPr lang="en-GB"/>
                        <a:t>Teamwork Evaluation </a:t>
                      </a:r>
                    </a:p>
                  </a:txBody>
                  <a:tcPr/>
                </a:tc>
                <a:tc>
                  <a:txBody>
                    <a:bodyPr/>
                    <a:lstStyle/>
                    <a:p>
                      <a:r>
                        <a:rPr lang="en-GB"/>
                        <a:t>Team responses</a:t>
                      </a:r>
                    </a:p>
                  </a:txBody>
                  <a:tcPr/>
                </a:tc>
                <a:extLst>
                  <a:ext uri="{0D108BD9-81ED-4DB2-BD59-A6C34878D82A}">
                    <a16:rowId xmlns:a16="http://schemas.microsoft.com/office/drawing/2014/main" val="3479681516"/>
                  </a:ext>
                </a:extLst>
              </a:tr>
              <a:tr h="819102">
                <a:tc>
                  <a:txBody>
                    <a:bodyPr/>
                    <a:lstStyle/>
                    <a:p>
                      <a:r>
                        <a:rPr lang="en-GB"/>
                        <a:t>Who was in your team?</a:t>
                      </a:r>
                    </a:p>
                  </a:txBody>
                  <a:tcPr/>
                </a:tc>
                <a:tc>
                  <a:txBody>
                    <a:bodyPr/>
                    <a:lstStyle/>
                    <a:p>
                      <a:r>
                        <a:rPr lang="en-GB" dirty="0"/>
                        <a:t>Luminita, Natalie and Christian</a:t>
                      </a:r>
                    </a:p>
                  </a:txBody>
                  <a:tcPr/>
                </a:tc>
                <a:extLst>
                  <a:ext uri="{0D108BD9-81ED-4DB2-BD59-A6C34878D82A}">
                    <a16:rowId xmlns:a16="http://schemas.microsoft.com/office/drawing/2014/main" val="4026144149"/>
                  </a:ext>
                </a:extLst>
              </a:tr>
              <a:tr h="819102">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t>Who were the Key strengths of your team?</a:t>
                      </a:r>
                    </a:p>
                    <a:p>
                      <a:endParaRPr lang="en-GB"/>
                    </a:p>
                  </a:txBody>
                  <a:tcPr/>
                </a:tc>
                <a:tc>
                  <a:txBody>
                    <a:bodyPr/>
                    <a:lstStyle/>
                    <a:p>
                      <a:r>
                        <a:rPr lang="en-GB" dirty="0"/>
                        <a:t>Christian and Luminita </a:t>
                      </a:r>
                    </a:p>
                  </a:txBody>
                  <a:tcPr/>
                </a:tc>
                <a:extLst>
                  <a:ext uri="{0D108BD9-81ED-4DB2-BD59-A6C34878D82A}">
                    <a16:rowId xmlns:a16="http://schemas.microsoft.com/office/drawing/2014/main" val="1283524906"/>
                  </a:ext>
                </a:extLst>
              </a:tr>
              <a:tr h="819102">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One of the challenges was to get everyone together as a team and get work done</a:t>
                      </a:r>
                    </a:p>
                  </a:txBody>
                  <a:tcPr/>
                </a:tc>
                <a:extLst>
                  <a:ext uri="{0D108BD9-81ED-4DB2-BD59-A6C34878D82A}">
                    <a16:rowId xmlns:a16="http://schemas.microsoft.com/office/drawing/2014/main" val="3686286531"/>
                  </a:ext>
                </a:extLst>
              </a:tr>
              <a:tr h="474559">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t>What would you do differently if you worked as a team again?</a:t>
                      </a:r>
                    </a:p>
                    <a:p>
                      <a:endParaRPr lang="en-GB"/>
                    </a:p>
                  </a:txBody>
                  <a:tcPr/>
                </a:tc>
                <a:tc>
                  <a:txBody>
                    <a:bodyPr/>
                    <a:lstStyle/>
                    <a:p>
                      <a:r>
                        <a:rPr lang="en-GB" dirty="0"/>
                        <a:t>Be more organised and get work done faster</a:t>
                      </a:r>
                    </a:p>
                  </a:txBody>
                  <a:tcPr/>
                </a:tc>
                <a:extLst>
                  <a:ext uri="{0D108BD9-81ED-4DB2-BD59-A6C34878D82A}">
                    <a16:rowId xmlns:a16="http://schemas.microsoft.com/office/drawing/2014/main" val="1157230209"/>
                  </a:ext>
                </a:extLst>
              </a:tr>
              <a:tr h="474559">
                <a:tc>
                  <a:txBody>
                    <a:bodyPr/>
                    <a:lstStyle/>
                    <a:p>
                      <a:r>
                        <a:rPr lang="en-GB" dirty="0"/>
                        <a:t>How would you rate your team working?</a:t>
                      </a:r>
                    </a:p>
                    <a:p>
                      <a:r>
                        <a:rPr lang="en-GB" dirty="0"/>
                        <a:t>Out of 10?</a:t>
                      </a:r>
                    </a:p>
                  </a:txBody>
                  <a:tcPr/>
                </a:tc>
                <a:tc>
                  <a:txBody>
                    <a:bodyPr/>
                    <a:lstStyle/>
                    <a:p>
                      <a:r>
                        <a:rPr lang="en-GB" dirty="0"/>
                        <a:t>7/10</a:t>
                      </a:r>
                    </a:p>
                  </a:txBody>
                  <a:tcPr/>
                </a:tc>
                <a:extLst>
                  <a:ext uri="{0D108BD9-81ED-4DB2-BD59-A6C34878D82A}">
                    <a16:rowId xmlns:a16="http://schemas.microsoft.com/office/drawing/2014/main" val="714960222"/>
                  </a:ext>
                </a:extLst>
              </a:tr>
            </a:tbl>
          </a:graphicData>
        </a:graphic>
      </p:graphicFrame>
    </p:spTree>
    <p:extLst>
      <p:ext uri="{BB962C8B-B14F-4D97-AF65-F5344CB8AC3E}">
        <p14:creationId xmlns:p14="http://schemas.microsoft.com/office/powerpoint/2010/main" val="36027006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A06328-F970-45CB-9E60-7BD1B782CE34}"/>
              </a:ext>
            </a:extLst>
          </p:cNvPr>
          <p:cNvSpPr>
            <a:spLocks noGrp="1"/>
          </p:cNvSpPr>
          <p:nvPr>
            <p:ph idx="1"/>
          </p:nvPr>
        </p:nvSpPr>
        <p:spPr>
          <a:xfrm>
            <a:off x="244929" y="261257"/>
            <a:ext cx="9029073" cy="5780105"/>
          </a:xfrm>
        </p:spPr>
        <p:txBody>
          <a:bodyPr>
            <a:normAutofit/>
          </a:bodyPr>
          <a:lstStyle/>
          <a:p>
            <a:r>
              <a:rPr lang="ro-RO" sz="1400">
                <a:ea typeface="+mn-lt"/>
                <a:cs typeface="+mn-lt"/>
              </a:rPr>
              <a:t>toppr (2019). </a:t>
            </a:r>
            <a:r>
              <a:rPr lang="ro-RO" sz="1400" i="1">
                <a:ea typeface="+mn-lt"/>
                <a:cs typeface="+mn-lt"/>
              </a:rPr>
              <a:t>Toppr-guides</a:t>
            </a:r>
            <a:r>
              <a:rPr lang="ro-RO" sz="1400">
                <a:ea typeface="+mn-lt"/>
                <a:cs typeface="+mn-lt"/>
              </a:rPr>
              <a:t>. [online] Toppr-guides. Available at: </a:t>
            </a:r>
            <a:r>
              <a:rPr lang="ro-RO" sz="1400">
                <a:ea typeface="+mn-lt"/>
                <a:cs typeface="+mn-lt"/>
                <a:hlinkClick r:id="rId2"/>
              </a:rPr>
              <a:t>https://www.toppr.com/guides/business-correspondence-and-reporting/communication/barriers-in-communication/</a:t>
            </a:r>
            <a:r>
              <a:rPr lang="ro-RO" sz="1400">
                <a:ea typeface="+mn-lt"/>
                <a:cs typeface="+mn-lt"/>
              </a:rPr>
              <a:t>.</a:t>
            </a:r>
            <a:endParaRPr lang="ro-RO" sz="1400">
              <a:cs typeface="Calibri" panose="020F0502020204030204"/>
            </a:endParaRPr>
          </a:p>
          <a:p>
            <a:br>
              <a:rPr lang="en-US" sz="1400"/>
            </a:br>
            <a:r>
              <a:rPr lang="en-US" sz="1400">
                <a:ea typeface="+mn-lt"/>
                <a:cs typeface="+mn-lt"/>
              </a:rPr>
              <a:t>Graduate College of Drexel University. (2018). </a:t>
            </a:r>
            <a:r>
              <a:rPr lang="en-US" sz="1400" i="1">
                <a:ea typeface="+mn-lt"/>
                <a:cs typeface="+mn-lt"/>
              </a:rPr>
              <a:t>6 Barriers to Effective Communication</a:t>
            </a:r>
            <a:r>
              <a:rPr lang="en-US" sz="1400">
                <a:ea typeface="+mn-lt"/>
                <a:cs typeface="+mn-lt"/>
              </a:rPr>
              <a:t>. [online] Available at: https://drexel.edu/graduatecollege/professional-development/blog/2018/july/6-barriers-to-effective-communication/.</a:t>
            </a:r>
            <a:endParaRPr lang="en-US" sz="1400"/>
          </a:p>
          <a:p>
            <a:r>
              <a:rPr lang="ro-RO" sz="1400">
                <a:ea typeface="+mn-lt"/>
                <a:cs typeface="+mn-lt"/>
              </a:rPr>
              <a:t>Small Business - Chron.com. (n.d.). </a:t>
            </a:r>
            <a:r>
              <a:rPr lang="ro-RO" sz="1400" i="1">
                <a:ea typeface="+mn-lt"/>
                <a:cs typeface="+mn-lt"/>
              </a:rPr>
              <a:t>Obstacles in Effective Communication</a:t>
            </a:r>
            <a:r>
              <a:rPr lang="ro-RO" sz="1400">
                <a:ea typeface="+mn-lt"/>
                <a:cs typeface="+mn-lt"/>
              </a:rPr>
              <a:t>. [online] Available at: </a:t>
            </a:r>
            <a:r>
              <a:rPr lang="ro-RO" sz="1400">
                <a:ea typeface="+mn-lt"/>
                <a:cs typeface="+mn-lt"/>
                <a:hlinkClick r:id="rId3"/>
              </a:rPr>
              <a:t>https://smallbusiness.chron.com/obstacles-effective-communication-3175.html</a:t>
            </a:r>
            <a:r>
              <a:rPr lang="ro-RO" sz="1400">
                <a:ea typeface="+mn-lt"/>
                <a:cs typeface="+mn-lt"/>
              </a:rPr>
              <a:t>.</a:t>
            </a:r>
          </a:p>
          <a:p>
            <a:pPr marL="0" indent="0">
              <a:buNone/>
            </a:pPr>
            <a:r>
              <a:rPr lang="ro-RO" sz="1400">
                <a:ea typeface="+mn-lt"/>
                <a:cs typeface="+mn-lt"/>
              </a:rPr>
              <a:t>Dialpad. (n.d.). </a:t>
            </a:r>
            <a:r>
              <a:rPr lang="ro-RO" sz="1400" i="1">
                <a:ea typeface="+mn-lt"/>
                <a:cs typeface="+mn-lt"/>
              </a:rPr>
              <a:t>Communication Channels in Business: The 7 Essentials</a:t>
            </a:r>
            <a:r>
              <a:rPr lang="ro-RO" sz="1400">
                <a:ea typeface="+mn-lt"/>
                <a:cs typeface="+mn-lt"/>
              </a:rPr>
              <a:t>. [online] Available at: </a:t>
            </a:r>
            <a:r>
              <a:rPr lang="ro-RO" sz="1400">
                <a:ea typeface="+mn-lt"/>
                <a:cs typeface="+mn-lt"/>
                <a:hlinkClick r:id="rId4"/>
              </a:rPr>
              <a:t>https://www.dialpad.com/blog/communication-channels/</a:t>
            </a:r>
            <a:r>
              <a:rPr lang="ro-RO" sz="1400">
                <a:ea typeface="+mn-lt"/>
                <a:cs typeface="+mn-lt"/>
              </a:rPr>
              <a:t>.</a:t>
            </a:r>
            <a:endParaRPr lang="en-GB" sz="1400">
              <a:ea typeface="+mn-lt"/>
              <a:cs typeface="+mn-lt"/>
            </a:endParaRPr>
          </a:p>
          <a:p>
            <a:pPr marL="0" indent="0">
              <a:buNone/>
            </a:pPr>
            <a:r>
              <a:rPr lang="en-GB" sz="1400" b="0" i="0">
                <a:solidFill>
                  <a:srgbClr val="000000"/>
                </a:solidFill>
                <a:effectLst/>
                <a:latin typeface="Open Sans" panose="020B0606030504020204" pitchFamily="34" charset="0"/>
              </a:rPr>
              <a:t>Courses.lumenlearning.com. 2022. </a:t>
            </a:r>
            <a:r>
              <a:rPr lang="en-GB" sz="1400" b="0" i="1">
                <a:solidFill>
                  <a:srgbClr val="000000"/>
                </a:solidFill>
                <a:effectLst/>
                <a:latin typeface="Open Sans" panose="020B0606030504020204" pitchFamily="34" charset="0"/>
              </a:rPr>
              <a:t>Defining Communication | SPCH 1311: Introduction to Speech Communication</a:t>
            </a:r>
            <a:r>
              <a:rPr lang="en-GB" sz="1400" b="0" i="0">
                <a:solidFill>
                  <a:srgbClr val="000000"/>
                </a:solidFill>
                <a:effectLst/>
                <a:latin typeface="Open Sans" panose="020B0606030504020204" pitchFamily="34" charset="0"/>
              </a:rPr>
              <a:t>. [online] Available at: &lt;https://courses.lumenlearning.com/atdcoursereview-speechcomm-1/chapter/defining-communication/#:~:text=The%20Linear%20Model%20of%20Communication,decodes%20(interprets)%20the%20message.&gt; [Accessed 27 March 2022].</a:t>
            </a:r>
            <a:endParaRPr lang="ro-RO" sz="1400"/>
          </a:p>
          <a:p>
            <a:r>
              <a:rPr lang="en-GB" sz="1400" b="0" i="0">
                <a:solidFill>
                  <a:srgbClr val="000000"/>
                </a:solidFill>
                <a:effectLst/>
                <a:latin typeface="Open Sans" panose="020B0606030504020204" pitchFamily="34" charset="0"/>
              </a:rPr>
              <a:t>(Defining Communication | SPCH 1311: Introduction to Speech Communication, 2022)</a:t>
            </a:r>
          </a:p>
          <a:p>
            <a:r>
              <a:rPr lang="en-GB" sz="1400" b="0" i="0" err="1">
                <a:solidFill>
                  <a:srgbClr val="000000"/>
                </a:solidFill>
                <a:effectLst/>
                <a:latin typeface="Open Sans" panose="020B0606030504020204" pitchFamily="34" charset="0"/>
              </a:rPr>
              <a:t>Lapum</a:t>
            </a:r>
            <a:r>
              <a:rPr lang="en-GB" sz="1400" b="0" i="0">
                <a:solidFill>
                  <a:srgbClr val="000000"/>
                </a:solidFill>
                <a:effectLst/>
                <a:latin typeface="Open Sans" panose="020B0606030504020204" pitchFamily="34" charset="0"/>
              </a:rPr>
              <a:t>, E., St-</a:t>
            </a:r>
            <a:r>
              <a:rPr lang="en-GB" sz="1400" b="0" i="0" err="1">
                <a:solidFill>
                  <a:srgbClr val="000000"/>
                </a:solidFill>
                <a:effectLst/>
                <a:latin typeface="Open Sans" panose="020B0606030504020204" pitchFamily="34" charset="0"/>
              </a:rPr>
              <a:t>Amant</a:t>
            </a:r>
            <a:r>
              <a:rPr lang="en-GB" sz="1400" b="0" i="0">
                <a:solidFill>
                  <a:srgbClr val="000000"/>
                </a:solidFill>
                <a:effectLst/>
                <a:latin typeface="Open Sans" panose="020B0606030504020204" pitchFamily="34" charset="0"/>
              </a:rPr>
              <a:t>, O., Hughes, M. and </a:t>
            </a:r>
            <a:r>
              <a:rPr lang="en-GB" sz="1400" b="0" i="0" err="1">
                <a:solidFill>
                  <a:srgbClr val="000000"/>
                </a:solidFill>
                <a:effectLst/>
                <a:latin typeface="Open Sans" panose="020B0606030504020204" pitchFamily="34" charset="0"/>
              </a:rPr>
              <a:t>Garmaise</a:t>
            </a:r>
            <a:r>
              <a:rPr lang="en-GB" sz="1400" b="0" i="0">
                <a:solidFill>
                  <a:srgbClr val="000000"/>
                </a:solidFill>
                <a:effectLst/>
                <a:latin typeface="Open Sans" panose="020B0606030504020204" pitchFamily="34" charset="0"/>
              </a:rPr>
              <a:t>-Yee, J., 2022. </a:t>
            </a:r>
            <a:r>
              <a:rPr lang="en-GB" sz="1400" b="0" i="1">
                <a:solidFill>
                  <a:srgbClr val="000000"/>
                </a:solidFill>
                <a:effectLst/>
                <a:latin typeface="Open Sans" panose="020B0606030504020204" pitchFamily="34" charset="0"/>
              </a:rPr>
              <a:t>Interaction of Model of Communication</a:t>
            </a:r>
            <a:r>
              <a:rPr lang="en-GB" sz="1400" b="0" i="0">
                <a:solidFill>
                  <a:srgbClr val="000000"/>
                </a:solidFill>
                <a:effectLst/>
                <a:latin typeface="Open Sans" panose="020B0606030504020204" pitchFamily="34" charset="0"/>
              </a:rPr>
              <a:t>. [online] Pressbooks.library.ryerson.ca. Available at: &lt;https://pressbooks.library.ryerson.ca/communicationnursing/chapter/interaction-of-model-of-communication/#:~:text=The%20Interaction%20Model%20of%20communication,contexts%20(Schramm%2C%201997).&gt; [Accessed 27 March 2022].</a:t>
            </a:r>
          </a:p>
          <a:p>
            <a:r>
              <a:rPr lang="en-GB" sz="1400" b="0" i="0">
                <a:solidFill>
                  <a:srgbClr val="000000"/>
                </a:solidFill>
                <a:effectLst/>
                <a:latin typeface="Open Sans" panose="020B0606030504020204" pitchFamily="34" charset="0"/>
              </a:rPr>
              <a:t>(</a:t>
            </a:r>
            <a:r>
              <a:rPr lang="en-GB" sz="1400" b="0" i="0" err="1">
                <a:solidFill>
                  <a:srgbClr val="000000"/>
                </a:solidFill>
                <a:effectLst/>
                <a:latin typeface="Open Sans" panose="020B0606030504020204" pitchFamily="34" charset="0"/>
              </a:rPr>
              <a:t>Lapum</a:t>
            </a:r>
            <a:r>
              <a:rPr lang="en-GB" sz="1400" b="0" i="0">
                <a:solidFill>
                  <a:srgbClr val="000000"/>
                </a:solidFill>
                <a:effectLst/>
                <a:latin typeface="Open Sans" panose="020B0606030504020204" pitchFamily="34" charset="0"/>
              </a:rPr>
              <a:t>, St-</a:t>
            </a:r>
            <a:r>
              <a:rPr lang="en-GB" sz="1400" b="0" i="0" err="1">
                <a:solidFill>
                  <a:srgbClr val="000000"/>
                </a:solidFill>
                <a:effectLst/>
                <a:latin typeface="Open Sans" panose="020B0606030504020204" pitchFamily="34" charset="0"/>
              </a:rPr>
              <a:t>Amant</a:t>
            </a:r>
            <a:r>
              <a:rPr lang="en-GB" sz="1400" b="0" i="0">
                <a:solidFill>
                  <a:srgbClr val="000000"/>
                </a:solidFill>
                <a:effectLst/>
                <a:latin typeface="Open Sans" panose="020B0606030504020204" pitchFamily="34" charset="0"/>
              </a:rPr>
              <a:t>, Hughes and </a:t>
            </a:r>
            <a:r>
              <a:rPr lang="en-GB" sz="1400" b="0" i="0" err="1">
                <a:solidFill>
                  <a:srgbClr val="000000"/>
                </a:solidFill>
                <a:effectLst/>
                <a:latin typeface="Open Sans" panose="020B0606030504020204" pitchFamily="34" charset="0"/>
              </a:rPr>
              <a:t>Garmaise</a:t>
            </a:r>
            <a:r>
              <a:rPr lang="en-GB" sz="1400" b="0" i="0">
                <a:solidFill>
                  <a:srgbClr val="000000"/>
                </a:solidFill>
                <a:effectLst/>
                <a:latin typeface="Open Sans" panose="020B0606030504020204" pitchFamily="34" charset="0"/>
              </a:rPr>
              <a:t>-Yee, 2022)</a:t>
            </a:r>
            <a:endParaRPr lang="en-GB" sz="1400"/>
          </a:p>
        </p:txBody>
      </p:sp>
    </p:spTree>
    <p:extLst>
      <p:ext uri="{BB962C8B-B14F-4D97-AF65-F5344CB8AC3E}">
        <p14:creationId xmlns:p14="http://schemas.microsoft.com/office/powerpoint/2010/main" val="339710017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Ecran lat</PresentationFormat>
  <Slides>10</Slides>
  <Notes>0</Notes>
  <HiddenSlides>0</HiddenSlides>
  <ScaleCrop>false</ScaleCrop>
  <HeadingPairs>
    <vt:vector size="4" baseType="variant">
      <vt:variant>
        <vt:lpstr>Temă</vt:lpstr>
      </vt:variant>
      <vt:variant>
        <vt:i4>1</vt:i4>
      </vt:variant>
      <vt:variant>
        <vt:lpstr>Titluri diapozitive</vt:lpstr>
      </vt:variant>
      <vt:variant>
        <vt:i4>10</vt:i4>
      </vt:variant>
    </vt:vector>
  </HeadingPairs>
  <TitlesOfParts>
    <vt:vector size="11" baseType="lpstr">
      <vt:lpstr>Facet</vt:lpstr>
      <vt:lpstr>Communication</vt:lpstr>
      <vt:lpstr>Benefits of affective communication </vt:lpstr>
      <vt:lpstr>Models of communication </vt:lpstr>
      <vt:lpstr>Organisation </vt:lpstr>
      <vt:lpstr>Prezentare PowerPoint</vt:lpstr>
      <vt:lpstr>Prezentare PowerPoint</vt:lpstr>
      <vt:lpstr>Prezentare PowerPoint</vt:lpstr>
      <vt:lpstr>Prezentare PowerPoint</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dc:title>
  <dc:creator>Eseosa Iyokho Darame (2108564)</dc:creator>
  <cp:lastModifiedBy>Cristian Lazar (2113774)</cp:lastModifiedBy>
  <cp:revision>2</cp:revision>
  <dcterms:created xsi:type="dcterms:W3CDTF">2022-03-25T15:58:39Z</dcterms:created>
  <dcterms:modified xsi:type="dcterms:W3CDTF">2022-03-27T11:39:32Z</dcterms:modified>
</cp:coreProperties>
</file>