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63"/>
  </p:notesMasterIdLst>
  <p:handoutMasterIdLst>
    <p:handoutMasterId r:id="rId64"/>
  </p:handoutMasterIdLst>
  <p:sldIdLst>
    <p:sldId id="256" r:id="rId2"/>
    <p:sldId id="327" r:id="rId3"/>
    <p:sldId id="328" r:id="rId4"/>
    <p:sldId id="257" r:id="rId5"/>
    <p:sldId id="258" r:id="rId6"/>
    <p:sldId id="302" r:id="rId7"/>
    <p:sldId id="303" r:id="rId8"/>
    <p:sldId id="325" r:id="rId9"/>
    <p:sldId id="261" r:id="rId10"/>
    <p:sldId id="262" r:id="rId11"/>
    <p:sldId id="263" r:id="rId12"/>
    <p:sldId id="264" r:id="rId13"/>
    <p:sldId id="272" r:id="rId14"/>
    <p:sldId id="269" r:id="rId15"/>
    <p:sldId id="305" r:id="rId16"/>
    <p:sldId id="265" r:id="rId17"/>
    <p:sldId id="266" r:id="rId18"/>
    <p:sldId id="268" r:id="rId19"/>
    <p:sldId id="273" r:id="rId20"/>
    <p:sldId id="275" r:id="rId21"/>
    <p:sldId id="276" r:id="rId22"/>
    <p:sldId id="277" r:id="rId23"/>
    <p:sldId id="278" r:id="rId24"/>
    <p:sldId id="279" r:id="rId25"/>
    <p:sldId id="281" r:id="rId26"/>
    <p:sldId id="280" r:id="rId27"/>
    <p:sldId id="282" r:id="rId28"/>
    <p:sldId id="283" r:id="rId29"/>
    <p:sldId id="285" r:id="rId30"/>
    <p:sldId id="286" r:id="rId31"/>
    <p:sldId id="284" r:id="rId32"/>
    <p:sldId id="287" r:id="rId33"/>
    <p:sldId id="329" r:id="rId34"/>
    <p:sldId id="290" r:id="rId35"/>
    <p:sldId id="288" r:id="rId36"/>
    <p:sldId id="289" r:id="rId37"/>
    <p:sldId id="291" r:id="rId38"/>
    <p:sldId id="292" r:id="rId39"/>
    <p:sldId id="294" r:id="rId40"/>
    <p:sldId id="304" r:id="rId41"/>
    <p:sldId id="293" r:id="rId42"/>
    <p:sldId id="297" r:id="rId43"/>
    <p:sldId id="298" r:id="rId44"/>
    <p:sldId id="299" r:id="rId45"/>
    <p:sldId id="301" r:id="rId46"/>
    <p:sldId id="318" r:id="rId47"/>
    <p:sldId id="307" r:id="rId48"/>
    <p:sldId id="309" r:id="rId49"/>
    <p:sldId id="308" r:id="rId50"/>
    <p:sldId id="319" r:id="rId51"/>
    <p:sldId id="320" r:id="rId52"/>
    <p:sldId id="310" r:id="rId53"/>
    <p:sldId id="312" r:id="rId54"/>
    <p:sldId id="315" r:id="rId55"/>
    <p:sldId id="313" r:id="rId56"/>
    <p:sldId id="314" r:id="rId57"/>
    <p:sldId id="322" r:id="rId58"/>
    <p:sldId id="323" r:id="rId59"/>
    <p:sldId id="324" r:id="rId60"/>
    <p:sldId id="321" r:id="rId61"/>
    <p:sldId id="316" r:id="rId62"/>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4" autoAdjust="0"/>
    <p:restoredTop sz="94660"/>
  </p:normalViewPr>
  <p:slideViewPr>
    <p:cSldViewPr>
      <p:cViewPr varScale="1">
        <p:scale>
          <a:sx n="79" d="100"/>
          <a:sy n="79" d="100"/>
        </p:scale>
        <p:origin x="870"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26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45184" cy="496095"/>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defRPr sz="1200" smtClean="0">
                <a:latin typeface="Calibri" pitchFamily="34" charset="0"/>
              </a:defRPr>
            </a:lvl1pPr>
          </a:lstStyle>
          <a:p>
            <a:pPr>
              <a:defRPr/>
            </a:pPr>
            <a:endParaRPr lang="en-GB"/>
          </a:p>
        </p:txBody>
      </p:sp>
      <p:sp>
        <p:nvSpPr>
          <p:cNvPr id="64515" name="Rectangle 3"/>
          <p:cNvSpPr>
            <a:spLocks noGrp="1" noChangeArrowheads="1"/>
          </p:cNvSpPr>
          <p:nvPr>
            <p:ph type="dt" sz="quarter" idx="1"/>
          </p:nvPr>
        </p:nvSpPr>
        <p:spPr bwMode="auto">
          <a:xfrm>
            <a:off x="3850907" y="0"/>
            <a:ext cx="2945184" cy="496095"/>
          </a:xfrm>
          <a:prstGeom prst="rect">
            <a:avLst/>
          </a:prstGeom>
          <a:noFill/>
          <a:ln w="9525">
            <a:noFill/>
            <a:miter lim="800000"/>
            <a:headEnd/>
            <a:tailEnd/>
          </a:ln>
          <a:effectLst/>
        </p:spPr>
        <p:txBody>
          <a:bodyPr vert="horz" wrap="square" lIns="91257" tIns="45629" rIns="91257" bIns="45629" numCol="1" anchor="t" anchorCtr="0" compatLnSpc="1">
            <a:prstTxWarp prst="textNoShape">
              <a:avLst/>
            </a:prstTxWarp>
          </a:bodyPr>
          <a:lstStyle>
            <a:lvl1pPr algn="r">
              <a:defRPr sz="1200" smtClean="0">
                <a:latin typeface="Calibri" pitchFamily="34" charset="0"/>
              </a:defRPr>
            </a:lvl1pPr>
          </a:lstStyle>
          <a:p>
            <a:pPr>
              <a:defRPr/>
            </a:pPr>
            <a:fld id="{794832EB-6E52-49AA-8088-93E6FDE3D90C}" type="datetimeFigureOut">
              <a:rPr lang="en-GB"/>
              <a:pPr>
                <a:defRPr/>
              </a:pPr>
              <a:t>23/11/2015</a:t>
            </a:fld>
            <a:endParaRPr lang="en-GB"/>
          </a:p>
        </p:txBody>
      </p:sp>
      <p:sp>
        <p:nvSpPr>
          <p:cNvPr id="64516" name="Rectangle 4"/>
          <p:cNvSpPr>
            <a:spLocks noGrp="1" noChangeArrowheads="1"/>
          </p:cNvSpPr>
          <p:nvPr>
            <p:ph type="ftr" sz="quarter" idx="2"/>
          </p:nvPr>
        </p:nvSpPr>
        <p:spPr bwMode="auto">
          <a:xfrm>
            <a:off x="0" y="9428959"/>
            <a:ext cx="2945184" cy="496094"/>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defRPr sz="1200" smtClean="0">
                <a:latin typeface="Calibri" pitchFamily="34" charset="0"/>
              </a:defRPr>
            </a:lvl1pPr>
          </a:lstStyle>
          <a:p>
            <a:pPr>
              <a:defRPr/>
            </a:pPr>
            <a:endParaRPr lang="en-GB"/>
          </a:p>
        </p:txBody>
      </p:sp>
      <p:sp>
        <p:nvSpPr>
          <p:cNvPr id="64517" name="Rectangle 5"/>
          <p:cNvSpPr>
            <a:spLocks noGrp="1" noChangeArrowheads="1"/>
          </p:cNvSpPr>
          <p:nvPr>
            <p:ph type="sldNum" sz="quarter" idx="3"/>
          </p:nvPr>
        </p:nvSpPr>
        <p:spPr bwMode="auto">
          <a:xfrm>
            <a:off x="3850907" y="9428959"/>
            <a:ext cx="2945184" cy="496094"/>
          </a:xfrm>
          <a:prstGeom prst="rect">
            <a:avLst/>
          </a:prstGeom>
          <a:noFill/>
          <a:ln w="9525">
            <a:noFill/>
            <a:miter lim="800000"/>
            <a:headEnd/>
            <a:tailEnd/>
          </a:ln>
          <a:effectLst/>
        </p:spPr>
        <p:txBody>
          <a:bodyPr vert="horz" wrap="square" lIns="91257" tIns="45629" rIns="91257" bIns="45629" numCol="1" anchor="b" anchorCtr="0" compatLnSpc="1">
            <a:prstTxWarp prst="textNoShape">
              <a:avLst/>
            </a:prstTxWarp>
          </a:bodyPr>
          <a:lstStyle>
            <a:lvl1pPr algn="r">
              <a:defRPr sz="1200" smtClean="0">
                <a:latin typeface="Calibri" pitchFamily="34" charset="0"/>
              </a:defRPr>
            </a:lvl1pPr>
          </a:lstStyle>
          <a:p>
            <a:pPr>
              <a:defRPr/>
            </a:pPr>
            <a:fld id="{B265F7FC-4519-4579-99DB-7790A167A87A}" type="slidenum">
              <a:rPr lang="en-GB"/>
              <a:pPr>
                <a:defRPr/>
              </a:pPr>
              <a:t>‹#›</a:t>
            </a:fld>
            <a:endParaRPr lang="en-GB"/>
          </a:p>
        </p:txBody>
      </p:sp>
    </p:spTree>
    <p:extLst>
      <p:ext uri="{BB962C8B-B14F-4D97-AF65-F5344CB8AC3E}">
        <p14:creationId xmlns:p14="http://schemas.microsoft.com/office/powerpoint/2010/main" val="3271508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184" cy="496095"/>
          </a:xfrm>
          <a:prstGeom prst="rect">
            <a:avLst/>
          </a:prstGeom>
        </p:spPr>
        <p:txBody>
          <a:bodyPr vert="horz" lIns="91257" tIns="45629" rIns="91257" bIns="45629"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50907" y="0"/>
            <a:ext cx="2945184" cy="496095"/>
          </a:xfrm>
          <a:prstGeom prst="rect">
            <a:avLst/>
          </a:prstGeom>
        </p:spPr>
        <p:txBody>
          <a:bodyPr vert="horz" lIns="91257" tIns="45629" rIns="91257" bIns="45629" rtlCol="0"/>
          <a:lstStyle>
            <a:lvl1pPr algn="r" fontAlgn="auto">
              <a:spcBef>
                <a:spcPts val="0"/>
              </a:spcBef>
              <a:spcAft>
                <a:spcPts val="0"/>
              </a:spcAft>
              <a:defRPr sz="1200">
                <a:latin typeface="+mn-lt"/>
              </a:defRPr>
            </a:lvl1pPr>
          </a:lstStyle>
          <a:p>
            <a:pPr>
              <a:defRPr/>
            </a:pPr>
            <a:fld id="{54D47260-0D13-4ECB-AB0C-2F69F698C3DD}" type="datetimeFigureOut">
              <a:rPr lang="en-US"/>
              <a:pPr>
                <a:defRPr/>
              </a:pPr>
              <a:t>11/23/2015</a:t>
            </a:fld>
            <a:endParaRPr lang="en-US"/>
          </a:p>
        </p:txBody>
      </p:sp>
      <p:sp>
        <p:nvSpPr>
          <p:cNvPr id="4" name="Slide Image Placeholder 3"/>
          <p:cNvSpPr>
            <a:spLocks noGrp="1" noRot="1" noChangeAspect="1"/>
          </p:cNvSpPr>
          <p:nvPr>
            <p:ph type="sldImg" idx="2"/>
          </p:nvPr>
        </p:nvSpPr>
        <p:spPr>
          <a:xfrm>
            <a:off x="919163" y="744538"/>
            <a:ext cx="4962525" cy="3722687"/>
          </a:xfrm>
          <a:prstGeom prst="rect">
            <a:avLst/>
          </a:prstGeom>
          <a:noFill/>
          <a:ln w="12700">
            <a:solidFill>
              <a:prstClr val="black"/>
            </a:solidFill>
          </a:ln>
        </p:spPr>
        <p:txBody>
          <a:bodyPr vert="horz" lIns="91257" tIns="45629" rIns="91257" bIns="45629" rtlCol="0" anchor="ctr"/>
          <a:lstStyle/>
          <a:p>
            <a:pPr lvl="0"/>
            <a:endParaRPr lang="en-US" noProof="0" smtClean="0"/>
          </a:p>
        </p:txBody>
      </p:sp>
      <p:sp>
        <p:nvSpPr>
          <p:cNvPr id="5" name="Notes Placeholder 4"/>
          <p:cNvSpPr>
            <a:spLocks noGrp="1"/>
          </p:cNvSpPr>
          <p:nvPr>
            <p:ph type="body" sz="quarter" idx="3"/>
          </p:nvPr>
        </p:nvSpPr>
        <p:spPr>
          <a:xfrm>
            <a:off x="679293" y="4715273"/>
            <a:ext cx="5439089" cy="4466432"/>
          </a:xfrm>
          <a:prstGeom prst="rect">
            <a:avLst/>
          </a:prstGeom>
        </p:spPr>
        <p:txBody>
          <a:bodyPr vert="horz" lIns="91257" tIns="45629" rIns="91257" bIns="45629"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9428959"/>
            <a:ext cx="2945184" cy="496094"/>
          </a:xfrm>
          <a:prstGeom prst="rect">
            <a:avLst/>
          </a:prstGeom>
        </p:spPr>
        <p:txBody>
          <a:bodyPr vert="horz" lIns="91257" tIns="45629" rIns="91257" bIns="45629"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50907" y="9428959"/>
            <a:ext cx="2945184" cy="496094"/>
          </a:xfrm>
          <a:prstGeom prst="rect">
            <a:avLst/>
          </a:prstGeom>
        </p:spPr>
        <p:txBody>
          <a:bodyPr vert="horz" lIns="91257" tIns="45629" rIns="91257" bIns="45629" rtlCol="0" anchor="b"/>
          <a:lstStyle>
            <a:lvl1pPr algn="r" fontAlgn="auto">
              <a:spcBef>
                <a:spcPts val="0"/>
              </a:spcBef>
              <a:spcAft>
                <a:spcPts val="0"/>
              </a:spcAft>
              <a:defRPr sz="1200">
                <a:latin typeface="+mn-lt"/>
              </a:defRPr>
            </a:lvl1pPr>
          </a:lstStyle>
          <a:p>
            <a:pPr>
              <a:defRPr/>
            </a:pPr>
            <a:fld id="{40545AC8-46F7-4D65-B396-91A061FBBE60}" type="slidenum">
              <a:rPr lang="en-US"/>
              <a:pPr>
                <a:defRPr/>
              </a:pPr>
              <a:t>‹#›</a:t>
            </a:fld>
            <a:endParaRPr lang="en-US"/>
          </a:p>
        </p:txBody>
      </p:sp>
    </p:spTree>
    <p:extLst>
      <p:ext uri="{BB962C8B-B14F-4D97-AF65-F5344CB8AC3E}">
        <p14:creationId xmlns:p14="http://schemas.microsoft.com/office/powerpoint/2010/main" val="27182055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5F9612D-61EF-4A6F-AFE3-381F91BF38C8}" type="slidenum">
              <a:rPr lang="en-GB" smtClean="0"/>
              <a:pPr fontAlgn="base">
                <a:spcBef>
                  <a:spcPct val="0"/>
                </a:spcBef>
                <a:spcAft>
                  <a:spcPct val="0"/>
                </a:spcAft>
                <a:defRPr/>
              </a:pPr>
              <a:t>22</a:t>
            </a:fld>
            <a:endParaRPr lang="en-GB" smtClean="0"/>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Tree>
    <p:extLst>
      <p:ext uri="{BB962C8B-B14F-4D97-AF65-F5344CB8AC3E}">
        <p14:creationId xmlns:p14="http://schemas.microsoft.com/office/powerpoint/2010/main" val="2803453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pPr>
              <a:defRPr/>
            </a:pPr>
            <a:fld id="{B9887529-B5B5-4154-8C87-6A0BAE1A71F7}" type="datetimeFigureOut">
              <a:rPr lang="en-US" smtClean="0"/>
              <a:pPr>
                <a:defRPr/>
              </a:pPr>
              <a:t>11/23/2015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AF773BD-D700-4510-A4A4-83390A1374F3}" type="slidenum">
              <a:rPr lang="en-US" smtClean="0"/>
              <a:pPr>
                <a:defRPr/>
              </a:pPr>
              <a:t>‹#›</a:t>
            </a:fld>
            <a:endParaRPr lang="en-US"/>
          </a:p>
        </p:txBody>
      </p:sp>
    </p:spTree>
    <p:extLst>
      <p:ext uri="{BB962C8B-B14F-4D97-AF65-F5344CB8AC3E}">
        <p14:creationId xmlns:p14="http://schemas.microsoft.com/office/powerpoint/2010/main" val="1019633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1164AF39-247D-4812-BDC2-42280AFB0285}" type="datetimeFigureOut">
              <a:rPr lang="en-US" smtClean="0"/>
              <a:pPr>
                <a:defRPr/>
              </a:pPr>
              <a:t>11/23/2015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656EB3D-3AE1-4A98-A77F-1A4A5FB353F2}" type="slidenum">
              <a:rPr lang="en-US" smtClean="0"/>
              <a:pPr>
                <a:defRPr/>
              </a:pPr>
              <a:t>‹#›</a:t>
            </a:fld>
            <a:endParaRPr lang="en-US"/>
          </a:p>
        </p:txBody>
      </p:sp>
    </p:spTree>
    <p:extLst>
      <p:ext uri="{BB962C8B-B14F-4D97-AF65-F5344CB8AC3E}">
        <p14:creationId xmlns:p14="http://schemas.microsoft.com/office/powerpoint/2010/main" val="1265729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5F703AC-7D7A-43DE-8935-E26667FE65F6}" type="datetimeFigureOut">
              <a:rPr lang="en-US" smtClean="0"/>
              <a:pPr>
                <a:defRPr/>
              </a:pPr>
              <a:t>11/23/2015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27641FA-B4F8-41C8-852A-335C0DA419E3}" type="slidenum">
              <a:rPr lang="en-US" smtClean="0"/>
              <a:pPr>
                <a:defRPr/>
              </a:pPr>
              <a:t>‹#›</a:t>
            </a:fld>
            <a:endParaRPr lang="en-US"/>
          </a:p>
        </p:txBody>
      </p:sp>
    </p:spTree>
    <p:extLst>
      <p:ext uri="{BB962C8B-B14F-4D97-AF65-F5344CB8AC3E}">
        <p14:creationId xmlns:p14="http://schemas.microsoft.com/office/powerpoint/2010/main" val="3597970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pPr>
              <a:defRPr/>
            </a:pPr>
            <a:fld id="{167A65A4-83C1-43E3-A229-FE6CDBF139AA}" type="datetimeFigureOut">
              <a:rPr lang="en-US" smtClean="0"/>
              <a:pPr>
                <a:defRPr/>
              </a:pPr>
              <a:t>11/23/2015</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327AE77-733D-4626-83CB-92391E97A3ED}" type="slidenum">
              <a:rPr lang="en-US" smtClean="0"/>
              <a:pPr>
                <a:defRPr/>
              </a:pPr>
              <a:t>‹#›</a:t>
            </a:fld>
            <a:endParaRPr lang="en-US"/>
          </a:p>
        </p:txBody>
      </p:sp>
    </p:spTree>
    <p:extLst>
      <p:ext uri="{BB962C8B-B14F-4D97-AF65-F5344CB8AC3E}">
        <p14:creationId xmlns:p14="http://schemas.microsoft.com/office/powerpoint/2010/main" val="1536118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a:defRPr/>
            </a:pPr>
            <a:fld id="{DAE3CACF-B40E-46A1-A435-DE1DF29F3FD5}" type="datetimeFigureOut">
              <a:rPr lang="en-US" smtClean="0"/>
              <a:pPr>
                <a:defRPr/>
              </a:pPr>
              <a:t>11/23/2015</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621980A3-28DF-407B-8328-C3DA09F08477}" type="slidenum">
              <a:rPr lang="en-US" smtClean="0"/>
              <a:pPr>
                <a:defRPr/>
              </a:pPr>
              <a:t>‹#›</a:t>
            </a:fld>
            <a:endParaRPr lang="en-US"/>
          </a:p>
        </p:txBody>
      </p:sp>
    </p:spTree>
    <p:extLst>
      <p:ext uri="{BB962C8B-B14F-4D97-AF65-F5344CB8AC3E}">
        <p14:creationId xmlns:p14="http://schemas.microsoft.com/office/powerpoint/2010/main" val="1133517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EBB26785-206E-47BF-9B01-43BD2D879853}" type="datetimeFigureOut">
              <a:rPr lang="en-US" smtClean="0"/>
              <a:pPr>
                <a:defRPr/>
              </a:pPr>
              <a:t>11/23/2015</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701D9188-2C4C-4FFA-B1F0-36AC1D00FCD1}" type="slidenum">
              <a:rPr lang="en-US" smtClean="0"/>
              <a:pPr>
                <a:defRPr/>
              </a:pPr>
              <a:t>‹#›</a:t>
            </a:fld>
            <a:endParaRPr lang="en-US"/>
          </a:p>
        </p:txBody>
      </p:sp>
    </p:spTree>
    <p:extLst>
      <p:ext uri="{BB962C8B-B14F-4D97-AF65-F5344CB8AC3E}">
        <p14:creationId xmlns:p14="http://schemas.microsoft.com/office/powerpoint/2010/main" val="3196217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2F875143-83A9-4068-96F7-3A60521DB6EB}" type="datetimeFigureOut">
              <a:rPr lang="en-US" smtClean="0"/>
              <a:pPr>
                <a:defRPr/>
              </a:pPr>
              <a:t>11/23/2015</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C0AF1DE7-112B-4FAE-96CE-42D5C75F9F18}" type="slidenum">
              <a:rPr lang="en-US" smtClean="0"/>
              <a:pPr>
                <a:defRPr/>
              </a:pPr>
              <a:t>‹#›</a:t>
            </a:fld>
            <a:endParaRPr lang="en-US"/>
          </a:p>
        </p:txBody>
      </p:sp>
    </p:spTree>
    <p:extLst>
      <p:ext uri="{BB962C8B-B14F-4D97-AF65-F5344CB8AC3E}">
        <p14:creationId xmlns:p14="http://schemas.microsoft.com/office/powerpoint/2010/main" val="3231439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710C9539-50EC-4BA9-B4D1-35149EEE4071}" type="datetimeFigureOut">
              <a:rPr lang="en-US" smtClean="0"/>
              <a:pPr>
                <a:defRPr/>
              </a:pPr>
              <a:t>11/23/2015</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51634B6-3CB7-4262-BFC1-6116CC0AD31F}" type="slidenum">
              <a:rPr lang="en-US" smtClean="0"/>
              <a:pPr>
                <a:defRPr/>
              </a:pPr>
              <a:t>‹#›</a:t>
            </a:fld>
            <a:endParaRPr lang="en-US"/>
          </a:p>
        </p:txBody>
      </p:sp>
    </p:spTree>
    <p:extLst>
      <p:ext uri="{BB962C8B-B14F-4D97-AF65-F5344CB8AC3E}">
        <p14:creationId xmlns:p14="http://schemas.microsoft.com/office/powerpoint/2010/main" val="2590004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9F1DDA16-4B11-4CDE-8AEC-A7CEF27D0728}" type="datetimeFigureOut">
              <a:rPr lang="en-US" smtClean="0"/>
              <a:pPr>
                <a:defRPr/>
              </a:pPr>
              <a:t>11/23/2015</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F0F2DB82-E6CA-4924-9EDC-3D164CD92220}" type="slidenum">
              <a:rPr lang="en-US" smtClean="0"/>
              <a:pPr>
                <a:defRPr/>
              </a:pPr>
              <a:t>‹#›</a:t>
            </a:fld>
            <a:endParaRPr lang="en-US"/>
          </a:p>
        </p:txBody>
      </p:sp>
    </p:spTree>
    <p:extLst>
      <p:ext uri="{BB962C8B-B14F-4D97-AF65-F5344CB8AC3E}">
        <p14:creationId xmlns:p14="http://schemas.microsoft.com/office/powerpoint/2010/main" val="900776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0AE8D731-5CBB-4A1C-AA3D-BC110721A53A}" type="datetimeFigureOut">
              <a:rPr lang="en-US" smtClean="0"/>
              <a:pPr>
                <a:defRPr/>
              </a:pPr>
              <a:t>11/23/2015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D4C25EB-02E2-4EA5-9FF2-431414C44227}" type="slidenum">
              <a:rPr lang="en-US" smtClean="0"/>
              <a:pPr>
                <a:defRPr/>
              </a:pPr>
              <a:t>‹#›</a:t>
            </a:fld>
            <a:endParaRPr lang="en-US"/>
          </a:p>
        </p:txBody>
      </p:sp>
    </p:spTree>
    <p:extLst>
      <p:ext uri="{BB962C8B-B14F-4D97-AF65-F5344CB8AC3E}">
        <p14:creationId xmlns:p14="http://schemas.microsoft.com/office/powerpoint/2010/main" val="93911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A7D36A65-30C1-4180-9895-F8041CD510C6}" type="datetimeFigureOut">
              <a:rPr lang="en-US" smtClean="0"/>
              <a:pPr>
                <a:defRPr/>
              </a:pPr>
              <a:t>11/23/2015</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54CF3DF-8F07-4566-87A6-54AFBD6B1AFB}" type="slidenum">
              <a:rPr lang="en-US" smtClean="0"/>
              <a:pPr>
                <a:defRPr/>
              </a:pPr>
              <a:t>‹#›</a:t>
            </a:fld>
            <a:endParaRPr lang="en-US"/>
          </a:p>
        </p:txBody>
      </p:sp>
    </p:spTree>
    <p:extLst>
      <p:ext uri="{BB962C8B-B14F-4D97-AF65-F5344CB8AC3E}">
        <p14:creationId xmlns:p14="http://schemas.microsoft.com/office/powerpoint/2010/main" val="3272675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AE9CF38-DF57-46C3-8656-F8BC976019FC}"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EA76B4E1-CEC7-4DAE-976E-0B1A6725891C}" type="datetimeFigureOut">
              <a:rPr lang="en-US" smtClean="0"/>
              <a:pPr>
                <a:defRPr/>
              </a:pPr>
              <a:t>11/23/2015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75DEF515-95EF-450D-9D31-C8F9BB7057DE}" type="slidenum">
              <a:rPr lang="en-US" smtClean="0"/>
              <a:pPr>
                <a:defRPr/>
              </a:pPr>
              <a:t>‹#›</a:t>
            </a:fld>
            <a:endParaRPr lang="en-US"/>
          </a:p>
        </p:txBody>
      </p:sp>
    </p:spTree>
    <p:extLst>
      <p:ext uri="{BB962C8B-B14F-4D97-AF65-F5344CB8AC3E}">
        <p14:creationId xmlns:p14="http://schemas.microsoft.com/office/powerpoint/2010/main" val="3244490635"/>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www.any-body.org/"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www.childgrowthfoundation.org/"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755576" y="1484784"/>
            <a:ext cx="7772400" cy="1470025"/>
          </a:xfrm>
        </p:spPr>
        <p:txBody>
          <a:bodyPr/>
          <a:lstStyle/>
          <a:p>
            <a:pPr eaLnBrk="1" hangingPunct="1"/>
            <a:r>
              <a:rPr lang="en-GB" sz="4000" dirty="0" smtClean="0"/>
              <a:t>Biological Transitions in Adolescence</a:t>
            </a:r>
            <a:br>
              <a:rPr lang="en-GB" sz="4000" dirty="0" smtClean="0"/>
            </a:br>
            <a:r>
              <a:rPr lang="en-GB" sz="4000" dirty="0" smtClean="0"/>
              <a:t> </a:t>
            </a:r>
            <a:r>
              <a:rPr lang="cy-GB" sz="3400" dirty="0" smtClean="0"/>
              <a:t>Newidiadau Biolegol yn ystod Llencyndod</a:t>
            </a:r>
            <a:r>
              <a:rPr lang="en-GB" dirty="0" smtClean="0"/>
              <a:t> </a:t>
            </a:r>
            <a:endParaRPr lang="en-US" dirty="0" smtClean="0"/>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US" sz="2100" i="1" dirty="0" smtClean="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115888"/>
            <a:ext cx="8229600" cy="1143000"/>
          </a:xfrm>
        </p:spPr>
        <p:txBody>
          <a:bodyPr/>
          <a:lstStyle/>
          <a:p>
            <a:pPr eaLnBrk="1" hangingPunct="1"/>
            <a:r>
              <a:rPr lang="en-GB" altLang="en-US" sz="3400" smtClean="0"/>
              <a:t>A framework for theory and practice</a:t>
            </a:r>
          </a:p>
        </p:txBody>
      </p:sp>
      <p:sp>
        <p:nvSpPr>
          <p:cNvPr id="25603" name="Rectangle 3"/>
          <p:cNvSpPr>
            <a:spLocks noGrp="1" noChangeArrowheads="1"/>
          </p:cNvSpPr>
          <p:nvPr>
            <p:ph type="body" idx="1"/>
          </p:nvPr>
        </p:nvSpPr>
        <p:spPr>
          <a:xfrm>
            <a:off x="457200" y="1196975"/>
            <a:ext cx="8229600" cy="5400675"/>
          </a:xfrm>
        </p:spPr>
        <p:txBody>
          <a:bodyPr/>
          <a:lstStyle/>
          <a:p>
            <a:pPr eaLnBrk="1" hangingPunct="1">
              <a:lnSpc>
                <a:spcPct val="90000"/>
              </a:lnSpc>
            </a:pPr>
            <a:r>
              <a:rPr lang="en-GB" altLang="en-US" sz="2800" dirty="0" smtClean="0"/>
              <a:t>Better understanding the transitions of young people can provide us with a framework within which to operate based upon:</a:t>
            </a:r>
          </a:p>
          <a:p>
            <a:pPr eaLnBrk="1" hangingPunct="1">
              <a:lnSpc>
                <a:spcPct val="90000"/>
              </a:lnSpc>
              <a:buFontTx/>
              <a:buNone/>
            </a:pPr>
            <a:endParaRPr lang="en-GB" altLang="en-US" sz="1400" dirty="0" smtClean="0"/>
          </a:p>
          <a:p>
            <a:pPr lvl="1" eaLnBrk="1" hangingPunct="1">
              <a:lnSpc>
                <a:spcPct val="90000"/>
              </a:lnSpc>
            </a:pPr>
            <a:r>
              <a:rPr lang="en-GB" altLang="en-US" sz="2400" dirty="0" smtClean="0"/>
              <a:t>Personal self knowledge</a:t>
            </a:r>
          </a:p>
          <a:p>
            <a:pPr lvl="1" eaLnBrk="1" hangingPunct="1">
              <a:lnSpc>
                <a:spcPct val="90000"/>
              </a:lnSpc>
            </a:pPr>
            <a:r>
              <a:rPr lang="en-GB" altLang="en-US" sz="2400" dirty="0" smtClean="0"/>
              <a:t>Knowledge and an understanding of the majority social systems;</a:t>
            </a:r>
          </a:p>
          <a:p>
            <a:pPr lvl="1" eaLnBrk="1" hangingPunct="1">
              <a:lnSpc>
                <a:spcPct val="90000"/>
              </a:lnSpc>
            </a:pPr>
            <a:r>
              <a:rPr lang="en-GB" altLang="en-US" sz="2400" dirty="0" smtClean="0"/>
              <a:t>Knowledge and understanding of different groups and cultures;</a:t>
            </a:r>
          </a:p>
          <a:p>
            <a:pPr lvl="1" eaLnBrk="1" hangingPunct="1">
              <a:lnSpc>
                <a:spcPct val="90000"/>
              </a:lnSpc>
            </a:pPr>
            <a:r>
              <a:rPr lang="en-GB" altLang="en-US" sz="2400" dirty="0" smtClean="0"/>
              <a:t>Knowledge of how to challenge and confront issues on a personal and structural level;</a:t>
            </a:r>
          </a:p>
          <a:p>
            <a:pPr lvl="1" eaLnBrk="1" hangingPunct="1">
              <a:lnSpc>
                <a:spcPct val="90000"/>
              </a:lnSpc>
            </a:pPr>
            <a:r>
              <a:rPr lang="en-GB" altLang="en-US" sz="2400" dirty="0" smtClean="0"/>
              <a:t>Awareness of the need to be ‘research minded’</a:t>
            </a:r>
          </a:p>
          <a:p>
            <a:pPr lvl="1" eaLnBrk="1" hangingPunct="1">
              <a:lnSpc>
                <a:spcPct val="90000"/>
              </a:lnSpc>
            </a:pPr>
            <a:r>
              <a:rPr lang="en-GB" altLang="en-US" sz="2400" dirty="0" smtClean="0"/>
              <a:t>Commitment to action and change </a:t>
            </a:r>
          </a:p>
          <a:p>
            <a:pPr lvl="1" algn="r" eaLnBrk="1" hangingPunct="1">
              <a:lnSpc>
                <a:spcPct val="90000"/>
              </a:lnSpc>
              <a:buFontTx/>
              <a:buNone/>
            </a:pPr>
            <a:r>
              <a:rPr lang="en-GB" altLang="en-US" sz="2400" dirty="0" smtClean="0"/>
              <a:t>(</a:t>
            </a:r>
            <a:r>
              <a:rPr lang="en-GB" altLang="en-US" sz="2400" dirty="0" err="1" smtClean="0"/>
              <a:t>Dalrymple</a:t>
            </a:r>
            <a:r>
              <a:rPr lang="en-GB" altLang="en-US" sz="2400" dirty="0" smtClean="0"/>
              <a:t> and Burke, 2001: 18).</a:t>
            </a:r>
          </a:p>
        </p:txBody>
      </p:sp>
    </p:spTree>
    <p:extLst>
      <p:ext uri="{BB962C8B-B14F-4D97-AF65-F5344CB8AC3E}">
        <p14:creationId xmlns:p14="http://schemas.microsoft.com/office/powerpoint/2010/main" val="2835723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Opening Remarks</a:t>
            </a:r>
            <a:endParaRPr lang="en-GB" dirty="0"/>
          </a:p>
        </p:txBody>
      </p:sp>
      <p:sp>
        <p:nvSpPr>
          <p:cNvPr id="3" name="Content Placeholder 2"/>
          <p:cNvSpPr>
            <a:spLocks noGrp="1"/>
          </p:cNvSpPr>
          <p:nvPr>
            <p:ph idx="1"/>
          </p:nvPr>
        </p:nvSpPr>
        <p:spPr>
          <a:xfrm>
            <a:off x="457200" y="1417638"/>
            <a:ext cx="8229600" cy="4963690"/>
          </a:xfrm>
        </p:spPr>
        <p:txBody>
          <a:bodyPr>
            <a:normAutofit fontScale="92500" lnSpcReduction="10000"/>
          </a:bodyPr>
          <a:lstStyle/>
          <a:p>
            <a:r>
              <a:rPr lang="en-GB" dirty="0" smtClean="0"/>
              <a:t>Society is changing rapidly</a:t>
            </a:r>
          </a:p>
          <a:p>
            <a:r>
              <a:rPr lang="en-GB" dirty="0" smtClean="0"/>
              <a:t>Language and terminology is changing and evolving as society changes (e.g. dad bod, binge watching)</a:t>
            </a:r>
          </a:p>
          <a:p>
            <a:r>
              <a:rPr lang="en-GB" dirty="0" smtClean="0"/>
              <a:t>It is important for you to develop as an effective, reflective practitioner, to keep learning and to appreciate people’s individual differences</a:t>
            </a:r>
          </a:p>
          <a:p>
            <a:r>
              <a:rPr lang="en-GB" dirty="0" smtClean="0"/>
              <a:t>The human body is complex, information in the public domain tries often to place people into one or two groups, society is developing rapidly and this state of affairs is changing too.</a:t>
            </a:r>
          </a:p>
          <a:p>
            <a:endParaRPr lang="en-GB" dirty="0"/>
          </a:p>
        </p:txBody>
      </p:sp>
    </p:spTree>
    <p:extLst>
      <p:ext uri="{BB962C8B-B14F-4D97-AF65-F5344CB8AC3E}">
        <p14:creationId xmlns:p14="http://schemas.microsoft.com/office/powerpoint/2010/main" val="2238198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normAutofit fontScale="90000"/>
          </a:bodyPr>
          <a:lstStyle/>
          <a:p>
            <a:pPr eaLnBrk="1" hangingPunct="1"/>
            <a:r>
              <a:rPr lang="en-GB" dirty="0" smtClean="0"/>
              <a:t>Lecture Aims </a:t>
            </a:r>
            <a:br>
              <a:rPr lang="en-GB" dirty="0" smtClean="0"/>
            </a:br>
            <a:r>
              <a:rPr lang="cy-GB" dirty="0" smtClean="0"/>
              <a:t>Amcanion y Ddarlith</a:t>
            </a:r>
            <a:r>
              <a:rPr lang="en-GB" sz="4000" dirty="0" smtClean="0"/>
              <a:t> </a:t>
            </a:r>
            <a:endParaRPr lang="en-US" sz="4000" dirty="0" smtClean="0"/>
          </a:p>
        </p:txBody>
      </p:sp>
      <p:sp>
        <p:nvSpPr>
          <p:cNvPr id="3" name="Content Placeholder 2"/>
          <p:cNvSpPr>
            <a:spLocks noGrp="1"/>
          </p:cNvSpPr>
          <p:nvPr>
            <p:ph sz="half" idx="1"/>
          </p:nvPr>
        </p:nvSpPr>
        <p:spPr/>
        <p:txBody>
          <a:bodyPr>
            <a:normAutofit fontScale="92500" lnSpcReduction="20000"/>
          </a:bodyPr>
          <a:lstStyle/>
          <a:p>
            <a:pPr eaLnBrk="1" hangingPunct="1">
              <a:lnSpc>
                <a:spcPct val="90000"/>
              </a:lnSpc>
            </a:pPr>
            <a:r>
              <a:rPr lang="en-GB" sz="2000" dirty="0" smtClean="0"/>
              <a:t>To discuss the biological transitions that occur during adolescence. </a:t>
            </a:r>
          </a:p>
          <a:p>
            <a:pPr marL="0" indent="0" eaLnBrk="1" hangingPunct="1">
              <a:lnSpc>
                <a:spcPct val="90000"/>
              </a:lnSpc>
              <a:buNone/>
            </a:pPr>
            <a:endParaRPr lang="en-GB" sz="2000" dirty="0" smtClean="0"/>
          </a:p>
          <a:p>
            <a:pPr eaLnBrk="1" hangingPunct="1">
              <a:lnSpc>
                <a:spcPct val="90000"/>
              </a:lnSpc>
            </a:pPr>
            <a:r>
              <a:rPr lang="en-GB" sz="2000" dirty="0" smtClean="0"/>
              <a:t>To discuss potential cultural differences in the way biological transitions are treated.</a:t>
            </a:r>
          </a:p>
          <a:p>
            <a:pPr marL="0" indent="0" eaLnBrk="1" hangingPunct="1">
              <a:lnSpc>
                <a:spcPct val="90000"/>
              </a:lnSpc>
              <a:buNone/>
            </a:pPr>
            <a:endParaRPr lang="en-GB" sz="2000" dirty="0" smtClean="0"/>
          </a:p>
          <a:p>
            <a:pPr eaLnBrk="1" hangingPunct="1">
              <a:lnSpc>
                <a:spcPct val="90000"/>
              </a:lnSpc>
            </a:pPr>
            <a:r>
              <a:rPr lang="en-GB" sz="2000" dirty="0" smtClean="0"/>
              <a:t>To recognise that adolescents vary in the age at which they biologically mature. </a:t>
            </a:r>
          </a:p>
          <a:p>
            <a:pPr marL="0" indent="0" eaLnBrk="1" hangingPunct="1">
              <a:lnSpc>
                <a:spcPct val="90000"/>
              </a:lnSpc>
              <a:buNone/>
            </a:pPr>
            <a:endParaRPr lang="en-GB" sz="2000" dirty="0" smtClean="0"/>
          </a:p>
          <a:p>
            <a:pPr eaLnBrk="1" hangingPunct="1">
              <a:lnSpc>
                <a:spcPct val="90000"/>
              </a:lnSpc>
            </a:pPr>
            <a:r>
              <a:rPr lang="en-GB" sz="2000" dirty="0" smtClean="0"/>
              <a:t>To explore the relationship between biological transitions and socio-emotional transitions.</a:t>
            </a:r>
          </a:p>
          <a:p>
            <a:pPr eaLnBrk="1" hangingPunct="1">
              <a:lnSpc>
                <a:spcPct val="90000"/>
              </a:lnSpc>
            </a:pPr>
            <a:endParaRPr lang="en-GB" sz="2000" dirty="0"/>
          </a:p>
          <a:p>
            <a:pPr eaLnBrk="1" hangingPunct="1">
              <a:lnSpc>
                <a:spcPct val="90000"/>
              </a:lnSpc>
            </a:pPr>
            <a:r>
              <a:rPr lang="en-GB" sz="2000" dirty="0" smtClean="0"/>
              <a:t>To consider some of the health and physical problems that teenagers can meet</a:t>
            </a:r>
            <a:endParaRPr lang="en-US" sz="2000" dirty="0" smtClean="0"/>
          </a:p>
        </p:txBody>
      </p:sp>
      <p:sp>
        <p:nvSpPr>
          <p:cNvPr id="4101" name="Rectangle 5"/>
          <p:cNvSpPr>
            <a:spLocks noGrp="1"/>
          </p:cNvSpPr>
          <p:nvPr>
            <p:ph sz="half" idx="2"/>
          </p:nvPr>
        </p:nvSpPr>
        <p:spPr/>
        <p:txBody>
          <a:bodyPr>
            <a:normAutofit fontScale="92500" lnSpcReduction="20000"/>
          </a:bodyPr>
          <a:lstStyle/>
          <a:p>
            <a:pPr>
              <a:lnSpc>
                <a:spcPct val="90000"/>
              </a:lnSpc>
            </a:pPr>
            <a:r>
              <a:rPr lang="cy-GB" sz="2000" dirty="0" smtClean="0">
                <a:solidFill>
                  <a:schemeClr val="accent2">
                    <a:lumMod val="75000"/>
                  </a:schemeClr>
                </a:solidFill>
              </a:rPr>
              <a:t>Trafod y Newidiadau Biolegol sy’n digwydd yn ystod Llencyndod.</a:t>
            </a:r>
          </a:p>
          <a:p>
            <a:pPr>
              <a:lnSpc>
                <a:spcPct val="90000"/>
              </a:lnSpc>
            </a:pPr>
            <a:endParaRPr lang="cy-GB" sz="2000" dirty="0" smtClean="0">
              <a:solidFill>
                <a:schemeClr val="accent2">
                  <a:lumMod val="75000"/>
                </a:schemeClr>
              </a:solidFill>
            </a:endParaRPr>
          </a:p>
          <a:p>
            <a:pPr>
              <a:lnSpc>
                <a:spcPct val="90000"/>
              </a:lnSpc>
            </a:pPr>
            <a:r>
              <a:rPr lang="cy-GB" sz="2000" dirty="0" smtClean="0">
                <a:solidFill>
                  <a:schemeClr val="accent2">
                    <a:lumMod val="75000"/>
                  </a:schemeClr>
                </a:solidFill>
              </a:rPr>
              <a:t>Trafod gwahaniaethau diwylliannol posibl yn y Newidiadau Biolegol, gan archwilio pam mae rhai’n aeddfedu’n Fiolegol ar oedrannau amrywiol. </a:t>
            </a:r>
          </a:p>
          <a:p>
            <a:pPr>
              <a:lnSpc>
                <a:spcPct val="90000"/>
              </a:lnSpc>
            </a:pPr>
            <a:endParaRPr lang="cy-GB" sz="2000" dirty="0" smtClean="0">
              <a:solidFill>
                <a:schemeClr val="accent2">
                  <a:lumMod val="75000"/>
                </a:schemeClr>
              </a:solidFill>
            </a:endParaRPr>
          </a:p>
          <a:p>
            <a:pPr>
              <a:lnSpc>
                <a:spcPct val="90000"/>
              </a:lnSpc>
            </a:pPr>
            <a:r>
              <a:rPr lang="cy-GB" sz="2000" dirty="0" smtClean="0">
                <a:solidFill>
                  <a:schemeClr val="accent2">
                    <a:lumMod val="75000"/>
                  </a:schemeClr>
                </a:solidFill>
              </a:rPr>
              <a:t>Archwilio dylanwad newidiadau biolegol ar newidiadau cymdeithasol yn ystod llencyndod.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pPr eaLnBrk="1" hangingPunct="1"/>
            <a:r>
              <a:rPr lang="en-GB" sz="4000" dirty="0" smtClean="0"/>
              <a:t>What are Biological Transitions?</a:t>
            </a:r>
            <a:br>
              <a:rPr lang="en-GB" sz="4000" dirty="0" smtClean="0"/>
            </a:br>
            <a:r>
              <a:rPr lang="cy-GB" sz="4000" dirty="0" smtClean="0"/>
              <a:t>Beth yw Newidiadau Biolegol</a:t>
            </a:r>
            <a:r>
              <a:rPr lang="en-GB" sz="4000" dirty="0"/>
              <a:t>?</a:t>
            </a:r>
            <a:endParaRPr lang="en-US" sz="4000" dirty="0" smtClean="0"/>
          </a:p>
        </p:txBody>
      </p:sp>
      <p:sp>
        <p:nvSpPr>
          <p:cNvPr id="3" name="Content Placeholder 2"/>
          <p:cNvSpPr>
            <a:spLocks noGrp="1"/>
          </p:cNvSpPr>
          <p:nvPr>
            <p:ph sz="half" idx="1"/>
          </p:nvPr>
        </p:nvSpPr>
        <p:spPr/>
        <p:txBody>
          <a:bodyPr>
            <a:normAutofit/>
          </a:bodyPr>
          <a:lstStyle/>
          <a:p>
            <a:pPr eaLnBrk="1" hangingPunct="1">
              <a:lnSpc>
                <a:spcPct val="80000"/>
              </a:lnSpc>
            </a:pPr>
            <a:r>
              <a:rPr lang="en-GB" sz="2400" dirty="0" smtClean="0"/>
              <a:t>Biological transitions relate to the physical changes that take place in the journey from childhood to adulthood. </a:t>
            </a:r>
          </a:p>
          <a:p>
            <a:pPr eaLnBrk="1" hangingPunct="1">
              <a:lnSpc>
                <a:spcPct val="80000"/>
              </a:lnSpc>
            </a:pPr>
            <a:endParaRPr lang="en-GB" sz="2400" dirty="0" smtClean="0"/>
          </a:p>
          <a:p>
            <a:pPr eaLnBrk="1" hangingPunct="1">
              <a:lnSpc>
                <a:spcPct val="80000"/>
              </a:lnSpc>
            </a:pPr>
            <a:r>
              <a:rPr lang="en-GB" sz="2400" dirty="0" smtClean="0"/>
              <a:t>Biological transitions are primarily associated with maturation into adulthood and reproductive capability. </a:t>
            </a:r>
            <a:endParaRPr lang="en-US" sz="2400" dirty="0" smtClean="0"/>
          </a:p>
        </p:txBody>
      </p:sp>
      <p:sp>
        <p:nvSpPr>
          <p:cNvPr id="5125" name="Rectangle 5"/>
          <p:cNvSpPr>
            <a:spLocks noGrp="1"/>
          </p:cNvSpPr>
          <p:nvPr>
            <p:ph sz="half" idx="2"/>
          </p:nvPr>
        </p:nvSpPr>
        <p:spPr/>
        <p:txBody>
          <a:bodyPr>
            <a:normAutofit/>
          </a:bodyPr>
          <a:lstStyle/>
          <a:p>
            <a:pPr>
              <a:lnSpc>
                <a:spcPct val="90000"/>
              </a:lnSpc>
            </a:pPr>
            <a:r>
              <a:rPr lang="cy-GB" sz="2400" dirty="0" smtClean="0">
                <a:solidFill>
                  <a:schemeClr val="accent2">
                    <a:lumMod val="75000"/>
                  </a:schemeClr>
                </a:solidFill>
              </a:rPr>
              <a:t>Mae Newidiadau Biolegol yn gysylltiedig â’r newidiadau Corfforol sy’n digwydd rhwng Plentyndod ac Oedolaeth. </a:t>
            </a:r>
          </a:p>
          <a:p>
            <a:pPr>
              <a:lnSpc>
                <a:spcPct val="90000"/>
              </a:lnSpc>
            </a:pPr>
            <a:r>
              <a:rPr lang="cy-GB" sz="2400" dirty="0" smtClean="0">
                <a:solidFill>
                  <a:schemeClr val="accent2">
                    <a:lumMod val="75000"/>
                  </a:schemeClr>
                </a:solidFill>
              </a:rPr>
              <a:t>Mae bron iawn pob person ifanc yn profi Newidiadau Biolegol. </a:t>
            </a:r>
          </a:p>
          <a:p>
            <a:pPr>
              <a:lnSpc>
                <a:spcPct val="90000"/>
              </a:lnSpc>
            </a:pPr>
            <a:r>
              <a:rPr lang="cy-GB" sz="2400" dirty="0" smtClean="0">
                <a:solidFill>
                  <a:schemeClr val="accent2">
                    <a:lumMod val="75000"/>
                  </a:schemeClr>
                </a:solidFill>
              </a:rPr>
              <a:t>Cysylltir y newidiadau biolegol ag aeddfedu’n oedolyn a’r gallu i atgenhedlu.</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C0898F95-3988-4425-A508-E91CDCA44266}" type="slidenum">
              <a:rPr lang="en-GB" sz="1200">
                <a:solidFill>
                  <a:schemeClr val="tx1">
                    <a:tint val="75000"/>
                  </a:schemeClr>
                </a:solidFill>
                <a:latin typeface="+mn-lt"/>
              </a:rPr>
              <a:pPr algn="r" fontAlgn="auto">
                <a:spcBef>
                  <a:spcPts val="0"/>
                </a:spcBef>
                <a:spcAft>
                  <a:spcPts val="0"/>
                </a:spcAft>
                <a:defRPr/>
              </a:pPr>
              <a:t>6</a:t>
            </a:fld>
            <a:endParaRPr lang="en-GB" sz="1200" dirty="0">
              <a:solidFill>
                <a:schemeClr val="tx1">
                  <a:tint val="75000"/>
                </a:schemeClr>
              </a:solidFill>
              <a:latin typeface="+mn-lt"/>
            </a:endParaRPr>
          </a:p>
        </p:txBody>
      </p:sp>
      <p:sp>
        <p:nvSpPr>
          <p:cNvPr id="7171" name="Rectangle 2"/>
          <p:cNvSpPr>
            <a:spLocks noGrp="1" noChangeArrowheads="1"/>
          </p:cNvSpPr>
          <p:nvPr>
            <p:ph type="title" idx="4294967295"/>
          </p:nvPr>
        </p:nvSpPr>
        <p:spPr>
          <a:xfrm>
            <a:off x="0" y="274638"/>
            <a:ext cx="8229600" cy="1143000"/>
          </a:xfrm>
        </p:spPr>
        <p:txBody>
          <a:bodyPr/>
          <a:lstStyle/>
          <a:p>
            <a:pPr algn="l" eaLnBrk="1" hangingPunct="1"/>
            <a:r>
              <a:rPr lang="en-US" dirty="0" smtClean="0"/>
              <a:t>Physical Growth      </a:t>
            </a:r>
            <a:r>
              <a:rPr lang="cy-GB" dirty="0" smtClean="0"/>
              <a:t>Twf Corfforol</a:t>
            </a:r>
            <a:endParaRPr lang="en-US" dirty="0" smtClean="0"/>
          </a:p>
        </p:txBody>
      </p:sp>
      <p:sp>
        <p:nvSpPr>
          <p:cNvPr id="7172" name="Rectangle 3"/>
          <p:cNvSpPr>
            <a:spLocks noGrp="1" noChangeArrowheads="1"/>
          </p:cNvSpPr>
          <p:nvPr>
            <p:ph type="body" sz="half" idx="4294967295"/>
          </p:nvPr>
        </p:nvSpPr>
        <p:spPr>
          <a:xfrm>
            <a:off x="0" y="1600200"/>
            <a:ext cx="4038600" cy="4525963"/>
          </a:xfrm>
        </p:spPr>
        <p:txBody>
          <a:bodyPr>
            <a:normAutofit lnSpcReduction="10000"/>
          </a:bodyPr>
          <a:lstStyle/>
          <a:p>
            <a:pPr marL="0" indent="0" eaLnBrk="1" hangingPunct="1">
              <a:buNone/>
            </a:pPr>
            <a:r>
              <a:rPr lang="en-US" sz="2400" dirty="0" smtClean="0"/>
              <a:t>The adolescent ‘growth spurt’ - a time of rapid growth in height and weight</a:t>
            </a:r>
          </a:p>
          <a:p>
            <a:pPr lvl="1" eaLnBrk="1" hangingPunct="1"/>
            <a:r>
              <a:rPr lang="en-US" sz="2000" dirty="0" smtClean="0"/>
              <a:t>Some boys gain about 4” a year</a:t>
            </a:r>
          </a:p>
          <a:p>
            <a:pPr lvl="1" eaLnBrk="1" hangingPunct="1"/>
            <a:r>
              <a:rPr lang="en-US" sz="2000" dirty="0" smtClean="0"/>
              <a:t>Some girls gain about 3.5” a year</a:t>
            </a:r>
          </a:p>
          <a:p>
            <a:pPr lvl="1" eaLnBrk="1" hangingPunct="1"/>
            <a:r>
              <a:rPr lang="en-US" sz="2000" dirty="0" smtClean="0"/>
              <a:t>Some girls start sooner (about age 10)</a:t>
            </a:r>
          </a:p>
          <a:p>
            <a:pPr lvl="1" eaLnBrk="1" hangingPunct="1"/>
            <a:r>
              <a:rPr lang="en-US" sz="2000" dirty="0" smtClean="0"/>
              <a:t>Commonly, boys start later (about  age 12)</a:t>
            </a:r>
          </a:p>
          <a:p>
            <a:pPr lvl="1" eaLnBrk="1" hangingPunct="1"/>
            <a:r>
              <a:rPr lang="en-US" sz="2000" dirty="0" smtClean="0"/>
              <a:t>Some girls  stay ahead until about age 14, when boys catch up and pass</a:t>
            </a:r>
          </a:p>
        </p:txBody>
      </p:sp>
      <p:sp>
        <p:nvSpPr>
          <p:cNvPr id="7174" name="Rectangle 6"/>
          <p:cNvSpPr>
            <a:spLocks noGrp="1"/>
          </p:cNvSpPr>
          <p:nvPr>
            <p:ph type="body" sz="half" idx="4294967295"/>
          </p:nvPr>
        </p:nvSpPr>
        <p:spPr>
          <a:xfrm>
            <a:off x="4895850" y="1600200"/>
            <a:ext cx="4248150" cy="4938713"/>
          </a:xfrm>
        </p:spPr>
        <p:txBody>
          <a:bodyPr/>
          <a:lstStyle/>
          <a:p>
            <a:pPr marL="0" indent="0" eaLnBrk="1" hangingPunct="1">
              <a:buNone/>
            </a:pPr>
            <a:r>
              <a:rPr lang="cy-GB" sz="2000" dirty="0" smtClean="0"/>
              <a:t>Tyfu’n gyflym yn ystod Llencyndod - cynnydd cyflym o ran taldra a phwysau</a:t>
            </a:r>
          </a:p>
          <a:p>
            <a:pPr marL="539750" lvl="1" indent="-357188" eaLnBrk="1" hangingPunct="1"/>
            <a:r>
              <a:rPr lang="cy-GB" sz="2000" dirty="0" smtClean="0"/>
              <a:t>bechgyn yn tyfu tua 4” y flwyddyn</a:t>
            </a:r>
          </a:p>
          <a:p>
            <a:pPr marL="539750" lvl="1" indent="-357188" eaLnBrk="1" hangingPunct="1"/>
            <a:r>
              <a:rPr lang="cy-GB" sz="2000" dirty="0" smtClean="0"/>
              <a:t>merched yn tyfu tua 3.5” y flwyddyn</a:t>
            </a:r>
          </a:p>
          <a:p>
            <a:pPr marL="539750" lvl="1" indent="-357188" eaLnBrk="1" hangingPunct="1"/>
            <a:r>
              <a:rPr lang="cy-GB" sz="2000" dirty="0" smtClean="0"/>
              <a:t>merched yn dechrau ynghynt (tua 10 oed)</a:t>
            </a:r>
          </a:p>
          <a:p>
            <a:pPr marL="539750" lvl="1" indent="-357188" eaLnBrk="1" hangingPunct="1"/>
            <a:r>
              <a:rPr lang="cy-GB" sz="2000" dirty="0" smtClean="0"/>
              <a:t>bechgyn yn dechrau’n hwyrach (tua 12 oed)</a:t>
            </a:r>
          </a:p>
          <a:p>
            <a:pPr marL="539750" lvl="1" indent="-357188" eaLnBrk="1" hangingPunct="1"/>
            <a:r>
              <a:rPr lang="cy-GB" sz="2000" dirty="0" smtClean="0"/>
              <a:t>merched yn aros ar y blaen tan tuag 14 oed, pan fydd y bechgyn yn dal i fyny ac yn mynd heibio iddynt</a:t>
            </a:r>
          </a:p>
          <a:p>
            <a:endParaRPr lang="en-GB" sz="2400"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6DAE7288-A65A-4A0A-B96D-B17CD9839A70}" type="slidenum">
              <a:rPr lang="en-GB" sz="1200">
                <a:solidFill>
                  <a:schemeClr val="tx1">
                    <a:tint val="75000"/>
                  </a:schemeClr>
                </a:solidFill>
                <a:latin typeface="+mn-lt"/>
              </a:rPr>
              <a:pPr algn="r" fontAlgn="auto">
                <a:spcBef>
                  <a:spcPts val="0"/>
                </a:spcBef>
                <a:spcAft>
                  <a:spcPts val="0"/>
                </a:spcAft>
                <a:defRPr/>
              </a:pPr>
              <a:t>7</a:t>
            </a:fld>
            <a:endParaRPr lang="en-GB" sz="1200" dirty="0">
              <a:solidFill>
                <a:schemeClr val="tx1">
                  <a:tint val="75000"/>
                </a:schemeClr>
              </a:solidFill>
              <a:latin typeface="+mn-lt"/>
            </a:endParaRPr>
          </a:p>
        </p:txBody>
      </p:sp>
      <p:sp>
        <p:nvSpPr>
          <p:cNvPr id="72706" name="Rectangle 2"/>
          <p:cNvSpPr>
            <a:spLocks noGrp="1" noChangeArrowheads="1"/>
          </p:cNvSpPr>
          <p:nvPr>
            <p:ph type="title" idx="4294967295"/>
          </p:nvPr>
        </p:nvSpPr>
        <p:spPr>
          <a:xfrm>
            <a:off x="0" y="274638"/>
            <a:ext cx="8229600" cy="1143000"/>
          </a:xfrm>
        </p:spPr>
        <p:txBody>
          <a:bodyPr>
            <a:normAutofit/>
          </a:bodyPr>
          <a:lstStyle/>
          <a:p>
            <a:pPr eaLnBrk="1" hangingPunct="1"/>
            <a:r>
              <a:rPr lang="en-GB" sz="3200" dirty="0" smtClean="0"/>
              <a:t>5 main stages of pubertal development</a:t>
            </a:r>
            <a:br>
              <a:rPr lang="en-GB" sz="3200" dirty="0" smtClean="0"/>
            </a:br>
            <a:r>
              <a:rPr lang="cy-GB" sz="3200" dirty="0" smtClean="0"/>
              <a:t>5 prif gam datblygiad glasoed</a:t>
            </a:r>
            <a:r>
              <a:rPr lang="en-GB" sz="3200" dirty="0" smtClean="0"/>
              <a:t> </a:t>
            </a:r>
            <a:r>
              <a:rPr lang="en-GB" sz="1800" dirty="0" smtClean="0"/>
              <a:t>(Archibald et al 2003</a:t>
            </a:r>
            <a:r>
              <a:rPr lang="en-GB" sz="3200" dirty="0" smtClean="0"/>
              <a:t>)</a:t>
            </a:r>
          </a:p>
        </p:txBody>
      </p:sp>
      <p:sp>
        <p:nvSpPr>
          <p:cNvPr id="8196" name="Rectangle 3"/>
          <p:cNvSpPr>
            <a:spLocks noGrp="1" noChangeArrowheads="1"/>
          </p:cNvSpPr>
          <p:nvPr>
            <p:ph type="body" sz="half" idx="4294967295"/>
          </p:nvPr>
        </p:nvSpPr>
        <p:spPr>
          <a:xfrm>
            <a:off x="0" y="1600200"/>
            <a:ext cx="4038600" cy="4525963"/>
          </a:xfrm>
        </p:spPr>
        <p:txBody>
          <a:bodyPr>
            <a:normAutofit lnSpcReduction="10000"/>
          </a:bodyPr>
          <a:lstStyle/>
          <a:p>
            <a:pPr marL="609600" indent="-609600" eaLnBrk="1" hangingPunct="1">
              <a:lnSpc>
                <a:spcPct val="80000"/>
              </a:lnSpc>
              <a:buFontTx/>
              <a:buAutoNum type="arabicPeriod"/>
            </a:pPr>
            <a:r>
              <a:rPr lang="en-GB" sz="1900" dirty="0" smtClean="0"/>
              <a:t>A </a:t>
            </a:r>
            <a:r>
              <a:rPr lang="en-GB" sz="1900" i="1" dirty="0" smtClean="0"/>
              <a:t>rapid acceleration in growth, </a:t>
            </a:r>
            <a:r>
              <a:rPr lang="en-GB" sz="1900" i="1" noProof="1" smtClean="0"/>
              <a:t>aka</a:t>
            </a:r>
            <a:r>
              <a:rPr lang="en-GB" sz="1900" i="1" dirty="0" smtClean="0"/>
              <a:t> ‘the growth spurt’ </a:t>
            </a:r>
            <a:r>
              <a:rPr lang="en-GB" sz="1900" dirty="0" smtClean="0"/>
              <a:t>resulting in dramatic increases in both height and weight.</a:t>
            </a:r>
          </a:p>
          <a:p>
            <a:pPr marL="609600" indent="-609600" eaLnBrk="1" hangingPunct="1">
              <a:lnSpc>
                <a:spcPct val="80000"/>
              </a:lnSpc>
              <a:buFontTx/>
              <a:buAutoNum type="arabicPeriod"/>
            </a:pPr>
            <a:r>
              <a:rPr lang="en-GB" sz="1900" i="1" dirty="0" smtClean="0"/>
              <a:t>Changes in body composition</a:t>
            </a:r>
            <a:r>
              <a:rPr lang="en-GB" sz="1900" dirty="0" smtClean="0"/>
              <a:t> specifically in the quantity and distribution of fat and muscle. </a:t>
            </a:r>
          </a:p>
          <a:p>
            <a:pPr marL="609600" indent="-609600" eaLnBrk="1" hangingPunct="1">
              <a:lnSpc>
                <a:spcPct val="80000"/>
              </a:lnSpc>
              <a:buFontTx/>
              <a:buAutoNum type="arabicPeriod"/>
            </a:pPr>
            <a:r>
              <a:rPr lang="en-GB" sz="1900" dirty="0" smtClean="0"/>
              <a:t>Changes in the circulatory and respiratory systems that increase strength and stamina.</a:t>
            </a:r>
          </a:p>
          <a:p>
            <a:pPr marL="609600" indent="-609600" eaLnBrk="1" hangingPunct="1">
              <a:lnSpc>
                <a:spcPct val="80000"/>
              </a:lnSpc>
              <a:buFontTx/>
              <a:buAutoNum type="arabicPeriod"/>
            </a:pPr>
            <a:r>
              <a:rPr lang="en-GB" sz="1900" i="1" dirty="0" smtClean="0"/>
              <a:t>Maturation of secondary sexual characteristics</a:t>
            </a:r>
            <a:r>
              <a:rPr lang="en-GB" sz="1900" dirty="0" smtClean="0"/>
              <a:t> - genitals, breasts, and the growth of pubic, facial and body (auxiliary) hair as well as the further development of the sex organs</a:t>
            </a:r>
          </a:p>
          <a:p>
            <a:pPr marL="609600" indent="-609600" eaLnBrk="1" hangingPunct="1">
              <a:lnSpc>
                <a:spcPct val="80000"/>
              </a:lnSpc>
              <a:buFontTx/>
              <a:buAutoNum type="arabicPeriod"/>
            </a:pPr>
            <a:r>
              <a:rPr lang="en-GB" sz="1900" i="1" dirty="0" smtClean="0"/>
              <a:t>Changes in hormonal and endocrine</a:t>
            </a:r>
            <a:r>
              <a:rPr lang="en-GB" sz="1900" dirty="0" smtClean="0"/>
              <a:t> activity which regulate the time of pubertal events</a:t>
            </a:r>
          </a:p>
        </p:txBody>
      </p:sp>
      <p:sp>
        <p:nvSpPr>
          <p:cNvPr id="8198" name="Rectangle 6"/>
          <p:cNvSpPr>
            <a:spLocks noGrp="1"/>
          </p:cNvSpPr>
          <p:nvPr>
            <p:ph type="body" sz="half" idx="4294967295"/>
          </p:nvPr>
        </p:nvSpPr>
        <p:spPr>
          <a:xfrm>
            <a:off x="5105400" y="1600200"/>
            <a:ext cx="4038600" cy="4525963"/>
          </a:xfrm>
        </p:spPr>
        <p:txBody>
          <a:bodyPr>
            <a:normAutofit lnSpcReduction="10000"/>
          </a:bodyPr>
          <a:lstStyle/>
          <a:p>
            <a:pPr marL="533400" indent="-533400" eaLnBrk="1" hangingPunct="1">
              <a:lnSpc>
                <a:spcPct val="80000"/>
              </a:lnSpc>
              <a:buFontTx/>
              <a:buAutoNum type="arabicPeriod"/>
            </a:pPr>
            <a:r>
              <a:rPr lang="cy-GB" sz="1900" i="1" dirty="0" smtClean="0"/>
              <a:t>Cynnydd cyflym o ran twf</a:t>
            </a:r>
            <a:r>
              <a:rPr lang="cy-GB" sz="1900" dirty="0" smtClean="0"/>
              <a:t>, yn arwain at gynnydd dramatig o ran taldra a phwysau.</a:t>
            </a:r>
          </a:p>
          <a:p>
            <a:pPr marL="533400" indent="-533400" eaLnBrk="1" hangingPunct="1">
              <a:lnSpc>
                <a:spcPct val="80000"/>
              </a:lnSpc>
              <a:buFontTx/>
              <a:buAutoNum type="arabicPeriod"/>
            </a:pPr>
            <a:r>
              <a:rPr lang="cy-GB" sz="1900" i="1" dirty="0" smtClean="0"/>
              <a:t>Newidiadau o ran cyfansoddiad y corff</a:t>
            </a:r>
            <a:r>
              <a:rPr lang="cy-GB" sz="1900" dirty="0" smtClean="0"/>
              <a:t> yn benodol maint a dosbarthiad braster a chyhyrau.</a:t>
            </a:r>
          </a:p>
          <a:p>
            <a:pPr marL="533400" indent="-533400" eaLnBrk="1" hangingPunct="1">
              <a:lnSpc>
                <a:spcPct val="80000"/>
              </a:lnSpc>
              <a:buFontTx/>
              <a:buAutoNum type="arabicPeriod"/>
            </a:pPr>
            <a:r>
              <a:rPr lang="cy-GB" sz="1900" dirty="0" smtClean="0"/>
              <a:t>Newidiadau yng nghylchrediad y gwaed a’r system anadlu sy’n cynyddu cryfder a stamina. </a:t>
            </a:r>
          </a:p>
          <a:p>
            <a:pPr marL="533400" indent="-533400" eaLnBrk="1" hangingPunct="1">
              <a:lnSpc>
                <a:spcPct val="80000"/>
              </a:lnSpc>
              <a:buFontTx/>
              <a:buAutoNum type="arabicPeriod"/>
            </a:pPr>
            <a:r>
              <a:rPr lang="cy-GB" sz="1900" i="1" dirty="0" smtClean="0"/>
              <a:t>Nodweddion rhywiol eilaidd yn aeddfedu</a:t>
            </a:r>
            <a:r>
              <a:rPr lang="cy-GB" sz="1900" dirty="0" smtClean="0"/>
              <a:t> – </a:t>
            </a:r>
            <a:r>
              <a:rPr lang="cy-GB" sz="1900" noProof="1" smtClean="0"/>
              <a:t>genitalia</a:t>
            </a:r>
            <a:r>
              <a:rPr lang="cy-GB" sz="1900" dirty="0" smtClean="0"/>
              <a:t>, bronnau, a thwf blew cedor, blew ar yr wyneb ac ar y corff (blew ategol) yn ogystal â datblygiad pellach yr organau rhyw</a:t>
            </a:r>
          </a:p>
          <a:p>
            <a:pPr marL="533400" indent="-533400" eaLnBrk="1" hangingPunct="1">
              <a:lnSpc>
                <a:spcPct val="80000"/>
              </a:lnSpc>
              <a:buFontTx/>
              <a:buAutoNum type="arabicPeriod"/>
            </a:pPr>
            <a:r>
              <a:rPr lang="cy-GB" sz="1900" i="1" dirty="0" smtClean="0"/>
              <a:t>Newidiadau o ran gweithgaredd hormonaidd ac endocrinaidd</a:t>
            </a:r>
            <a:r>
              <a:rPr lang="cy-GB" sz="1900" dirty="0" smtClean="0"/>
              <a:t> sy’n rheoli amseriad digwyddiadau glasoed</a:t>
            </a:r>
          </a:p>
          <a:p>
            <a:pPr marL="533400" indent="-533400"/>
            <a:endParaRPr lang="en-GB" sz="1900"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Endocrine Glands</a:t>
            </a:r>
            <a:br>
              <a:rPr lang="en-GB" dirty="0" smtClean="0"/>
            </a:br>
            <a:r>
              <a:rPr lang="en-GB" dirty="0" err="1" smtClean="0"/>
              <a:t>Chwarennau</a:t>
            </a:r>
            <a:r>
              <a:rPr lang="en-GB" dirty="0" smtClean="0"/>
              <a:t> </a:t>
            </a:r>
            <a:r>
              <a:rPr lang="en-GB" dirty="0" err="1" smtClean="0"/>
              <a:t>Endocrin</a:t>
            </a:r>
            <a:endParaRPr lang="en-GB" dirty="0"/>
          </a:p>
        </p:txBody>
      </p:sp>
      <p:sp>
        <p:nvSpPr>
          <p:cNvPr id="3" name="Content Placeholder 2"/>
          <p:cNvSpPr>
            <a:spLocks noGrp="1"/>
          </p:cNvSpPr>
          <p:nvPr>
            <p:ph sz="half" idx="1"/>
          </p:nvPr>
        </p:nvSpPr>
        <p:spPr/>
        <p:txBody>
          <a:bodyPr>
            <a:normAutofit/>
          </a:bodyPr>
          <a:lstStyle/>
          <a:p>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67" t="11479" r="37054" b="6952"/>
          <a:stretch/>
        </p:blipFill>
        <p:spPr bwMode="auto">
          <a:xfrm>
            <a:off x="251520" y="1568728"/>
            <a:ext cx="4545428" cy="47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a:spLocks noGrp="1"/>
          </p:cNvSpPr>
          <p:nvPr>
            <p:ph sz="half" idx="2"/>
          </p:nvPr>
        </p:nvSpPr>
        <p:spPr/>
        <p:txBody>
          <a:bodyPr>
            <a:normAutofit/>
          </a:bodyPr>
          <a:lstStyle/>
          <a:p>
            <a:pPr eaLnBrk="1" hangingPunct="1">
              <a:lnSpc>
                <a:spcPct val="90000"/>
              </a:lnSpc>
            </a:pPr>
            <a:r>
              <a:rPr lang="en-GB" sz="2100" dirty="0" smtClean="0"/>
              <a:t>The endocrine glands secrete hormones that govern pubertal growth and physical changes in several ways. </a:t>
            </a:r>
          </a:p>
          <a:p>
            <a:pPr eaLnBrk="1" hangingPunct="1">
              <a:lnSpc>
                <a:spcPct val="90000"/>
              </a:lnSpc>
            </a:pPr>
            <a:endParaRPr lang="en-GB" sz="2100" dirty="0" smtClean="0"/>
          </a:p>
          <a:p>
            <a:pPr eaLnBrk="1" hangingPunct="1">
              <a:lnSpc>
                <a:spcPct val="90000"/>
              </a:lnSpc>
            </a:pPr>
            <a:r>
              <a:rPr lang="en-GB" sz="2100" dirty="0" smtClean="0"/>
              <a:t>Pituitary gland – “master gland”. </a:t>
            </a:r>
          </a:p>
          <a:p>
            <a:pPr lvl="1" eaLnBrk="1" hangingPunct="1">
              <a:lnSpc>
                <a:spcPct val="90000"/>
              </a:lnSpc>
            </a:pPr>
            <a:r>
              <a:rPr lang="en-GB" sz="2100" dirty="0" smtClean="0"/>
              <a:t>Release of hormones from other glands. </a:t>
            </a:r>
          </a:p>
          <a:p>
            <a:pPr lvl="1" eaLnBrk="1" hangingPunct="1">
              <a:lnSpc>
                <a:spcPct val="90000"/>
              </a:lnSpc>
            </a:pPr>
            <a:r>
              <a:rPr lang="en-GB" sz="2100" dirty="0" smtClean="0"/>
              <a:t>e.g. Thyroid Gland – </a:t>
            </a:r>
            <a:r>
              <a:rPr lang="en-GB" sz="2100" noProof="1" smtClean="0"/>
              <a:t>thyroxine</a:t>
            </a:r>
            <a:r>
              <a:rPr lang="en-GB" sz="2100" dirty="0" smtClean="0"/>
              <a:t> when it receives a signal from a thyroid stimulating hormone secreted by the pituitary. </a:t>
            </a:r>
          </a:p>
          <a:p>
            <a:pPr eaLnBrk="1" hangingPunct="1">
              <a:lnSpc>
                <a:spcPct val="90000"/>
              </a:lnSpc>
            </a:pPr>
            <a:endParaRPr lang="en-GB" sz="2100" dirty="0" smtClean="0"/>
          </a:p>
          <a:p>
            <a:pPr eaLnBrk="1" hangingPunct="1">
              <a:lnSpc>
                <a:spcPct val="90000"/>
              </a:lnSpc>
            </a:pPr>
            <a:endParaRPr lang="en-US" sz="2100" dirty="0" smtClean="0"/>
          </a:p>
        </p:txBody>
      </p:sp>
    </p:spTree>
    <p:extLst>
      <p:ext uri="{BB962C8B-B14F-4D97-AF65-F5344CB8AC3E}">
        <p14:creationId xmlns:p14="http://schemas.microsoft.com/office/powerpoint/2010/main" val="1481377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5"/>
          <p:cNvSpPr>
            <a:spLocks noGrp="1"/>
          </p:cNvSpPr>
          <p:nvPr>
            <p:ph type="title"/>
          </p:nvPr>
        </p:nvSpPr>
        <p:spPr/>
        <p:txBody>
          <a:bodyPr>
            <a:normAutofit fontScale="90000"/>
          </a:bodyPr>
          <a:lstStyle/>
          <a:p>
            <a:r>
              <a:rPr lang="en-GB" dirty="0" smtClean="0"/>
              <a:t>Endocrine glands</a:t>
            </a:r>
            <a:br>
              <a:rPr lang="en-GB" dirty="0" smtClean="0"/>
            </a:br>
            <a:r>
              <a:rPr lang="cy-GB" dirty="0"/>
              <a:t>Chwarennau Endocrin</a:t>
            </a:r>
            <a:endParaRPr lang="en-GB" dirty="0" smtClean="0"/>
          </a:p>
        </p:txBody>
      </p:sp>
      <p:sp>
        <p:nvSpPr>
          <p:cNvPr id="10243" name="Content Placeholder 2"/>
          <p:cNvSpPr>
            <a:spLocks noGrp="1"/>
          </p:cNvSpPr>
          <p:nvPr>
            <p:ph idx="1"/>
          </p:nvPr>
        </p:nvSpPr>
        <p:spPr>
          <a:xfrm>
            <a:off x="457200" y="1600200"/>
            <a:ext cx="4038600" cy="4525963"/>
          </a:xfrm>
        </p:spPr>
        <p:txBody>
          <a:bodyPr/>
          <a:lstStyle/>
          <a:p>
            <a:pPr marL="0" indent="0" eaLnBrk="1" hangingPunct="1">
              <a:buNone/>
            </a:pPr>
            <a:r>
              <a:rPr lang="en-GB" sz="2400" dirty="0" smtClean="0"/>
              <a:t>Growth rate = largely governed by thyroid hormone (</a:t>
            </a:r>
            <a:r>
              <a:rPr lang="en-GB" sz="2400" noProof="1" smtClean="0"/>
              <a:t>Thyroxine</a:t>
            </a:r>
            <a:r>
              <a:rPr lang="en-GB" sz="2400" dirty="0" smtClean="0"/>
              <a:t>), Pituitary Growth Hormone and Adrenal Androgen</a:t>
            </a:r>
          </a:p>
          <a:p>
            <a:pPr eaLnBrk="1" hangingPunct="1"/>
            <a:endParaRPr lang="en-GB" sz="2400" dirty="0" smtClean="0"/>
          </a:p>
          <a:p>
            <a:pPr lvl="1" eaLnBrk="1" hangingPunct="1"/>
            <a:r>
              <a:rPr lang="en-GB" sz="2000" noProof="1" smtClean="0"/>
              <a:t>Thyroxine</a:t>
            </a:r>
            <a:r>
              <a:rPr lang="en-GB" sz="2000" dirty="0" smtClean="0"/>
              <a:t> – high quantities for first 2 years of life. </a:t>
            </a:r>
          </a:p>
          <a:p>
            <a:pPr lvl="1" eaLnBrk="1" hangingPunct="1"/>
            <a:r>
              <a:rPr lang="en-GB" sz="2000" dirty="0" smtClean="0"/>
              <a:t>Levels fall and remain steady until adolescence?</a:t>
            </a:r>
          </a:p>
          <a:p>
            <a:pPr lvl="1" eaLnBrk="1" hangingPunct="1"/>
            <a:endParaRPr lang="en-GB" sz="2000" dirty="0" smtClean="0"/>
          </a:p>
        </p:txBody>
      </p:sp>
      <p:sp>
        <p:nvSpPr>
          <p:cNvPr id="10246" name="Rectangle 6"/>
          <p:cNvSpPr>
            <a:spLocks noGrp="1"/>
          </p:cNvSpPr>
          <p:nvPr>
            <p:ph type="body" sz="half" idx="4294967295"/>
          </p:nvPr>
        </p:nvSpPr>
        <p:spPr>
          <a:xfrm>
            <a:off x="5105400" y="1600200"/>
            <a:ext cx="4038600" cy="4525963"/>
          </a:xfrm>
        </p:spPr>
        <p:txBody>
          <a:bodyPr/>
          <a:lstStyle/>
          <a:p>
            <a:pPr marL="0" indent="0" eaLnBrk="1" hangingPunct="1">
              <a:buNone/>
            </a:pPr>
            <a:r>
              <a:rPr lang="cy-GB" sz="2400" dirty="0" smtClean="0"/>
              <a:t>Cyfradd twf = yn cael ei rheoli i raddau helaeth gan hormon y thyroid (Thyrocsin), Hormon Twf </a:t>
            </a:r>
            <a:r>
              <a:rPr lang="cy-GB" sz="2400" noProof="1" smtClean="0"/>
              <a:t>Pitwidol</a:t>
            </a:r>
            <a:r>
              <a:rPr lang="cy-GB" sz="2400" dirty="0" smtClean="0"/>
              <a:t> ac </a:t>
            </a:r>
            <a:r>
              <a:rPr lang="cy-GB" sz="2400" noProof="1" smtClean="0"/>
              <a:t>Androgen</a:t>
            </a:r>
            <a:r>
              <a:rPr lang="cy-GB" sz="2400" dirty="0" smtClean="0"/>
              <a:t> </a:t>
            </a:r>
            <a:r>
              <a:rPr lang="cy-GB" sz="2400" noProof="1" smtClean="0"/>
              <a:t>Adrenal </a:t>
            </a:r>
          </a:p>
          <a:p>
            <a:pPr eaLnBrk="1" hangingPunct="1"/>
            <a:endParaRPr lang="cy-GB" sz="2400" dirty="0" smtClean="0"/>
          </a:p>
          <a:p>
            <a:pPr lvl="1" eaLnBrk="1" hangingPunct="1"/>
            <a:r>
              <a:rPr lang="cy-GB" sz="2000" dirty="0" smtClean="0"/>
              <a:t>Thyrocsin – lefelau uchel am 2 flynedd gyntaf bywyd. </a:t>
            </a:r>
          </a:p>
          <a:p>
            <a:pPr lvl="1" eaLnBrk="1" hangingPunct="1"/>
            <a:r>
              <a:rPr lang="cy-GB" sz="2000" dirty="0" smtClean="0"/>
              <a:t>Lefelau’n cwympo ac yn aros yn eu hunfan tan lencyndod?</a:t>
            </a:r>
          </a:p>
          <a:p>
            <a:pPr lvl="1" eaLnBrk="1" hangingPunct="1"/>
            <a:endParaRPr lang="cy-GB" sz="2000" dirty="0" smtClean="0"/>
          </a:p>
          <a:p>
            <a:endParaRPr lang="cy-GB" sz="24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en-GB" sz="4000" dirty="0"/>
              <a:t>Endocrine glands</a:t>
            </a:r>
            <a:br>
              <a:rPr lang="en-GB" sz="4000" dirty="0"/>
            </a:br>
            <a:r>
              <a:rPr lang="cy-GB" sz="4000" dirty="0"/>
              <a:t>Chwarennau Endocrin</a:t>
            </a:r>
            <a:endParaRPr lang="en-US" sz="4000" dirty="0" smtClean="0"/>
          </a:p>
        </p:txBody>
      </p:sp>
      <p:sp>
        <p:nvSpPr>
          <p:cNvPr id="11267" name="Content Placeholder 2"/>
          <p:cNvSpPr>
            <a:spLocks noGrp="1"/>
          </p:cNvSpPr>
          <p:nvPr>
            <p:ph idx="1"/>
          </p:nvPr>
        </p:nvSpPr>
        <p:spPr>
          <a:xfrm>
            <a:off x="457200" y="1600200"/>
            <a:ext cx="4038600" cy="4525963"/>
          </a:xfrm>
        </p:spPr>
        <p:txBody>
          <a:bodyPr/>
          <a:lstStyle/>
          <a:p>
            <a:pPr eaLnBrk="1" hangingPunct="1">
              <a:lnSpc>
                <a:spcPct val="90000"/>
              </a:lnSpc>
            </a:pPr>
            <a:r>
              <a:rPr lang="en-GB" sz="2400" dirty="0" smtClean="0"/>
              <a:t>The Adrenal Gland secretes Adrenal Androgen. </a:t>
            </a:r>
          </a:p>
          <a:p>
            <a:pPr lvl="1" eaLnBrk="1" hangingPunct="1">
              <a:lnSpc>
                <a:spcPct val="90000"/>
              </a:lnSpc>
            </a:pPr>
            <a:r>
              <a:rPr lang="en-GB" sz="2000" dirty="0" smtClean="0"/>
              <a:t> Slow until 7 or 8… then becomes more rapid – first signal of the changes at Puberty. </a:t>
            </a:r>
          </a:p>
          <a:p>
            <a:pPr eaLnBrk="1" hangingPunct="1">
              <a:lnSpc>
                <a:spcPct val="90000"/>
              </a:lnSpc>
            </a:pPr>
            <a:endParaRPr lang="en-GB" sz="2400" dirty="0" smtClean="0"/>
          </a:p>
          <a:p>
            <a:pPr eaLnBrk="1" hangingPunct="1">
              <a:lnSpc>
                <a:spcPct val="90000"/>
              </a:lnSpc>
            </a:pPr>
            <a:r>
              <a:rPr lang="en-GB" sz="2400" dirty="0" smtClean="0"/>
              <a:t>Testes – secrete Testosterone. </a:t>
            </a:r>
          </a:p>
          <a:p>
            <a:pPr eaLnBrk="1" hangingPunct="1">
              <a:lnSpc>
                <a:spcPct val="90000"/>
              </a:lnSpc>
            </a:pPr>
            <a:endParaRPr lang="en-GB" sz="2400" dirty="0" smtClean="0"/>
          </a:p>
          <a:p>
            <a:pPr eaLnBrk="1" hangingPunct="1">
              <a:lnSpc>
                <a:spcPct val="90000"/>
              </a:lnSpc>
            </a:pPr>
            <a:r>
              <a:rPr lang="en-GB" sz="2400" dirty="0" smtClean="0"/>
              <a:t>Ovaries – secrete </a:t>
            </a:r>
            <a:r>
              <a:rPr lang="en-GB" sz="2400" smtClean="0"/>
              <a:t>Oestrogen</a:t>
            </a:r>
            <a:r>
              <a:rPr lang="en-GB" sz="2400"/>
              <a:t> </a:t>
            </a:r>
            <a:endParaRPr lang="en-US" sz="2400" dirty="0" smtClean="0"/>
          </a:p>
        </p:txBody>
      </p:sp>
      <p:sp>
        <p:nvSpPr>
          <p:cNvPr id="11269" name="Rectangle 5"/>
          <p:cNvSpPr>
            <a:spLocks noGrp="1"/>
          </p:cNvSpPr>
          <p:nvPr>
            <p:ph type="body" sz="half" idx="4294967295"/>
          </p:nvPr>
        </p:nvSpPr>
        <p:spPr>
          <a:xfrm>
            <a:off x="5105400" y="1600200"/>
            <a:ext cx="4038600" cy="4525963"/>
          </a:xfrm>
        </p:spPr>
        <p:txBody>
          <a:bodyPr/>
          <a:lstStyle/>
          <a:p>
            <a:pPr eaLnBrk="1" hangingPunct="1">
              <a:lnSpc>
                <a:spcPct val="90000"/>
              </a:lnSpc>
            </a:pPr>
            <a:r>
              <a:rPr lang="cy-GB" sz="2400" dirty="0" smtClean="0"/>
              <a:t>Mae’r Chwarren </a:t>
            </a:r>
            <a:r>
              <a:rPr lang="cy-GB" sz="2400" noProof="1" smtClean="0"/>
              <a:t>Adrenal</a:t>
            </a:r>
            <a:r>
              <a:rPr lang="cy-GB" sz="2400" dirty="0" smtClean="0"/>
              <a:t> yn secretu </a:t>
            </a:r>
            <a:r>
              <a:rPr lang="cy-GB" sz="2400" noProof="1" smtClean="0"/>
              <a:t>Androgen Adrenal</a:t>
            </a:r>
            <a:r>
              <a:rPr lang="cy-GB" sz="2400" dirty="0" smtClean="0"/>
              <a:t>. </a:t>
            </a:r>
          </a:p>
          <a:p>
            <a:pPr lvl="1" eaLnBrk="1" hangingPunct="1">
              <a:lnSpc>
                <a:spcPct val="90000"/>
              </a:lnSpc>
            </a:pPr>
            <a:r>
              <a:rPr lang="cy-GB" sz="2000" dirty="0" smtClean="0"/>
              <a:t> Yn araf tan 7 neu 8… wedyn yn cyflymu – arwydd cyntaf y newidiadau yn ystod Glasoed. </a:t>
            </a:r>
          </a:p>
          <a:p>
            <a:pPr eaLnBrk="1" hangingPunct="1">
              <a:lnSpc>
                <a:spcPct val="90000"/>
              </a:lnSpc>
            </a:pPr>
            <a:endParaRPr lang="cy-GB" sz="2400" dirty="0" smtClean="0"/>
          </a:p>
          <a:p>
            <a:pPr eaLnBrk="1" hangingPunct="1">
              <a:lnSpc>
                <a:spcPct val="90000"/>
              </a:lnSpc>
            </a:pPr>
            <a:endParaRPr lang="cy-GB" sz="2400" dirty="0" smtClean="0"/>
          </a:p>
          <a:p>
            <a:pPr eaLnBrk="1" hangingPunct="1">
              <a:lnSpc>
                <a:spcPct val="90000"/>
              </a:lnSpc>
            </a:pPr>
            <a:r>
              <a:rPr lang="cy-GB" sz="2400" dirty="0" smtClean="0"/>
              <a:t>Ceilliau – yn secretu Testosteron. </a:t>
            </a:r>
          </a:p>
          <a:p>
            <a:pPr eaLnBrk="1" hangingPunct="1">
              <a:lnSpc>
                <a:spcPct val="90000"/>
              </a:lnSpc>
            </a:pPr>
            <a:endParaRPr lang="cy-GB" sz="2400" dirty="0" smtClean="0"/>
          </a:p>
          <a:p>
            <a:pPr eaLnBrk="1" hangingPunct="1">
              <a:lnSpc>
                <a:spcPct val="90000"/>
              </a:lnSpc>
            </a:pPr>
            <a:r>
              <a:rPr lang="cy-GB" sz="2400" dirty="0" smtClean="0"/>
              <a:t>Ofarïau – yn secretu</a:t>
            </a:r>
            <a:r>
              <a:rPr lang="en-GB" sz="2400" dirty="0" smtClean="0"/>
              <a:t> Oestrogen. </a:t>
            </a:r>
            <a:endParaRPr lang="en-US" sz="2400" dirty="0" smtClean="0"/>
          </a:p>
          <a:p>
            <a:pPr>
              <a:lnSpc>
                <a:spcPct val="90000"/>
              </a:lnSpc>
            </a:pPr>
            <a:endParaRPr lang="en-GB" sz="2400"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pPr eaLnBrk="1" hangingPunct="1"/>
            <a:r>
              <a:rPr lang="en-GB" sz="4000" dirty="0"/>
              <a:t>Endocrine glands</a:t>
            </a:r>
            <a:br>
              <a:rPr lang="en-GB" sz="4000" dirty="0"/>
            </a:br>
            <a:r>
              <a:rPr lang="cy-GB" sz="4000" dirty="0"/>
              <a:t>Chwarennau </a:t>
            </a:r>
            <a:r>
              <a:rPr lang="cy-GB" sz="4000" dirty="0" smtClean="0"/>
              <a:t>Endocrin</a:t>
            </a:r>
            <a:endParaRPr lang="en-US" sz="4000" dirty="0" smtClean="0"/>
          </a:p>
        </p:txBody>
      </p:sp>
      <p:sp>
        <p:nvSpPr>
          <p:cNvPr id="12291" name="Content Placeholder 2"/>
          <p:cNvSpPr>
            <a:spLocks noGrp="1"/>
          </p:cNvSpPr>
          <p:nvPr>
            <p:ph idx="1"/>
          </p:nvPr>
        </p:nvSpPr>
        <p:spPr>
          <a:xfrm>
            <a:off x="457200" y="1600200"/>
            <a:ext cx="4038600" cy="4525963"/>
          </a:xfrm>
        </p:spPr>
        <p:txBody>
          <a:bodyPr>
            <a:normAutofit lnSpcReduction="10000"/>
          </a:bodyPr>
          <a:lstStyle/>
          <a:p>
            <a:pPr eaLnBrk="1" hangingPunct="1">
              <a:lnSpc>
                <a:spcPct val="90000"/>
              </a:lnSpc>
            </a:pPr>
            <a:r>
              <a:rPr lang="en-GB" sz="2400" dirty="0" smtClean="0"/>
              <a:t>Androgen secretion leads to a sequence of hormone changes that last for several years. </a:t>
            </a:r>
          </a:p>
          <a:p>
            <a:pPr eaLnBrk="1" hangingPunct="1">
              <a:lnSpc>
                <a:spcPct val="90000"/>
              </a:lnSpc>
            </a:pPr>
            <a:endParaRPr lang="en-GB" sz="2400" dirty="0" smtClean="0"/>
          </a:p>
          <a:p>
            <a:pPr eaLnBrk="1" hangingPunct="1">
              <a:lnSpc>
                <a:spcPct val="90000"/>
              </a:lnSpc>
            </a:pPr>
            <a:r>
              <a:rPr lang="en-GB" sz="2400" dirty="0" smtClean="0"/>
              <a:t>e.g. Pituitary Gland secreting </a:t>
            </a:r>
            <a:r>
              <a:rPr lang="en-GB" sz="2400" noProof="1" smtClean="0"/>
              <a:t>Gonadotrophic </a:t>
            </a:r>
            <a:r>
              <a:rPr lang="en-GB" sz="2400" dirty="0" smtClean="0"/>
              <a:t>Hormones. </a:t>
            </a:r>
          </a:p>
          <a:p>
            <a:pPr eaLnBrk="1" hangingPunct="1">
              <a:lnSpc>
                <a:spcPct val="90000"/>
              </a:lnSpc>
            </a:pPr>
            <a:endParaRPr lang="en-GB" sz="2400" dirty="0" smtClean="0"/>
          </a:p>
          <a:p>
            <a:pPr eaLnBrk="1" hangingPunct="1">
              <a:lnSpc>
                <a:spcPct val="90000"/>
              </a:lnSpc>
            </a:pPr>
            <a:r>
              <a:rPr lang="en-GB" sz="2400" noProof="1" smtClean="0"/>
              <a:t>Gonadotrophic </a:t>
            </a:r>
            <a:r>
              <a:rPr lang="en-GB" sz="2400" dirty="0" smtClean="0"/>
              <a:t>Hormones – stimulate the testes and ovaries to secrete the “sex hormones”. </a:t>
            </a:r>
            <a:endParaRPr lang="en-US" sz="2400" dirty="0" smtClean="0"/>
          </a:p>
        </p:txBody>
      </p:sp>
      <p:sp>
        <p:nvSpPr>
          <p:cNvPr id="12293" name="Rectangle 5"/>
          <p:cNvSpPr>
            <a:spLocks noGrp="1"/>
          </p:cNvSpPr>
          <p:nvPr>
            <p:ph type="body" sz="half" idx="4294967295"/>
          </p:nvPr>
        </p:nvSpPr>
        <p:spPr>
          <a:xfrm>
            <a:off x="5105400" y="1600200"/>
            <a:ext cx="4038600" cy="4525963"/>
          </a:xfrm>
        </p:spPr>
        <p:txBody>
          <a:bodyPr/>
          <a:lstStyle/>
          <a:p>
            <a:pPr>
              <a:lnSpc>
                <a:spcPct val="90000"/>
              </a:lnSpc>
            </a:pPr>
            <a:r>
              <a:rPr lang="cy-GB" sz="2200" dirty="0" smtClean="0"/>
              <a:t>Mae secretu </a:t>
            </a:r>
            <a:r>
              <a:rPr lang="cy-GB" sz="2200" noProof="1" smtClean="0"/>
              <a:t>androgen</a:t>
            </a:r>
            <a:r>
              <a:rPr lang="en-GB" sz="2200" dirty="0" smtClean="0"/>
              <a:t>au</a:t>
            </a:r>
            <a:r>
              <a:rPr lang="cy-GB" sz="2200" dirty="0" smtClean="0"/>
              <a:t> yn arwain at gyfres o newidiadau hormonaidd sy’n  parhau dros nifer o flynyddoedd. </a:t>
            </a:r>
          </a:p>
          <a:p>
            <a:pPr>
              <a:lnSpc>
                <a:spcPct val="90000"/>
              </a:lnSpc>
            </a:pPr>
            <a:endParaRPr lang="cy-GB" sz="2200" dirty="0" smtClean="0"/>
          </a:p>
          <a:p>
            <a:pPr>
              <a:lnSpc>
                <a:spcPct val="90000"/>
              </a:lnSpc>
            </a:pPr>
            <a:r>
              <a:rPr lang="cy-GB" sz="2200" dirty="0" smtClean="0"/>
              <a:t>e.e. Y Chwarren </a:t>
            </a:r>
            <a:r>
              <a:rPr lang="cy-GB" sz="2200" noProof="1" smtClean="0"/>
              <a:t>Bitwidol </a:t>
            </a:r>
            <a:r>
              <a:rPr lang="cy-GB" sz="2200" dirty="0" smtClean="0"/>
              <a:t>yn secretu Hormonau Gonadotroffig.</a:t>
            </a:r>
          </a:p>
          <a:p>
            <a:pPr>
              <a:lnSpc>
                <a:spcPct val="90000"/>
              </a:lnSpc>
            </a:pPr>
            <a:endParaRPr lang="cy-GB" sz="2200" dirty="0" smtClean="0"/>
          </a:p>
          <a:p>
            <a:pPr>
              <a:lnSpc>
                <a:spcPct val="90000"/>
              </a:lnSpc>
            </a:pPr>
            <a:endParaRPr lang="cy-GB" sz="2200" dirty="0" smtClean="0"/>
          </a:p>
          <a:p>
            <a:pPr>
              <a:lnSpc>
                <a:spcPct val="90000"/>
              </a:lnSpc>
            </a:pPr>
            <a:r>
              <a:rPr lang="cy-GB" sz="2200" dirty="0" smtClean="0"/>
              <a:t>Hormonau Gonadotroffig – yn ysgogi’r ceilliau a’r ofarïau i secretu’r “hormonau rhyw”.</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sz="4000" dirty="0"/>
              <a:t>Endocrine glands</a:t>
            </a:r>
            <a:br>
              <a:rPr lang="en-GB" sz="4000" dirty="0"/>
            </a:br>
            <a:r>
              <a:rPr lang="cy-GB" sz="4000" dirty="0"/>
              <a:t>Chwarennau Endocrin</a:t>
            </a:r>
            <a:endParaRPr lang="en-US" sz="4000" dirty="0" smtClean="0"/>
          </a:p>
        </p:txBody>
      </p:sp>
      <p:sp>
        <p:nvSpPr>
          <p:cNvPr id="13315" name="Content Placeholder 2"/>
          <p:cNvSpPr>
            <a:spLocks noGrp="1"/>
          </p:cNvSpPr>
          <p:nvPr>
            <p:ph idx="1"/>
          </p:nvPr>
        </p:nvSpPr>
        <p:spPr>
          <a:xfrm>
            <a:off x="457200" y="1600200"/>
            <a:ext cx="4038600" cy="4525963"/>
          </a:xfrm>
        </p:spPr>
        <p:txBody>
          <a:bodyPr/>
          <a:lstStyle/>
          <a:p>
            <a:pPr eaLnBrk="1" hangingPunct="1"/>
            <a:endParaRPr lang="en-GB" sz="2800" dirty="0" smtClean="0"/>
          </a:p>
          <a:p>
            <a:pPr eaLnBrk="1" hangingPunct="1"/>
            <a:r>
              <a:rPr lang="en-GB" sz="2800" dirty="0" smtClean="0"/>
              <a:t>Hormonal Changes commonly greater in males than females. </a:t>
            </a:r>
          </a:p>
          <a:p>
            <a:pPr eaLnBrk="1" hangingPunct="1"/>
            <a:endParaRPr lang="en-GB" sz="2800" dirty="0" smtClean="0"/>
          </a:p>
          <a:p>
            <a:pPr lvl="1" eaLnBrk="1" hangingPunct="1"/>
            <a:r>
              <a:rPr lang="en-GB" sz="2400" dirty="0" smtClean="0"/>
              <a:t>Testosterone 18 x increase</a:t>
            </a:r>
          </a:p>
          <a:p>
            <a:pPr lvl="1" eaLnBrk="1" hangingPunct="1"/>
            <a:r>
              <a:rPr lang="en-GB" sz="2400" dirty="0" smtClean="0"/>
              <a:t>Oestrogen = 8 x increase (Biro et al, 1995). </a:t>
            </a:r>
          </a:p>
          <a:p>
            <a:pPr eaLnBrk="1" hangingPunct="1"/>
            <a:endParaRPr lang="en-GB" sz="2800" dirty="0" smtClean="0"/>
          </a:p>
        </p:txBody>
      </p:sp>
      <p:sp>
        <p:nvSpPr>
          <p:cNvPr id="13317" name="Rectangle 5"/>
          <p:cNvSpPr>
            <a:spLocks noGrp="1"/>
          </p:cNvSpPr>
          <p:nvPr>
            <p:ph type="body" sz="half" idx="4294967295"/>
          </p:nvPr>
        </p:nvSpPr>
        <p:spPr>
          <a:xfrm>
            <a:off x="5105400" y="1600200"/>
            <a:ext cx="4038600" cy="4525963"/>
          </a:xfrm>
        </p:spPr>
        <p:txBody>
          <a:bodyPr/>
          <a:lstStyle/>
          <a:p>
            <a:endParaRPr lang="en-GB" sz="2800" dirty="0" smtClean="0"/>
          </a:p>
          <a:p>
            <a:pPr eaLnBrk="1" hangingPunct="1"/>
            <a:r>
              <a:rPr lang="cy-GB" sz="2800" dirty="0" smtClean="0"/>
              <a:t>Newidiadau Hormonaidd yn fwy mewn bechgyn na merched. </a:t>
            </a:r>
          </a:p>
          <a:p>
            <a:pPr lvl="1" eaLnBrk="1" hangingPunct="1"/>
            <a:r>
              <a:rPr lang="cy-GB" sz="2400" dirty="0" smtClean="0"/>
              <a:t>Testosteron 18 x cynnydd</a:t>
            </a:r>
          </a:p>
          <a:p>
            <a:pPr lvl="1" eaLnBrk="1" hangingPunct="1"/>
            <a:r>
              <a:rPr lang="cy-GB" sz="2400" dirty="0" smtClean="0"/>
              <a:t>Oestrogen = 8 x cynnydd</a:t>
            </a:r>
            <a:r>
              <a:rPr lang="en-GB" sz="2400" dirty="0" smtClean="0"/>
              <a:t> (Biro et al, 1995). </a:t>
            </a:r>
          </a:p>
          <a:p>
            <a:pPr eaLnBrk="1" hangingPunct="1"/>
            <a:endParaRPr lang="en-GB" sz="2800" dirty="0" smtClean="0"/>
          </a:p>
          <a:p>
            <a:endParaRPr lang="en-GB" sz="2800"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fontScale="90000"/>
          </a:bodyPr>
          <a:lstStyle/>
          <a:p>
            <a:pPr eaLnBrk="1" hangingPunct="1"/>
            <a:r>
              <a:rPr lang="en-GB" sz="2300" dirty="0" smtClean="0"/>
              <a:t>Changes as a result of developments in the endocrine and central nervous systems</a:t>
            </a:r>
            <a:br>
              <a:rPr lang="en-GB" sz="2300" dirty="0" smtClean="0"/>
            </a:br>
            <a:r>
              <a:rPr lang="cy-GB" sz="2000" dirty="0" smtClean="0"/>
              <a:t>Newidiadau yn sgil datblygiadau yn y system endocrin a’r brif system nerfol</a:t>
            </a:r>
            <a:r>
              <a:rPr lang="cy-GB" sz="2300" dirty="0" smtClean="0"/>
              <a:t> </a:t>
            </a:r>
            <a:br>
              <a:rPr lang="cy-GB" sz="2300" dirty="0" smtClean="0"/>
            </a:br>
            <a:endParaRPr lang="cy-GB" sz="2300" dirty="0" smtClean="0"/>
          </a:p>
        </p:txBody>
      </p:sp>
      <p:pic>
        <p:nvPicPr>
          <p:cNvPr id="14340" name="Picture 3" descr="0121"/>
          <p:cNvPicPr>
            <a:picLocks noGrp="1" noChangeAspect="1" noChangeArrowheads="1"/>
          </p:cNvPicPr>
          <p:nvPr>
            <p:ph sz="half" idx="2"/>
          </p:nvPr>
        </p:nvPicPr>
        <p:blipFill>
          <a:blip r:embed="rId2" cstate="print"/>
          <a:srcRect/>
          <a:stretch>
            <a:fillRect/>
          </a:stretch>
        </p:blipFill>
        <p:spPr>
          <a:xfrm>
            <a:off x="468313" y="1214438"/>
            <a:ext cx="8064500" cy="5643562"/>
          </a:xfrm>
          <a:noFill/>
          <a:ln w="38100">
            <a:solidFill>
              <a:srgbClr val="000000"/>
            </a:solidFill>
          </a:ln>
        </p:spPr>
      </p:pic>
      <p:sp>
        <p:nvSpPr>
          <p:cNvPr id="15" name="Slide Number Placeholder 6"/>
          <p:cNvSpPr>
            <a:spLocks noGrp="1"/>
          </p:cNvSpPr>
          <p:nvPr>
            <p:ph type="sldNum" sz="quarter" idx="12"/>
          </p:nvPr>
        </p:nvSpPr>
        <p:spPr/>
        <p:txBody>
          <a:bodyPr/>
          <a:lstStyle/>
          <a:p>
            <a:pPr>
              <a:defRPr/>
            </a:pPr>
            <a:fld id="{6F56FF31-2F16-41FF-BC13-8017A1480889}" type="slidenum">
              <a:rPr lang="en-GB"/>
              <a:pPr>
                <a:defRPr/>
              </a:pPr>
              <a:t>13</a:t>
            </a:fld>
            <a:endParaRPr lang="en-GB" dirty="0"/>
          </a:p>
        </p:txBody>
      </p:sp>
      <p:sp>
        <p:nvSpPr>
          <p:cNvPr id="14341" name="Line 4"/>
          <p:cNvSpPr>
            <a:spLocks noChangeShapeType="1"/>
          </p:cNvSpPr>
          <p:nvPr/>
        </p:nvSpPr>
        <p:spPr bwMode="auto">
          <a:xfrm flipV="1">
            <a:off x="2916238" y="2781300"/>
            <a:ext cx="935037" cy="71438"/>
          </a:xfrm>
          <a:prstGeom prst="line">
            <a:avLst/>
          </a:prstGeom>
          <a:noFill/>
          <a:ln w="28575">
            <a:solidFill>
              <a:srgbClr val="33CC33"/>
            </a:solidFill>
            <a:round/>
            <a:headEnd/>
            <a:tailEnd type="triangle" w="med" len="med"/>
          </a:ln>
        </p:spPr>
        <p:txBody>
          <a:bodyPr/>
          <a:lstStyle/>
          <a:p>
            <a:endParaRPr lang="en-GB" dirty="0"/>
          </a:p>
        </p:txBody>
      </p:sp>
      <p:sp>
        <p:nvSpPr>
          <p:cNvPr id="14342" name="Line 5"/>
          <p:cNvSpPr>
            <a:spLocks noChangeShapeType="1"/>
          </p:cNvSpPr>
          <p:nvPr/>
        </p:nvSpPr>
        <p:spPr bwMode="auto">
          <a:xfrm flipH="1">
            <a:off x="3995738" y="2349500"/>
            <a:ext cx="1512887" cy="358775"/>
          </a:xfrm>
          <a:prstGeom prst="line">
            <a:avLst/>
          </a:prstGeom>
          <a:noFill/>
          <a:ln w="28575">
            <a:solidFill>
              <a:srgbClr val="FF0000"/>
            </a:solidFill>
            <a:round/>
            <a:headEnd/>
            <a:tailEnd type="triangle" w="med" len="med"/>
          </a:ln>
        </p:spPr>
        <p:txBody>
          <a:bodyPr/>
          <a:lstStyle/>
          <a:p>
            <a:endParaRPr lang="en-GB" dirty="0"/>
          </a:p>
        </p:txBody>
      </p:sp>
      <p:sp>
        <p:nvSpPr>
          <p:cNvPr id="14343" name="Line 6"/>
          <p:cNvSpPr>
            <a:spLocks noChangeShapeType="1"/>
          </p:cNvSpPr>
          <p:nvPr/>
        </p:nvSpPr>
        <p:spPr bwMode="auto">
          <a:xfrm>
            <a:off x="3851275" y="2781300"/>
            <a:ext cx="0" cy="792163"/>
          </a:xfrm>
          <a:prstGeom prst="line">
            <a:avLst/>
          </a:prstGeom>
          <a:noFill/>
          <a:ln w="28575">
            <a:solidFill>
              <a:srgbClr val="33CC33"/>
            </a:solidFill>
            <a:round/>
            <a:headEnd/>
            <a:tailEnd type="triangle" w="med" len="med"/>
          </a:ln>
        </p:spPr>
        <p:txBody>
          <a:bodyPr/>
          <a:lstStyle/>
          <a:p>
            <a:endParaRPr lang="en-GB" dirty="0"/>
          </a:p>
        </p:txBody>
      </p:sp>
      <p:sp>
        <p:nvSpPr>
          <p:cNvPr id="14344" name="Line 7"/>
          <p:cNvSpPr>
            <a:spLocks noChangeShapeType="1"/>
          </p:cNvSpPr>
          <p:nvPr/>
        </p:nvSpPr>
        <p:spPr bwMode="auto">
          <a:xfrm flipH="1">
            <a:off x="3419475" y="3573463"/>
            <a:ext cx="431800" cy="1511300"/>
          </a:xfrm>
          <a:prstGeom prst="line">
            <a:avLst/>
          </a:prstGeom>
          <a:noFill/>
          <a:ln w="38100">
            <a:solidFill>
              <a:srgbClr val="33CC33"/>
            </a:solidFill>
            <a:round/>
            <a:headEnd/>
            <a:tailEnd type="triangle" w="med" len="med"/>
          </a:ln>
        </p:spPr>
        <p:txBody>
          <a:bodyPr/>
          <a:lstStyle/>
          <a:p>
            <a:endParaRPr lang="en-GB" dirty="0"/>
          </a:p>
        </p:txBody>
      </p:sp>
      <p:sp>
        <p:nvSpPr>
          <p:cNvPr id="14345" name="Line 8"/>
          <p:cNvSpPr>
            <a:spLocks noChangeShapeType="1"/>
          </p:cNvSpPr>
          <p:nvPr/>
        </p:nvSpPr>
        <p:spPr bwMode="auto">
          <a:xfrm>
            <a:off x="3851275" y="3573463"/>
            <a:ext cx="288925" cy="1368425"/>
          </a:xfrm>
          <a:prstGeom prst="line">
            <a:avLst/>
          </a:prstGeom>
          <a:noFill/>
          <a:ln w="38100">
            <a:solidFill>
              <a:srgbClr val="33CC33"/>
            </a:solidFill>
            <a:round/>
            <a:headEnd/>
            <a:tailEnd type="triangle" w="med" len="med"/>
          </a:ln>
        </p:spPr>
        <p:txBody>
          <a:bodyPr/>
          <a:lstStyle/>
          <a:p>
            <a:endParaRPr lang="en-GB" dirty="0"/>
          </a:p>
        </p:txBody>
      </p:sp>
      <p:sp>
        <p:nvSpPr>
          <p:cNvPr id="14346" name="Oval 9"/>
          <p:cNvSpPr>
            <a:spLocks noChangeArrowheads="1"/>
          </p:cNvSpPr>
          <p:nvPr/>
        </p:nvSpPr>
        <p:spPr bwMode="auto">
          <a:xfrm>
            <a:off x="34194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7" name="Oval 10"/>
          <p:cNvSpPr>
            <a:spLocks noChangeArrowheads="1"/>
          </p:cNvSpPr>
          <p:nvPr/>
        </p:nvSpPr>
        <p:spPr bwMode="auto">
          <a:xfrm>
            <a:off x="4067175" y="59499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8" name="Oval 11"/>
          <p:cNvSpPr>
            <a:spLocks noChangeArrowheads="1"/>
          </p:cNvSpPr>
          <p:nvPr/>
        </p:nvSpPr>
        <p:spPr bwMode="auto">
          <a:xfrm>
            <a:off x="36353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
        <p:nvSpPr>
          <p:cNvPr id="14349" name="Oval 12"/>
          <p:cNvSpPr>
            <a:spLocks noChangeArrowheads="1"/>
          </p:cNvSpPr>
          <p:nvPr/>
        </p:nvSpPr>
        <p:spPr bwMode="auto">
          <a:xfrm>
            <a:off x="3851275" y="6381750"/>
            <a:ext cx="144463" cy="142875"/>
          </a:xfrm>
          <a:prstGeom prst="ellipse">
            <a:avLst/>
          </a:prstGeom>
          <a:solidFill>
            <a:srgbClr val="FF3300"/>
          </a:solidFill>
          <a:ln w="9525">
            <a:solidFill>
              <a:srgbClr val="FF3300"/>
            </a:solidFill>
            <a:round/>
            <a:headEnd/>
            <a:tailEnd/>
          </a:ln>
        </p:spPr>
        <p:txBody>
          <a:bodyPr wrap="none" anchor="ctr"/>
          <a:lstStyle/>
          <a:p>
            <a:endParaRPr lang="en-GB" dirty="0">
              <a:latin typeface="Calibri"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a:bodyPr>
          <a:lstStyle/>
          <a:p>
            <a:pPr eaLnBrk="1" hangingPunct="1"/>
            <a:r>
              <a:rPr lang="en-US" sz="3600" dirty="0" smtClean="0"/>
              <a:t>Puberty                                     </a:t>
            </a:r>
            <a:r>
              <a:rPr lang="cy-GB" sz="3600" dirty="0" smtClean="0"/>
              <a:t>Glasoed</a:t>
            </a:r>
          </a:p>
        </p:txBody>
      </p:sp>
      <p:sp>
        <p:nvSpPr>
          <p:cNvPr id="15364" name="Rectangle 3"/>
          <p:cNvSpPr>
            <a:spLocks noGrp="1" noChangeArrowheads="1"/>
          </p:cNvSpPr>
          <p:nvPr>
            <p:ph idx="1"/>
          </p:nvPr>
        </p:nvSpPr>
        <p:spPr>
          <a:xfrm>
            <a:off x="457200" y="1600200"/>
            <a:ext cx="4038600" cy="4525963"/>
          </a:xfrm>
        </p:spPr>
        <p:txBody>
          <a:bodyPr/>
          <a:lstStyle/>
          <a:p>
            <a:pPr eaLnBrk="1" hangingPunct="1">
              <a:lnSpc>
                <a:spcPct val="80000"/>
              </a:lnSpc>
            </a:pPr>
            <a:r>
              <a:rPr lang="en-US" sz="2000" dirty="0" smtClean="0"/>
              <a:t>Puberty is a slow process that actually begins long before any visible signs of biological change.  In some girls this can begin as early as 7 years and for boys around 9 years.  </a:t>
            </a:r>
          </a:p>
          <a:p>
            <a:pPr eaLnBrk="1" hangingPunct="1">
              <a:lnSpc>
                <a:spcPct val="80000"/>
              </a:lnSpc>
            </a:pPr>
            <a:r>
              <a:rPr lang="en-US" sz="2000" dirty="0" smtClean="0"/>
              <a:t>Changing level of sex hormones circulating within the body precipitate the pubertal process.  </a:t>
            </a:r>
          </a:p>
          <a:p>
            <a:pPr eaLnBrk="1" hangingPunct="1">
              <a:lnSpc>
                <a:spcPct val="80000"/>
              </a:lnSpc>
            </a:pPr>
            <a:r>
              <a:rPr lang="en-US" sz="2000" dirty="0" smtClean="0"/>
              <a:t>The reasons for this rise are not fully understood, but there is evidence to suggest that increasing levels of a protein, called ‘</a:t>
            </a:r>
            <a:r>
              <a:rPr lang="en-US" sz="2000" noProof="1" smtClean="0"/>
              <a:t>leptin</a:t>
            </a:r>
            <a:r>
              <a:rPr lang="en-US" sz="2000" dirty="0" smtClean="0"/>
              <a:t>’ in the body fat cells as associated with pubertal events (</a:t>
            </a:r>
            <a:r>
              <a:rPr lang="en-US" sz="2000" noProof="1" smtClean="0"/>
              <a:t>Apter and Hermanson</a:t>
            </a:r>
            <a:r>
              <a:rPr lang="en-US" sz="2000" dirty="0" smtClean="0"/>
              <a:t> 2002).</a:t>
            </a:r>
          </a:p>
        </p:txBody>
      </p:sp>
      <p:sp>
        <p:nvSpPr>
          <p:cNvPr id="6" name="Slide Number Placeholder 5"/>
          <p:cNvSpPr>
            <a:spLocks noGrp="1"/>
          </p:cNvSpPr>
          <p:nvPr>
            <p:ph type="sldNum" sz="quarter" idx="12"/>
          </p:nvPr>
        </p:nvSpPr>
        <p:spPr/>
        <p:txBody>
          <a:bodyPr/>
          <a:lstStyle/>
          <a:p>
            <a:pPr>
              <a:defRPr/>
            </a:pPr>
            <a:fld id="{185C4C77-806B-4ECA-A293-E7816040C63B}" type="slidenum">
              <a:rPr lang="en-GB"/>
              <a:pPr>
                <a:defRPr/>
              </a:pPr>
              <a:t>14</a:t>
            </a:fld>
            <a:endParaRPr lang="en-GB" dirty="0"/>
          </a:p>
        </p:txBody>
      </p:sp>
      <p:sp>
        <p:nvSpPr>
          <p:cNvPr id="15366" name="Rectangle 6"/>
          <p:cNvSpPr>
            <a:spLocks noGrp="1"/>
          </p:cNvSpPr>
          <p:nvPr>
            <p:ph type="body" sz="half" idx="4294967295"/>
          </p:nvPr>
        </p:nvSpPr>
        <p:spPr>
          <a:xfrm>
            <a:off x="5105400" y="1600200"/>
            <a:ext cx="4038600" cy="4525963"/>
          </a:xfrm>
        </p:spPr>
        <p:txBody>
          <a:bodyPr/>
          <a:lstStyle/>
          <a:p>
            <a:pPr>
              <a:lnSpc>
                <a:spcPct val="80000"/>
              </a:lnSpc>
            </a:pPr>
            <a:r>
              <a:rPr lang="cy-GB" sz="2000" dirty="0" smtClean="0"/>
              <a:t>Mae glasoed yn broses araf sy’n dechrau ymhell cyn unrhyw arwydd gweladwy o newid biolegol. I ferched gall ddechrau mor gynnar â 7 oed ac i fechgyn tua 9  oed.</a:t>
            </a:r>
          </a:p>
          <a:p>
            <a:pPr>
              <a:lnSpc>
                <a:spcPct val="80000"/>
              </a:lnSpc>
            </a:pPr>
            <a:r>
              <a:rPr lang="cy-GB" sz="2000" dirty="0" smtClean="0"/>
              <a:t>Mae newid yn lefel yr hormonau rhyw sy’n cylchredeg o fewn y corff yn cyflymu proses glasoed. </a:t>
            </a:r>
          </a:p>
          <a:p>
            <a:pPr>
              <a:lnSpc>
                <a:spcPct val="80000"/>
              </a:lnSpc>
            </a:pPr>
            <a:r>
              <a:rPr lang="cy-GB" sz="2000" dirty="0" smtClean="0"/>
              <a:t>Ni ddeellir yn iawn y rhesymau dros y cynnydd hwn, ond mae tystiolaeth yn awgrymu bod lefelau cynyddol protein o’r enw ‘</a:t>
            </a:r>
            <a:r>
              <a:rPr lang="cy-GB" sz="2000" noProof="1" smtClean="0"/>
              <a:t>leptin</a:t>
            </a:r>
            <a:r>
              <a:rPr lang="cy-GB" sz="2000" dirty="0" smtClean="0"/>
              <a:t>’ yng nghelloedd braster y corff yn gysylltiedig â digwyddiadau glasoed</a:t>
            </a:r>
            <a:r>
              <a:rPr lang="en-GB" sz="2000" dirty="0" smtClean="0"/>
              <a:t> (</a:t>
            </a:r>
            <a:r>
              <a:rPr lang="en-GB" sz="2000" noProof="1" smtClean="0"/>
              <a:t>Apter a Hermanson 2002).</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txBox="1">
            <a:spLocks noGrp="1"/>
          </p:cNvSpPr>
          <p:nvPr/>
        </p:nvSpPr>
        <p:spPr>
          <a:xfrm>
            <a:off x="6553200" y="6356350"/>
            <a:ext cx="2133600" cy="365125"/>
          </a:xfrm>
          <a:prstGeom prst="rect">
            <a:avLst/>
          </a:prstGeom>
          <a:noFill/>
        </p:spPr>
        <p:txBody>
          <a:bodyPr anchor="ctr"/>
          <a:lstStyle/>
          <a:p>
            <a:pPr algn="r" fontAlgn="auto">
              <a:spcBef>
                <a:spcPts val="0"/>
              </a:spcBef>
              <a:spcAft>
                <a:spcPts val="0"/>
              </a:spcAft>
              <a:defRPr/>
            </a:pPr>
            <a:fld id="{878662FB-34FE-42CA-AC86-03FD09DA6D87}" type="slidenum">
              <a:rPr lang="en-GB" sz="1200">
                <a:solidFill>
                  <a:schemeClr val="tx1">
                    <a:tint val="75000"/>
                  </a:schemeClr>
                </a:solidFill>
                <a:latin typeface="+mn-lt"/>
              </a:rPr>
              <a:pPr algn="r" fontAlgn="auto">
                <a:spcBef>
                  <a:spcPts val="0"/>
                </a:spcBef>
                <a:spcAft>
                  <a:spcPts val="0"/>
                </a:spcAft>
                <a:defRPr/>
              </a:pPr>
              <a:t>15</a:t>
            </a:fld>
            <a:endParaRPr lang="en-GB" sz="1200" dirty="0">
              <a:solidFill>
                <a:schemeClr val="tx1">
                  <a:tint val="75000"/>
                </a:schemeClr>
              </a:solidFill>
              <a:latin typeface="+mn-lt"/>
            </a:endParaRPr>
          </a:p>
        </p:txBody>
      </p:sp>
      <p:sp>
        <p:nvSpPr>
          <p:cNvPr id="71682" name="Rectangle 2"/>
          <p:cNvSpPr>
            <a:spLocks noGrp="1" noChangeArrowheads="1"/>
          </p:cNvSpPr>
          <p:nvPr>
            <p:ph type="title"/>
          </p:nvPr>
        </p:nvSpPr>
        <p:spPr/>
        <p:txBody>
          <a:bodyPr>
            <a:normAutofit/>
          </a:bodyPr>
          <a:lstStyle/>
          <a:p>
            <a:pPr eaLnBrk="1" hangingPunct="1"/>
            <a:r>
              <a:rPr lang="en-US" sz="3600" dirty="0" smtClean="0"/>
              <a:t>Puberty                                     </a:t>
            </a:r>
            <a:r>
              <a:rPr lang="cy-GB" sz="3600" dirty="0" smtClean="0"/>
              <a:t>Glasoed</a:t>
            </a:r>
          </a:p>
        </p:txBody>
      </p:sp>
      <p:sp>
        <p:nvSpPr>
          <p:cNvPr id="75780" name="Rectangle 3"/>
          <p:cNvSpPr>
            <a:spLocks noGrp="1" noChangeArrowheads="1"/>
          </p:cNvSpPr>
          <p:nvPr>
            <p:ph sz="half" idx="1"/>
          </p:nvPr>
        </p:nvSpPr>
        <p:spPr/>
        <p:txBody>
          <a:bodyPr>
            <a:normAutofit/>
          </a:bodyPr>
          <a:lstStyle/>
          <a:p>
            <a:pPr eaLnBrk="1" hangingPunct="1">
              <a:lnSpc>
                <a:spcPct val="80000"/>
              </a:lnSpc>
            </a:pPr>
            <a:r>
              <a:rPr lang="en-US" sz="2000" dirty="0" smtClean="0"/>
              <a:t>There is evidence to suggest that there is a </a:t>
            </a:r>
            <a:r>
              <a:rPr lang="en-US" sz="2000" b="1" dirty="0" smtClean="0">
                <a:solidFill>
                  <a:schemeClr val="accent2">
                    <a:lumMod val="75000"/>
                  </a:schemeClr>
                </a:solidFill>
              </a:rPr>
              <a:t>‘critical weight’ </a:t>
            </a:r>
            <a:r>
              <a:rPr lang="en-US" sz="2000" dirty="0" smtClean="0"/>
              <a:t>which triggers puberty – though no clear evidence to suggest that the increase in </a:t>
            </a:r>
            <a:r>
              <a:rPr lang="en-US" sz="2000" noProof="1" smtClean="0"/>
              <a:t>leptin</a:t>
            </a:r>
            <a:r>
              <a:rPr lang="en-US" sz="2000" dirty="0" smtClean="0"/>
              <a:t> is the causal factor (Archibald et al 2003).</a:t>
            </a:r>
          </a:p>
          <a:p>
            <a:pPr eaLnBrk="1" hangingPunct="1">
              <a:lnSpc>
                <a:spcPct val="80000"/>
              </a:lnSpc>
            </a:pPr>
            <a:r>
              <a:rPr lang="en-US" sz="2000" dirty="0" smtClean="0"/>
              <a:t>Other factors, such as </a:t>
            </a:r>
            <a:r>
              <a:rPr lang="en-US" sz="2000" b="1" dirty="0" smtClean="0">
                <a:solidFill>
                  <a:schemeClr val="accent2">
                    <a:lumMod val="75000"/>
                  </a:schemeClr>
                </a:solidFill>
              </a:rPr>
              <a:t>stress</a:t>
            </a:r>
            <a:r>
              <a:rPr lang="en-US" sz="2000" dirty="0" smtClean="0"/>
              <a:t>, nutrition, excessive exercise and/or excessive thinness all influence pubertal timing.</a:t>
            </a:r>
          </a:p>
          <a:p>
            <a:pPr eaLnBrk="1" hangingPunct="1">
              <a:lnSpc>
                <a:spcPct val="80000"/>
              </a:lnSpc>
            </a:pPr>
            <a:r>
              <a:rPr lang="en-US" sz="2000" dirty="0" smtClean="0"/>
              <a:t>The outcome of puberty is the maturation of the sexual organs and the emergence of secondary sexual characteristics.</a:t>
            </a:r>
          </a:p>
          <a:p>
            <a:pPr eaLnBrk="1" hangingPunct="1">
              <a:lnSpc>
                <a:spcPct val="80000"/>
              </a:lnSpc>
            </a:pPr>
            <a:r>
              <a:rPr lang="en-US" sz="2000" dirty="0" smtClean="0"/>
              <a:t>For girls development starts at about 11 or 12 years, boys begin at 13 or 14 years</a:t>
            </a:r>
          </a:p>
        </p:txBody>
      </p:sp>
      <p:sp>
        <p:nvSpPr>
          <p:cNvPr id="75781" name="Rectangle 5"/>
          <p:cNvSpPr>
            <a:spLocks noGrp="1"/>
          </p:cNvSpPr>
          <p:nvPr>
            <p:ph sz="half" idx="2"/>
          </p:nvPr>
        </p:nvSpPr>
        <p:spPr/>
        <p:txBody>
          <a:bodyPr>
            <a:normAutofit/>
          </a:bodyPr>
          <a:lstStyle/>
          <a:p>
            <a:pPr>
              <a:lnSpc>
                <a:spcPct val="80000"/>
              </a:lnSpc>
            </a:pPr>
            <a:r>
              <a:rPr lang="cy-GB" sz="2000" dirty="0" smtClean="0"/>
              <a:t>Mae tystiolaeth yn awgrymu bod </a:t>
            </a:r>
            <a:r>
              <a:rPr lang="cy-GB" sz="2000" b="1" dirty="0" smtClean="0">
                <a:solidFill>
                  <a:schemeClr val="accent2">
                    <a:lumMod val="75000"/>
                  </a:schemeClr>
                </a:solidFill>
              </a:rPr>
              <a:t>‘pwysau allweddol’ </a:t>
            </a:r>
            <a:r>
              <a:rPr lang="cy-GB" sz="2000" dirty="0" smtClean="0"/>
              <a:t>sy’n sbarduno  glasoed – er nad oes tystiolaeth eglur mai’r cynnydd o ran </a:t>
            </a:r>
            <a:r>
              <a:rPr lang="cy-GB" sz="2000" noProof="1" smtClean="0"/>
              <a:t>leptin</a:t>
            </a:r>
            <a:r>
              <a:rPr lang="cy-GB" sz="2000" dirty="0" smtClean="0"/>
              <a:t> yw’r ffactor sy’n achosi hyn (</a:t>
            </a:r>
            <a:r>
              <a:rPr lang="cy-GB" sz="2000" noProof="1" smtClean="0"/>
              <a:t>Archibald et al</a:t>
            </a:r>
            <a:r>
              <a:rPr lang="cy-GB" sz="2000" dirty="0" smtClean="0"/>
              <a:t> 2003).</a:t>
            </a:r>
          </a:p>
          <a:p>
            <a:pPr>
              <a:lnSpc>
                <a:spcPct val="80000"/>
              </a:lnSpc>
            </a:pPr>
            <a:r>
              <a:rPr lang="cy-GB" sz="2000" dirty="0" smtClean="0"/>
              <a:t>Mae ffactorau eraill megis</a:t>
            </a:r>
            <a:r>
              <a:rPr lang="cy-GB" sz="2000" b="1" dirty="0" smtClean="0"/>
              <a:t> </a:t>
            </a:r>
            <a:r>
              <a:rPr lang="cy-GB" sz="2000" b="1" dirty="0" smtClean="0">
                <a:solidFill>
                  <a:schemeClr val="accent2">
                    <a:lumMod val="75000"/>
                  </a:schemeClr>
                </a:solidFill>
              </a:rPr>
              <a:t>straen</a:t>
            </a:r>
            <a:r>
              <a:rPr lang="cy-GB" sz="2000" dirty="0" smtClean="0"/>
              <a:t>, maeth, ymarfer gormodol a/neu deneuwch gormodol oll yn dylanwadu ar amseriad glasoed. </a:t>
            </a:r>
          </a:p>
          <a:p>
            <a:pPr>
              <a:lnSpc>
                <a:spcPct val="80000"/>
              </a:lnSpc>
            </a:pPr>
            <a:r>
              <a:rPr lang="cy-GB" sz="2000" dirty="0" smtClean="0"/>
              <a:t>Canlyniad glasoed yw’r organau rhywiol yn aeddfedu a  nodweddion rhywiol eilaidd yn ymddangos. </a:t>
            </a:r>
          </a:p>
          <a:p>
            <a:pPr>
              <a:lnSpc>
                <a:spcPct val="80000"/>
              </a:lnSpc>
            </a:pPr>
            <a:r>
              <a:rPr lang="cy-GB" sz="2000" dirty="0" smtClean="0"/>
              <a:t>I ferched mae datblygu’n dechrau tua 11 neu 12 oed ac i fechgyn tua 13 neu 14 oed</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fontScale="90000"/>
          </a:bodyPr>
          <a:lstStyle/>
          <a:p>
            <a:pPr eaLnBrk="1" hangingPunct="1"/>
            <a:r>
              <a:rPr lang="en-GB" sz="4000" dirty="0" smtClean="0"/>
              <a:t>Sex Characteristics</a:t>
            </a:r>
            <a:br>
              <a:rPr lang="en-GB" sz="4000" dirty="0" smtClean="0"/>
            </a:br>
            <a:r>
              <a:rPr lang="cy-GB" sz="4000" dirty="0" smtClean="0"/>
              <a:t>Nodweddion Rhyw</a:t>
            </a:r>
            <a:endParaRPr lang="en-US" sz="4000" dirty="0" smtClean="0"/>
          </a:p>
        </p:txBody>
      </p:sp>
      <p:sp>
        <p:nvSpPr>
          <p:cNvPr id="3" name="Content Placeholder 2"/>
          <p:cNvSpPr>
            <a:spLocks noGrp="1"/>
          </p:cNvSpPr>
          <p:nvPr>
            <p:ph sz="half" idx="1"/>
          </p:nvPr>
        </p:nvSpPr>
        <p:spPr/>
        <p:txBody>
          <a:bodyPr>
            <a:normAutofit/>
          </a:bodyPr>
          <a:lstStyle/>
          <a:p>
            <a:pPr marL="0" indent="0" eaLnBrk="1" hangingPunct="1">
              <a:lnSpc>
                <a:spcPct val="80000"/>
              </a:lnSpc>
              <a:buNone/>
            </a:pPr>
            <a:r>
              <a:rPr lang="en-GB" sz="2100" dirty="0" smtClean="0"/>
              <a:t>Most obvious changes of puberty are associated with sexual maturity. </a:t>
            </a:r>
          </a:p>
          <a:p>
            <a:pPr eaLnBrk="1" hangingPunct="1">
              <a:lnSpc>
                <a:spcPct val="80000"/>
              </a:lnSpc>
            </a:pPr>
            <a:endParaRPr lang="en-GB" sz="2100" dirty="0" smtClean="0"/>
          </a:p>
          <a:p>
            <a:pPr eaLnBrk="1" hangingPunct="1">
              <a:lnSpc>
                <a:spcPct val="80000"/>
              </a:lnSpc>
            </a:pPr>
            <a:r>
              <a:rPr lang="en-GB" sz="2100" b="1" dirty="0" smtClean="0">
                <a:solidFill>
                  <a:schemeClr val="accent2">
                    <a:lumMod val="75000"/>
                  </a:schemeClr>
                </a:solidFill>
              </a:rPr>
              <a:t>Primary sex characteristics. </a:t>
            </a:r>
          </a:p>
          <a:p>
            <a:pPr lvl="1" eaLnBrk="1" hangingPunct="1">
              <a:lnSpc>
                <a:spcPct val="80000"/>
              </a:lnSpc>
            </a:pPr>
            <a:r>
              <a:rPr lang="en-GB" sz="2000" dirty="0" smtClean="0"/>
              <a:t>growth in testes and penis. </a:t>
            </a:r>
          </a:p>
          <a:p>
            <a:pPr lvl="1" eaLnBrk="1" hangingPunct="1">
              <a:lnSpc>
                <a:spcPct val="80000"/>
              </a:lnSpc>
            </a:pPr>
            <a:r>
              <a:rPr lang="en-GB" sz="2000" dirty="0" smtClean="0"/>
              <a:t>growth of ovaries, uterus and vagina. </a:t>
            </a:r>
          </a:p>
          <a:p>
            <a:pPr eaLnBrk="1" hangingPunct="1">
              <a:lnSpc>
                <a:spcPct val="80000"/>
              </a:lnSpc>
            </a:pPr>
            <a:r>
              <a:rPr lang="en-GB" sz="2100" b="1" dirty="0" smtClean="0">
                <a:solidFill>
                  <a:schemeClr val="accent2">
                    <a:lumMod val="75000"/>
                  </a:schemeClr>
                </a:solidFill>
              </a:rPr>
              <a:t>Secondary sex characteristics. </a:t>
            </a:r>
          </a:p>
          <a:p>
            <a:pPr lvl="1" eaLnBrk="1" hangingPunct="1">
              <a:lnSpc>
                <a:spcPct val="80000"/>
              </a:lnSpc>
            </a:pPr>
            <a:r>
              <a:rPr lang="en-GB" sz="2000" dirty="0" smtClean="0"/>
              <a:t>voice change, facial hair development. </a:t>
            </a:r>
          </a:p>
          <a:p>
            <a:pPr lvl="1" eaLnBrk="1" hangingPunct="1">
              <a:lnSpc>
                <a:spcPct val="80000"/>
              </a:lnSpc>
            </a:pPr>
            <a:r>
              <a:rPr lang="en-GB" sz="2000" dirty="0" smtClean="0"/>
              <a:t>breast development. </a:t>
            </a:r>
          </a:p>
          <a:p>
            <a:pPr lvl="1" eaLnBrk="1" hangingPunct="1">
              <a:lnSpc>
                <a:spcPct val="80000"/>
              </a:lnSpc>
            </a:pPr>
            <a:r>
              <a:rPr lang="en-GB" sz="1800" dirty="0" smtClean="0"/>
              <a:t>Increases in body hair. </a:t>
            </a:r>
            <a:endParaRPr lang="en-US" sz="1800" dirty="0" smtClean="0"/>
          </a:p>
        </p:txBody>
      </p:sp>
      <p:sp>
        <p:nvSpPr>
          <p:cNvPr id="16389" name="Rectangle 5"/>
          <p:cNvSpPr>
            <a:spLocks noGrp="1"/>
          </p:cNvSpPr>
          <p:nvPr>
            <p:ph sz="half" idx="2"/>
          </p:nvPr>
        </p:nvSpPr>
        <p:spPr/>
        <p:txBody>
          <a:bodyPr>
            <a:normAutofit/>
          </a:bodyPr>
          <a:lstStyle/>
          <a:p>
            <a:pPr marL="0" indent="0" eaLnBrk="1" hangingPunct="1">
              <a:buNone/>
            </a:pPr>
            <a:r>
              <a:rPr lang="cy-GB" sz="2100" dirty="0" smtClean="0"/>
              <a:t>Cysylltir newidiadau amlycaf glasoed ag aeddfedrwydd rhywiol.</a:t>
            </a:r>
          </a:p>
          <a:p>
            <a:pPr marL="0" indent="0" eaLnBrk="1" hangingPunct="1">
              <a:buNone/>
            </a:pPr>
            <a:r>
              <a:rPr lang="cy-GB" sz="2100" dirty="0" smtClean="0"/>
              <a:t> </a:t>
            </a:r>
          </a:p>
          <a:p>
            <a:pPr eaLnBrk="1" hangingPunct="1"/>
            <a:r>
              <a:rPr lang="cy-GB" sz="2100" b="1" dirty="0" smtClean="0">
                <a:solidFill>
                  <a:schemeClr val="accent2">
                    <a:lumMod val="75000"/>
                  </a:schemeClr>
                </a:solidFill>
              </a:rPr>
              <a:t>Nodweddion rhyw sylfaenol. </a:t>
            </a:r>
          </a:p>
          <a:p>
            <a:pPr lvl="1" eaLnBrk="1" hangingPunct="1">
              <a:lnSpc>
                <a:spcPct val="80000"/>
              </a:lnSpc>
            </a:pPr>
            <a:r>
              <a:rPr lang="cy-GB" sz="2100" dirty="0" smtClean="0"/>
              <a:t>Bechgyn – ceilliau a’r pidyn yn tyfu. </a:t>
            </a:r>
          </a:p>
          <a:p>
            <a:pPr lvl="1" eaLnBrk="1" hangingPunct="1">
              <a:lnSpc>
                <a:spcPct val="80000"/>
              </a:lnSpc>
            </a:pPr>
            <a:r>
              <a:rPr lang="cy-GB" sz="2100" dirty="0" smtClean="0"/>
              <a:t>Merched – ofarïau, y groth a’r wain yn tyfu. </a:t>
            </a:r>
          </a:p>
          <a:p>
            <a:pPr eaLnBrk="1" hangingPunct="1">
              <a:lnSpc>
                <a:spcPct val="80000"/>
              </a:lnSpc>
            </a:pPr>
            <a:r>
              <a:rPr lang="cy-GB" sz="2100" b="1" dirty="0" smtClean="0">
                <a:solidFill>
                  <a:schemeClr val="accent2">
                    <a:lumMod val="75000"/>
                  </a:schemeClr>
                </a:solidFill>
              </a:rPr>
              <a:t>Nodweddion rhyw eilaidd. </a:t>
            </a:r>
          </a:p>
          <a:p>
            <a:pPr lvl="1" eaLnBrk="1" hangingPunct="1">
              <a:lnSpc>
                <a:spcPct val="80000"/>
              </a:lnSpc>
            </a:pPr>
            <a:r>
              <a:rPr lang="cy-GB" sz="2100" dirty="0" smtClean="0"/>
              <a:t>Gwryw – newid yn y llais, blew yr wyneb yn datblygu. </a:t>
            </a:r>
          </a:p>
          <a:p>
            <a:pPr lvl="1" eaLnBrk="1" hangingPunct="1">
              <a:lnSpc>
                <a:spcPct val="80000"/>
              </a:lnSpc>
            </a:pPr>
            <a:r>
              <a:rPr lang="cy-GB" sz="2100" dirty="0" smtClean="0"/>
              <a:t>Benyw – bronnau’n datblygu. </a:t>
            </a:r>
            <a:endParaRPr lang="cy-GB" sz="2100" dirty="0"/>
          </a:p>
          <a:p>
            <a:pPr lvl="1" eaLnBrk="1" hangingPunct="1">
              <a:lnSpc>
                <a:spcPct val="80000"/>
              </a:lnSpc>
            </a:pPr>
            <a:r>
              <a:rPr lang="cy-GB" sz="2100" dirty="0" smtClean="0"/>
              <a:t>Y ddau – Blew y corff.</a:t>
            </a:r>
          </a:p>
          <a:p>
            <a:endParaRPr lang="en-GB" sz="2100"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r>
              <a:rPr lang="en-GB" sz="3600" dirty="0" smtClean="0"/>
              <a:t>Five stages of development</a:t>
            </a:r>
            <a:br>
              <a:rPr lang="en-GB" sz="3600" dirty="0" smtClean="0"/>
            </a:br>
            <a:r>
              <a:rPr lang="cy-GB" sz="3600" dirty="0" smtClean="0"/>
              <a:t>Pum cam datblygiad</a:t>
            </a:r>
            <a:r>
              <a:rPr lang="en-GB" sz="3600" dirty="0" smtClean="0"/>
              <a:t> - Tanner (1990)</a:t>
            </a:r>
            <a:endParaRPr lang="en-US" sz="3600" dirty="0" smtClean="0"/>
          </a:p>
        </p:txBody>
      </p:sp>
      <p:sp>
        <p:nvSpPr>
          <p:cNvPr id="3" name="Content Placeholder 2"/>
          <p:cNvSpPr>
            <a:spLocks noGrp="1"/>
          </p:cNvSpPr>
          <p:nvPr>
            <p:ph idx="1"/>
          </p:nvPr>
        </p:nvSpPr>
        <p:spPr/>
        <p:txBody>
          <a:bodyPr>
            <a:normAutofit/>
          </a:bodyPr>
          <a:lstStyle/>
          <a:p>
            <a:pPr marL="457200" indent="-457200" eaLnBrk="1" hangingPunct="1">
              <a:lnSpc>
                <a:spcPct val="90000"/>
              </a:lnSpc>
              <a:buFont typeface="+mj-lt"/>
              <a:buAutoNum type="arabicPeriod"/>
            </a:pPr>
            <a:r>
              <a:rPr lang="en-GB" sz="2400" dirty="0" smtClean="0"/>
              <a:t>Pre-adolescent stage. </a:t>
            </a:r>
          </a:p>
          <a:p>
            <a:pPr marL="457200" indent="-457200" eaLnBrk="1" hangingPunct="1">
              <a:lnSpc>
                <a:spcPct val="90000"/>
              </a:lnSpc>
              <a:buFont typeface="+mj-lt"/>
              <a:buAutoNum type="arabicPeriod"/>
            </a:pPr>
            <a:endParaRPr lang="en-GB" sz="2400" dirty="0" smtClean="0"/>
          </a:p>
          <a:p>
            <a:pPr marL="457200" indent="-457200" eaLnBrk="1" hangingPunct="1">
              <a:lnSpc>
                <a:spcPct val="90000"/>
              </a:lnSpc>
              <a:buFont typeface="+mj-lt"/>
              <a:buAutoNum type="arabicPeriod"/>
            </a:pPr>
            <a:r>
              <a:rPr lang="en-GB" sz="2400" dirty="0" smtClean="0"/>
              <a:t>First signs of Pubertal </a:t>
            </a:r>
          </a:p>
          <a:p>
            <a:pPr marL="0" indent="0" eaLnBrk="1" hangingPunct="1">
              <a:lnSpc>
                <a:spcPct val="90000"/>
              </a:lnSpc>
              <a:buNone/>
            </a:pPr>
            <a:r>
              <a:rPr lang="en-GB" sz="2400" dirty="0"/>
              <a:t> </a:t>
            </a:r>
            <a:r>
              <a:rPr lang="en-GB" sz="2400" dirty="0" smtClean="0"/>
              <a:t>      change </a:t>
            </a:r>
          </a:p>
          <a:p>
            <a:pPr marL="0" indent="0" eaLnBrk="1" hangingPunct="1">
              <a:lnSpc>
                <a:spcPct val="90000"/>
              </a:lnSpc>
              <a:buNone/>
            </a:pPr>
            <a:endParaRPr lang="en-GB" sz="2400" dirty="0" smtClean="0"/>
          </a:p>
          <a:p>
            <a:pPr marL="457200" indent="-457200" eaLnBrk="1" hangingPunct="1">
              <a:lnSpc>
                <a:spcPct val="90000"/>
              </a:lnSpc>
              <a:buAutoNum type="arabicPeriod" startAt="3"/>
            </a:pPr>
            <a:r>
              <a:rPr lang="en-GB" sz="2400" dirty="0" smtClean="0"/>
              <a:t>Intermediate Step. </a:t>
            </a:r>
          </a:p>
          <a:p>
            <a:pPr marL="457200" indent="-457200" eaLnBrk="1" hangingPunct="1">
              <a:lnSpc>
                <a:spcPct val="90000"/>
              </a:lnSpc>
              <a:buAutoNum type="arabicPeriod" startAt="3"/>
            </a:pPr>
            <a:endParaRPr lang="en-GB" sz="2400" dirty="0"/>
          </a:p>
          <a:p>
            <a:pPr marL="457200" indent="-457200" eaLnBrk="1" hangingPunct="1">
              <a:lnSpc>
                <a:spcPct val="90000"/>
              </a:lnSpc>
              <a:buAutoNum type="arabicPeriod" startAt="3"/>
            </a:pPr>
            <a:r>
              <a:rPr lang="en-GB" sz="2400" dirty="0" smtClean="0"/>
              <a:t>More advanced Step. </a:t>
            </a:r>
          </a:p>
          <a:p>
            <a:pPr marL="457200" indent="-457200" eaLnBrk="1" hangingPunct="1">
              <a:lnSpc>
                <a:spcPct val="90000"/>
              </a:lnSpc>
              <a:buAutoNum type="arabicPeriod" startAt="3"/>
            </a:pPr>
            <a:endParaRPr lang="en-GB" sz="2400" dirty="0"/>
          </a:p>
          <a:p>
            <a:pPr marL="457200" indent="-457200" eaLnBrk="1" hangingPunct="1">
              <a:lnSpc>
                <a:spcPct val="90000"/>
              </a:lnSpc>
              <a:buAutoNum type="arabicPeriod" startAt="3"/>
            </a:pPr>
            <a:r>
              <a:rPr lang="en-GB" sz="2400" dirty="0" smtClean="0"/>
              <a:t>Final development. </a:t>
            </a:r>
            <a:endParaRPr lang="en-US" sz="2400" dirty="0" smtClean="0"/>
          </a:p>
        </p:txBody>
      </p:sp>
      <p:sp>
        <p:nvSpPr>
          <p:cNvPr id="17413" name="Rectangle 5"/>
          <p:cNvSpPr>
            <a:spLocks noGrp="1"/>
          </p:cNvSpPr>
          <p:nvPr>
            <p:ph type="body" sz="half" idx="4294967295"/>
          </p:nvPr>
        </p:nvSpPr>
        <p:spPr>
          <a:xfrm>
            <a:off x="4813300" y="1600200"/>
            <a:ext cx="4330700" cy="4525963"/>
          </a:xfrm>
        </p:spPr>
        <p:txBody>
          <a:bodyPr/>
          <a:lstStyle/>
          <a:p>
            <a:pPr marL="457200" indent="-457200" eaLnBrk="1" hangingPunct="1">
              <a:lnSpc>
                <a:spcPct val="90000"/>
              </a:lnSpc>
              <a:buFont typeface="+mj-lt"/>
              <a:buAutoNum type="arabicPeriod"/>
            </a:pPr>
            <a:r>
              <a:rPr lang="cy-GB" sz="2400" dirty="0" smtClean="0"/>
              <a:t>Cyfnod cyn llencyndod. </a:t>
            </a:r>
          </a:p>
          <a:p>
            <a:pPr marL="457200" indent="-457200" eaLnBrk="1" hangingPunct="1">
              <a:lnSpc>
                <a:spcPct val="90000"/>
              </a:lnSpc>
              <a:buFont typeface="+mj-lt"/>
              <a:buAutoNum type="arabicPeriod"/>
            </a:pPr>
            <a:endParaRPr lang="cy-GB" sz="2400" dirty="0" smtClean="0"/>
          </a:p>
          <a:p>
            <a:pPr marL="457200" indent="-457200" eaLnBrk="1" hangingPunct="1">
              <a:lnSpc>
                <a:spcPct val="90000"/>
              </a:lnSpc>
              <a:buFont typeface="+mj-lt"/>
              <a:buAutoNum type="arabicPeriod"/>
            </a:pPr>
            <a:r>
              <a:rPr lang="cy-GB" sz="2400" dirty="0" smtClean="0"/>
              <a:t>Arwyddion cyntaf  newidiadau Glasoed. </a:t>
            </a:r>
          </a:p>
          <a:p>
            <a:pPr marL="457200" indent="-457200" eaLnBrk="1" hangingPunct="1">
              <a:lnSpc>
                <a:spcPct val="90000"/>
              </a:lnSpc>
              <a:buFont typeface="+mj-lt"/>
              <a:buAutoNum type="arabicPeriod"/>
            </a:pPr>
            <a:endParaRPr lang="cy-GB" sz="2400" dirty="0" smtClean="0"/>
          </a:p>
          <a:p>
            <a:pPr marL="457200" indent="-457200" eaLnBrk="1" hangingPunct="1">
              <a:lnSpc>
                <a:spcPct val="90000"/>
              </a:lnSpc>
              <a:buFont typeface="+mj-lt"/>
              <a:buAutoNum type="arabicPeriod"/>
            </a:pPr>
            <a:r>
              <a:rPr lang="cy-GB" sz="2400" dirty="0" smtClean="0"/>
              <a:t>Cam Canolradd. </a:t>
            </a:r>
          </a:p>
          <a:p>
            <a:pPr marL="457200" indent="-457200" eaLnBrk="1" hangingPunct="1">
              <a:lnSpc>
                <a:spcPct val="90000"/>
              </a:lnSpc>
              <a:buFont typeface="+mj-lt"/>
              <a:buAutoNum type="arabicPeriod"/>
            </a:pPr>
            <a:endParaRPr lang="cy-GB" sz="2400" dirty="0" smtClean="0"/>
          </a:p>
          <a:p>
            <a:pPr marL="457200" indent="-457200" eaLnBrk="1" hangingPunct="1">
              <a:lnSpc>
                <a:spcPct val="90000"/>
              </a:lnSpc>
              <a:buFont typeface="+mj-lt"/>
              <a:buAutoNum type="arabicPeriod"/>
            </a:pPr>
            <a:r>
              <a:rPr lang="cy-GB" sz="2400" dirty="0" smtClean="0"/>
              <a:t>Cam Uwch. </a:t>
            </a:r>
          </a:p>
          <a:p>
            <a:pPr marL="457200" indent="-457200" eaLnBrk="1" hangingPunct="1">
              <a:lnSpc>
                <a:spcPct val="90000"/>
              </a:lnSpc>
              <a:buFont typeface="+mj-lt"/>
              <a:buAutoNum type="arabicPeriod"/>
            </a:pPr>
            <a:endParaRPr lang="cy-GB" sz="2400" dirty="0" smtClean="0"/>
          </a:p>
          <a:p>
            <a:pPr marL="457200" indent="-457200" eaLnBrk="1" hangingPunct="1">
              <a:lnSpc>
                <a:spcPct val="90000"/>
              </a:lnSpc>
              <a:buFont typeface="+mj-lt"/>
              <a:buAutoNum type="arabicPeriod"/>
            </a:pPr>
            <a:r>
              <a:rPr lang="cy-GB" sz="2400" dirty="0" smtClean="0"/>
              <a:t>Datblygiad terfynol. </a:t>
            </a:r>
          </a:p>
          <a:p>
            <a:endParaRPr lang="en-GB" sz="27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r>
              <a:rPr lang="en-GB" sz="4000" dirty="0" smtClean="0"/>
              <a:t>Development in most Boys</a:t>
            </a:r>
            <a:br>
              <a:rPr lang="en-GB" sz="4000" dirty="0" smtClean="0"/>
            </a:br>
            <a:r>
              <a:rPr lang="cy-GB" sz="4000" dirty="0" smtClean="0"/>
              <a:t>Datblygiad Bechgyn</a:t>
            </a:r>
            <a:endParaRPr lang="en-US" sz="4000" dirty="0" smtClean="0"/>
          </a:p>
        </p:txBody>
      </p:sp>
      <p:sp>
        <p:nvSpPr>
          <p:cNvPr id="19459" name="Content Placeholder 2"/>
          <p:cNvSpPr>
            <a:spLocks noGrp="1"/>
          </p:cNvSpPr>
          <p:nvPr>
            <p:ph idx="1"/>
          </p:nvPr>
        </p:nvSpPr>
        <p:spPr>
          <a:xfrm>
            <a:off x="457200" y="1600200"/>
            <a:ext cx="4038600" cy="4525963"/>
          </a:xfrm>
        </p:spPr>
        <p:txBody>
          <a:bodyPr/>
          <a:lstStyle/>
          <a:p>
            <a:pPr eaLnBrk="1" hangingPunct="1">
              <a:lnSpc>
                <a:spcPct val="90000"/>
              </a:lnSpc>
            </a:pPr>
            <a:r>
              <a:rPr lang="en-GB" sz="2400" dirty="0" smtClean="0"/>
              <a:t>The peak of the growth spurt comes late in the sequence of physical development. </a:t>
            </a:r>
          </a:p>
          <a:p>
            <a:pPr eaLnBrk="1" hangingPunct="1">
              <a:lnSpc>
                <a:spcPct val="90000"/>
              </a:lnSpc>
            </a:pPr>
            <a:endParaRPr lang="en-GB" sz="2400" dirty="0" smtClean="0"/>
          </a:p>
          <a:p>
            <a:pPr eaLnBrk="1" hangingPunct="1">
              <a:lnSpc>
                <a:spcPct val="90000"/>
              </a:lnSpc>
            </a:pPr>
            <a:r>
              <a:rPr lang="en-GB" sz="2400" dirty="0" smtClean="0"/>
              <a:t>Biro et al (1995) – Peak growth rate approximately 10</a:t>
            </a:r>
            <a:r>
              <a:rPr lang="en-GB" sz="2400" noProof="1" smtClean="0"/>
              <a:t> cms </a:t>
            </a:r>
            <a:r>
              <a:rPr lang="en-GB" sz="2400" dirty="0" smtClean="0"/>
              <a:t>in a year (usually around 14 years of age). </a:t>
            </a:r>
          </a:p>
          <a:p>
            <a:pPr eaLnBrk="1" hangingPunct="1">
              <a:lnSpc>
                <a:spcPct val="90000"/>
              </a:lnSpc>
            </a:pPr>
            <a:endParaRPr lang="en-GB" sz="2400" dirty="0" smtClean="0"/>
          </a:p>
          <a:p>
            <a:pPr eaLnBrk="1" hangingPunct="1">
              <a:lnSpc>
                <a:spcPct val="90000"/>
              </a:lnSpc>
            </a:pPr>
            <a:r>
              <a:rPr lang="en-GB" sz="2400" dirty="0" smtClean="0"/>
              <a:t>Stage 4 Genital Stage (</a:t>
            </a:r>
            <a:r>
              <a:rPr lang="en-GB" sz="2400" noProof="1" smtClean="0"/>
              <a:t>Malina</a:t>
            </a:r>
            <a:r>
              <a:rPr lang="en-GB" sz="2400" dirty="0" smtClean="0"/>
              <a:t>, 1990). </a:t>
            </a:r>
            <a:endParaRPr lang="en-US" sz="2400" dirty="0" smtClean="0"/>
          </a:p>
        </p:txBody>
      </p:sp>
      <p:sp>
        <p:nvSpPr>
          <p:cNvPr id="19461" name="Rectangle 5"/>
          <p:cNvSpPr>
            <a:spLocks noGrp="1"/>
          </p:cNvSpPr>
          <p:nvPr>
            <p:ph type="body" sz="half" idx="4294967295"/>
          </p:nvPr>
        </p:nvSpPr>
        <p:spPr>
          <a:xfrm>
            <a:off x="5105400" y="1600200"/>
            <a:ext cx="4038600" cy="4525963"/>
          </a:xfrm>
        </p:spPr>
        <p:txBody>
          <a:bodyPr/>
          <a:lstStyle/>
          <a:p>
            <a:pPr eaLnBrk="1" hangingPunct="1">
              <a:lnSpc>
                <a:spcPct val="90000"/>
              </a:lnSpc>
            </a:pPr>
            <a:r>
              <a:rPr lang="cy-GB" sz="2400" dirty="0" smtClean="0"/>
              <a:t>Daw uchafbwynt y tyfu cyflym yn hwyr yn nilyniant datblygiad corfforol. </a:t>
            </a:r>
          </a:p>
          <a:p>
            <a:pPr eaLnBrk="1" hangingPunct="1">
              <a:lnSpc>
                <a:spcPct val="90000"/>
              </a:lnSpc>
            </a:pPr>
            <a:endParaRPr lang="cy-GB" sz="2400" dirty="0" smtClean="0"/>
          </a:p>
          <a:p>
            <a:pPr eaLnBrk="1" hangingPunct="1">
              <a:lnSpc>
                <a:spcPct val="90000"/>
              </a:lnSpc>
            </a:pPr>
            <a:r>
              <a:rPr lang="cy-GB" sz="2400" noProof="1" smtClean="0"/>
              <a:t>Biro et al</a:t>
            </a:r>
            <a:r>
              <a:rPr lang="cy-GB" sz="2400" dirty="0" smtClean="0"/>
              <a:t> (1995) – Uchafbwynt y raddfa dwf tua 10 </a:t>
            </a:r>
            <a:r>
              <a:rPr lang="cy-GB" sz="2400" noProof="1" smtClean="0"/>
              <a:t>cm</a:t>
            </a:r>
            <a:r>
              <a:rPr lang="cy-GB" sz="2400" dirty="0" smtClean="0"/>
              <a:t> mewn blwyddyn (fel arfer tuag 14 oed). </a:t>
            </a:r>
          </a:p>
          <a:p>
            <a:pPr eaLnBrk="1" hangingPunct="1">
              <a:lnSpc>
                <a:spcPct val="90000"/>
              </a:lnSpc>
            </a:pPr>
            <a:endParaRPr lang="cy-GB" sz="2400" dirty="0" smtClean="0"/>
          </a:p>
          <a:p>
            <a:pPr eaLnBrk="1" hangingPunct="1">
              <a:lnSpc>
                <a:spcPct val="90000"/>
              </a:lnSpc>
            </a:pPr>
            <a:r>
              <a:rPr lang="cy-GB" sz="2400" dirty="0" smtClean="0"/>
              <a:t>Cam 4 Cyfnod y</a:t>
            </a:r>
            <a:r>
              <a:rPr lang="en-GB" sz="2400" dirty="0" smtClean="0"/>
              <a:t> Genitalia (</a:t>
            </a:r>
            <a:r>
              <a:rPr lang="en-GB" sz="2400" noProof="1" smtClean="0"/>
              <a:t>Malina</a:t>
            </a:r>
            <a:r>
              <a:rPr lang="en-GB" sz="2400" dirty="0" smtClean="0"/>
              <a:t>, 1990). </a:t>
            </a:r>
            <a:endParaRPr lang="en-US" sz="2400" dirty="0" smtClean="0"/>
          </a:p>
          <a:p>
            <a:pPr>
              <a:lnSpc>
                <a:spcPct val="90000"/>
              </a:lnSpc>
            </a:pPr>
            <a:endParaRPr lang="en-GB" sz="2400"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r>
              <a:rPr lang="en-GB" sz="4000" dirty="0" smtClean="0"/>
              <a:t>Development in most Boys</a:t>
            </a:r>
            <a:br>
              <a:rPr lang="en-GB" sz="4000" dirty="0" smtClean="0"/>
            </a:br>
            <a:r>
              <a:rPr lang="en-GB" sz="4000" dirty="0" smtClean="0"/>
              <a:t> </a:t>
            </a:r>
            <a:r>
              <a:rPr lang="cy-GB" sz="4000" dirty="0" smtClean="0"/>
              <a:t>Datblygiad Bechgyn</a:t>
            </a:r>
            <a:endParaRPr lang="en-US" sz="4000" dirty="0" smtClean="0"/>
          </a:p>
        </p:txBody>
      </p:sp>
      <p:sp>
        <p:nvSpPr>
          <p:cNvPr id="20483" name="Content Placeholder 2"/>
          <p:cNvSpPr>
            <a:spLocks noGrp="1"/>
          </p:cNvSpPr>
          <p:nvPr>
            <p:ph idx="1"/>
          </p:nvPr>
        </p:nvSpPr>
        <p:spPr>
          <a:xfrm>
            <a:off x="457200" y="1600200"/>
            <a:ext cx="4038600" cy="4525963"/>
          </a:xfrm>
        </p:spPr>
        <p:txBody>
          <a:bodyPr/>
          <a:lstStyle/>
          <a:p>
            <a:pPr eaLnBrk="1" hangingPunct="1"/>
            <a:r>
              <a:rPr lang="en-GB" sz="2800" dirty="0" smtClean="0"/>
              <a:t>Sexual Development – Beard/Voice development near end of sequence. </a:t>
            </a:r>
          </a:p>
          <a:p>
            <a:pPr eaLnBrk="1" hangingPunct="1"/>
            <a:endParaRPr lang="en-GB" sz="2800" dirty="0" smtClean="0"/>
          </a:p>
          <a:p>
            <a:pPr eaLnBrk="1" hangingPunct="1"/>
            <a:r>
              <a:rPr lang="en-GB" sz="2800" dirty="0" smtClean="0"/>
              <a:t>Viable Sperm – 12 to 14 (Brooks-Gunn and Reiter, 1990). </a:t>
            </a:r>
          </a:p>
          <a:p>
            <a:pPr eaLnBrk="1" hangingPunct="1"/>
            <a:endParaRPr lang="en-GB" sz="2800" dirty="0" smtClean="0"/>
          </a:p>
          <a:p>
            <a:pPr eaLnBrk="1" hangingPunct="1"/>
            <a:endParaRPr lang="en-US" sz="2800" dirty="0" smtClean="0"/>
          </a:p>
        </p:txBody>
      </p:sp>
      <p:sp>
        <p:nvSpPr>
          <p:cNvPr id="20485" name="Rectangle 5"/>
          <p:cNvSpPr>
            <a:spLocks noGrp="1"/>
          </p:cNvSpPr>
          <p:nvPr>
            <p:ph type="body" sz="half" idx="4294967295"/>
          </p:nvPr>
        </p:nvSpPr>
        <p:spPr>
          <a:xfrm>
            <a:off x="5105400" y="1600200"/>
            <a:ext cx="4038600" cy="4525963"/>
          </a:xfrm>
        </p:spPr>
        <p:txBody>
          <a:bodyPr/>
          <a:lstStyle/>
          <a:p>
            <a:pPr eaLnBrk="1" hangingPunct="1"/>
            <a:r>
              <a:rPr lang="cy-GB" sz="2800" dirty="0" smtClean="0"/>
              <a:t>Datblygiad Rhywiol – datblygiad y barf/llais yn agos at ddiwedd y dilyniant. </a:t>
            </a:r>
          </a:p>
          <a:p>
            <a:pPr eaLnBrk="1" hangingPunct="1"/>
            <a:endParaRPr lang="cy-GB" sz="2800" dirty="0" smtClean="0"/>
          </a:p>
          <a:p>
            <a:pPr eaLnBrk="1" hangingPunct="1"/>
            <a:r>
              <a:rPr lang="cy-GB" sz="2800" dirty="0" smtClean="0"/>
              <a:t>Sberm Hyfyw</a:t>
            </a:r>
            <a:r>
              <a:rPr lang="en-GB" sz="2800" dirty="0" smtClean="0"/>
              <a:t> – 12 </a:t>
            </a:r>
            <a:r>
              <a:rPr lang="en-GB" sz="2800" dirty="0" err="1" smtClean="0"/>
              <a:t>i</a:t>
            </a:r>
            <a:r>
              <a:rPr lang="en-GB" sz="2800" dirty="0" smtClean="0"/>
              <a:t> 14 (Brooks-Gunn a Reiter, 1990). </a:t>
            </a:r>
          </a:p>
          <a:p>
            <a:pPr eaLnBrk="1" hangingPunct="1"/>
            <a:endParaRPr lang="en-GB" sz="2800" dirty="0" smtClean="0"/>
          </a:p>
          <a:p>
            <a:endParaRPr lang="en-GB" sz="2800"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r>
              <a:rPr lang="en-GB" sz="4000" dirty="0" smtClean="0"/>
              <a:t>Development in most Girls</a:t>
            </a:r>
            <a:br>
              <a:rPr lang="en-GB" sz="4000" dirty="0" smtClean="0"/>
            </a:br>
            <a:r>
              <a:rPr lang="cy-GB" sz="4000" dirty="0" smtClean="0"/>
              <a:t>Datblygiad Merched</a:t>
            </a:r>
            <a:endParaRPr lang="en-US" sz="4000" dirty="0" smtClean="0"/>
          </a:p>
        </p:txBody>
      </p:sp>
      <p:sp>
        <p:nvSpPr>
          <p:cNvPr id="3" name="Content Placeholder 2"/>
          <p:cNvSpPr>
            <a:spLocks noGrp="1"/>
          </p:cNvSpPr>
          <p:nvPr>
            <p:ph sz="half" idx="1"/>
          </p:nvPr>
        </p:nvSpPr>
        <p:spPr/>
        <p:txBody>
          <a:bodyPr>
            <a:normAutofit lnSpcReduction="10000"/>
          </a:bodyPr>
          <a:lstStyle/>
          <a:p>
            <a:pPr eaLnBrk="1" hangingPunct="1">
              <a:lnSpc>
                <a:spcPct val="90000"/>
              </a:lnSpc>
            </a:pPr>
            <a:r>
              <a:rPr lang="en-GB" sz="2600" dirty="0" smtClean="0"/>
              <a:t>First signs of development are changes in breasts and pubic hair. </a:t>
            </a:r>
          </a:p>
          <a:p>
            <a:pPr eaLnBrk="1" hangingPunct="1">
              <a:lnSpc>
                <a:spcPct val="90000"/>
              </a:lnSpc>
            </a:pPr>
            <a:r>
              <a:rPr lang="en-GB" sz="2600" dirty="0" smtClean="0"/>
              <a:t>Peak of Growth Spurt. </a:t>
            </a:r>
          </a:p>
          <a:p>
            <a:pPr eaLnBrk="1" hangingPunct="1">
              <a:lnSpc>
                <a:spcPct val="90000"/>
              </a:lnSpc>
            </a:pPr>
            <a:endParaRPr lang="en-GB" sz="2600" dirty="0" smtClean="0"/>
          </a:p>
          <a:p>
            <a:pPr eaLnBrk="1" hangingPunct="1">
              <a:lnSpc>
                <a:spcPct val="90000"/>
              </a:lnSpc>
            </a:pPr>
            <a:r>
              <a:rPr lang="en-GB" sz="2600" dirty="0" smtClean="0"/>
              <a:t>Menarche – 2 years after beginning of other visible changes. </a:t>
            </a:r>
          </a:p>
          <a:p>
            <a:pPr eaLnBrk="1" hangingPunct="1">
              <a:lnSpc>
                <a:spcPct val="90000"/>
              </a:lnSpc>
            </a:pPr>
            <a:endParaRPr lang="en-GB" sz="2600" dirty="0" smtClean="0"/>
          </a:p>
          <a:p>
            <a:pPr eaLnBrk="1" hangingPunct="1">
              <a:lnSpc>
                <a:spcPct val="90000"/>
              </a:lnSpc>
            </a:pPr>
            <a:r>
              <a:rPr lang="en-GB" sz="2600" dirty="0" smtClean="0"/>
              <a:t>Final stages of breast and sex organ development. </a:t>
            </a:r>
            <a:endParaRPr lang="en-US" sz="2600" dirty="0" smtClean="0"/>
          </a:p>
        </p:txBody>
      </p:sp>
      <p:sp>
        <p:nvSpPr>
          <p:cNvPr id="22533" name="Rectangle 5"/>
          <p:cNvSpPr>
            <a:spLocks noGrp="1"/>
          </p:cNvSpPr>
          <p:nvPr>
            <p:ph sz="half" idx="2"/>
          </p:nvPr>
        </p:nvSpPr>
        <p:spPr/>
        <p:txBody>
          <a:bodyPr>
            <a:normAutofit lnSpcReduction="10000"/>
          </a:bodyPr>
          <a:lstStyle/>
          <a:p>
            <a:pPr eaLnBrk="1" hangingPunct="1">
              <a:lnSpc>
                <a:spcPct val="80000"/>
              </a:lnSpc>
            </a:pPr>
            <a:r>
              <a:rPr lang="cy-GB" sz="2600" smtClean="0"/>
              <a:t>Arwyddion cyntaf datblygiad yw newidiadau yn y bronnau a’r blew cedor. </a:t>
            </a:r>
          </a:p>
          <a:p>
            <a:pPr eaLnBrk="1" hangingPunct="1">
              <a:lnSpc>
                <a:spcPct val="80000"/>
              </a:lnSpc>
            </a:pPr>
            <a:r>
              <a:rPr lang="cy-GB" sz="2600" smtClean="0"/>
              <a:t>Uchafbwynt y tyfu cyflym. </a:t>
            </a:r>
          </a:p>
          <a:p>
            <a:pPr eaLnBrk="1" hangingPunct="1">
              <a:lnSpc>
                <a:spcPct val="80000"/>
              </a:lnSpc>
            </a:pPr>
            <a:endParaRPr lang="cy-GB" sz="2600" smtClean="0"/>
          </a:p>
          <a:p>
            <a:pPr eaLnBrk="1" hangingPunct="1">
              <a:lnSpc>
                <a:spcPct val="80000"/>
              </a:lnSpc>
            </a:pPr>
            <a:r>
              <a:rPr lang="cy-GB" sz="2600" noProof="1" smtClean="0"/>
              <a:t>Menarche</a:t>
            </a:r>
            <a:r>
              <a:rPr lang="cy-GB" sz="2600" smtClean="0"/>
              <a:t> – 2 flynedd ar ôl dechrau newidiadau gweladwy eraill. </a:t>
            </a:r>
          </a:p>
          <a:p>
            <a:pPr eaLnBrk="1" hangingPunct="1">
              <a:lnSpc>
                <a:spcPct val="80000"/>
              </a:lnSpc>
            </a:pPr>
            <a:endParaRPr lang="cy-GB" sz="2600" smtClean="0"/>
          </a:p>
          <a:p>
            <a:pPr eaLnBrk="1" hangingPunct="1">
              <a:lnSpc>
                <a:spcPct val="80000"/>
              </a:lnSpc>
            </a:pPr>
            <a:r>
              <a:rPr lang="cy-GB" sz="2600" smtClean="0"/>
              <a:t>Camau olaf datblygiad y bronnau a’r organau rhyw.</a:t>
            </a:r>
            <a:r>
              <a:rPr lang="en-GB" sz="2600" smtClean="0"/>
              <a:t> </a:t>
            </a:r>
            <a:endParaRPr lang="en-US" sz="2600" smtClean="0"/>
          </a:p>
          <a:p>
            <a:pPr eaLnBrk="1" hangingPunct="1">
              <a:lnSpc>
                <a:spcPct val="90000"/>
              </a:lnSpc>
            </a:pPr>
            <a:endParaRPr lang="en-GB" sz="2600" smtClean="0"/>
          </a:p>
          <a:p>
            <a:pPr>
              <a:lnSpc>
                <a:spcPct val="90000"/>
              </a:lnSpc>
            </a:pPr>
            <a:endParaRPr lang="en-GB" sz="280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p:txBody>
          <a:bodyPr/>
          <a:lstStyle/>
          <a:p>
            <a:pPr algn="l" eaLnBrk="1" hangingPunct="1"/>
            <a:r>
              <a:rPr lang="en-US" smtClean="0"/>
              <a:t>Menarche</a:t>
            </a:r>
          </a:p>
        </p:txBody>
      </p:sp>
      <p:sp>
        <p:nvSpPr>
          <p:cNvPr id="84995" name="Rectangle 3"/>
          <p:cNvSpPr>
            <a:spLocks noGrp="1" noChangeArrowheads="1"/>
          </p:cNvSpPr>
          <p:nvPr>
            <p:ph sz="half" idx="1"/>
          </p:nvPr>
        </p:nvSpPr>
        <p:spPr/>
        <p:txBody>
          <a:bodyPr>
            <a:normAutofit/>
          </a:bodyPr>
          <a:lstStyle/>
          <a:p>
            <a:pPr eaLnBrk="1" hangingPunct="1">
              <a:lnSpc>
                <a:spcPct val="80000"/>
              </a:lnSpc>
            </a:pPr>
            <a:r>
              <a:rPr lang="en-US" sz="2200" dirty="0" smtClean="0"/>
              <a:t>The onset of menstruation</a:t>
            </a:r>
          </a:p>
          <a:p>
            <a:pPr eaLnBrk="1" hangingPunct="1">
              <a:lnSpc>
                <a:spcPct val="80000"/>
              </a:lnSpc>
            </a:pPr>
            <a:r>
              <a:rPr lang="en-GB" sz="2200" dirty="0" smtClean="0"/>
              <a:t>95% of girls experience it between 11-15</a:t>
            </a:r>
          </a:p>
          <a:p>
            <a:pPr lvl="1" eaLnBrk="1" hangingPunct="1">
              <a:lnSpc>
                <a:spcPct val="80000"/>
              </a:lnSpc>
            </a:pPr>
            <a:r>
              <a:rPr lang="en-GB" sz="2200" dirty="0" smtClean="0"/>
              <a:t>12 ½ - 13 ½ is the norm (</a:t>
            </a:r>
            <a:r>
              <a:rPr lang="en-GB" sz="2200" noProof="1" smtClean="0"/>
              <a:t>Malina</a:t>
            </a:r>
            <a:r>
              <a:rPr lang="en-GB" sz="2200" dirty="0" smtClean="0"/>
              <a:t>, 1990). </a:t>
            </a:r>
            <a:endParaRPr lang="en-US" sz="2200" dirty="0" smtClean="0"/>
          </a:p>
          <a:p>
            <a:pPr eaLnBrk="1" hangingPunct="1">
              <a:lnSpc>
                <a:spcPct val="80000"/>
              </a:lnSpc>
            </a:pPr>
            <a:r>
              <a:rPr lang="en-US" sz="2200" dirty="0" smtClean="0"/>
              <a:t>Linked to nutrition</a:t>
            </a:r>
          </a:p>
          <a:p>
            <a:pPr eaLnBrk="1" hangingPunct="1">
              <a:lnSpc>
                <a:spcPct val="80000"/>
              </a:lnSpc>
            </a:pPr>
            <a:r>
              <a:rPr lang="en-US" sz="2200" dirty="0" smtClean="0"/>
              <a:t>Also related to social class (more affluent sooner)</a:t>
            </a:r>
          </a:p>
          <a:p>
            <a:pPr eaLnBrk="1" hangingPunct="1">
              <a:lnSpc>
                <a:spcPct val="80000"/>
              </a:lnSpc>
            </a:pPr>
            <a:r>
              <a:rPr lang="en-US" sz="2200" dirty="0" smtClean="0"/>
              <a:t>Influenced by environmental stress</a:t>
            </a:r>
          </a:p>
          <a:p>
            <a:pPr lvl="1" eaLnBrk="1" hangingPunct="1">
              <a:lnSpc>
                <a:spcPct val="80000"/>
              </a:lnSpc>
            </a:pPr>
            <a:r>
              <a:rPr lang="en-US" sz="1800" dirty="0" smtClean="0"/>
              <a:t>Divorce in families or high conflict families start sooner</a:t>
            </a:r>
          </a:p>
        </p:txBody>
      </p:sp>
      <p:sp>
        <p:nvSpPr>
          <p:cNvPr id="23558" name="Rectangle 6"/>
          <p:cNvSpPr>
            <a:spLocks noGrp="1"/>
          </p:cNvSpPr>
          <p:nvPr>
            <p:ph sz="half" idx="2"/>
          </p:nvPr>
        </p:nvSpPr>
        <p:spPr/>
        <p:txBody>
          <a:bodyPr/>
          <a:lstStyle/>
          <a:p>
            <a:pPr eaLnBrk="1" hangingPunct="1">
              <a:lnSpc>
                <a:spcPct val="80000"/>
              </a:lnSpc>
            </a:pPr>
            <a:r>
              <a:rPr lang="cy-GB" sz="2200" smtClean="0"/>
              <a:t>Misglwyf yn dechrau</a:t>
            </a:r>
          </a:p>
          <a:p>
            <a:pPr eaLnBrk="1" hangingPunct="1">
              <a:lnSpc>
                <a:spcPct val="80000"/>
              </a:lnSpc>
            </a:pPr>
            <a:r>
              <a:rPr lang="cy-GB" sz="2200" smtClean="0"/>
              <a:t>95% o ferched yn ei brofi rhwng 11-15 oed</a:t>
            </a:r>
          </a:p>
          <a:p>
            <a:pPr lvl="1" eaLnBrk="1" hangingPunct="1">
              <a:lnSpc>
                <a:spcPct val="80000"/>
              </a:lnSpc>
            </a:pPr>
            <a:r>
              <a:rPr lang="cy-GB" sz="2200" smtClean="0"/>
              <a:t>12 ½ - 13 ½ sy’n arferol (</a:t>
            </a:r>
            <a:r>
              <a:rPr lang="cy-GB" sz="2200" noProof="1" smtClean="0"/>
              <a:t>Malina</a:t>
            </a:r>
            <a:r>
              <a:rPr lang="cy-GB" sz="2200" smtClean="0"/>
              <a:t>, 1990). </a:t>
            </a:r>
          </a:p>
          <a:p>
            <a:pPr eaLnBrk="1" hangingPunct="1">
              <a:lnSpc>
                <a:spcPct val="80000"/>
              </a:lnSpc>
            </a:pPr>
            <a:r>
              <a:rPr lang="cy-GB" sz="2200" smtClean="0"/>
              <a:t>Yn gysylltiedig â maeth</a:t>
            </a:r>
          </a:p>
          <a:p>
            <a:pPr eaLnBrk="1" hangingPunct="1">
              <a:lnSpc>
                <a:spcPct val="80000"/>
              </a:lnSpc>
            </a:pPr>
            <a:r>
              <a:rPr lang="cy-GB" sz="2200" smtClean="0"/>
              <a:t>Hefyd yn gysylltiedig â dosbarth cymdeithasol (mwy cyfoethog yn fwy cynnar)</a:t>
            </a:r>
          </a:p>
          <a:p>
            <a:pPr eaLnBrk="1" hangingPunct="1">
              <a:lnSpc>
                <a:spcPct val="80000"/>
              </a:lnSpc>
            </a:pPr>
            <a:r>
              <a:rPr lang="cy-GB" sz="2200" smtClean="0"/>
              <a:t>Straen amgylcheddol yn dylanwadu</a:t>
            </a:r>
          </a:p>
          <a:p>
            <a:pPr lvl="1" eaLnBrk="1" hangingPunct="1">
              <a:lnSpc>
                <a:spcPct val="80000"/>
              </a:lnSpc>
            </a:pPr>
            <a:r>
              <a:rPr lang="cy-GB" sz="1800" smtClean="0"/>
              <a:t>Merched mewn teuluoedd lle bu ysgariad neu lawer o wrthdaro yn dechrau ynghynt</a:t>
            </a:r>
          </a:p>
          <a:p>
            <a:pPr>
              <a:lnSpc>
                <a:spcPct val="80000"/>
              </a:lnSpc>
            </a:pPr>
            <a:endParaRPr lang="en-GB" sz="2000" smtClean="0"/>
          </a:p>
        </p:txBody>
      </p:sp>
      <p:sp>
        <p:nvSpPr>
          <p:cNvPr id="6" name="Slide Number Placeholder 5"/>
          <p:cNvSpPr>
            <a:spLocks noGrp="1"/>
          </p:cNvSpPr>
          <p:nvPr>
            <p:ph type="sldNum" sz="quarter" idx="12"/>
          </p:nvPr>
        </p:nvSpPr>
        <p:spPr/>
        <p:txBody>
          <a:bodyPr/>
          <a:lstStyle/>
          <a:p>
            <a:pPr>
              <a:defRPr/>
            </a:pPr>
            <a:fld id="{3152BE44-814F-40E7-AEF1-006C7E45013D}" type="slidenum">
              <a:rPr lang="en-GB"/>
              <a:pPr>
                <a:defRPr/>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normAutofit fontScale="90000"/>
          </a:bodyPr>
          <a:lstStyle/>
          <a:p>
            <a:pPr eaLnBrk="1" hangingPunct="1"/>
            <a:r>
              <a:rPr lang="en-US" sz="4000" smtClean="0"/>
              <a:t>The Secular Trend </a:t>
            </a:r>
            <a:br>
              <a:rPr lang="en-US" sz="4000" smtClean="0"/>
            </a:br>
            <a:r>
              <a:rPr lang="cy-GB" sz="4000" smtClean="0"/>
              <a:t>Y Tueddiad Oesol</a:t>
            </a:r>
            <a:r>
              <a:rPr lang="en-US" sz="4000" smtClean="0"/>
              <a:t> </a:t>
            </a:r>
            <a:r>
              <a:rPr lang="en-US" sz="2800" smtClean="0"/>
              <a:t>(Roche, 1979).</a:t>
            </a:r>
          </a:p>
        </p:txBody>
      </p:sp>
      <p:sp>
        <p:nvSpPr>
          <p:cNvPr id="24580" name="Rectangle 3"/>
          <p:cNvSpPr>
            <a:spLocks noGrp="1" noChangeArrowheads="1"/>
          </p:cNvSpPr>
          <p:nvPr>
            <p:ph idx="1"/>
          </p:nvPr>
        </p:nvSpPr>
        <p:spPr>
          <a:xfrm>
            <a:off x="457200" y="1600200"/>
            <a:ext cx="4038600" cy="4525963"/>
          </a:xfrm>
        </p:spPr>
        <p:txBody>
          <a:bodyPr/>
          <a:lstStyle/>
          <a:p>
            <a:pPr eaLnBrk="1" hangingPunct="1">
              <a:lnSpc>
                <a:spcPct val="80000"/>
              </a:lnSpc>
            </a:pPr>
            <a:r>
              <a:rPr lang="en-US" sz="1800" dirty="0" smtClean="0"/>
              <a:t>The fact that puberty is starting sooner</a:t>
            </a:r>
          </a:p>
          <a:p>
            <a:pPr lvl="1" eaLnBrk="1" hangingPunct="1">
              <a:lnSpc>
                <a:spcPct val="80000"/>
              </a:lnSpc>
            </a:pPr>
            <a:r>
              <a:rPr lang="en-US" sz="1600" dirty="0" smtClean="0"/>
              <a:t>In 1900 average age of menarche was 15</a:t>
            </a:r>
          </a:p>
          <a:p>
            <a:pPr lvl="1" eaLnBrk="1" hangingPunct="1">
              <a:lnSpc>
                <a:spcPct val="80000"/>
              </a:lnSpc>
            </a:pPr>
            <a:r>
              <a:rPr lang="en-US" sz="1600" dirty="0" smtClean="0"/>
              <a:t>In 2000 average age of menarche is 12</a:t>
            </a:r>
          </a:p>
          <a:p>
            <a:pPr lvl="1" eaLnBrk="1" hangingPunct="1">
              <a:lnSpc>
                <a:spcPct val="80000"/>
              </a:lnSpc>
            </a:pPr>
            <a:r>
              <a:rPr lang="en-US" sz="1600" dirty="0" smtClean="0"/>
              <a:t>Likely to be due to higher standards of living, though the age of onset can vary widely suggesting perhaps a genetic element.</a:t>
            </a:r>
          </a:p>
          <a:p>
            <a:pPr eaLnBrk="1" hangingPunct="1">
              <a:lnSpc>
                <a:spcPct val="80000"/>
              </a:lnSpc>
            </a:pPr>
            <a:r>
              <a:rPr lang="en-US" sz="1800" dirty="0" smtClean="0"/>
              <a:t>Recent research showing same trends in most boys, but not as well documented</a:t>
            </a:r>
          </a:p>
          <a:p>
            <a:pPr lvl="1" eaLnBrk="1" hangingPunct="1">
              <a:lnSpc>
                <a:spcPct val="80000"/>
              </a:lnSpc>
            </a:pPr>
            <a:r>
              <a:rPr lang="en-US" sz="1600" dirty="0" smtClean="0"/>
              <a:t>Harder to establish due to lack of clear cut marker like first menstruation</a:t>
            </a:r>
          </a:p>
          <a:p>
            <a:pPr lvl="1" eaLnBrk="1" hangingPunct="1">
              <a:lnSpc>
                <a:spcPct val="80000"/>
              </a:lnSpc>
            </a:pPr>
            <a:r>
              <a:rPr lang="en-US" sz="1600" dirty="0" smtClean="0"/>
              <a:t>More of a medical or parental judgment call</a:t>
            </a:r>
          </a:p>
        </p:txBody>
      </p:sp>
      <p:sp>
        <p:nvSpPr>
          <p:cNvPr id="6" name="Slide Number Placeholder 5"/>
          <p:cNvSpPr>
            <a:spLocks noGrp="1"/>
          </p:cNvSpPr>
          <p:nvPr>
            <p:ph type="sldNum" sz="quarter" idx="12"/>
          </p:nvPr>
        </p:nvSpPr>
        <p:spPr/>
        <p:txBody>
          <a:bodyPr/>
          <a:lstStyle/>
          <a:p>
            <a:pPr>
              <a:defRPr/>
            </a:pPr>
            <a:fld id="{05A55FFD-1D7E-4539-8011-4D1532255F1A}" type="slidenum">
              <a:rPr lang="en-GB"/>
              <a:pPr>
                <a:defRPr/>
              </a:pPr>
              <a:t>22</a:t>
            </a:fld>
            <a:endParaRPr lang="en-GB"/>
          </a:p>
        </p:txBody>
      </p:sp>
      <p:sp>
        <p:nvSpPr>
          <p:cNvPr id="24582" name="Rectangle 6"/>
          <p:cNvSpPr>
            <a:spLocks noGrp="1"/>
          </p:cNvSpPr>
          <p:nvPr>
            <p:ph type="body" sz="half" idx="4294967295"/>
          </p:nvPr>
        </p:nvSpPr>
        <p:spPr>
          <a:xfrm>
            <a:off x="5105400" y="1600200"/>
            <a:ext cx="4038600" cy="4525963"/>
          </a:xfrm>
        </p:spPr>
        <p:txBody>
          <a:bodyPr>
            <a:normAutofit lnSpcReduction="10000"/>
          </a:bodyPr>
          <a:lstStyle/>
          <a:p>
            <a:pPr eaLnBrk="1" hangingPunct="1">
              <a:lnSpc>
                <a:spcPct val="90000"/>
              </a:lnSpc>
            </a:pPr>
            <a:r>
              <a:rPr lang="cy-GB" sz="1800" smtClean="0"/>
              <a:t>Y ffaith fod glasoed yn dechrau ynghynt</a:t>
            </a:r>
          </a:p>
          <a:p>
            <a:pPr lvl="1" eaLnBrk="1" hangingPunct="1">
              <a:lnSpc>
                <a:spcPct val="90000"/>
              </a:lnSpc>
            </a:pPr>
            <a:r>
              <a:rPr lang="cy-GB" sz="1800" smtClean="0"/>
              <a:t>Yn 1900, 15 oedd cyfartaledd oed y </a:t>
            </a:r>
            <a:r>
              <a:rPr lang="en-GB" sz="1800" smtClean="0"/>
              <a:t>menarche</a:t>
            </a:r>
          </a:p>
          <a:p>
            <a:pPr lvl="1" eaLnBrk="1" hangingPunct="1">
              <a:lnSpc>
                <a:spcPct val="90000"/>
              </a:lnSpc>
            </a:pPr>
            <a:r>
              <a:rPr lang="cy-GB" sz="1800" smtClean="0"/>
              <a:t>Yn 2000, 12 yw cyfartaledd oed y </a:t>
            </a:r>
            <a:r>
              <a:rPr lang="en-GB" sz="1800" smtClean="0"/>
              <a:t>menarche</a:t>
            </a:r>
            <a:r>
              <a:rPr lang="cy-GB" sz="1800" smtClean="0"/>
              <a:t>  </a:t>
            </a:r>
          </a:p>
          <a:p>
            <a:pPr lvl="1" eaLnBrk="1" hangingPunct="1">
              <a:lnSpc>
                <a:spcPct val="90000"/>
              </a:lnSpc>
            </a:pPr>
            <a:r>
              <a:rPr lang="cy-GB" sz="1800" smtClean="0"/>
              <a:t>Mae’n debyg mai safonau byw uwch sy’n gyfrifol, er gall oed dechrau amrywio’n fawr sy’n awgrymu elfen enetig efallai.</a:t>
            </a:r>
          </a:p>
          <a:p>
            <a:pPr eaLnBrk="1" hangingPunct="1">
              <a:lnSpc>
                <a:spcPct val="90000"/>
              </a:lnSpc>
            </a:pPr>
            <a:r>
              <a:rPr lang="cy-GB" sz="1800" smtClean="0"/>
              <a:t>Mae ymchwil diweddar yn dangos yr un tueddiadau mewn bechgyn, ond nid yw wedi’i gofnodi gystal</a:t>
            </a:r>
          </a:p>
          <a:p>
            <a:pPr lvl="1" eaLnBrk="1" hangingPunct="1">
              <a:lnSpc>
                <a:spcPct val="90000"/>
              </a:lnSpc>
            </a:pPr>
            <a:r>
              <a:rPr lang="cy-GB" sz="1800" smtClean="0"/>
              <a:t>Mwy anodd ei gadarnhau oherwydd diffyg marciwr clir fel y misglwyf cyntaf</a:t>
            </a:r>
          </a:p>
          <a:p>
            <a:pPr lvl="1" eaLnBrk="1" hangingPunct="1">
              <a:lnSpc>
                <a:spcPct val="90000"/>
              </a:lnSpc>
            </a:pPr>
            <a:r>
              <a:rPr lang="cy-GB" sz="1800" smtClean="0"/>
              <a:t>Mwy o farn feddygol neu farn rhieni</a:t>
            </a:r>
            <a:endParaRPr lang="en-GB" sz="180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eaLnBrk="1" hangingPunct="1"/>
            <a:r>
              <a:rPr lang="en-GB" sz="4000" smtClean="0"/>
              <a:t>Menarche Studies</a:t>
            </a:r>
            <a:br>
              <a:rPr lang="en-GB" sz="4000" smtClean="0"/>
            </a:br>
            <a:r>
              <a:rPr lang="cy-GB" sz="4000" smtClean="0"/>
              <a:t>Astudiaethau o’r</a:t>
            </a:r>
            <a:r>
              <a:rPr lang="en-GB" sz="4000" smtClean="0"/>
              <a:t> Menarche</a:t>
            </a:r>
            <a:endParaRPr lang="en-US" sz="4000" smtClean="0"/>
          </a:p>
        </p:txBody>
      </p:sp>
      <p:sp>
        <p:nvSpPr>
          <p:cNvPr id="3" name="Content Placeholder 2"/>
          <p:cNvSpPr>
            <a:spLocks noGrp="1"/>
          </p:cNvSpPr>
          <p:nvPr>
            <p:ph sz="half" idx="1"/>
          </p:nvPr>
        </p:nvSpPr>
        <p:spPr/>
        <p:txBody>
          <a:bodyPr>
            <a:normAutofit/>
          </a:bodyPr>
          <a:lstStyle/>
          <a:p>
            <a:pPr eaLnBrk="1" hangingPunct="1">
              <a:lnSpc>
                <a:spcPct val="90000"/>
              </a:lnSpc>
            </a:pPr>
            <a:r>
              <a:rPr lang="en-GB" sz="2100" smtClean="0"/>
              <a:t>Linked with body fat. </a:t>
            </a:r>
          </a:p>
          <a:p>
            <a:pPr eaLnBrk="1" hangingPunct="1">
              <a:lnSpc>
                <a:spcPct val="90000"/>
              </a:lnSpc>
            </a:pPr>
            <a:r>
              <a:rPr lang="en-GB" sz="2100" smtClean="0"/>
              <a:t>Hence the Secular Trend – increases in fat and protein intake linked with early trend. </a:t>
            </a:r>
          </a:p>
          <a:p>
            <a:pPr eaLnBrk="1" hangingPunct="1">
              <a:lnSpc>
                <a:spcPct val="90000"/>
              </a:lnSpc>
            </a:pPr>
            <a:endParaRPr lang="en-GB" sz="2100" smtClean="0"/>
          </a:p>
          <a:p>
            <a:pPr eaLnBrk="1" hangingPunct="1">
              <a:lnSpc>
                <a:spcPct val="90000"/>
              </a:lnSpc>
            </a:pPr>
            <a:r>
              <a:rPr lang="en-GB" sz="2100" smtClean="0"/>
              <a:t>Countries where diets are leaner and children engage in physical labour – Menarche still occurs later. </a:t>
            </a:r>
          </a:p>
          <a:p>
            <a:pPr eaLnBrk="1" hangingPunct="1">
              <a:lnSpc>
                <a:spcPct val="90000"/>
              </a:lnSpc>
            </a:pPr>
            <a:endParaRPr lang="en-GB" sz="2100" smtClean="0"/>
          </a:p>
          <a:p>
            <a:pPr eaLnBrk="1" hangingPunct="1">
              <a:lnSpc>
                <a:spcPct val="90000"/>
              </a:lnSpc>
            </a:pPr>
            <a:r>
              <a:rPr lang="en-GB" sz="2100" smtClean="0"/>
              <a:t>Child Athletes (e.g. Gymnasts). </a:t>
            </a:r>
            <a:endParaRPr lang="en-US" sz="2100" smtClean="0"/>
          </a:p>
        </p:txBody>
      </p:sp>
      <p:sp>
        <p:nvSpPr>
          <p:cNvPr id="25605" name="Rectangle 5"/>
          <p:cNvSpPr>
            <a:spLocks noGrp="1"/>
          </p:cNvSpPr>
          <p:nvPr>
            <p:ph sz="half" idx="2"/>
          </p:nvPr>
        </p:nvSpPr>
        <p:spPr/>
        <p:txBody>
          <a:bodyPr/>
          <a:lstStyle/>
          <a:p>
            <a:pPr eaLnBrk="1" hangingPunct="1">
              <a:lnSpc>
                <a:spcPct val="80000"/>
              </a:lnSpc>
            </a:pPr>
            <a:r>
              <a:rPr lang="cy-GB" sz="2000" smtClean="0"/>
              <a:t>Yn gysylltiedig â braster y corff. </a:t>
            </a:r>
          </a:p>
          <a:p>
            <a:pPr eaLnBrk="1" hangingPunct="1">
              <a:lnSpc>
                <a:spcPct val="80000"/>
              </a:lnSpc>
            </a:pPr>
            <a:r>
              <a:rPr lang="cy-GB" sz="2000" smtClean="0"/>
              <a:t>Felly y Tueddiad Oesol – cynnydd yn y braster a phrotein a fwyteir yn gysylltiedig â thueddiad cynnar. </a:t>
            </a:r>
          </a:p>
          <a:p>
            <a:pPr eaLnBrk="1" hangingPunct="1">
              <a:lnSpc>
                <a:spcPct val="80000"/>
              </a:lnSpc>
            </a:pPr>
            <a:endParaRPr lang="cy-GB" sz="2000" smtClean="0"/>
          </a:p>
          <a:p>
            <a:pPr eaLnBrk="1" hangingPunct="1">
              <a:lnSpc>
                <a:spcPct val="80000"/>
              </a:lnSpc>
            </a:pPr>
            <a:r>
              <a:rPr lang="cy-GB" sz="2000" smtClean="0"/>
              <a:t>Mewn gwledydd lle mae llai o fraster yn y diet a phlant yn gwneud gwaith corfforol – </a:t>
            </a:r>
            <a:r>
              <a:rPr lang="cy-GB" sz="2000" noProof="1" smtClean="0"/>
              <a:t>Menarche</a:t>
            </a:r>
            <a:r>
              <a:rPr lang="cy-GB" sz="2000" smtClean="0"/>
              <a:t> yn dal i ddigwydd yn hwyrach. </a:t>
            </a:r>
          </a:p>
          <a:p>
            <a:pPr eaLnBrk="1" hangingPunct="1">
              <a:lnSpc>
                <a:spcPct val="80000"/>
              </a:lnSpc>
            </a:pPr>
            <a:endParaRPr lang="cy-GB" sz="2000" smtClean="0"/>
          </a:p>
          <a:p>
            <a:pPr eaLnBrk="1" hangingPunct="1">
              <a:lnSpc>
                <a:spcPct val="80000"/>
              </a:lnSpc>
            </a:pPr>
            <a:r>
              <a:rPr lang="cy-GB" sz="2000" smtClean="0"/>
              <a:t>Plant sy’n Athletwyr (e.e. Gymnastwyr).</a:t>
            </a:r>
          </a:p>
          <a:p>
            <a:endParaRPr lang="en-GB" sz="240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smtClean="0"/>
              <a:t>Menarche </a:t>
            </a:r>
            <a:endParaRPr lang="en-US" smtClean="0"/>
          </a:p>
        </p:txBody>
      </p:sp>
      <p:sp>
        <p:nvSpPr>
          <p:cNvPr id="26627" name="Content Placeholder 2"/>
          <p:cNvSpPr>
            <a:spLocks noGrp="1"/>
          </p:cNvSpPr>
          <p:nvPr>
            <p:ph idx="1"/>
          </p:nvPr>
        </p:nvSpPr>
        <p:spPr>
          <a:xfrm>
            <a:off x="457200" y="1600200"/>
            <a:ext cx="4038600" cy="4525963"/>
          </a:xfrm>
        </p:spPr>
        <p:txBody>
          <a:bodyPr/>
          <a:lstStyle/>
          <a:p>
            <a:pPr eaLnBrk="1" hangingPunct="1"/>
            <a:r>
              <a:rPr lang="en-GB" sz="2400" smtClean="0"/>
              <a:t>Full adult fertility develops over a period of years. </a:t>
            </a:r>
          </a:p>
          <a:p>
            <a:pPr eaLnBrk="1" hangingPunct="1"/>
            <a:endParaRPr lang="en-GB" sz="2400" smtClean="0"/>
          </a:p>
          <a:p>
            <a:pPr eaLnBrk="1" hangingPunct="1"/>
            <a:r>
              <a:rPr lang="en-GB" sz="2400" smtClean="0"/>
              <a:t>Irregular cycles the norm for sometime after Menarche. </a:t>
            </a:r>
          </a:p>
          <a:p>
            <a:pPr eaLnBrk="1" hangingPunct="1"/>
            <a:endParaRPr lang="en-GB" sz="2400" smtClean="0"/>
          </a:p>
          <a:p>
            <a:pPr eaLnBrk="1" hangingPunct="1"/>
            <a:r>
              <a:rPr lang="en-GB" sz="2400" smtClean="0"/>
              <a:t>But is it still possible to become pregnant shortly after Menarche. </a:t>
            </a:r>
            <a:endParaRPr lang="en-US" sz="2400" smtClean="0"/>
          </a:p>
        </p:txBody>
      </p:sp>
      <p:sp>
        <p:nvSpPr>
          <p:cNvPr id="26629" name="Rectangle 5"/>
          <p:cNvSpPr>
            <a:spLocks noGrp="1"/>
          </p:cNvSpPr>
          <p:nvPr>
            <p:ph type="body" sz="half" idx="4294967295"/>
          </p:nvPr>
        </p:nvSpPr>
        <p:spPr>
          <a:xfrm>
            <a:off x="5105400" y="1600200"/>
            <a:ext cx="4038600" cy="4525963"/>
          </a:xfrm>
        </p:spPr>
        <p:txBody>
          <a:bodyPr/>
          <a:lstStyle/>
          <a:p>
            <a:r>
              <a:rPr lang="cy-GB" sz="2400" smtClean="0"/>
              <a:t>Ffrwythlondeb cyflawn oedolyn yn datblygu dros nifer o flynyddoedd. </a:t>
            </a:r>
          </a:p>
          <a:p>
            <a:r>
              <a:rPr lang="cy-GB" sz="2400" smtClean="0"/>
              <a:t>Cylchredau afreolaidd yn arferol am gyfnod ar ôl y </a:t>
            </a:r>
            <a:r>
              <a:rPr lang="en-GB" sz="2400" smtClean="0"/>
              <a:t>Menarche</a:t>
            </a:r>
            <a:r>
              <a:rPr lang="cy-GB" sz="2400" smtClean="0"/>
              <a:t>. </a:t>
            </a:r>
          </a:p>
          <a:p>
            <a:endParaRPr lang="cy-GB" sz="2400" smtClean="0"/>
          </a:p>
          <a:p>
            <a:r>
              <a:rPr lang="cy-GB" sz="2400" smtClean="0"/>
              <a:t>Ond mae’n dal yn bosibl mynd yn feichiog ychydig ar ôl</a:t>
            </a:r>
            <a:r>
              <a:rPr lang="en-GB" sz="2400" smtClean="0"/>
              <a:t> y Menarche.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normAutofit fontScale="90000"/>
          </a:bodyPr>
          <a:lstStyle/>
          <a:p>
            <a:pPr eaLnBrk="1" hangingPunct="1"/>
            <a:r>
              <a:rPr lang="en-GB" sz="4000" smtClean="0"/>
              <a:t>Timing of Puberty</a:t>
            </a:r>
            <a:br>
              <a:rPr lang="en-GB" sz="4000" smtClean="0"/>
            </a:br>
            <a:r>
              <a:rPr lang="cy-GB" sz="4000" smtClean="0"/>
              <a:t>Amseriad Glasoed</a:t>
            </a:r>
          </a:p>
        </p:txBody>
      </p:sp>
      <p:pic>
        <p:nvPicPr>
          <p:cNvPr id="27652" name="Picture 3" descr="puberty"/>
          <p:cNvPicPr>
            <a:picLocks noGrp="1" noChangeAspect="1" noChangeArrowheads="1"/>
          </p:cNvPicPr>
          <p:nvPr>
            <p:ph idx="1"/>
          </p:nvPr>
        </p:nvPicPr>
        <p:blipFill>
          <a:blip r:embed="rId2" cstate="print"/>
          <a:stretch>
            <a:fillRect/>
          </a:stretch>
        </p:blipFill>
        <p:spPr>
          <a:xfrm>
            <a:off x="919491" y="1616531"/>
            <a:ext cx="7108893" cy="4620781"/>
          </a:xfrm>
          <a:noFill/>
        </p:spPr>
      </p:pic>
      <p:sp>
        <p:nvSpPr>
          <p:cNvPr id="6" name="Slide Number Placeholder 5"/>
          <p:cNvSpPr>
            <a:spLocks noGrp="1"/>
          </p:cNvSpPr>
          <p:nvPr>
            <p:ph type="sldNum" sz="quarter" idx="12"/>
          </p:nvPr>
        </p:nvSpPr>
        <p:spPr/>
        <p:txBody>
          <a:bodyPr/>
          <a:lstStyle/>
          <a:p>
            <a:pPr>
              <a:defRPr/>
            </a:pPr>
            <a:fld id="{B16D3CBA-8DC8-4FC4-93B2-8E9A529CE7B3}" type="slidenum">
              <a:rPr lang="en-GB"/>
              <a:pPr>
                <a:defRPr/>
              </a:pPr>
              <a:t>25</a:t>
            </a:fld>
            <a:endParaRPr lang="en-GB"/>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eaLnBrk="1" hangingPunct="1"/>
            <a:r>
              <a:rPr lang="en-GB" sz="4000" smtClean="0"/>
              <a:t>Timing of Puberty</a:t>
            </a:r>
            <a:br>
              <a:rPr lang="en-GB" sz="4000" smtClean="0"/>
            </a:br>
            <a:r>
              <a:rPr lang="cy-GB" sz="4000" smtClean="0"/>
              <a:t>Amseriad Glasoed</a:t>
            </a:r>
            <a:r>
              <a:rPr lang="en-GB" sz="4000" smtClean="0"/>
              <a:t> </a:t>
            </a:r>
            <a:endParaRPr lang="en-US" sz="4000" smtClean="0"/>
          </a:p>
        </p:txBody>
      </p:sp>
      <p:sp>
        <p:nvSpPr>
          <p:cNvPr id="28675" name="Content Placeholder 2"/>
          <p:cNvSpPr>
            <a:spLocks noGrp="1"/>
          </p:cNvSpPr>
          <p:nvPr>
            <p:ph idx="1"/>
          </p:nvPr>
        </p:nvSpPr>
        <p:spPr>
          <a:xfrm>
            <a:off x="457200" y="1600200"/>
            <a:ext cx="4038600" cy="4525963"/>
          </a:xfrm>
        </p:spPr>
        <p:txBody>
          <a:bodyPr/>
          <a:lstStyle/>
          <a:p>
            <a:pPr eaLnBrk="1" hangingPunct="1"/>
            <a:r>
              <a:rPr lang="en-GB" sz="2400" smtClean="0"/>
              <a:t>Each teenager has an internal model (mental image) of “normal” or “right” timing for puberty. </a:t>
            </a:r>
          </a:p>
          <a:p>
            <a:pPr eaLnBrk="1" hangingPunct="1"/>
            <a:endParaRPr lang="en-GB" sz="2400" smtClean="0"/>
          </a:p>
          <a:p>
            <a:pPr eaLnBrk="1" hangingPunct="1"/>
            <a:r>
              <a:rPr lang="en-GB" sz="2400" smtClean="0"/>
              <a:t>Discrepancies between an adolescents expectation and what happens has a major bearing on the psychological effect of puberty. </a:t>
            </a:r>
            <a:endParaRPr lang="en-US" sz="2400" smtClean="0"/>
          </a:p>
        </p:txBody>
      </p:sp>
      <p:sp>
        <p:nvSpPr>
          <p:cNvPr id="28677" name="Rectangle 5"/>
          <p:cNvSpPr>
            <a:spLocks noGrp="1"/>
          </p:cNvSpPr>
          <p:nvPr>
            <p:ph type="body" sz="half" idx="4294967295"/>
          </p:nvPr>
        </p:nvSpPr>
        <p:spPr>
          <a:xfrm>
            <a:off x="5105400" y="1600200"/>
            <a:ext cx="4038600" cy="4525963"/>
          </a:xfrm>
        </p:spPr>
        <p:txBody>
          <a:bodyPr/>
          <a:lstStyle/>
          <a:p>
            <a:pPr eaLnBrk="1" hangingPunct="1"/>
            <a:r>
              <a:rPr lang="cy-GB" sz="2400" smtClean="0"/>
              <a:t>Mae gan bawb yn eu harddegau fodel mewnol (delwedd yn y meddwl) o amseriad “arferol” neu “gywir” glasoed. </a:t>
            </a:r>
          </a:p>
          <a:p>
            <a:pPr eaLnBrk="1" hangingPunct="1"/>
            <a:endParaRPr lang="cy-GB" sz="2400" smtClean="0"/>
          </a:p>
          <a:p>
            <a:pPr eaLnBrk="1" hangingPunct="1"/>
            <a:r>
              <a:rPr lang="cy-GB" sz="2400" smtClean="0"/>
              <a:t>Mae gwahaniaeth rhwng disgwyliad person ifanc a’r hyn sy’n digwydd yn dylanwadu’n fawr ar effaith seicolegol glasoed</a:t>
            </a:r>
            <a:r>
              <a:rPr lang="en-GB" sz="2400" smtClean="0"/>
              <a:t>.</a:t>
            </a:r>
            <a:r>
              <a:rPr lang="en-GB" sz="2000" smtClean="0"/>
              <a:t> </a:t>
            </a:r>
            <a:endParaRPr lang="en-US" sz="2000" smtClean="0"/>
          </a:p>
          <a:p>
            <a:endParaRPr lang="en-GB" sz="240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r>
              <a:rPr lang="en-GB" sz="3600" dirty="0" smtClean="0"/>
              <a:t>Perceptions of Puberty Timing </a:t>
            </a:r>
            <a:br>
              <a:rPr lang="en-GB" sz="3600" dirty="0" smtClean="0"/>
            </a:br>
            <a:r>
              <a:rPr lang="en-GB" sz="3600" noProof="1" smtClean="0"/>
              <a:t>Canfyddiadau o </a:t>
            </a:r>
            <a:r>
              <a:rPr lang="cy-GB" sz="3600" dirty="0" smtClean="0"/>
              <a:t>Amseriad</a:t>
            </a:r>
            <a:r>
              <a:rPr lang="cy-GB" sz="3600" noProof="1" smtClean="0"/>
              <a:t> Glasoed</a:t>
            </a:r>
            <a:r>
              <a:rPr lang="en-GB" sz="3600" dirty="0" smtClean="0"/>
              <a:t/>
            </a:r>
            <a:br>
              <a:rPr lang="en-GB" sz="3600" dirty="0" smtClean="0"/>
            </a:br>
            <a:r>
              <a:rPr lang="en-GB" sz="3000" dirty="0" smtClean="0"/>
              <a:t>(Tobin-Richards et al, 1983).</a:t>
            </a:r>
            <a:r>
              <a:rPr lang="en-GB" sz="4000" dirty="0" smtClean="0"/>
              <a:t> </a:t>
            </a:r>
            <a:endParaRPr lang="en-US" sz="4000" dirty="0" smtClean="0"/>
          </a:p>
        </p:txBody>
      </p:sp>
      <p:cxnSp>
        <p:nvCxnSpPr>
          <p:cNvPr id="5" name="Straight Connector 4"/>
          <p:cNvCxnSpPr/>
          <p:nvPr/>
        </p:nvCxnSpPr>
        <p:spPr>
          <a:xfrm rot="5400000">
            <a:off x="899443" y="3661076"/>
            <a:ext cx="31686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2405548" y="5229225"/>
            <a:ext cx="44640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699792" y="2133600"/>
            <a:ext cx="3527425" cy="2016125"/>
          </a:xfrm>
          <a:prstGeom prst="line">
            <a:avLst/>
          </a:prstGeom>
          <a:ln w="38100">
            <a:solidFill>
              <a:srgbClr val="FF0000"/>
            </a:solidFill>
            <a:prstDash val="lgDash"/>
          </a:ln>
        </p:spPr>
        <p:style>
          <a:lnRef idx="1">
            <a:schemeClr val="accent1"/>
          </a:lnRef>
          <a:fillRef idx="0">
            <a:schemeClr val="accent1"/>
          </a:fillRef>
          <a:effectRef idx="0">
            <a:schemeClr val="accent1"/>
          </a:effectRef>
          <a:fontRef idx="minor">
            <a:schemeClr val="tx1"/>
          </a:fontRef>
        </p:style>
      </p:cxnSp>
      <p:sp>
        <p:nvSpPr>
          <p:cNvPr id="11" name="Freeform 10"/>
          <p:cNvSpPr/>
          <p:nvPr/>
        </p:nvSpPr>
        <p:spPr>
          <a:xfrm>
            <a:off x="3148498" y="2713038"/>
            <a:ext cx="2978150" cy="1319212"/>
          </a:xfrm>
          <a:custGeom>
            <a:avLst/>
            <a:gdLst>
              <a:gd name="connsiteX0" fmla="*/ 0 w 2978727"/>
              <a:gd name="connsiteY0" fmla="*/ 1318492 h 1318492"/>
              <a:gd name="connsiteX1" fmla="*/ 2216727 w 2978727"/>
              <a:gd name="connsiteY1" fmla="*/ 113146 h 1318492"/>
              <a:gd name="connsiteX2" fmla="*/ 2978727 w 2978727"/>
              <a:gd name="connsiteY2" fmla="*/ 639619 h 1318492"/>
              <a:gd name="connsiteX3" fmla="*/ 2978727 w 2978727"/>
              <a:gd name="connsiteY3" fmla="*/ 639619 h 1318492"/>
              <a:gd name="connsiteX4" fmla="*/ 2978727 w 2978727"/>
              <a:gd name="connsiteY4" fmla="*/ 639619 h 131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8727" h="1318492">
                <a:moveTo>
                  <a:pt x="0" y="1318492"/>
                </a:moveTo>
                <a:cubicBezTo>
                  <a:pt x="860136" y="772392"/>
                  <a:pt x="1720272" y="226292"/>
                  <a:pt x="2216727" y="113146"/>
                </a:cubicBezTo>
                <a:cubicBezTo>
                  <a:pt x="2713182" y="0"/>
                  <a:pt x="2978727" y="639619"/>
                  <a:pt x="2978727" y="639619"/>
                </a:cubicBezTo>
                <a:lnTo>
                  <a:pt x="2978727" y="639619"/>
                </a:lnTo>
                <a:lnTo>
                  <a:pt x="2978727" y="639619"/>
                </a:lnTo>
              </a:path>
            </a:pathLst>
          </a:custGeom>
          <a:ln>
            <a:solidFill>
              <a:schemeClr val="tx1"/>
            </a:solidFill>
          </a:ln>
        </p:spPr>
        <p:style>
          <a:lnRef idx="3">
            <a:schemeClr val="accent6"/>
          </a:lnRef>
          <a:fillRef idx="0">
            <a:schemeClr val="accent6"/>
          </a:fillRef>
          <a:effectRef idx="2">
            <a:schemeClr val="accent6"/>
          </a:effectRef>
          <a:fontRef idx="minor">
            <a:schemeClr val="tx1"/>
          </a:fontRef>
        </p:style>
        <p:txBody>
          <a:bodyPr anchor="ctr"/>
          <a:lstStyle/>
          <a:p>
            <a:pPr algn="ctr" fontAlgn="auto">
              <a:spcBef>
                <a:spcPts val="0"/>
              </a:spcBef>
              <a:spcAft>
                <a:spcPts val="0"/>
              </a:spcAft>
              <a:defRPr/>
            </a:pPr>
            <a:endParaRPr lang="en-US"/>
          </a:p>
        </p:txBody>
      </p:sp>
      <p:sp>
        <p:nvSpPr>
          <p:cNvPr id="29704" name="TextBox 11"/>
          <p:cNvSpPr txBox="1">
            <a:spLocks noChangeArrowheads="1"/>
          </p:cNvSpPr>
          <p:nvPr/>
        </p:nvSpPr>
        <p:spPr bwMode="auto">
          <a:xfrm>
            <a:off x="2497750" y="5373216"/>
            <a:ext cx="1080119" cy="646331"/>
          </a:xfrm>
          <a:prstGeom prst="rect">
            <a:avLst/>
          </a:prstGeom>
          <a:noFill/>
          <a:ln w="9525">
            <a:noFill/>
            <a:miter lim="800000"/>
            <a:headEnd/>
            <a:tailEnd/>
          </a:ln>
        </p:spPr>
        <p:txBody>
          <a:bodyPr wrap="square">
            <a:spAutoFit/>
          </a:bodyPr>
          <a:lstStyle/>
          <a:p>
            <a:r>
              <a:rPr lang="en-GB" dirty="0">
                <a:latin typeface="Calibri" pitchFamily="34" charset="0"/>
              </a:rPr>
              <a:t>Early/ </a:t>
            </a:r>
            <a:r>
              <a:rPr lang="cy-GB" dirty="0">
                <a:latin typeface="Calibri" pitchFamily="34" charset="0"/>
              </a:rPr>
              <a:t>Cynnar</a:t>
            </a:r>
          </a:p>
        </p:txBody>
      </p:sp>
      <p:sp>
        <p:nvSpPr>
          <p:cNvPr id="29705" name="TextBox 12"/>
          <p:cNvSpPr txBox="1">
            <a:spLocks noChangeArrowheads="1"/>
          </p:cNvSpPr>
          <p:nvPr/>
        </p:nvSpPr>
        <p:spPr bwMode="auto">
          <a:xfrm>
            <a:off x="5629346" y="5356285"/>
            <a:ext cx="1218098" cy="641350"/>
          </a:xfrm>
          <a:prstGeom prst="rect">
            <a:avLst/>
          </a:prstGeom>
          <a:noFill/>
          <a:ln w="9525">
            <a:noFill/>
            <a:miter lim="800000"/>
            <a:headEnd/>
            <a:tailEnd/>
          </a:ln>
        </p:spPr>
        <p:txBody>
          <a:bodyPr wrap="square">
            <a:spAutoFit/>
          </a:bodyPr>
          <a:lstStyle/>
          <a:p>
            <a:r>
              <a:rPr lang="en-GB" dirty="0">
                <a:latin typeface="Calibri" pitchFamily="34" charset="0"/>
              </a:rPr>
              <a:t>Late/</a:t>
            </a:r>
          </a:p>
          <a:p>
            <a:r>
              <a:rPr lang="cy-GB" dirty="0">
                <a:latin typeface="Calibri" pitchFamily="34" charset="0"/>
              </a:rPr>
              <a:t>Hwyr</a:t>
            </a:r>
          </a:p>
        </p:txBody>
      </p:sp>
      <p:sp>
        <p:nvSpPr>
          <p:cNvPr id="29706" name="TextBox 13"/>
          <p:cNvSpPr txBox="1">
            <a:spLocks noChangeArrowheads="1"/>
          </p:cNvSpPr>
          <p:nvPr/>
        </p:nvSpPr>
        <p:spPr bwMode="auto">
          <a:xfrm>
            <a:off x="1089427" y="2003776"/>
            <a:ext cx="1295400" cy="1127125"/>
          </a:xfrm>
          <a:prstGeom prst="rect">
            <a:avLst/>
          </a:prstGeom>
          <a:noFill/>
          <a:ln w="9525">
            <a:noFill/>
            <a:miter lim="800000"/>
            <a:headEnd/>
            <a:tailEnd/>
          </a:ln>
        </p:spPr>
        <p:txBody>
          <a:bodyPr>
            <a:spAutoFit/>
          </a:bodyPr>
          <a:lstStyle/>
          <a:p>
            <a:r>
              <a:rPr lang="en-GB" sz="1700" dirty="0">
                <a:latin typeface="Calibri" pitchFamily="34" charset="0"/>
              </a:rPr>
              <a:t>Optimum</a:t>
            </a:r>
          </a:p>
          <a:p>
            <a:r>
              <a:rPr lang="en-GB" sz="1700" dirty="0">
                <a:latin typeface="Calibri" pitchFamily="34" charset="0"/>
              </a:rPr>
              <a:t>Outcomes/ </a:t>
            </a:r>
            <a:r>
              <a:rPr lang="cy-GB" sz="1700" dirty="0">
                <a:latin typeface="Calibri" pitchFamily="34" charset="0"/>
              </a:rPr>
              <a:t>Canlyniadau Optimwm</a:t>
            </a:r>
          </a:p>
        </p:txBody>
      </p:sp>
      <p:sp>
        <p:nvSpPr>
          <p:cNvPr id="29707" name="TextBox 14"/>
          <p:cNvSpPr txBox="1">
            <a:spLocks noChangeArrowheads="1"/>
          </p:cNvSpPr>
          <p:nvPr/>
        </p:nvSpPr>
        <p:spPr bwMode="auto">
          <a:xfrm>
            <a:off x="1089427" y="4081626"/>
            <a:ext cx="1368425" cy="1127125"/>
          </a:xfrm>
          <a:prstGeom prst="rect">
            <a:avLst/>
          </a:prstGeom>
          <a:noFill/>
          <a:ln w="9525">
            <a:noFill/>
            <a:miter lim="800000"/>
            <a:headEnd/>
            <a:tailEnd/>
          </a:ln>
        </p:spPr>
        <p:txBody>
          <a:bodyPr>
            <a:spAutoFit/>
          </a:bodyPr>
          <a:lstStyle/>
          <a:p>
            <a:r>
              <a:rPr lang="en-GB" sz="1700" dirty="0">
                <a:latin typeface="Calibri" pitchFamily="34" charset="0"/>
              </a:rPr>
              <a:t>Poorer</a:t>
            </a:r>
          </a:p>
          <a:p>
            <a:r>
              <a:rPr lang="en-GB" sz="1700" dirty="0">
                <a:latin typeface="Calibri" pitchFamily="34" charset="0"/>
              </a:rPr>
              <a:t>Outcomes/ </a:t>
            </a:r>
            <a:r>
              <a:rPr lang="cy-GB" sz="1700" dirty="0">
                <a:latin typeface="Calibri" pitchFamily="34" charset="0"/>
              </a:rPr>
              <a:t>Canlyniadau  Gwaeth</a:t>
            </a:r>
            <a:r>
              <a:rPr lang="en-GB" sz="1700" dirty="0">
                <a:latin typeface="Calibri" pitchFamily="34" charset="0"/>
              </a:rPr>
              <a:t> </a:t>
            </a:r>
            <a:endParaRPr lang="en-US" sz="1700" dirty="0">
              <a:latin typeface="Calibri" pitchFamily="34" charset="0"/>
            </a:endParaRPr>
          </a:p>
        </p:txBody>
      </p:sp>
      <p:sp>
        <p:nvSpPr>
          <p:cNvPr id="29708" name="TextBox 15"/>
          <p:cNvSpPr txBox="1">
            <a:spLocks noChangeArrowheads="1"/>
          </p:cNvSpPr>
          <p:nvPr/>
        </p:nvSpPr>
        <p:spPr bwMode="auto">
          <a:xfrm>
            <a:off x="7092950" y="3141663"/>
            <a:ext cx="1582738" cy="641350"/>
          </a:xfrm>
          <a:prstGeom prst="rect">
            <a:avLst/>
          </a:prstGeom>
          <a:noFill/>
          <a:ln w="9525">
            <a:noFill/>
            <a:miter lim="800000"/>
            <a:headEnd/>
            <a:tailEnd/>
          </a:ln>
        </p:spPr>
        <p:txBody>
          <a:bodyPr>
            <a:spAutoFit/>
          </a:bodyPr>
          <a:lstStyle/>
          <a:p>
            <a:r>
              <a:rPr lang="en-GB">
                <a:solidFill>
                  <a:srgbClr val="FF0000"/>
                </a:solidFill>
                <a:latin typeface="Calibri" pitchFamily="34" charset="0"/>
              </a:rPr>
              <a:t>Boys/</a:t>
            </a:r>
            <a:r>
              <a:rPr lang="cy-GB">
                <a:solidFill>
                  <a:srgbClr val="FF0000"/>
                </a:solidFill>
                <a:latin typeface="Calibri" pitchFamily="34" charset="0"/>
              </a:rPr>
              <a:t>Bechgyn</a:t>
            </a:r>
          </a:p>
          <a:p>
            <a:r>
              <a:rPr lang="en-GB">
                <a:latin typeface="Calibri" pitchFamily="34" charset="0"/>
              </a:rPr>
              <a:t>Girls/</a:t>
            </a:r>
            <a:r>
              <a:rPr lang="cy-GB">
                <a:latin typeface="Calibri" pitchFamily="34" charset="0"/>
              </a:rPr>
              <a:t>Merched</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fontScale="90000"/>
          </a:bodyPr>
          <a:lstStyle/>
          <a:p>
            <a:pPr eaLnBrk="1" hangingPunct="1"/>
            <a:r>
              <a:rPr lang="en-GB" sz="4000" smtClean="0"/>
              <a:t>Why different expectations</a:t>
            </a:r>
            <a:br>
              <a:rPr lang="en-GB" sz="4000" smtClean="0"/>
            </a:br>
            <a:r>
              <a:rPr lang="cy-GB" sz="4000" smtClean="0"/>
              <a:t>Pam disgwyliadau gwahanol</a:t>
            </a:r>
            <a:endParaRPr lang="en-US" sz="4000" smtClean="0"/>
          </a:p>
        </p:txBody>
      </p:sp>
      <p:sp>
        <p:nvSpPr>
          <p:cNvPr id="30723" name="Content Placeholder 2"/>
          <p:cNvSpPr>
            <a:spLocks noGrp="1"/>
          </p:cNvSpPr>
          <p:nvPr>
            <p:ph idx="1"/>
          </p:nvPr>
        </p:nvSpPr>
        <p:spPr>
          <a:xfrm>
            <a:off x="457200" y="1600200"/>
            <a:ext cx="4038600" cy="4525963"/>
          </a:xfrm>
        </p:spPr>
        <p:txBody>
          <a:bodyPr/>
          <a:lstStyle/>
          <a:p>
            <a:pPr eaLnBrk="1" hangingPunct="1">
              <a:lnSpc>
                <a:spcPct val="90000"/>
              </a:lnSpc>
            </a:pPr>
            <a:r>
              <a:rPr lang="en-GB" sz="2800" dirty="0" smtClean="0"/>
              <a:t>Why do you think society differs on its views in </a:t>
            </a:r>
            <a:r>
              <a:rPr lang="en-GB" sz="2800" dirty="0" err="1" smtClean="0"/>
              <a:t>releation</a:t>
            </a:r>
            <a:r>
              <a:rPr lang="en-GB" sz="2800" dirty="0" smtClean="0"/>
              <a:t> to optimal outcomes of the timing in Puberty? </a:t>
            </a:r>
          </a:p>
          <a:p>
            <a:pPr eaLnBrk="1" hangingPunct="1">
              <a:lnSpc>
                <a:spcPct val="90000"/>
              </a:lnSpc>
            </a:pPr>
            <a:endParaRPr lang="en-GB" sz="2800" dirty="0" smtClean="0"/>
          </a:p>
          <a:p>
            <a:pPr eaLnBrk="1" hangingPunct="1">
              <a:lnSpc>
                <a:spcPct val="90000"/>
              </a:lnSpc>
            </a:pPr>
            <a:r>
              <a:rPr lang="en-GB" sz="2800" dirty="0"/>
              <a:t>D</a:t>
            </a:r>
            <a:r>
              <a:rPr lang="en-GB" sz="2800" dirty="0" smtClean="0"/>
              <a:t>o young people consider later or earlier development to be more of an “ideal”?</a:t>
            </a:r>
            <a:endParaRPr lang="en-US" sz="2800" dirty="0" smtClean="0"/>
          </a:p>
        </p:txBody>
      </p:sp>
      <p:sp>
        <p:nvSpPr>
          <p:cNvPr id="30725" name="Rectangle 5"/>
          <p:cNvSpPr>
            <a:spLocks noGrp="1"/>
          </p:cNvSpPr>
          <p:nvPr>
            <p:ph type="body" sz="half" idx="4294967295"/>
          </p:nvPr>
        </p:nvSpPr>
        <p:spPr>
          <a:xfrm>
            <a:off x="5105400" y="1600200"/>
            <a:ext cx="4038600" cy="4525963"/>
          </a:xfrm>
        </p:spPr>
        <p:txBody>
          <a:bodyPr/>
          <a:lstStyle/>
          <a:p>
            <a:pPr eaLnBrk="1" hangingPunct="1">
              <a:lnSpc>
                <a:spcPct val="90000"/>
              </a:lnSpc>
            </a:pPr>
            <a:r>
              <a:rPr lang="cy-GB" sz="2600" dirty="0" smtClean="0"/>
              <a:t>Yn eich tyb chi pam mae merched a bechgyn yn wahanol pan ddaw i ganlyniadau gweledol amseriad Glasoed. </a:t>
            </a:r>
          </a:p>
          <a:p>
            <a:pPr eaLnBrk="1" hangingPunct="1">
              <a:lnSpc>
                <a:spcPct val="90000"/>
              </a:lnSpc>
            </a:pPr>
            <a:endParaRPr lang="cy-GB" sz="2600" dirty="0" smtClean="0"/>
          </a:p>
          <a:p>
            <a:pPr eaLnBrk="1" hangingPunct="1">
              <a:lnSpc>
                <a:spcPct val="90000"/>
              </a:lnSpc>
            </a:pPr>
            <a:r>
              <a:rPr lang="cy-GB" sz="2600" dirty="0" smtClean="0"/>
              <a:t>Pam mae merched yn ystyried bod datblygu’n hwyrach yn fwy “delfrydol” na bechgyn?</a:t>
            </a:r>
          </a:p>
          <a:p>
            <a:pPr>
              <a:lnSpc>
                <a:spcPct val="90000"/>
              </a:lnSpc>
            </a:pPr>
            <a:endParaRPr lang="en-GB" sz="28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normAutofit fontScale="90000"/>
          </a:bodyPr>
          <a:lstStyle/>
          <a:p>
            <a:pPr eaLnBrk="1" hangingPunct="1"/>
            <a:r>
              <a:rPr lang="en-US" sz="4000" smtClean="0"/>
              <a:t>Psychological Effects of Puberty</a:t>
            </a:r>
            <a:br>
              <a:rPr lang="en-US" sz="4000" smtClean="0"/>
            </a:br>
            <a:r>
              <a:rPr lang="cy-GB" sz="4000" smtClean="0"/>
              <a:t>Effeithiau Seicolegol Glasoed</a:t>
            </a:r>
            <a:endParaRPr lang="en-US" sz="4000" smtClean="0"/>
          </a:p>
        </p:txBody>
      </p:sp>
      <p:sp>
        <p:nvSpPr>
          <p:cNvPr id="31748" name="Rectangle 3"/>
          <p:cNvSpPr>
            <a:spLocks noGrp="1" noChangeArrowheads="1"/>
          </p:cNvSpPr>
          <p:nvPr>
            <p:ph idx="1"/>
          </p:nvPr>
        </p:nvSpPr>
        <p:spPr>
          <a:xfrm>
            <a:off x="457200" y="1600200"/>
            <a:ext cx="4038600" cy="4525963"/>
          </a:xfrm>
        </p:spPr>
        <p:txBody>
          <a:bodyPr>
            <a:normAutofit lnSpcReduction="10000"/>
          </a:bodyPr>
          <a:lstStyle/>
          <a:p>
            <a:pPr eaLnBrk="1" hangingPunct="1">
              <a:lnSpc>
                <a:spcPct val="90000"/>
              </a:lnSpc>
            </a:pPr>
            <a:r>
              <a:rPr lang="en-US" sz="2000" dirty="0" smtClean="0"/>
              <a:t>In the past, association with pain, mess and anxiety</a:t>
            </a:r>
          </a:p>
          <a:p>
            <a:pPr eaLnBrk="1" hangingPunct="1">
              <a:lnSpc>
                <a:spcPct val="90000"/>
              </a:lnSpc>
            </a:pPr>
            <a:r>
              <a:rPr lang="en-US" sz="2000" dirty="0" smtClean="0"/>
              <a:t>Now seen as more positive</a:t>
            </a:r>
          </a:p>
          <a:p>
            <a:pPr lvl="1" eaLnBrk="1" hangingPunct="1">
              <a:lnSpc>
                <a:spcPct val="90000"/>
              </a:lnSpc>
            </a:pPr>
            <a:r>
              <a:rPr lang="en-US" sz="2000" dirty="0" smtClean="0"/>
              <a:t>Menarche associated with increase in self-esteem, status and self-awareness</a:t>
            </a:r>
          </a:p>
          <a:p>
            <a:pPr lvl="1" eaLnBrk="1" hangingPunct="1">
              <a:lnSpc>
                <a:spcPct val="90000"/>
              </a:lnSpc>
            </a:pPr>
            <a:r>
              <a:rPr lang="en-US" sz="2000" dirty="0" smtClean="0"/>
              <a:t>Menarche usually quickly shared with significant others</a:t>
            </a:r>
          </a:p>
          <a:p>
            <a:pPr eaLnBrk="1" hangingPunct="1">
              <a:lnSpc>
                <a:spcPct val="90000"/>
              </a:lnSpc>
            </a:pPr>
            <a:r>
              <a:rPr lang="en-US" sz="2000" dirty="0" smtClean="0"/>
              <a:t>First ejaculation roughly equivalent to menarche</a:t>
            </a:r>
          </a:p>
          <a:p>
            <a:pPr lvl="1" eaLnBrk="1" hangingPunct="1">
              <a:lnSpc>
                <a:spcPct val="90000"/>
              </a:lnSpc>
            </a:pPr>
            <a:r>
              <a:rPr lang="en-US" sz="2000" dirty="0" smtClean="0"/>
              <a:t>A more private event, rarely shared with parents or friends</a:t>
            </a:r>
          </a:p>
          <a:p>
            <a:pPr lvl="1" eaLnBrk="1" hangingPunct="1">
              <a:lnSpc>
                <a:spcPct val="90000"/>
              </a:lnSpc>
            </a:pPr>
            <a:r>
              <a:rPr lang="en-US" sz="2000" dirty="0" smtClean="0"/>
              <a:t>Likely due to uncertainty about their emerging sexuality</a:t>
            </a:r>
          </a:p>
        </p:txBody>
      </p:sp>
      <p:sp>
        <p:nvSpPr>
          <p:cNvPr id="6" name="Slide Number Placeholder 5"/>
          <p:cNvSpPr>
            <a:spLocks noGrp="1"/>
          </p:cNvSpPr>
          <p:nvPr>
            <p:ph type="sldNum" sz="quarter" idx="12"/>
          </p:nvPr>
        </p:nvSpPr>
        <p:spPr/>
        <p:txBody>
          <a:bodyPr/>
          <a:lstStyle/>
          <a:p>
            <a:pPr>
              <a:defRPr/>
            </a:pPr>
            <a:fld id="{AB5D3544-01FD-4CF3-B62F-21FF32085880}" type="slidenum">
              <a:rPr lang="en-GB"/>
              <a:pPr>
                <a:defRPr/>
              </a:pPr>
              <a:t>29</a:t>
            </a:fld>
            <a:endParaRPr lang="en-GB"/>
          </a:p>
        </p:txBody>
      </p:sp>
      <p:sp>
        <p:nvSpPr>
          <p:cNvPr id="31750" name="Rectangle 6"/>
          <p:cNvSpPr>
            <a:spLocks noGrp="1"/>
          </p:cNvSpPr>
          <p:nvPr>
            <p:ph type="body" sz="half" idx="4294967295"/>
          </p:nvPr>
        </p:nvSpPr>
        <p:spPr>
          <a:xfrm>
            <a:off x="5105400" y="1600200"/>
            <a:ext cx="4038600" cy="4525963"/>
          </a:xfrm>
        </p:spPr>
        <p:txBody>
          <a:bodyPr/>
          <a:lstStyle/>
          <a:p>
            <a:pPr eaLnBrk="1" hangingPunct="1">
              <a:lnSpc>
                <a:spcPct val="90000"/>
              </a:lnSpc>
            </a:pPr>
            <a:r>
              <a:rPr lang="cy-GB" sz="2100" dirty="0" smtClean="0"/>
              <a:t>Yn y gorffennol yn gysylltiedig â phoen, blerwch a phryder</a:t>
            </a:r>
          </a:p>
          <a:p>
            <a:pPr eaLnBrk="1" hangingPunct="1">
              <a:lnSpc>
                <a:spcPct val="90000"/>
              </a:lnSpc>
            </a:pPr>
            <a:r>
              <a:rPr lang="cy-GB" sz="2100" dirty="0" smtClean="0"/>
              <a:t>Bellach yn cael ei ystyried yn fwy cadarnhaol</a:t>
            </a:r>
          </a:p>
          <a:p>
            <a:pPr lvl="1" eaLnBrk="1" hangingPunct="1">
              <a:lnSpc>
                <a:spcPct val="90000"/>
              </a:lnSpc>
            </a:pPr>
            <a:r>
              <a:rPr lang="cy-GB" sz="1700" noProof="1" smtClean="0"/>
              <a:t>Menarche </a:t>
            </a:r>
            <a:r>
              <a:rPr lang="cy-GB" sz="1700" dirty="0" smtClean="0"/>
              <a:t>yn gysylltiedig â chynnydd o ran hunan-barch, statws a hunanymwybyddiaeth</a:t>
            </a:r>
          </a:p>
          <a:p>
            <a:pPr lvl="1" eaLnBrk="1" hangingPunct="1">
              <a:lnSpc>
                <a:spcPct val="90000"/>
              </a:lnSpc>
            </a:pPr>
            <a:r>
              <a:rPr lang="cy-GB" sz="1700" noProof="1" smtClean="0"/>
              <a:t>Menarche </a:t>
            </a:r>
            <a:r>
              <a:rPr lang="cy-GB" sz="1700" dirty="0" smtClean="0"/>
              <a:t>fel arfer yn cael ei rannu’n fuan â phobl pwysig eraill</a:t>
            </a:r>
          </a:p>
          <a:p>
            <a:pPr eaLnBrk="1" hangingPunct="1">
              <a:lnSpc>
                <a:spcPct val="90000"/>
              </a:lnSpc>
            </a:pPr>
            <a:r>
              <a:rPr lang="cy-GB" sz="2100" dirty="0" smtClean="0"/>
              <a:t>Alldafliad cyntaf yn gyfystyr yn fras â’r </a:t>
            </a:r>
            <a:r>
              <a:rPr lang="cy-GB" sz="2100" noProof="1" smtClean="0"/>
              <a:t>menarche</a:t>
            </a:r>
          </a:p>
          <a:p>
            <a:pPr lvl="1" eaLnBrk="1" hangingPunct="1">
              <a:lnSpc>
                <a:spcPct val="90000"/>
              </a:lnSpc>
            </a:pPr>
            <a:r>
              <a:rPr lang="cy-GB" sz="1700" dirty="0" smtClean="0"/>
              <a:t>Digwyddiad mwy preifat, anaml yn cael ei rannu â rhieni neu ffrindiau</a:t>
            </a:r>
          </a:p>
          <a:p>
            <a:pPr lvl="1" eaLnBrk="1" hangingPunct="1">
              <a:lnSpc>
                <a:spcPct val="90000"/>
              </a:lnSpc>
            </a:pPr>
            <a:r>
              <a:rPr lang="cy-GB" sz="1700" dirty="0" smtClean="0"/>
              <a:t>Mae’n debyg oherwydd ansicrwydd am eu rhywioldeb eginol </a:t>
            </a:r>
          </a:p>
          <a:p>
            <a:pPr>
              <a:lnSpc>
                <a:spcPct val="90000"/>
              </a:lnSpc>
            </a:pPr>
            <a:endParaRPr lang="en-GB" sz="17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normAutofit fontScale="90000"/>
          </a:bodyPr>
          <a:lstStyle/>
          <a:p>
            <a:pPr eaLnBrk="1" hangingPunct="1"/>
            <a:r>
              <a:rPr lang="en-US" sz="3600" smtClean="0"/>
              <a:t>Early Maturing Girls </a:t>
            </a:r>
            <a:br>
              <a:rPr lang="en-US" sz="3600" smtClean="0"/>
            </a:br>
            <a:r>
              <a:rPr lang="cy-GB" sz="3600" smtClean="0"/>
              <a:t>Merched yn Aeddfedu’n Gynnar</a:t>
            </a:r>
            <a:endParaRPr lang="en-US" sz="3600" smtClean="0"/>
          </a:p>
        </p:txBody>
      </p:sp>
      <p:sp>
        <p:nvSpPr>
          <p:cNvPr id="32772" name="Rectangle 3"/>
          <p:cNvSpPr>
            <a:spLocks noGrp="1" noChangeArrowheads="1"/>
          </p:cNvSpPr>
          <p:nvPr>
            <p:ph idx="1"/>
          </p:nvPr>
        </p:nvSpPr>
        <p:spPr>
          <a:xfrm>
            <a:off x="457200" y="1600200"/>
            <a:ext cx="4038600" cy="4525963"/>
          </a:xfrm>
        </p:spPr>
        <p:txBody>
          <a:bodyPr/>
          <a:lstStyle/>
          <a:p>
            <a:pPr eaLnBrk="1" hangingPunct="1">
              <a:lnSpc>
                <a:spcPct val="80000"/>
              </a:lnSpc>
            </a:pPr>
            <a:r>
              <a:rPr lang="en-US" sz="2400" smtClean="0"/>
              <a:t>Because girls mature earlier anyway, may come at a very early age</a:t>
            </a:r>
          </a:p>
          <a:p>
            <a:pPr eaLnBrk="1" hangingPunct="1">
              <a:lnSpc>
                <a:spcPct val="80000"/>
              </a:lnSpc>
            </a:pPr>
            <a:r>
              <a:rPr lang="en-US" sz="2400" smtClean="0"/>
              <a:t>Effects more negative:</a:t>
            </a:r>
          </a:p>
          <a:p>
            <a:pPr lvl="1" eaLnBrk="1" hangingPunct="1">
              <a:lnSpc>
                <a:spcPct val="80000"/>
              </a:lnSpc>
            </a:pPr>
            <a:r>
              <a:rPr lang="en-US" sz="2000" smtClean="0"/>
              <a:t>Peer ridicule</a:t>
            </a:r>
          </a:p>
          <a:p>
            <a:pPr lvl="1" eaLnBrk="1" hangingPunct="1">
              <a:lnSpc>
                <a:spcPct val="80000"/>
              </a:lnSpc>
            </a:pPr>
            <a:r>
              <a:rPr lang="en-US" sz="2000" smtClean="0"/>
              <a:t>Feeling of being “different”</a:t>
            </a:r>
          </a:p>
          <a:p>
            <a:pPr lvl="1" eaLnBrk="1" hangingPunct="1">
              <a:lnSpc>
                <a:spcPct val="80000"/>
              </a:lnSpc>
            </a:pPr>
            <a:r>
              <a:rPr lang="en-US" sz="2000" smtClean="0"/>
              <a:t>Greater potential to gain negative labels</a:t>
            </a:r>
          </a:p>
          <a:p>
            <a:pPr eaLnBrk="1" hangingPunct="1">
              <a:lnSpc>
                <a:spcPct val="80000"/>
              </a:lnSpc>
            </a:pPr>
            <a:r>
              <a:rPr lang="en-US" sz="2400" smtClean="0"/>
              <a:t>Some positives:</a:t>
            </a:r>
          </a:p>
          <a:p>
            <a:pPr lvl="1" eaLnBrk="1" hangingPunct="1">
              <a:lnSpc>
                <a:spcPct val="80000"/>
              </a:lnSpc>
            </a:pPr>
            <a:r>
              <a:rPr lang="en-US" sz="2000" smtClean="0"/>
              <a:t>Likely to date sooner</a:t>
            </a:r>
          </a:p>
          <a:p>
            <a:pPr lvl="1" eaLnBrk="1" hangingPunct="1">
              <a:lnSpc>
                <a:spcPct val="80000"/>
              </a:lnSpc>
            </a:pPr>
            <a:r>
              <a:rPr lang="en-US" sz="2000" smtClean="0"/>
              <a:t>Greater popularity enhances self-esteem</a:t>
            </a:r>
          </a:p>
          <a:p>
            <a:pPr lvl="1" eaLnBrk="1" hangingPunct="1">
              <a:lnSpc>
                <a:spcPct val="80000"/>
              </a:lnSpc>
            </a:pPr>
            <a:r>
              <a:rPr lang="en-US" sz="2000" smtClean="0"/>
              <a:t>Increasingly, athletic skills are valued</a:t>
            </a:r>
          </a:p>
        </p:txBody>
      </p:sp>
      <p:sp>
        <p:nvSpPr>
          <p:cNvPr id="6" name="Slide Number Placeholder 5"/>
          <p:cNvSpPr>
            <a:spLocks noGrp="1"/>
          </p:cNvSpPr>
          <p:nvPr>
            <p:ph type="sldNum" sz="quarter" idx="12"/>
          </p:nvPr>
        </p:nvSpPr>
        <p:spPr/>
        <p:txBody>
          <a:bodyPr/>
          <a:lstStyle/>
          <a:p>
            <a:pPr>
              <a:defRPr/>
            </a:pPr>
            <a:fld id="{3B5C885D-1D9C-4906-B60D-1649B2D96FE4}" type="slidenum">
              <a:rPr lang="en-GB"/>
              <a:pPr>
                <a:defRPr/>
              </a:pPr>
              <a:t>30</a:t>
            </a:fld>
            <a:endParaRPr lang="en-GB"/>
          </a:p>
        </p:txBody>
      </p:sp>
      <p:sp>
        <p:nvSpPr>
          <p:cNvPr id="32774" name="Rectangle 6"/>
          <p:cNvSpPr>
            <a:spLocks noGrp="1"/>
          </p:cNvSpPr>
          <p:nvPr>
            <p:ph type="body" sz="half" idx="4294967295"/>
          </p:nvPr>
        </p:nvSpPr>
        <p:spPr>
          <a:xfrm>
            <a:off x="5105400" y="1600200"/>
            <a:ext cx="4038600" cy="4525963"/>
          </a:xfrm>
        </p:spPr>
        <p:txBody>
          <a:bodyPr/>
          <a:lstStyle/>
          <a:p>
            <a:pPr eaLnBrk="1" hangingPunct="1">
              <a:lnSpc>
                <a:spcPct val="80000"/>
              </a:lnSpc>
            </a:pPr>
            <a:r>
              <a:rPr lang="cy-GB" sz="2100" smtClean="0"/>
              <a:t>Am fod merched yn aeddfedu’n gynt beth bynnag, gall ddigwydd mewn oed cynnar iawn</a:t>
            </a:r>
          </a:p>
          <a:p>
            <a:pPr eaLnBrk="1" hangingPunct="1">
              <a:lnSpc>
                <a:spcPct val="80000"/>
              </a:lnSpc>
            </a:pPr>
            <a:r>
              <a:rPr lang="cy-GB" sz="2100" smtClean="0"/>
              <a:t>Effeithiau’n fwy negyddol:</a:t>
            </a:r>
          </a:p>
          <a:p>
            <a:pPr lvl="1" eaLnBrk="1" hangingPunct="1">
              <a:lnSpc>
                <a:spcPct val="80000"/>
              </a:lnSpc>
            </a:pPr>
            <a:r>
              <a:rPr lang="cy-GB" sz="1800" smtClean="0"/>
              <a:t>Gwawdio gan gyfoedion</a:t>
            </a:r>
          </a:p>
          <a:p>
            <a:pPr lvl="1" eaLnBrk="1" hangingPunct="1">
              <a:lnSpc>
                <a:spcPct val="80000"/>
              </a:lnSpc>
            </a:pPr>
            <a:r>
              <a:rPr lang="cy-GB" sz="1800" smtClean="0"/>
              <a:t>Teimlad o fod yn “wahanol”</a:t>
            </a:r>
          </a:p>
          <a:p>
            <a:pPr lvl="1" eaLnBrk="1" hangingPunct="1">
              <a:lnSpc>
                <a:spcPct val="80000"/>
              </a:lnSpc>
            </a:pPr>
            <a:r>
              <a:rPr lang="cy-GB" sz="1800" smtClean="0"/>
              <a:t>Mwy o botensial i gael labeli negyddol</a:t>
            </a:r>
          </a:p>
          <a:p>
            <a:pPr eaLnBrk="1" hangingPunct="1">
              <a:lnSpc>
                <a:spcPct val="80000"/>
              </a:lnSpc>
            </a:pPr>
            <a:r>
              <a:rPr lang="cy-GB" sz="2100" smtClean="0"/>
              <a:t>Pethau cadarnhaol:</a:t>
            </a:r>
          </a:p>
          <a:p>
            <a:pPr lvl="1" eaLnBrk="1" hangingPunct="1">
              <a:lnSpc>
                <a:spcPct val="80000"/>
              </a:lnSpc>
            </a:pPr>
            <a:r>
              <a:rPr lang="cy-GB" sz="1800" smtClean="0"/>
              <a:t>Yn debyg o fynd allan â chariad yn gynt</a:t>
            </a:r>
          </a:p>
          <a:p>
            <a:pPr lvl="1" eaLnBrk="1" hangingPunct="1">
              <a:lnSpc>
                <a:spcPct val="80000"/>
              </a:lnSpc>
            </a:pPr>
            <a:r>
              <a:rPr lang="cy-GB" sz="1800" smtClean="0"/>
              <a:t>Bod yn fwy poblogaidd yn gwella hunan-barch</a:t>
            </a:r>
          </a:p>
          <a:p>
            <a:pPr lvl="1" eaLnBrk="1" hangingPunct="1">
              <a:lnSpc>
                <a:spcPct val="80000"/>
              </a:lnSpc>
            </a:pPr>
            <a:r>
              <a:rPr lang="cy-GB" sz="1800" smtClean="0"/>
              <a:t>Sgiliau athletaidd yn cael eu gwerthfawrogi’n gynyddol</a:t>
            </a:r>
          </a:p>
          <a:p>
            <a:pPr>
              <a:lnSpc>
                <a:spcPct val="80000"/>
              </a:lnSpc>
            </a:pPr>
            <a:endParaRPr lang="en-GB" sz="240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pPr eaLnBrk="1" hangingPunct="1"/>
            <a:r>
              <a:rPr lang="en-US" sz="3600" smtClean="0"/>
              <a:t>Early Maturing Girls </a:t>
            </a:r>
            <a:br>
              <a:rPr lang="en-US" sz="3600" smtClean="0"/>
            </a:br>
            <a:r>
              <a:rPr lang="cy-GB" sz="3600" smtClean="0"/>
              <a:t>Merched yn Aeddfedu’n Gynnar</a:t>
            </a:r>
            <a:endParaRPr lang="en-US" sz="3600" smtClean="0"/>
          </a:p>
        </p:txBody>
      </p:sp>
      <p:sp>
        <p:nvSpPr>
          <p:cNvPr id="33795" name="Content Placeholder 2"/>
          <p:cNvSpPr>
            <a:spLocks noGrp="1"/>
          </p:cNvSpPr>
          <p:nvPr>
            <p:ph idx="1"/>
          </p:nvPr>
        </p:nvSpPr>
        <p:spPr>
          <a:xfrm>
            <a:off x="457200" y="1600200"/>
            <a:ext cx="4038600" cy="4525963"/>
          </a:xfrm>
        </p:spPr>
        <p:txBody>
          <a:bodyPr/>
          <a:lstStyle/>
          <a:p>
            <a:pPr eaLnBrk="1" hangingPunct="1">
              <a:lnSpc>
                <a:spcPct val="90000"/>
              </a:lnSpc>
            </a:pPr>
            <a:r>
              <a:rPr lang="en-GB" sz="2800" dirty="0" smtClean="0"/>
              <a:t>Think of themselves as fat. </a:t>
            </a:r>
          </a:p>
          <a:p>
            <a:pPr eaLnBrk="1" hangingPunct="1">
              <a:lnSpc>
                <a:spcPct val="90000"/>
              </a:lnSpc>
            </a:pPr>
            <a:r>
              <a:rPr lang="en-GB" sz="2800" dirty="0" smtClean="0"/>
              <a:t>More likely to get into trouble at school and at home. </a:t>
            </a:r>
          </a:p>
          <a:p>
            <a:pPr eaLnBrk="1" hangingPunct="1">
              <a:lnSpc>
                <a:spcPct val="90000"/>
              </a:lnSpc>
            </a:pPr>
            <a:r>
              <a:rPr lang="en-GB" sz="2800" dirty="0" smtClean="0"/>
              <a:t>Involved in misbehaving peer groups. </a:t>
            </a:r>
          </a:p>
          <a:p>
            <a:pPr eaLnBrk="1" hangingPunct="1">
              <a:lnSpc>
                <a:spcPct val="90000"/>
              </a:lnSpc>
            </a:pPr>
            <a:r>
              <a:rPr lang="en-GB" sz="2800" dirty="0" smtClean="0"/>
              <a:t>Delinquent behaviour. </a:t>
            </a:r>
          </a:p>
          <a:p>
            <a:pPr eaLnBrk="1" hangingPunct="1">
              <a:lnSpc>
                <a:spcPct val="90000"/>
              </a:lnSpc>
            </a:pPr>
            <a:r>
              <a:rPr lang="en-GB" sz="2800" dirty="0" smtClean="0"/>
              <a:t>Smoking. </a:t>
            </a:r>
          </a:p>
          <a:p>
            <a:pPr eaLnBrk="1" hangingPunct="1">
              <a:lnSpc>
                <a:spcPct val="90000"/>
              </a:lnSpc>
            </a:pPr>
            <a:r>
              <a:rPr lang="en-GB" sz="2800" dirty="0" smtClean="0"/>
              <a:t>Depression.</a:t>
            </a:r>
            <a:endParaRPr lang="en-US" sz="2800" dirty="0" smtClean="0"/>
          </a:p>
        </p:txBody>
      </p:sp>
      <p:sp>
        <p:nvSpPr>
          <p:cNvPr id="33797" name="Rectangle 5"/>
          <p:cNvSpPr>
            <a:spLocks noGrp="1"/>
          </p:cNvSpPr>
          <p:nvPr>
            <p:ph type="body" sz="half" idx="4294967295"/>
          </p:nvPr>
        </p:nvSpPr>
        <p:spPr>
          <a:xfrm>
            <a:off x="5105400" y="1600200"/>
            <a:ext cx="4038600" cy="4525963"/>
          </a:xfrm>
        </p:spPr>
        <p:txBody>
          <a:bodyPr>
            <a:normAutofit lnSpcReduction="10000"/>
          </a:bodyPr>
          <a:lstStyle/>
          <a:p>
            <a:pPr eaLnBrk="1" hangingPunct="1">
              <a:lnSpc>
                <a:spcPct val="90000"/>
              </a:lnSpc>
            </a:pPr>
            <a:r>
              <a:rPr lang="cy-GB" sz="2700" dirty="0" smtClean="0"/>
              <a:t>Meddwl eu bod yn dew. </a:t>
            </a:r>
          </a:p>
          <a:p>
            <a:pPr eaLnBrk="1" hangingPunct="1">
              <a:lnSpc>
                <a:spcPct val="90000"/>
              </a:lnSpc>
            </a:pPr>
            <a:r>
              <a:rPr lang="cy-GB" sz="2700" dirty="0" smtClean="0"/>
              <a:t>Mwy tebygol o fynd i </a:t>
            </a:r>
            <a:r>
              <a:rPr lang="cy-GB" sz="2700" noProof="1" smtClean="0"/>
              <a:t>drwbwl</a:t>
            </a:r>
            <a:r>
              <a:rPr lang="cy-GB" sz="2700" dirty="0" smtClean="0"/>
              <a:t> yn yr ysgol ac yn y cartref. </a:t>
            </a:r>
          </a:p>
          <a:p>
            <a:pPr eaLnBrk="1" hangingPunct="1">
              <a:lnSpc>
                <a:spcPct val="90000"/>
              </a:lnSpc>
            </a:pPr>
            <a:r>
              <a:rPr lang="cy-GB" sz="2700" dirty="0" smtClean="0"/>
              <a:t>Yn rhan o grwpiau o gyfoedion sy’n camymddwyn</a:t>
            </a:r>
          </a:p>
          <a:p>
            <a:pPr eaLnBrk="1" hangingPunct="1">
              <a:lnSpc>
                <a:spcPct val="90000"/>
              </a:lnSpc>
            </a:pPr>
            <a:r>
              <a:rPr lang="cy-GB" sz="2700" dirty="0" smtClean="0"/>
              <a:t>Ymddygiad tramgwyddus. </a:t>
            </a:r>
          </a:p>
          <a:p>
            <a:pPr eaLnBrk="1" hangingPunct="1">
              <a:lnSpc>
                <a:spcPct val="90000"/>
              </a:lnSpc>
            </a:pPr>
            <a:r>
              <a:rPr lang="cy-GB" sz="2700" dirty="0" smtClean="0"/>
              <a:t>Smygu.</a:t>
            </a:r>
          </a:p>
          <a:p>
            <a:pPr eaLnBrk="1" hangingPunct="1">
              <a:lnSpc>
                <a:spcPct val="90000"/>
              </a:lnSpc>
            </a:pPr>
            <a:r>
              <a:rPr lang="cy-GB" sz="2700" dirty="0" smtClean="0"/>
              <a:t>Iselder.</a:t>
            </a:r>
          </a:p>
          <a:p>
            <a:pPr>
              <a:lnSpc>
                <a:spcPct val="90000"/>
              </a:lnSpc>
              <a:buFont typeface="Arial" charset="0"/>
              <a:buNone/>
            </a:pPr>
            <a:endParaRPr lang="en-GB" sz="2700" dirty="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2"/>
          <p:cNvSpPr>
            <a:spLocks noGrp="1" noChangeArrowheads="1"/>
          </p:cNvSpPr>
          <p:nvPr>
            <p:ph type="title"/>
          </p:nvPr>
        </p:nvSpPr>
        <p:spPr/>
        <p:txBody>
          <a:bodyPr>
            <a:normAutofit fontScale="90000"/>
          </a:bodyPr>
          <a:lstStyle/>
          <a:p>
            <a:pPr eaLnBrk="1" hangingPunct="1"/>
            <a:r>
              <a:rPr lang="en-US" sz="4000" smtClean="0"/>
              <a:t>Effects of Early or Late Maturation</a:t>
            </a:r>
            <a:br>
              <a:rPr lang="en-US" sz="4000" smtClean="0"/>
            </a:br>
            <a:r>
              <a:rPr lang="cy-GB" sz="3400" smtClean="0"/>
              <a:t>Effeithiau Aeddfedu’n Gynnar neu’n Hwyr</a:t>
            </a:r>
            <a:endParaRPr lang="en-US" sz="3400" smtClean="0"/>
          </a:p>
        </p:txBody>
      </p:sp>
      <p:sp>
        <p:nvSpPr>
          <p:cNvPr id="34820" name="Rectangle 3"/>
          <p:cNvSpPr>
            <a:spLocks noGrp="1" noChangeArrowheads="1"/>
          </p:cNvSpPr>
          <p:nvPr>
            <p:ph idx="1"/>
          </p:nvPr>
        </p:nvSpPr>
        <p:spPr>
          <a:xfrm>
            <a:off x="457200" y="1600200"/>
            <a:ext cx="4038600" cy="4525963"/>
          </a:xfrm>
        </p:spPr>
        <p:txBody>
          <a:bodyPr/>
          <a:lstStyle/>
          <a:p>
            <a:pPr eaLnBrk="1" hangingPunct="1"/>
            <a:r>
              <a:rPr lang="en-US" sz="2400" smtClean="0"/>
              <a:t>Boys:  Early maturation is largely a bonus</a:t>
            </a:r>
          </a:p>
          <a:p>
            <a:pPr eaLnBrk="1" hangingPunct="1"/>
            <a:r>
              <a:rPr lang="en-US" sz="2400" smtClean="0"/>
              <a:t>Early maturing boys show:</a:t>
            </a:r>
          </a:p>
          <a:p>
            <a:pPr lvl="1" eaLnBrk="1" hangingPunct="1"/>
            <a:r>
              <a:rPr lang="en-US" sz="2000" smtClean="0"/>
              <a:t>Higher popularity</a:t>
            </a:r>
          </a:p>
          <a:p>
            <a:pPr lvl="1" eaLnBrk="1" hangingPunct="1"/>
            <a:r>
              <a:rPr lang="en-US" sz="2000" smtClean="0"/>
              <a:t>More success in athletics</a:t>
            </a:r>
          </a:p>
          <a:p>
            <a:pPr lvl="1" eaLnBrk="1" hangingPunct="1"/>
            <a:r>
              <a:rPr lang="en-US" sz="2000" smtClean="0"/>
              <a:t>More positive self concept</a:t>
            </a:r>
          </a:p>
          <a:p>
            <a:pPr eaLnBrk="1" hangingPunct="1"/>
            <a:r>
              <a:rPr lang="en-US" sz="2400" smtClean="0"/>
              <a:t>Negative effects of early maturation:</a:t>
            </a:r>
          </a:p>
          <a:p>
            <a:pPr lvl="1" eaLnBrk="1" hangingPunct="1"/>
            <a:r>
              <a:rPr lang="en-US" sz="2000" smtClean="0"/>
              <a:t>More school difficulties</a:t>
            </a:r>
          </a:p>
          <a:p>
            <a:pPr lvl="1" eaLnBrk="1" hangingPunct="1"/>
            <a:r>
              <a:rPr lang="en-US" sz="2000" smtClean="0"/>
              <a:t>Greater risks of delinquency and substance abuse</a:t>
            </a:r>
          </a:p>
        </p:txBody>
      </p:sp>
      <p:sp>
        <p:nvSpPr>
          <p:cNvPr id="7" name="Slide Number Placeholder 5"/>
          <p:cNvSpPr>
            <a:spLocks noGrp="1"/>
          </p:cNvSpPr>
          <p:nvPr>
            <p:ph type="sldNum" sz="quarter" idx="12"/>
          </p:nvPr>
        </p:nvSpPr>
        <p:spPr/>
        <p:txBody>
          <a:bodyPr/>
          <a:lstStyle/>
          <a:p>
            <a:pPr>
              <a:defRPr/>
            </a:pPr>
            <a:fld id="{E91ED236-7C8D-4233-9377-9C48764A9078}" type="slidenum">
              <a:rPr lang="en-GB"/>
              <a:pPr>
                <a:defRPr/>
              </a:pPr>
              <a:t>32</a:t>
            </a:fld>
            <a:endParaRPr lang="en-GB"/>
          </a:p>
        </p:txBody>
      </p:sp>
      <p:sp>
        <p:nvSpPr>
          <p:cNvPr id="34823" name="Rectangle 7"/>
          <p:cNvSpPr>
            <a:spLocks noGrp="1"/>
          </p:cNvSpPr>
          <p:nvPr>
            <p:ph type="body" sz="half" idx="4294967295"/>
          </p:nvPr>
        </p:nvSpPr>
        <p:spPr>
          <a:xfrm>
            <a:off x="5105400" y="1600200"/>
            <a:ext cx="4038600" cy="4525963"/>
          </a:xfrm>
        </p:spPr>
        <p:txBody>
          <a:bodyPr/>
          <a:lstStyle/>
          <a:p>
            <a:pPr eaLnBrk="1" hangingPunct="1">
              <a:lnSpc>
                <a:spcPct val="90000"/>
              </a:lnSpc>
            </a:pPr>
            <a:r>
              <a:rPr lang="cy-GB" sz="2200" smtClean="0"/>
              <a:t>Bechgyn: Mae aeddfedu’n gynnar yn fonws ar y cyfan </a:t>
            </a:r>
          </a:p>
          <a:p>
            <a:pPr eaLnBrk="1" hangingPunct="1">
              <a:lnSpc>
                <a:spcPct val="90000"/>
              </a:lnSpc>
            </a:pPr>
            <a:r>
              <a:rPr lang="cy-GB" sz="2200" smtClean="0"/>
              <a:t>Dengys bechgyn sy’n aeddfedu’n gynnar:</a:t>
            </a:r>
          </a:p>
          <a:p>
            <a:pPr lvl="1" eaLnBrk="1" hangingPunct="1">
              <a:lnSpc>
                <a:spcPct val="90000"/>
              </a:lnSpc>
            </a:pPr>
            <a:r>
              <a:rPr lang="cy-GB" sz="1900" smtClean="0"/>
              <a:t>Lefel uwch o boblogrwydd</a:t>
            </a:r>
          </a:p>
          <a:p>
            <a:pPr lvl="1" eaLnBrk="1" hangingPunct="1">
              <a:lnSpc>
                <a:spcPct val="90000"/>
              </a:lnSpc>
            </a:pPr>
            <a:r>
              <a:rPr lang="cy-GB" sz="1900" smtClean="0"/>
              <a:t>Mwy o lwyddiant mewn athletau</a:t>
            </a:r>
          </a:p>
          <a:p>
            <a:pPr lvl="1" eaLnBrk="1" hangingPunct="1">
              <a:lnSpc>
                <a:spcPct val="90000"/>
              </a:lnSpc>
            </a:pPr>
            <a:r>
              <a:rPr lang="cy-GB" sz="1900" smtClean="0"/>
              <a:t>Cysyniad o’r hunan sy’n fwy cadarnhaol</a:t>
            </a:r>
          </a:p>
          <a:p>
            <a:pPr eaLnBrk="1" hangingPunct="1">
              <a:lnSpc>
                <a:spcPct val="90000"/>
              </a:lnSpc>
            </a:pPr>
            <a:r>
              <a:rPr lang="cy-GB" sz="2200" smtClean="0"/>
              <a:t>Effeithiau negyddol aeddfedu’n gynnar:</a:t>
            </a:r>
          </a:p>
          <a:p>
            <a:pPr lvl="1" eaLnBrk="1" hangingPunct="1">
              <a:lnSpc>
                <a:spcPct val="90000"/>
              </a:lnSpc>
            </a:pPr>
            <a:r>
              <a:rPr lang="cy-GB" sz="1900" smtClean="0"/>
              <a:t>Mwy o anawsterau yn yr ysgol</a:t>
            </a:r>
          </a:p>
          <a:p>
            <a:pPr lvl="1" eaLnBrk="1" hangingPunct="1">
              <a:lnSpc>
                <a:spcPct val="90000"/>
              </a:lnSpc>
            </a:pPr>
            <a:r>
              <a:rPr lang="cy-GB" sz="1900" smtClean="0"/>
              <a:t>Mwy o risg o dramgwyddaeth a chamddefnyddio sylweddau</a:t>
            </a:r>
            <a:endParaRPr lang="en-GB" sz="1900"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recent study found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Among young people who are Trans – </a:t>
            </a:r>
          </a:p>
          <a:p>
            <a:pPr marL="0" indent="0">
              <a:buNone/>
            </a:pPr>
            <a:endParaRPr lang="en-GB" dirty="0" smtClean="0"/>
          </a:p>
          <a:p>
            <a:r>
              <a:rPr lang="en-GB" dirty="0" smtClean="0"/>
              <a:t>Extreme </a:t>
            </a:r>
            <a:r>
              <a:rPr lang="en-GB" dirty="0"/>
              <a:t>social pressures including the high levels of prejudice, discrimination </a:t>
            </a:r>
            <a:r>
              <a:rPr lang="en-GB" dirty="0" smtClean="0"/>
              <a:t>and harassment </a:t>
            </a:r>
            <a:r>
              <a:rPr lang="en-GB" dirty="0"/>
              <a:t>trans people face combined with a general lack of awareness, understanding </a:t>
            </a:r>
            <a:r>
              <a:rPr lang="en-GB" dirty="0" smtClean="0"/>
              <a:t>and knowledge </a:t>
            </a:r>
            <a:r>
              <a:rPr lang="en-GB" dirty="0"/>
              <a:t>of trans issues means many young people who experience gender distress do not </a:t>
            </a:r>
            <a:r>
              <a:rPr lang="en-GB" dirty="0" smtClean="0"/>
              <a:t>or unable </a:t>
            </a:r>
            <a:r>
              <a:rPr lang="en-GB" dirty="0"/>
              <a:t>to seek the professional support they require</a:t>
            </a:r>
            <a:r>
              <a:rPr lang="en-GB" dirty="0" smtClean="0"/>
              <a:t>. (McBride, 2013 p. 2).</a:t>
            </a:r>
            <a:endParaRPr lang="en-GB" dirty="0"/>
          </a:p>
        </p:txBody>
      </p:sp>
    </p:spTree>
    <p:extLst>
      <p:ext uri="{BB962C8B-B14F-4D97-AF65-F5344CB8AC3E}">
        <p14:creationId xmlns:p14="http://schemas.microsoft.com/office/powerpoint/2010/main" val="6047771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fontScale="90000"/>
          </a:bodyPr>
          <a:lstStyle/>
          <a:p>
            <a:pPr eaLnBrk="1" hangingPunct="1"/>
            <a:r>
              <a:rPr lang="en-GB" sz="4000" smtClean="0"/>
              <a:t>Early Maturing Boys</a:t>
            </a:r>
            <a:br>
              <a:rPr lang="en-GB" sz="4000" smtClean="0"/>
            </a:br>
            <a:r>
              <a:rPr lang="en-GB" sz="4000" smtClean="0"/>
              <a:t> </a:t>
            </a:r>
            <a:r>
              <a:rPr lang="cy-GB" sz="3600" smtClean="0"/>
              <a:t>Bechgyn yn Aeddfedu’n Gynnar</a:t>
            </a:r>
            <a:endParaRPr lang="en-US" sz="3600" smtClean="0"/>
          </a:p>
        </p:txBody>
      </p:sp>
      <p:sp>
        <p:nvSpPr>
          <p:cNvPr id="35843" name="Content Placeholder 2"/>
          <p:cNvSpPr>
            <a:spLocks noGrp="1"/>
          </p:cNvSpPr>
          <p:nvPr>
            <p:ph idx="1"/>
          </p:nvPr>
        </p:nvSpPr>
        <p:spPr>
          <a:xfrm>
            <a:off x="457200" y="1600200"/>
            <a:ext cx="4038600" cy="4525963"/>
          </a:xfrm>
        </p:spPr>
        <p:txBody>
          <a:bodyPr/>
          <a:lstStyle/>
          <a:p>
            <a:pPr eaLnBrk="1" hangingPunct="1"/>
            <a:r>
              <a:rPr lang="en-GB" sz="2800" smtClean="0"/>
              <a:t>More positive perceptions on their body image</a:t>
            </a:r>
          </a:p>
          <a:p>
            <a:pPr eaLnBrk="1" hangingPunct="1"/>
            <a:r>
              <a:rPr lang="en-GB" sz="2800" smtClean="0"/>
              <a:t>Tend to do better in School. </a:t>
            </a:r>
          </a:p>
          <a:p>
            <a:pPr eaLnBrk="1" hangingPunct="1"/>
            <a:r>
              <a:rPr lang="en-GB" sz="2800" smtClean="0"/>
              <a:t>Tend to get into less trouble. </a:t>
            </a:r>
          </a:p>
          <a:p>
            <a:pPr eaLnBrk="1" hangingPunct="1"/>
            <a:r>
              <a:rPr lang="en-GB" sz="2800" smtClean="0"/>
              <a:t>More popular (Duke et al, 1982). </a:t>
            </a:r>
            <a:endParaRPr lang="en-US" sz="2800" smtClean="0"/>
          </a:p>
        </p:txBody>
      </p:sp>
      <p:sp>
        <p:nvSpPr>
          <p:cNvPr id="35845" name="Rectangle 5"/>
          <p:cNvSpPr>
            <a:spLocks noGrp="1"/>
          </p:cNvSpPr>
          <p:nvPr>
            <p:ph type="body" sz="half" idx="4294967295"/>
          </p:nvPr>
        </p:nvSpPr>
        <p:spPr>
          <a:xfrm>
            <a:off x="5105400" y="1600200"/>
            <a:ext cx="4038600" cy="4525963"/>
          </a:xfrm>
        </p:spPr>
        <p:txBody>
          <a:bodyPr/>
          <a:lstStyle/>
          <a:p>
            <a:pPr eaLnBrk="1" hangingPunct="1"/>
            <a:r>
              <a:rPr lang="cy-GB" sz="2800" smtClean="0"/>
              <a:t>Canfyddiadau mwy cadarnhaol o’u delwedd o’r corff</a:t>
            </a:r>
          </a:p>
          <a:p>
            <a:pPr eaLnBrk="1" hangingPunct="1"/>
            <a:r>
              <a:rPr lang="cy-GB" sz="2800" smtClean="0"/>
              <a:t>Yn tueddu gwneud yn well yn yr ysgol. </a:t>
            </a:r>
          </a:p>
          <a:p>
            <a:pPr eaLnBrk="1" hangingPunct="1"/>
            <a:r>
              <a:rPr lang="cy-GB" sz="2800" smtClean="0"/>
              <a:t>Yn tueddu mynd i lai o </a:t>
            </a:r>
            <a:r>
              <a:rPr lang="cy-GB" sz="2800" noProof="1" smtClean="0"/>
              <a:t>drwbwl </a:t>
            </a:r>
          </a:p>
          <a:p>
            <a:pPr eaLnBrk="1" hangingPunct="1"/>
            <a:r>
              <a:rPr lang="cy-GB" sz="2800" smtClean="0"/>
              <a:t>Yn fwy poblogaidd</a:t>
            </a:r>
            <a:r>
              <a:rPr lang="en-GB" sz="2800" smtClean="0"/>
              <a:t> (Duke et al, 1982). </a:t>
            </a:r>
            <a:endParaRPr lang="en-US" sz="2800" smtClean="0"/>
          </a:p>
          <a:p>
            <a:endParaRPr lang="en-GB" sz="280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normAutofit fontScale="90000"/>
          </a:bodyPr>
          <a:lstStyle/>
          <a:p>
            <a:pPr eaLnBrk="1" hangingPunct="1"/>
            <a:r>
              <a:rPr lang="en-US" sz="4000" smtClean="0"/>
              <a:t>Late Maturing Boys</a:t>
            </a:r>
            <a:br>
              <a:rPr lang="en-US" sz="4000" smtClean="0"/>
            </a:br>
            <a:r>
              <a:rPr lang="en-US" sz="4000" smtClean="0"/>
              <a:t> </a:t>
            </a:r>
            <a:r>
              <a:rPr lang="cy-GB" sz="3600" smtClean="0"/>
              <a:t>Bechgyn yn Aeddfedu’n Hwyr</a:t>
            </a:r>
            <a:endParaRPr lang="en-US" sz="3600" smtClean="0"/>
          </a:p>
        </p:txBody>
      </p:sp>
      <p:sp>
        <p:nvSpPr>
          <p:cNvPr id="36868" name="Rectangle 3"/>
          <p:cNvSpPr>
            <a:spLocks noGrp="1" noChangeArrowheads="1"/>
          </p:cNvSpPr>
          <p:nvPr>
            <p:ph idx="1"/>
          </p:nvPr>
        </p:nvSpPr>
        <p:spPr>
          <a:xfrm>
            <a:off x="457200" y="1600200"/>
            <a:ext cx="4038600" cy="4525963"/>
          </a:xfrm>
        </p:spPr>
        <p:txBody>
          <a:bodyPr/>
          <a:lstStyle/>
          <a:p>
            <a:pPr eaLnBrk="1" hangingPunct="1">
              <a:lnSpc>
                <a:spcPct val="90000"/>
              </a:lnSpc>
            </a:pPr>
            <a:r>
              <a:rPr lang="en-US" sz="2800" smtClean="0"/>
              <a:t>Viewed as less attractive</a:t>
            </a:r>
          </a:p>
          <a:p>
            <a:pPr eaLnBrk="1" hangingPunct="1">
              <a:lnSpc>
                <a:spcPct val="90000"/>
              </a:lnSpc>
            </a:pPr>
            <a:r>
              <a:rPr lang="en-US" sz="2800" smtClean="0"/>
              <a:t>Disadvantaged in sports</a:t>
            </a:r>
          </a:p>
          <a:p>
            <a:pPr eaLnBrk="1" hangingPunct="1">
              <a:lnSpc>
                <a:spcPct val="90000"/>
              </a:lnSpc>
            </a:pPr>
            <a:r>
              <a:rPr lang="en-US" sz="2800" smtClean="0"/>
              <a:t>Shorter than same age girls and thus problems with dating</a:t>
            </a:r>
          </a:p>
          <a:p>
            <a:pPr eaLnBrk="1" hangingPunct="1">
              <a:lnSpc>
                <a:spcPct val="90000"/>
              </a:lnSpc>
            </a:pPr>
            <a:r>
              <a:rPr lang="en-US" sz="2800" smtClean="0"/>
              <a:t>Tendency for a decline in self-concept</a:t>
            </a:r>
          </a:p>
          <a:p>
            <a:pPr eaLnBrk="1" hangingPunct="1">
              <a:lnSpc>
                <a:spcPct val="90000"/>
              </a:lnSpc>
            </a:pPr>
            <a:r>
              <a:rPr lang="en-US" sz="2800" smtClean="0"/>
              <a:t>Effects may extend into adulthood</a:t>
            </a:r>
          </a:p>
        </p:txBody>
      </p:sp>
      <p:sp>
        <p:nvSpPr>
          <p:cNvPr id="6" name="Slide Number Placeholder 5"/>
          <p:cNvSpPr>
            <a:spLocks noGrp="1"/>
          </p:cNvSpPr>
          <p:nvPr>
            <p:ph type="sldNum" sz="quarter" idx="12"/>
          </p:nvPr>
        </p:nvSpPr>
        <p:spPr/>
        <p:txBody>
          <a:bodyPr/>
          <a:lstStyle/>
          <a:p>
            <a:pPr>
              <a:defRPr/>
            </a:pPr>
            <a:fld id="{AFA44A23-0EC2-4BD2-BD2C-0DC3ADF9A6F8}" type="slidenum">
              <a:rPr lang="en-GB"/>
              <a:pPr>
                <a:defRPr/>
              </a:pPr>
              <a:t>35</a:t>
            </a:fld>
            <a:endParaRPr lang="en-GB"/>
          </a:p>
        </p:txBody>
      </p:sp>
      <p:sp>
        <p:nvSpPr>
          <p:cNvPr id="36870" name="Rectangle 6"/>
          <p:cNvSpPr>
            <a:spLocks noGrp="1"/>
          </p:cNvSpPr>
          <p:nvPr>
            <p:ph type="body" sz="half" idx="4294967295"/>
          </p:nvPr>
        </p:nvSpPr>
        <p:spPr>
          <a:xfrm>
            <a:off x="5105400" y="1600200"/>
            <a:ext cx="4038600" cy="4525963"/>
          </a:xfrm>
        </p:spPr>
        <p:txBody>
          <a:bodyPr/>
          <a:lstStyle/>
          <a:p>
            <a:pPr eaLnBrk="1" hangingPunct="1">
              <a:lnSpc>
                <a:spcPct val="90000"/>
              </a:lnSpc>
            </a:pPr>
            <a:r>
              <a:rPr lang="cy-GB" sz="2600" smtClean="0"/>
              <a:t>Fe’u hystyrir yn llai deniadol</a:t>
            </a:r>
          </a:p>
          <a:p>
            <a:pPr eaLnBrk="1" hangingPunct="1">
              <a:lnSpc>
                <a:spcPct val="90000"/>
              </a:lnSpc>
            </a:pPr>
            <a:r>
              <a:rPr lang="cy-GB" sz="2600" smtClean="0"/>
              <a:t>Ar anfantais mewn chwaraeon</a:t>
            </a:r>
          </a:p>
          <a:p>
            <a:pPr eaLnBrk="1" hangingPunct="1">
              <a:lnSpc>
                <a:spcPct val="90000"/>
              </a:lnSpc>
            </a:pPr>
            <a:r>
              <a:rPr lang="cy-GB" sz="2600" smtClean="0"/>
              <a:t>Yn fyrrach na merched o’r un oed ac felly problemau â mynd allan â chariad</a:t>
            </a:r>
          </a:p>
          <a:p>
            <a:pPr eaLnBrk="1" hangingPunct="1">
              <a:lnSpc>
                <a:spcPct val="90000"/>
              </a:lnSpc>
            </a:pPr>
            <a:r>
              <a:rPr lang="cy-GB" sz="2600" smtClean="0"/>
              <a:t>Tuedd i’r cysyniad o’r hunan ddirywio </a:t>
            </a:r>
          </a:p>
          <a:p>
            <a:pPr eaLnBrk="1" hangingPunct="1">
              <a:lnSpc>
                <a:spcPct val="90000"/>
              </a:lnSpc>
            </a:pPr>
            <a:r>
              <a:rPr lang="cy-GB" sz="2600" smtClean="0"/>
              <a:t>Gall effeithiau ymestyn i oedolaeth </a:t>
            </a:r>
          </a:p>
          <a:p>
            <a:pPr>
              <a:lnSpc>
                <a:spcPct val="90000"/>
              </a:lnSpc>
            </a:pPr>
            <a:endParaRPr lang="en-GB" sz="260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normAutofit fontScale="90000"/>
          </a:bodyPr>
          <a:lstStyle/>
          <a:p>
            <a:pPr eaLnBrk="1" hangingPunct="1"/>
            <a:r>
              <a:rPr lang="en-US" sz="4000" smtClean="0"/>
              <a:t>Late Maturing Girls</a:t>
            </a:r>
            <a:br>
              <a:rPr lang="en-US" sz="4000" smtClean="0"/>
            </a:br>
            <a:r>
              <a:rPr lang="en-US" sz="4000" smtClean="0"/>
              <a:t> </a:t>
            </a:r>
            <a:r>
              <a:rPr lang="cy-GB" sz="3600" smtClean="0"/>
              <a:t>Merched yn Aeddfedu’n Hwyr</a:t>
            </a:r>
            <a:endParaRPr lang="en-US" sz="3600" smtClean="0"/>
          </a:p>
        </p:txBody>
      </p:sp>
      <p:sp>
        <p:nvSpPr>
          <p:cNvPr id="37892" name="Rectangle 3"/>
          <p:cNvSpPr>
            <a:spLocks noGrp="1" noChangeArrowheads="1"/>
          </p:cNvSpPr>
          <p:nvPr>
            <p:ph idx="1"/>
          </p:nvPr>
        </p:nvSpPr>
        <p:spPr>
          <a:xfrm>
            <a:off x="457200" y="1600200"/>
            <a:ext cx="4038600" cy="4525963"/>
          </a:xfrm>
        </p:spPr>
        <p:txBody>
          <a:bodyPr>
            <a:normAutofit fontScale="92500"/>
          </a:bodyPr>
          <a:lstStyle/>
          <a:p>
            <a:pPr eaLnBrk="1" hangingPunct="1">
              <a:lnSpc>
                <a:spcPct val="90000"/>
              </a:lnSpc>
            </a:pPr>
            <a:r>
              <a:rPr lang="en-US" sz="2600" dirty="0" smtClean="0"/>
              <a:t>Overlooked in dating and mixed sex activities</a:t>
            </a:r>
          </a:p>
          <a:p>
            <a:pPr eaLnBrk="1" hangingPunct="1">
              <a:lnSpc>
                <a:spcPct val="90000"/>
              </a:lnSpc>
            </a:pPr>
            <a:r>
              <a:rPr lang="en-US" sz="2600" dirty="0" smtClean="0"/>
              <a:t>Relatively low social status</a:t>
            </a:r>
          </a:p>
          <a:p>
            <a:pPr eaLnBrk="1" hangingPunct="1">
              <a:lnSpc>
                <a:spcPct val="90000"/>
              </a:lnSpc>
            </a:pPr>
            <a:r>
              <a:rPr lang="en-US" sz="2600" dirty="0" smtClean="0"/>
              <a:t>When maturity catches up, may have better body satisfaction than early maturing girls</a:t>
            </a:r>
          </a:p>
          <a:p>
            <a:pPr eaLnBrk="1" hangingPunct="1">
              <a:lnSpc>
                <a:spcPct val="90000"/>
              </a:lnSpc>
            </a:pPr>
            <a:r>
              <a:rPr lang="en-US" sz="2600" dirty="0" smtClean="0"/>
              <a:t>More likely to end up with culturally ideal body (slender, leggy)</a:t>
            </a:r>
          </a:p>
          <a:p>
            <a:pPr eaLnBrk="1" hangingPunct="1">
              <a:lnSpc>
                <a:spcPct val="90000"/>
              </a:lnSpc>
            </a:pPr>
            <a:r>
              <a:rPr lang="en-US" sz="2600" dirty="0" smtClean="0"/>
              <a:t>Tend to have fewer emotional problems</a:t>
            </a:r>
          </a:p>
        </p:txBody>
      </p:sp>
      <p:sp>
        <p:nvSpPr>
          <p:cNvPr id="6" name="Slide Number Placeholder 5"/>
          <p:cNvSpPr>
            <a:spLocks noGrp="1"/>
          </p:cNvSpPr>
          <p:nvPr>
            <p:ph type="sldNum" sz="quarter" idx="12"/>
          </p:nvPr>
        </p:nvSpPr>
        <p:spPr/>
        <p:txBody>
          <a:bodyPr/>
          <a:lstStyle/>
          <a:p>
            <a:pPr>
              <a:defRPr/>
            </a:pPr>
            <a:fld id="{CABB3F99-4FFB-4603-928D-521C3D539933}" type="slidenum">
              <a:rPr lang="en-GB"/>
              <a:pPr>
                <a:defRPr/>
              </a:pPr>
              <a:t>36</a:t>
            </a:fld>
            <a:endParaRPr lang="en-GB"/>
          </a:p>
        </p:txBody>
      </p:sp>
      <p:sp>
        <p:nvSpPr>
          <p:cNvPr id="37894" name="Rectangle 6"/>
          <p:cNvSpPr>
            <a:spLocks noGrp="1"/>
          </p:cNvSpPr>
          <p:nvPr>
            <p:ph type="body" sz="half" idx="4294967295"/>
          </p:nvPr>
        </p:nvSpPr>
        <p:spPr>
          <a:xfrm>
            <a:off x="5105400" y="1600200"/>
            <a:ext cx="4038600" cy="4525963"/>
          </a:xfrm>
        </p:spPr>
        <p:txBody>
          <a:bodyPr>
            <a:normAutofit fontScale="92500"/>
          </a:bodyPr>
          <a:lstStyle/>
          <a:p>
            <a:pPr eaLnBrk="1" hangingPunct="1">
              <a:lnSpc>
                <a:spcPct val="85000"/>
              </a:lnSpc>
            </a:pPr>
            <a:r>
              <a:rPr lang="cy-GB" sz="2300" smtClean="0"/>
              <a:t>Eu hesgeuluso o ran mynd allan â chariad a gweithgareddau rhyw cymysg eraill</a:t>
            </a:r>
          </a:p>
          <a:p>
            <a:pPr eaLnBrk="1" hangingPunct="1">
              <a:lnSpc>
                <a:spcPct val="85000"/>
              </a:lnSpc>
            </a:pPr>
            <a:r>
              <a:rPr lang="cy-GB" sz="2300" smtClean="0"/>
              <a:t>Statws cymdeithasol yn gymharol isel </a:t>
            </a:r>
          </a:p>
          <a:p>
            <a:pPr eaLnBrk="1" hangingPunct="1">
              <a:lnSpc>
                <a:spcPct val="85000"/>
              </a:lnSpc>
            </a:pPr>
            <a:r>
              <a:rPr lang="cy-GB" sz="2300" smtClean="0"/>
              <a:t>Pan ddaw aeddfedrwydd, efallai’n fwy bodlon ar y corff na merched a aeddfedai’n gynnar</a:t>
            </a:r>
          </a:p>
          <a:p>
            <a:pPr eaLnBrk="1" hangingPunct="1">
              <a:lnSpc>
                <a:spcPct val="85000"/>
              </a:lnSpc>
            </a:pPr>
            <a:r>
              <a:rPr lang="cy-GB" sz="2300" smtClean="0"/>
              <a:t>Mwy tebyg o gael corff sy’n gweddu i’r </a:t>
            </a:r>
            <a:r>
              <a:rPr lang="cy-GB" sz="2300" noProof="1" smtClean="0"/>
              <a:t>ddelfryd</a:t>
            </a:r>
            <a:r>
              <a:rPr lang="en-GB" sz="2300" smtClean="0"/>
              <a:t> d</a:t>
            </a:r>
            <a:r>
              <a:rPr lang="en-GB" sz="2300" noProof="1" smtClean="0"/>
              <a:t>diwylliannol </a:t>
            </a:r>
            <a:r>
              <a:rPr lang="cy-GB" sz="2300" smtClean="0"/>
              <a:t>(main, coesau hir)</a:t>
            </a:r>
          </a:p>
          <a:p>
            <a:pPr eaLnBrk="1" hangingPunct="1">
              <a:lnSpc>
                <a:spcPct val="85000"/>
              </a:lnSpc>
            </a:pPr>
            <a:r>
              <a:rPr lang="cy-GB" sz="2300" smtClean="0"/>
              <a:t>Tueddu cael llai o broblemau emosiynol</a:t>
            </a:r>
          </a:p>
          <a:p>
            <a:pPr>
              <a:buFont typeface="Arial" charset="0"/>
              <a:buNone/>
            </a:pPr>
            <a:endParaRPr lang="en-GB" sz="2300"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r>
              <a:rPr lang="en-GB" sz="3600" smtClean="0"/>
              <a:t>Relationship with the internal viewpoint</a:t>
            </a:r>
            <a:br>
              <a:rPr lang="en-GB" sz="3600" smtClean="0"/>
            </a:br>
            <a:r>
              <a:rPr lang="cy-GB" sz="3600" smtClean="0"/>
              <a:t>Perthynas â’r safbwynt mewnol</a:t>
            </a:r>
            <a:endParaRPr lang="en-US" sz="3600" smtClean="0"/>
          </a:p>
        </p:txBody>
      </p:sp>
      <p:sp>
        <p:nvSpPr>
          <p:cNvPr id="38915" name="Content Placeholder 2"/>
          <p:cNvSpPr>
            <a:spLocks noGrp="1"/>
          </p:cNvSpPr>
          <p:nvPr>
            <p:ph idx="1"/>
          </p:nvPr>
        </p:nvSpPr>
        <p:spPr>
          <a:xfrm>
            <a:off x="457200" y="1600200"/>
            <a:ext cx="4038600" cy="4525963"/>
          </a:xfrm>
        </p:spPr>
        <p:txBody>
          <a:bodyPr/>
          <a:lstStyle/>
          <a:p>
            <a:pPr eaLnBrk="1" hangingPunct="1">
              <a:lnSpc>
                <a:spcPct val="80000"/>
              </a:lnSpc>
            </a:pPr>
            <a:r>
              <a:rPr lang="en-GB" sz="2400" dirty="0" smtClean="0"/>
              <a:t>Studies by Brooks-Gunn on ballet dancers. </a:t>
            </a:r>
          </a:p>
          <a:p>
            <a:pPr eaLnBrk="1" hangingPunct="1">
              <a:lnSpc>
                <a:spcPct val="80000"/>
              </a:lnSpc>
            </a:pPr>
            <a:r>
              <a:rPr lang="en-GB" sz="2400" dirty="0" smtClean="0"/>
              <a:t>Serious ballet dancers (14-18 year old). </a:t>
            </a:r>
          </a:p>
          <a:p>
            <a:pPr eaLnBrk="1" hangingPunct="1">
              <a:lnSpc>
                <a:spcPct val="80000"/>
              </a:lnSpc>
            </a:pPr>
            <a:r>
              <a:rPr lang="en-GB" sz="2400" dirty="0" smtClean="0"/>
              <a:t>Very lean body desirable. </a:t>
            </a:r>
          </a:p>
          <a:p>
            <a:pPr eaLnBrk="1" hangingPunct="1">
              <a:lnSpc>
                <a:spcPct val="80000"/>
              </a:lnSpc>
            </a:pPr>
            <a:r>
              <a:rPr lang="en-GB" sz="2400" dirty="0" smtClean="0"/>
              <a:t>Hypothesised that those who were late developers would have a better image of themselves than those on time. </a:t>
            </a:r>
          </a:p>
          <a:p>
            <a:pPr eaLnBrk="1" hangingPunct="1">
              <a:lnSpc>
                <a:spcPct val="80000"/>
              </a:lnSpc>
            </a:pPr>
            <a:endParaRPr lang="en-GB" sz="2400" dirty="0" smtClean="0"/>
          </a:p>
          <a:p>
            <a:pPr marL="0" indent="0" eaLnBrk="1" hangingPunct="1">
              <a:lnSpc>
                <a:spcPct val="80000"/>
              </a:lnSpc>
              <a:buNone/>
            </a:pPr>
            <a:r>
              <a:rPr lang="en-GB" sz="2400" i="1" dirty="0" smtClean="0"/>
              <a:t>Findings supported hypothesis. </a:t>
            </a:r>
            <a:endParaRPr lang="en-US" sz="2400" i="1" dirty="0" smtClean="0"/>
          </a:p>
        </p:txBody>
      </p:sp>
      <p:sp>
        <p:nvSpPr>
          <p:cNvPr id="38917" name="Rectangle 5"/>
          <p:cNvSpPr>
            <a:spLocks noGrp="1"/>
          </p:cNvSpPr>
          <p:nvPr>
            <p:ph type="body" sz="half" idx="4294967295"/>
          </p:nvPr>
        </p:nvSpPr>
        <p:spPr>
          <a:xfrm>
            <a:off x="5105400" y="1600200"/>
            <a:ext cx="4038600" cy="4525963"/>
          </a:xfrm>
        </p:spPr>
        <p:txBody>
          <a:bodyPr/>
          <a:lstStyle/>
          <a:p>
            <a:pPr eaLnBrk="1" hangingPunct="1">
              <a:lnSpc>
                <a:spcPct val="80000"/>
              </a:lnSpc>
            </a:pPr>
            <a:r>
              <a:rPr lang="cy-GB" sz="2400" dirty="0" smtClean="0"/>
              <a:t>Astudiaethau gan </a:t>
            </a:r>
            <a:r>
              <a:rPr lang="cy-GB" sz="2400" noProof="1" smtClean="0"/>
              <a:t>Brooks-Gunn</a:t>
            </a:r>
            <a:r>
              <a:rPr lang="cy-GB" sz="2400" dirty="0" smtClean="0"/>
              <a:t> ar ddawnswyr bale. </a:t>
            </a:r>
          </a:p>
          <a:p>
            <a:pPr eaLnBrk="1" hangingPunct="1">
              <a:lnSpc>
                <a:spcPct val="80000"/>
              </a:lnSpc>
            </a:pPr>
            <a:r>
              <a:rPr lang="cy-GB" sz="2400" dirty="0" smtClean="0"/>
              <a:t>Dawnswyr bale difrifol (14-18 oed). </a:t>
            </a:r>
          </a:p>
          <a:p>
            <a:pPr eaLnBrk="1" hangingPunct="1">
              <a:lnSpc>
                <a:spcPct val="80000"/>
              </a:lnSpc>
            </a:pPr>
            <a:r>
              <a:rPr lang="cy-GB" sz="2400" dirty="0" smtClean="0"/>
              <a:t>Corff main iawn yn ddymunol. </a:t>
            </a:r>
          </a:p>
          <a:p>
            <a:pPr eaLnBrk="1" hangingPunct="1">
              <a:lnSpc>
                <a:spcPct val="80000"/>
              </a:lnSpc>
            </a:pPr>
            <a:r>
              <a:rPr lang="cy-GB" sz="2400" dirty="0" smtClean="0"/>
              <a:t>Tybiai y byddai delwedd well o’u hunan gan y rheini a ddatblygai’n hwyr na’r rheini oedd ar amser. </a:t>
            </a:r>
          </a:p>
          <a:p>
            <a:pPr eaLnBrk="1" hangingPunct="1">
              <a:lnSpc>
                <a:spcPct val="80000"/>
              </a:lnSpc>
            </a:pPr>
            <a:endParaRPr lang="cy-GB" sz="2400" dirty="0" smtClean="0"/>
          </a:p>
          <a:p>
            <a:pPr marL="0" indent="0" algn="r" eaLnBrk="1" hangingPunct="1">
              <a:lnSpc>
                <a:spcPct val="80000"/>
              </a:lnSpc>
              <a:buNone/>
            </a:pPr>
            <a:r>
              <a:rPr lang="cy-GB" sz="2400" i="1" dirty="0" smtClean="0"/>
              <a:t>Canfyddiadau’n cefnogi’r rhagdybiaeth. </a:t>
            </a:r>
          </a:p>
          <a:p>
            <a:pPr eaLnBrk="1" hangingPunct="1">
              <a:lnSpc>
                <a:spcPct val="80000"/>
              </a:lnSpc>
            </a:pPr>
            <a:endParaRPr lang="en-GB" sz="2400"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smtClean="0"/>
              <a:t>Discussion Point             </a:t>
            </a:r>
            <a:r>
              <a:rPr lang="cy-GB" smtClean="0"/>
              <a:t>Trafodaeth</a:t>
            </a:r>
            <a:r>
              <a:rPr lang="en-GB" smtClean="0"/>
              <a:t> </a:t>
            </a:r>
            <a:endParaRPr lang="en-US" smtClean="0"/>
          </a:p>
        </p:txBody>
      </p:sp>
      <p:sp>
        <p:nvSpPr>
          <p:cNvPr id="3" name="Content Placeholder 2"/>
          <p:cNvSpPr>
            <a:spLocks noGrp="1"/>
          </p:cNvSpPr>
          <p:nvPr>
            <p:ph sz="half" idx="1"/>
          </p:nvPr>
        </p:nvSpPr>
        <p:spPr/>
        <p:txBody>
          <a:bodyPr>
            <a:normAutofit/>
          </a:bodyPr>
          <a:lstStyle/>
          <a:p>
            <a:pPr eaLnBrk="1" hangingPunct="1">
              <a:lnSpc>
                <a:spcPct val="90000"/>
              </a:lnSpc>
            </a:pPr>
            <a:r>
              <a:rPr lang="en-GB" sz="2100" dirty="0" smtClean="0"/>
              <a:t>Do you think that perceptions of being “early” “on time” or “late” in relation to physical development during adolescence have any effect on the overall experience of adolescence? </a:t>
            </a:r>
          </a:p>
          <a:p>
            <a:pPr eaLnBrk="1" hangingPunct="1">
              <a:lnSpc>
                <a:spcPct val="90000"/>
              </a:lnSpc>
            </a:pPr>
            <a:endParaRPr lang="en-GB" sz="2100" dirty="0" smtClean="0"/>
          </a:p>
          <a:p>
            <a:pPr eaLnBrk="1" hangingPunct="1">
              <a:lnSpc>
                <a:spcPct val="90000"/>
              </a:lnSpc>
            </a:pPr>
            <a:r>
              <a:rPr lang="en-GB" sz="2100" dirty="0" smtClean="0"/>
              <a:t>Think back to your peers at school. Was this a major talking point, was physical development “everything” – how could “late developers” earn respect? </a:t>
            </a:r>
          </a:p>
          <a:p>
            <a:pPr eaLnBrk="1" hangingPunct="1">
              <a:lnSpc>
                <a:spcPct val="90000"/>
              </a:lnSpc>
            </a:pPr>
            <a:endParaRPr lang="en-GB" sz="2100" dirty="0" smtClean="0"/>
          </a:p>
          <a:p>
            <a:pPr eaLnBrk="1" hangingPunct="1">
              <a:lnSpc>
                <a:spcPct val="90000"/>
              </a:lnSpc>
            </a:pPr>
            <a:endParaRPr lang="en-US" sz="2100" dirty="0" smtClean="0"/>
          </a:p>
        </p:txBody>
      </p:sp>
      <p:sp>
        <p:nvSpPr>
          <p:cNvPr id="39941" name="Rectangle 5"/>
          <p:cNvSpPr>
            <a:spLocks noGrp="1"/>
          </p:cNvSpPr>
          <p:nvPr>
            <p:ph sz="half" idx="2"/>
          </p:nvPr>
        </p:nvSpPr>
        <p:spPr/>
        <p:txBody>
          <a:bodyPr>
            <a:normAutofit/>
          </a:bodyPr>
          <a:lstStyle/>
          <a:p>
            <a:pPr eaLnBrk="1" hangingPunct="1">
              <a:lnSpc>
                <a:spcPct val="90000"/>
              </a:lnSpc>
            </a:pPr>
            <a:r>
              <a:rPr lang="cy-GB" sz="2100" dirty="0" smtClean="0"/>
              <a:t>Ydych chi o’r farn bod canfyddiadau o fod “yn gynnar” “ar amser” neu’n  “hwyr” o ran datblygiad corfforol yn ystod llencyndod yn cael unrhyw effaith ar y profiad cyffredinol o lencyndod? </a:t>
            </a:r>
          </a:p>
          <a:p>
            <a:pPr eaLnBrk="1" hangingPunct="1">
              <a:lnSpc>
                <a:spcPct val="90000"/>
              </a:lnSpc>
            </a:pPr>
            <a:endParaRPr lang="cy-GB" sz="2100" dirty="0" smtClean="0"/>
          </a:p>
          <a:p>
            <a:pPr eaLnBrk="1" hangingPunct="1">
              <a:lnSpc>
                <a:spcPct val="90000"/>
              </a:lnSpc>
            </a:pPr>
            <a:r>
              <a:rPr lang="cy-GB" sz="2100" dirty="0" smtClean="0"/>
              <a:t>Meddyliwch yn ôl i’ch cyfoedion yn yr ysgol. Oedd hyn yn brif destun siarad, oedd datblygiad corfforol yn “bopeth” – sut gallai “datblygwyr hwyr” ennill parch? </a:t>
            </a:r>
          </a:p>
          <a:p>
            <a:pPr>
              <a:lnSpc>
                <a:spcPct val="90000"/>
              </a:lnSpc>
              <a:buFont typeface="Arial" charset="0"/>
              <a:buNone/>
            </a:pPr>
            <a:endParaRPr lang="en-GB" sz="2100" dirty="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normAutofit/>
          </a:bodyPr>
          <a:lstStyle/>
          <a:p>
            <a:pPr eaLnBrk="1" hangingPunct="1"/>
            <a:r>
              <a:rPr lang="en-US" sz="3200" smtClean="0"/>
              <a:t>Adult consequences of timing of maturation</a:t>
            </a:r>
            <a:br>
              <a:rPr lang="en-US" sz="3200" smtClean="0"/>
            </a:br>
            <a:r>
              <a:rPr lang="cy-GB" sz="3200" smtClean="0"/>
              <a:t>Canlyniadau amseriad aeddfedu i oedolion</a:t>
            </a:r>
            <a:endParaRPr lang="en-US" sz="3200" smtClean="0"/>
          </a:p>
        </p:txBody>
      </p:sp>
      <p:sp>
        <p:nvSpPr>
          <p:cNvPr id="40964" name="Rectangle 3"/>
          <p:cNvSpPr>
            <a:spLocks noGrp="1" noChangeArrowheads="1"/>
          </p:cNvSpPr>
          <p:nvPr>
            <p:ph idx="1"/>
          </p:nvPr>
        </p:nvSpPr>
        <p:spPr>
          <a:xfrm>
            <a:off x="323528" y="1600200"/>
            <a:ext cx="3888432" cy="4525963"/>
          </a:xfrm>
        </p:spPr>
        <p:txBody>
          <a:bodyPr>
            <a:normAutofit lnSpcReduction="10000"/>
          </a:bodyPr>
          <a:lstStyle/>
          <a:p>
            <a:pPr eaLnBrk="1" hangingPunct="1">
              <a:lnSpc>
                <a:spcPct val="90000"/>
              </a:lnSpc>
            </a:pPr>
            <a:r>
              <a:rPr lang="en-US" sz="2400" dirty="0" smtClean="0"/>
              <a:t>Early maturing boys tend to be more staid, conventional, nostalgic</a:t>
            </a:r>
          </a:p>
          <a:p>
            <a:pPr eaLnBrk="1" hangingPunct="1">
              <a:lnSpc>
                <a:spcPct val="90000"/>
              </a:lnSpc>
            </a:pPr>
            <a:r>
              <a:rPr lang="en-US" sz="2400" dirty="0" smtClean="0"/>
              <a:t>Late maturing boys tend to do better academically, be less orthodox, more playful</a:t>
            </a:r>
          </a:p>
          <a:p>
            <a:pPr eaLnBrk="1" hangingPunct="1">
              <a:lnSpc>
                <a:spcPct val="90000"/>
              </a:lnSpc>
            </a:pPr>
            <a:r>
              <a:rPr lang="en-US" sz="2400" dirty="0" smtClean="0"/>
              <a:t>Early maturing girls tend to have greater conflict, dysfunction in adult relationships</a:t>
            </a:r>
          </a:p>
          <a:p>
            <a:pPr eaLnBrk="1" hangingPunct="1">
              <a:lnSpc>
                <a:spcPct val="90000"/>
              </a:lnSpc>
            </a:pPr>
            <a:r>
              <a:rPr lang="en-US" sz="2400" dirty="0" smtClean="0"/>
              <a:t>Late maturing girls tend to show greater adaptability</a:t>
            </a:r>
          </a:p>
        </p:txBody>
      </p:sp>
      <p:sp>
        <p:nvSpPr>
          <p:cNvPr id="6" name="Slide Number Placeholder 5"/>
          <p:cNvSpPr>
            <a:spLocks noGrp="1"/>
          </p:cNvSpPr>
          <p:nvPr>
            <p:ph type="sldNum" sz="quarter" idx="12"/>
          </p:nvPr>
        </p:nvSpPr>
        <p:spPr/>
        <p:txBody>
          <a:bodyPr/>
          <a:lstStyle/>
          <a:p>
            <a:pPr>
              <a:defRPr/>
            </a:pPr>
            <a:fld id="{28ED56D6-886D-4179-A674-F32F9CE403D6}" type="slidenum">
              <a:rPr lang="en-GB"/>
              <a:pPr>
                <a:defRPr/>
              </a:pPr>
              <a:t>39</a:t>
            </a:fld>
            <a:endParaRPr lang="en-GB"/>
          </a:p>
        </p:txBody>
      </p:sp>
      <p:sp>
        <p:nvSpPr>
          <p:cNvPr id="40966" name="Rectangle 6"/>
          <p:cNvSpPr>
            <a:spLocks noGrp="1"/>
          </p:cNvSpPr>
          <p:nvPr>
            <p:ph type="body" sz="half" idx="4294967295"/>
          </p:nvPr>
        </p:nvSpPr>
        <p:spPr>
          <a:xfrm>
            <a:off x="4611688" y="1628775"/>
            <a:ext cx="4532312" cy="4752975"/>
          </a:xfrm>
        </p:spPr>
        <p:txBody>
          <a:bodyPr/>
          <a:lstStyle/>
          <a:p>
            <a:pPr eaLnBrk="1" hangingPunct="1">
              <a:lnSpc>
                <a:spcPct val="80000"/>
              </a:lnSpc>
            </a:pPr>
            <a:r>
              <a:rPr lang="cy-GB" sz="2400" dirty="0" smtClean="0"/>
              <a:t>Mae bechgyn sy’n aeddfedu’n gynnar yn tueddu bod yn fwy pwyllog, confensiynol, hiraethus</a:t>
            </a:r>
          </a:p>
          <a:p>
            <a:pPr eaLnBrk="1" hangingPunct="1">
              <a:lnSpc>
                <a:spcPct val="80000"/>
              </a:lnSpc>
            </a:pPr>
            <a:r>
              <a:rPr lang="cy-GB" sz="2400" dirty="0" smtClean="0"/>
              <a:t>Mae bechgyn sy’n aeddfedu’n hwyr yn tueddu gwneud yn well yn academaidd, bod yn llai uniongred, yn fwy chwareus</a:t>
            </a:r>
          </a:p>
          <a:p>
            <a:pPr eaLnBrk="1" hangingPunct="1">
              <a:lnSpc>
                <a:spcPct val="80000"/>
              </a:lnSpc>
            </a:pPr>
            <a:r>
              <a:rPr lang="cy-GB" sz="2400" dirty="0" smtClean="0"/>
              <a:t>Mae merched sy’n aeddfedu’n gynnar yn tueddu cael mwy o wrthdaro, trafferthion mewn perthnasau oedolion</a:t>
            </a:r>
          </a:p>
          <a:p>
            <a:pPr eaLnBrk="1" hangingPunct="1">
              <a:lnSpc>
                <a:spcPct val="80000"/>
              </a:lnSpc>
            </a:pPr>
            <a:r>
              <a:rPr lang="cy-GB" sz="2400" dirty="0" smtClean="0"/>
              <a:t>Mae merched sy’n aeddfedu’n hwyr yn tueddu dangos mwy o hyblygrwydd</a:t>
            </a:r>
            <a:endParaRPr lang="en-GB" sz="2400" dirty="0" smtClean="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0" name="Rectangle 2"/>
          <p:cNvSpPr>
            <a:spLocks noGrp="1"/>
          </p:cNvSpPr>
          <p:nvPr>
            <p:ph type="title"/>
          </p:nvPr>
        </p:nvSpPr>
        <p:spPr/>
        <p:txBody>
          <a:bodyPr>
            <a:normAutofit fontScale="90000"/>
          </a:bodyPr>
          <a:lstStyle/>
          <a:p>
            <a:pPr eaLnBrk="1" hangingPunct="1"/>
            <a:r>
              <a:rPr lang="en-GB" sz="4000" dirty="0" smtClean="0"/>
              <a:t>Self Esteem and Puberty</a:t>
            </a:r>
            <a:br>
              <a:rPr lang="en-GB" sz="4000" dirty="0" smtClean="0"/>
            </a:br>
            <a:r>
              <a:rPr lang="cy-GB" sz="4000" dirty="0" smtClean="0"/>
              <a:t>Hunan-barch a Glasoed</a:t>
            </a:r>
          </a:p>
        </p:txBody>
      </p:sp>
      <p:sp>
        <p:nvSpPr>
          <p:cNvPr id="43011" name="Rectangle 3"/>
          <p:cNvSpPr>
            <a:spLocks noGrp="1"/>
          </p:cNvSpPr>
          <p:nvPr>
            <p:ph idx="1"/>
          </p:nvPr>
        </p:nvSpPr>
        <p:spPr>
          <a:xfrm>
            <a:off x="457200" y="1600200"/>
            <a:ext cx="4038600" cy="4525963"/>
          </a:xfrm>
        </p:spPr>
        <p:txBody>
          <a:bodyPr/>
          <a:lstStyle/>
          <a:p>
            <a:pPr eaLnBrk="1" hangingPunct="1"/>
            <a:r>
              <a:rPr lang="en-GB" sz="2800" dirty="0" smtClean="0"/>
              <a:t>Several studies have highlighted how the timing of Puberty can have a massive impact on Self-Esteem. </a:t>
            </a:r>
          </a:p>
          <a:p>
            <a:pPr eaLnBrk="1" hangingPunct="1"/>
            <a:endParaRPr lang="en-GB" sz="2800" dirty="0" smtClean="0"/>
          </a:p>
          <a:p>
            <a:pPr eaLnBrk="1" hangingPunct="1"/>
            <a:r>
              <a:rPr lang="en-GB" sz="2800" dirty="0" smtClean="0"/>
              <a:t>Are efforts to improve Self-Esteem misguided?  </a:t>
            </a:r>
          </a:p>
        </p:txBody>
      </p:sp>
      <p:sp>
        <p:nvSpPr>
          <p:cNvPr id="43013" name="Rectangle 5"/>
          <p:cNvSpPr>
            <a:spLocks noGrp="1"/>
          </p:cNvSpPr>
          <p:nvPr>
            <p:ph type="body" sz="half" idx="4294967295"/>
          </p:nvPr>
        </p:nvSpPr>
        <p:spPr>
          <a:xfrm>
            <a:off x="5105400" y="1600200"/>
            <a:ext cx="4038600" cy="4525963"/>
          </a:xfrm>
        </p:spPr>
        <p:txBody>
          <a:bodyPr/>
          <a:lstStyle/>
          <a:p>
            <a:r>
              <a:rPr lang="cy-GB" sz="2800" dirty="0" smtClean="0"/>
              <a:t>Mae nifer o astudiaethau wedi nodi sut gall amseriad Glasoed gael effaith ddirfawr ar Hunan-barch. </a:t>
            </a:r>
          </a:p>
          <a:p>
            <a:r>
              <a:rPr lang="cy-GB" sz="2800" dirty="0" smtClean="0"/>
              <a:t>Ydy ymdrechion i wella Hunan-barch yn annoeth?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eaLnBrk="1" hangingPunct="1"/>
            <a:r>
              <a:rPr lang="en-GB" sz="4000" smtClean="0"/>
              <a:t>Other body systems</a:t>
            </a:r>
            <a:br>
              <a:rPr lang="en-GB" sz="4000" smtClean="0"/>
            </a:br>
            <a:r>
              <a:rPr lang="cy-GB" sz="4000" smtClean="0"/>
              <a:t>Systemau eraill y corff</a:t>
            </a:r>
            <a:r>
              <a:rPr lang="en-GB" sz="4000" smtClean="0"/>
              <a:t> </a:t>
            </a:r>
            <a:endParaRPr lang="en-US" sz="4000" smtClean="0"/>
          </a:p>
        </p:txBody>
      </p:sp>
      <p:sp>
        <p:nvSpPr>
          <p:cNvPr id="3" name="Content Placeholder 2"/>
          <p:cNvSpPr>
            <a:spLocks noGrp="1"/>
          </p:cNvSpPr>
          <p:nvPr>
            <p:ph sz="half" idx="1"/>
          </p:nvPr>
        </p:nvSpPr>
        <p:spPr/>
        <p:txBody>
          <a:bodyPr>
            <a:normAutofit/>
          </a:bodyPr>
          <a:lstStyle/>
          <a:p>
            <a:pPr eaLnBrk="1" hangingPunct="1">
              <a:lnSpc>
                <a:spcPct val="80000"/>
              </a:lnSpc>
            </a:pPr>
            <a:r>
              <a:rPr lang="en-GB" sz="2400" dirty="0" smtClean="0"/>
              <a:t>Brain. </a:t>
            </a:r>
          </a:p>
          <a:p>
            <a:pPr eaLnBrk="1" hangingPunct="1">
              <a:lnSpc>
                <a:spcPct val="80000"/>
              </a:lnSpc>
            </a:pPr>
            <a:endParaRPr lang="en-GB" sz="2400" dirty="0" smtClean="0"/>
          </a:p>
          <a:p>
            <a:pPr eaLnBrk="1" hangingPunct="1">
              <a:lnSpc>
                <a:spcPct val="80000"/>
              </a:lnSpc>
            </a:pPr>
            <a:r>
              <a:rPr lang="en-GB" sz="2400" dirty="0" smtClean="0"/>
              <a:t>Major area of development Fisher and Rose (1994) – Ages 13 – 15 </a:t>
            </a:r>
          </a:p>
          <a:p>
            <a:pPr eaLnBrk="1" hangingPunct="1">
              <a:lnSpc>
                <a:spcPct val="80000"/>
              </a:lnSpc>
            </a:pPr>
            <a:endParaRPr lang="en-GB" sz="2400" dirty="0" smtClean="0"/>
          </a:p>
          <a:p>
            <a:pPr eaLnBrk="1" hangingPunct="1">
              <a:lnSpc>
                <a:spcPct val="80000"/>
              </a:lnSpc>
            </a:pPr>
            <a:r>
              <a:rPr lang="en-GB" sz="2400" dirty="0" smtClean="0"/>
              <a:t>Van </a:t>
            </a:r>
            <a:r>
              <a:rPr lang="en-GB" sz="2400" noProof="1" smtClean="0"/>
              <a:t>Der Molen and Molenaar</a:t>
            </a:r>
            <a:r>
              <a:rPr lang="en-GB" sz="2400" dirty="0" smtClean="0"/>
              <a:t> – (1994) – Developing of prefrontal cortex – logic and planning (17 years). </a:t>
            </a:r>
            <a:endParaRPr lang="en-US" sz="2400" dirty="0" smtClean="0"/>
          </a:p>
        </p:txBody>
      </p:sp>
      <p:sp>
        <p:nvSpPr>
          <p:cNvPr id="44037" name="Rectangle 5"/>
          <p:cNvSpPr>
            <a:spLocks noGrp="1"/>
          </p:cNvSpPr>
          <p:nvPr>
            <p:ph sz="half" idx="2"/>
          </p:nvPr>
        </p:nvSpPr>
        <p:spPr/>
        <p:txBody>
          <a:bodyPr/>
          <a:lstStyle/>
          <a:p>
            <a:pPr>
              <a:lnSpc>
                <a:spcPct val="90000"/>
              </a:lnSpc>
            </a:pPr>
            <a:r>
              <a:rPr lang="cy-GB" sz="2400" dirty="0" smtClean="0"/>
              <a:t>Ymennydd</a:t>
            </a:r>
          </a:p>
          <a:p>
            <a:pPr>
              <a:lnSpc>
                <a:spcPct val="90000"/>
              </a:lnSpc>
            </a:pPr>
            <a:endParaRPr lang="cy-GB" sz="2400" dirty="0" smtClean="0"/>
          </a:p>
          <a:p>
            <a:pPr>
              <a:lnSpc>
                <a:spcPct val="90000"/>
              </a:lnSpc>
            </a:pPr>
            <a:r>
              <a:rPr lang="cy-GB" sz="2400" dirty="0" smtClean="0"/>
              <a:t>Ardal bwysig o ran datblygiad </a:t>
            </a:r>
          </a:p>
          <a:p>
            <a:pPr marL="355600" indent="0">
              <a:lnSpc>
                <a:spcPct val="90000"/>
              </a:lnSpc>
              <a:buNone/>
            </a:pPr>
            <a:r>
              <a:rPr lang="en-GB" sz="2400" dirty="0" smtClean="0"/>
              <a:t>Fisher a Rose (1994) –            13 – 15  </a:t>
            </a:r>
            <a:r>
              <a:rPr lang="cy-GB" sz="2400" dirty="0" smtClean="0"/>
              <a:t>oed</a:t>
            </a:r>
          </a:p>
          <a:p>
            <a:pPr>
              <a:lnSpc>
                <a:spcPct val="90000"/>
              </a:lnSpc>
            </a:pPr>
            <a:r>
              <a:rPr lang="cy-GB" sz="2400" noProof="1" smtClean="0"/>
              <a:t>Van Der Molen a Molenaar</a:t>
            </a:r>
            <a:r>
              <a:rPr lang="en-GB" sz="2400" dirty="0" smtClean="0"/>
              <a:t> (1994) – </a:t>
            </a:r>
            <a:r>
              <a:rPr lang="cy-GB" sz="2400" dirty="0" smtClean="0"/>
              <a:t>Datblygiad y cortecs </a:t>
            </a:r>
            <a:r>
              <a:rPr lang="cy-GB" sz="2400" noProof="1" smtClean="0"/>
              <a:t>cyndalcennol –</a:t>
            </a:r>
            <a:r>
              <a:rPr lang="cy-GB" sz="2400" dirty="0" smtClean="0"/>
              <a:t> rhesymeg a chynllunio (17 oed).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fontScale="90000"/>
          </a:bodyPr>
          <a:lstStyle/>
          <a:p>
            <a:pPr eaLnBrk="1" hangingPunct="1"/>
            <a:r>
              <a:rPr lang="en-GB" sz="4000" smtClean="0"/>
              <a:t>Skeletal System</a:t>
            </a:r>
            <a:br>
              <a:rPr lang="en-GB" sz="4000" smtClean="0"/>
            </a:br>
            <a:r>
              <a:rPr lang="cy-GB" sz="4000" smtClean="0"/>
              <a:t>System </a:t>
            </a:r>
            <a:r>
              <a:rPr lang="cy-GB" sz="4000" noProof="1" smtClean="0"/>
              <a:t>Ysgerbydol  </a:t>
            </a:r>
          </a:p>
        </p:txBody>
      </p:sp>
      <p:sp>
        <p:nvSpPr>
          <p:cNvPr id="3" name="Content Placeholder 2"/>
          <p:cNvSpPr>
            <a:spLocks noGrp="1"/>
          </p:cNvSpPr>
          <p:nvPr>
            <p:ph sz="half" idx="1"/>
          </p:nvPr>
        </p:nvSpPr>
        <p:spPr/>
        <p:txBody>
          <a:bodyPr>
            <a:normAutofit/>
          </a:bodyPr>
          <a:lstStyle/>
          <a:p>
            <a:pPr eaLnBrk="1" hangingPunct="1">
              <a:lnSpc>
                <a:spcPct val="80000"/>
              </a:lnSpc>
            </a:pPr>
            <a:r>
              <a:rPr lang="en-GB" sz="2200" dirty="0" smtClean="0"/>
              <a:t>Tanner (1990) – most Girls attain most of their height by 16, most Boys grow until 18-20. </a:t>
            </a:r>
          </a:p>
          <a:p>
            <a:pPr eaLnBrk="1" hangingPunct="1">
              <a:lnSpc>
                <a:spcPct val="80000"/>
              </a:lnSpc>
            </a:pPr>
            <a:endParaRPr lang="en-GB" sz="2200" dirty="0" smtClean="0"/>
          </a:p>
          <a:p>
            <a:pPr eaLnBrk="1" hangingPunct="1">
              <a:lnSpc>
                <a:spcPct val="80000"/>
              </a:lnSpc>
            </a:pPr>
            <a:r>
              <a:rPr lang="en-GB" sz="2200" dirty="0" smtClean="0"/>
              <a:t>Teenagers’ hands and feet are the first body parts to grow to full adult size. </a:t>
            </a:r>
          </a:p>
          <a:p>
            <a:pPr lvl="1" eaLnBrk="1" hangingPunct="1">
              <a:lnSpc>
                <a:spcPct val="80000"/>
              </a:lnSpc>
            </a:pPr>
            <a:r>
              <a:rPr lang="en-GB" sz="2200" dirty="0" smtClean="0"/>
              <a:t>Trunk is the slowest. </a:t>
            </a:r>
          </a:p>
          <a:p>
            <a:pPr lvl="1" eaLnBrk="1" hangingPunct="1">
              <a:lnSpc>
                <a:spcPct val="80000"/>
              </a:lnSpc>
            </a:pPr>
            <a:r>
              <a:rPr lang="en-GB" sz="2200" dirty="0" smtClean="0"/>
              <a:t>Growth spurt in shoes size – warning to parents that puberty is on the way! </a:t>
            </a:r>
          </a:p>
          <a:p>
            <a:pPr eaLnBrk="1" hangingPunct="1">
              <a:lnSpc>
                <a:spcPct val="80000"/>
              </a:lnSpc>
            </a:pPr>
            <a:endParaRPr lang="en-GB" sz="2200" dirty="0" smtClean="0"/>
          </a:p>
          <a:p>
            <a:pPr eaLnBrk="1" hangingPunct="1">
              <a:lnSpc>
                <a:spcPct val="80000"/>
              </a:lnSpc>
            </a:pPr>
            <a:r>
              <a:rPr lang="en-GB" sz="2200" dirty="0" smtClean="0"/>
              <a:t>Co-ordination myth (</a:t>
            </a:r>
            <a:r>
              <a:rPr lang="en-GB" sz="2200" noProof="1" smtClean="0"/>
              <a:t>Malina</a:t>
            </a:r>
            <a:r>
              <a:rPr lang="en-GB" sz="2200" dirty="0" smtClean="0"/>
              <a:t>, 1990). </a:t>
            </a:r>
            <a:endParaRPr lang="en-US" sz="2200" dirty="0" smtClean="0"/>
          </a:p>
        </p:txBody>
      </p:sp>
      <p:sp>
        <p:nvSpPr>
          <p:cNvPr id="45061" name="Rectangle 5"/>
          <p:cNvSpPr>
            <a:spLocks noGrp="1"/>
          </p:cNvSpPr>
          <p:nvPr>
            <p:ph sz="half" idx="2"/>
          </p:nvPr>
        </p:nvSpPr>
        <p:spPr/>
        <p:txBody>
          <a:bodyPr>
            <a:normAutofit/>
          </a:bodyPr>
          <a:lstStyle/>
          <a:p>
            <a:pPr>
              <a:lnSpc>
                <a:spcPct val="80000"/>
              </a:lnSpc>
            </a:pPr>
            <a:r>
              <a:rPr lang="en-GB" sz="2200" smtClean="0"/>
              <a:t>Tanner (1990) – </a:t>
            </a:r>
            <a:r>
              <a:rPr lang="cy-GB" sz="2200" smtClean="0"/>
              <a:t>Taldra Merched bron wedi cwblhau erbyn 16, Bechgyn yn tyfu tan 18-20.</a:t>
            </a:r>
          </a:p>
          <a:p>
            <a:pPr>
              <a:lnSpc>
                <a:spcPct val="80000"/>
              </a:lnSpc>
            </a:pPr>
            <a:r>
              <a:rPr lang="cy-GB" sz="2200" smtClean="0"/>
              <a:t>Dwylo a thraed pobl ifanc yw rhannau cyntaf eu cyrff i dyfu i faint llawn oedolyn. </a:t>
            </a:r>
          </a:p>
          <a:p>
            <a:pPr lvl="1">
              <a:lnSpc>
                <a:spcPct val="80000"/>
              </a:lnSpc>
            </a:pPr>
            <a:r>
              <a:rPr lang="cy-GB" sz="2100" smtClean="0"/>
              <a:t>Y bongorff sydd fwyaf araf. </a:t>
            </a:r>
          </a:p>
          <a:p>
            <a:pPr lvl="1">
              <a:lnSpc>
                <a:spcPct val="80000"/>
              </a:lnSpc>
            </a:pPr>
            <a:r>
              <a:rPr lang="cy-GB" sz="2100" smtClean="0"/>
              <a:t>Cynnydd cyflym o ran maint esgidiau – rhybudd i rieni bod glasoed ar y ffordd!</a:t>
            </a:r>
          </a:p>
          <a:p>
            <a:pPr eaLnBrk="1" hangingPunct="1">
              <a:lnSpc>
                <a:spcPct val="80000"/>
              </a:lnSpc>
            </a:pPr>
            <a:endParaRPr lang="en-GB" sz="2100" smtClean="0"/>
          </a:p>
          <a:p>
            <a:pPr eaLnBrk="1" hangingPunct="1">
              <a:lnSpc>
                <a:spcPct val="80000"/>
              </a:lnSpc>
            </a:pPr>
            <a:r>
              <a:rPr lang="cy-GB" sz="2400" smtClean="0"/>
              <a:t>Myth </a:t>
            </a:r>
            <a:r>
              <a:rPr lang="cy-GB" sz="2400" noProof="1" smtClean="0"/>
              <a:t>cydsymudiad</a:t>
            </a:r>
            <a:r>
              <a:rPr lang="cy-GB" sz="2400" smtClean="0"/>
              <a:t> corfforol</a:t>
            </a:r>
            <a:r>
              <a:rPr lang="en-GB" sz="2400" smtClean="0"/>
              <a:t> (</a:t>
            </a:r>
            <a:r>
              <a:rPr lang="en-GB" sz="2400" noProof="1" smtClean="0"/>
              <a:t>Malina</a:t>
            </a:r>
            <a:r>
              <a:rPr lang="en-GB" sz="2400" smtClean="0"/>
              <a:t>, 1990)</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fontScale="90000"/>
          </a:bodyPr>
          <a:lstStyle/>
          <a:p>
            <a:pPr eaLnBrk="1" hangingPunct="1"/>
            <a:r>
              <a:rPr lang="en-GB" sz="4000" dirty="0" smtClean="0"/>
              <a:t>Skeletal System</a:t>
            </a:r>
            <a:br>
              <a:rPr lang="en-GB" sz="4000" dirty="0" smtClean="0"/>
            </a:br>
            <a:r>
              <a:rPr lang="cy-GB" sz="4000" dirty="0" smtClean="0"/>
              <a:t>System </a:t>
            </a:r>
            <a:r>
              <a:rPr lang="cy-GB" sz="4000" noProof="1" smtClean="0"/>
              <a:t>Ysgerbydol</a:t>
            </a:r>
            <a:endParaRPr lang="en-US" sz="4000" dirty="0" smtClean="0"/>
          </a:p>
        </p:txBody>
      </p:sp>
      <p:sp>
        <p:nvSpPr>
          <p:cNvPr id="3" name="Content Placeholder 2"/>
          <p:cNvSpPr>
            <a:spLocks noGrp="1"/>
          </p:cNvSpPr>
          <p:nvPr>
            <p:ph sz="half" idx="1"/>
          </p:nvPr>
        </p:nvSpPr>
        <p:spPr/>
        <p:txBody>
          <a:bodyPr>
            <a:normAutofit lnSpcReduction="10000"/>
          </a:bodyPr>
          <a:lstStyle/>
          <a:p>
            <a:pPr eaLnBrk="1" hangingPunct="1">
              <a:lnSpc>
                <a:spcPct val="80000"/>
              </a:lnSpc>
            </a:pPr>
            <a:r>
              <a:rPr lang="en-GB" sz="2300" dirty="0" smtClean="0"/>
              <a:t>Jaw shape change (due to permanent teeth). </a:t>
            </a:r>
          </a:p>
          <a:p>
            <a:pPr eaLnBrk="1" hangingPunct="1">
              <a:lnSpc>
                <a:spcPct val="80000"/>
              </a:lnSpc>
            </a:pPr>
            <a:endParaRPr lang="en-GB" sz="2300" dirty="0" smtClean="0"/>
          </a:p>
          <a:p>
            <a:pPr eaLnBrk="1" hangingPunct="1">
              <a:lnSpc>
                <a:spcPct val="80000"/>
              </a:lnSpc>
            </a:pPr>
            <a:r>
              <a:rPr lang="en-GB" sz="2300" dirty="0" smtClean="0"/>
              <a:t>Forehead also becomes more prominent. </a:t>
            </a:r>
          </a:p>
          <a:p>
            <a:pPr eaLnBrk="1" hangingPunct="1">
              <a:lnSpc>
                <a:spcPct val="80000"/>
              </a:lnSpc>
            </a:pPr>
            <a:endParaRPr lang="en-GB" sz="2300" dirty="0" smtClean="0"/>
          </a:p>
          <a:p>
            <a:pPr eaLnBrk="1" hangingPunct="1">
              <a:lnSpc>
                <a:spcPct val="80000"/>
              </a:lnSpc>
            </a:pPr>
            <a:r>
              <a:rPr lang="en-GB" sz="2300" dirty="0" smtClean="0"/>
              <a:t>Joint development</a:t>
            </a:r>
          </a:p>
          <a:p>
            <a:pPr eaLnBrk="1" hangingPunct="1">
              <a:lnSpc>
                <a:spcPct val="80000"/>
              </a:lnSpc>
            </a:pPr>
            <a:endParaRPr lang="en-GB" sz="2300" dirty="0" smtClean="0"/>
          </a:p>
          <a:p>
            <a:pPr eaLnBrk="1" hangingPunct="1">
              <a:lnSpc>
                <a:spcPct val="80000"/>
              </a:lnSpc>
            </a:pPr>
            <a:r>
              <a:rPr lang="en-GB" sz="2300" dirty="0" smtClean="0"/>
              <a:t>Fine Motor Skills </a:t>
            </a:r>
          </a:p>
          <a:p>
            <a:pPr marL="625475" indent="-625475" eaLnBrk="1" hangingPunct="1">
              <a:lnSpc>
                <a:spcPct val="80000"/>
              </a:lnSpc>
              <a:buNone/>
            </a:pPr>
            <a:r>
              <a:rPr lang="en-GB" sz="2300" dirty="0" smtClean="0"/>
              <a:t>      – Girls superior and girls would extend their superior over boys (develop quicker). </a:t>
            </a:r>
          </a:p>
          <a:p>
            <a:pPr lvl="1" eaLnBrk="1" hangingPunct="1">
              <a:lnSpc>
                <a:spcPct val="80000"/>
              </a:lnSpc>
            </a:pPr>
            <a:r>
              <a:rPr lang="en-GB" sz="2300" dirty="0" smtClean="0"/>
              <a:t>Boys would catch up. </a:t>
            </a:r>
            <a:endParaRPr lang="en-US" sz="2300" dirty="0" smtClean="0"/>
          </a:p>
        </p:txBody>
      </p:sp>
      <p:sp>
        <p:nvSpPr>
          <p:cNvPr id="46085" name="Rectangle 5"/>
          <p:cNvSpPr>
            <a:spLocks noGrp="1"/>
          </p:cNvSpPr>
          <p:nvPr>
            <p:ph sz="half" idx="2"/>
          </p:nvPr>
        </p:nvSpPr>
        <p:spPr/>
        <p:txBody>
          <a:bodyPr>
            <a:normAutofit lnSpcReduction="10000"/>
          </a:bodyPr>
          <a:lstStyle/>
          <a:p>
            <a:pPr>
              <a:lnSpc>
                <a:spcPct val="80000"/>
              </a:lnSpc>
            </a:pPr>
            <a:r>
              <a:rPr lang="cy-GB" sz="2200" dirty="0" smtClean="0"/>
              <a:t>Newid yn siâp yr ên (oherwydd dannedd parhaol).</a:t>
            </a:r>
          </a:p>
          <a:p>
            <a:pPr>
              <a:lnSpc>
                <a:spcPct val="80000"/>
              </a:lnSpc>
              <a:buFont typeface="Arial" charset="0"/>
              <a:buNone/>
            </a:pPr>
            <a:r>
              <a:rPr lang="cy-GB" sz="2200" dirty="0" smtClean="0"/>
              <a:t> </a:t>
            </a:r>
          </a:p>
          <a:p>
            <a:pPr>
              <a:lnSpc>
                <a:spcPct val="80000"/>
              </a:lnSpc>
            </a:pPr>
            <a:r>
              <a:rPr lang="cy-GB" sz="2200" dirty="0" smtClean="0"/>
              <a:t>Talcen hefyd yn dod yn fwy amlwg.</a:t>
            </a:r>
          </a:p>
          <a:p>
            <a:pPr>
              <a:lnSpc>
                <a:spcPct val="80000"/>
              </a:lnSpc>
            </a:pPr>
            <a:endParaRPr lang="cy-GB" sz="2200" dirty="0" smtClean="0"/>
          </a:p>
          <a:p>
            <a:pPr>
              <a:lnSpc>
                <a:spcPct val="80000"/>
              </a:lnSpc>
            </a:pPr>
            <a:r>
              <a:rPr lang="cy-GB" sz="2200" dirty="0" smtClean="0"/>
              <a:t>Datblygiad y cymalau</a:t>
            </a:r>
          </a:p>
          <a:p>
            <a:pPr>
              <a:lnSpc>
                <a:spcPct val="80000"/>
              </a:lnSpc>
            </a:pPr>
            <a:endParaRPr lang="cy-GB" sz="2200" dirty="0" smtClean="0"/>
          </a:p>
          <a:p>
            <a:pPr>
              <a:lnSpc>
                <a:spcPct val="80000"/>
              </a:lnSpc>
            </a:pPr>
            <a:r>
              <a:rPr lang="cy-GB" sz="2200" dirty="0" smtClean="0"/>
              <a:t>Sgiliau Echddygol Manwl </a:t>
            </a:r>
          </a:p>
          <a:p>
            <a:pPr marL="625475" indent="-625475">
              <a:lnSpc>
                <a:spcPct val="80000"/>
              </a:lnSpc>
              <a:buNone/>
            </a:pPr>
            <a:r>
              <a:rPr lang="cy-GB" sz="2200" dirty="0"/>
              <a:t> </a:t>
            </a:r>
            <a:r>
              <a:rPr lang="cy-GB" sz="2200" dirty="0" smtClean="0"/>
              <a:t>     – Merched yn well a byddai merched yn ymestyn eu rhagoriaeth dros fechgyn (yn datblygu’n gyflymach).</a:t>
            </a:r>
          </a:p>
          <a:p>
            <a:pPr marL="625475" lvl="1" indent="-168275">
              <a:lnSpc>
                <a:spcPct val="80000"/>
              </a:lnSpc>
            </a:pPr>
            <a:r>
              <a:rPr lang="cy-GB" sz="2000" dirty="0" smtClean="0"/>
              <a:t>Byddai bechgyn yn dal i fyny.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fontScale="90000"/>
          </a:bodyPr>
          <a:lstStyle/>
          <a:p>
            <a:pPr eaLnBrk="1" hangingPunct="1"/>
            <a:r>
              <a:rPr lang="en-GB" sz="4000" smtClean="0"/>
              <a:t>The Muscular System</a:t>
            </a:r>
            <a:br>
              <a:rPr lang="en-GB" sz="4000" smtClean="0"/>
            </a:br>
            <a:r>
              <a:rPr lang="cy-GB" sz="4000" smtClean="0"/>
              <a:t>Y System Gyhyrol</a:t>
            </a:r>
            <a:r>
              <a:rPr lang="en-GB" sz="4000" smtClean="0"/>
              <a:t> </a:t>
            </a:r>
            <a:endParaRPr lang="en-US" sz="4000" smtClean="0"/>
          </a:p>
        </p:txBody>
      </p:sp>
      <p:sp>
        <p:nvSpPr>
          <p:cNvPr id="47107" name="Content Placeholder 2"/>
          <p:cNvSpPr>
            <a:spLocks noGrp="1"/>
          </p:cNvSpPr>
          <p:nvPr>
            <p:ph idx="1"/>
          </p:nvPr>
        </p:nvSpPr>
        <p:spPr>
          <a:xfrm>
            <a:off x="457200" y="1600200"/>
            <a:ext cx="4038600" cy="4525963"/>
          </a:xfrm>
        </p:spPr>
        <p:txBody>
          <a:bodyPr/>
          <a:lstStyle/>
          <a:p>
            <a:pPr eaLnBrk="1" hangingPunct="1">
              <a:lnSpc>
                <a:spcPct val="80000"/>
              </a:lnSpc>
            </a:pPr>
            <a:r>
              <a:rPr lang="en-GB" sz="2400" dirty="0" smtClean="0"/>
              <a:t>Muscle fibres go through a growth spurt at adolescence. </a:t>
            </a:r>
          </a:p>
          <a:p>
            <a:pPr eaLnBrk="1" hangingPunct="1">
              <a:lnSpc>
                <a:spcPct val="80000"/>
              </a:lnSpc>
            </a:pPr>
            <a:r>
              <a:rPr lang="en-GB" sz="2400" dirty="0" smtClean="0"/>
              <a:t>Thicker and Denser – Increase in strength. </a:t>
            </a:r>
          </a:p>
          <a:p>
            <a:pPr eaLnBrk="1" hangingPunct="1">
              <a:lnSpc>
                <a:spcPct val="80000"/>
              </a:lnSpc>
            </a:pPr>
            <a:r>
              <a:rPr lang="en-GB" sz="2400" dirty="0" smtClean="0"/>
              <a:t>Small and </a:t>
            </a:r>
            <a:r>
              <a:rPr lang="en-GB" sz="2400" noProof="1" smtClean="0"/>
              <a:t>Schutz </a:t>
            </a:r>
            <a:r>
              <a:rPr lang="en-GB" sz="2400" dirty="0" smtClean="0"/>
              <a:t>(1990) – Greater increase by most boys. </a:t>
            </a:r>
          </a:p>
          <a:p>
            <a:pPr eaLnBrk="1" hangingPunct="1">
              <a:lnSpc>
                <a:spcPct val="80000"/>
              </a:lnSpc>
            </a:pPr>
            <a:r>
              <a:rPr lang="en-GB" sz="2400" dirty="0" smtClean="0"/>
              <a:t>Sex differences in muscle tissue – also secretion of testosterone. </a:t>
            </a:r>
          </a:p>
          <a:p>
            <a:pPr eaLnBrk="1" hangingPunct="1">
              <a:lnSpc>
                <a:spcPct val="80000"/>
              </a:lnSpc>
            </a:pPr>
            <a:endParaRPr lang="en-US" sz="2400" dirty="0" smtClean="0"/>
          </a:p>
        </p:txBody>
      </p:sp>
      <p:sp>
        <p:nvSpPr>
          <p:cNvPr id="47109" name="Rectangle 5"/>
          <p:cNvSpPr>
            <a:spLocks noGrp="1"/>
          </p:cNvSpPr>
          <p:nvPr>
            <p:ph type="body" sz="half" idx="4294967295"/>
          </p:nvPr>
        </p:nvSpPr>
        <p:spPr>
          <a:xfrm>
            <a:off x="5105400" y="1600200"/>
            <a:ext cx="4038600" cy="4525963"/>
          </a:xfrm>
        </p:spPr>
        <p:txBody>
          <a:bodyPr/>
          <a:lstStyle/>
          <a:p>
            <a:pPr>
              <a:lnSpc>
                <a:spcPct val="80000"/>
              </a:lnSpc>
            </a:pPr>
            <a:r>
              <a:rPr lang="cy-GB" sz="2400" smtClean="0"/>
              <a:t>Mae ffibrau cyhyrau’n tyfu’n gyflym yn ystod llencyndod. </a:t>
            </a:r>
          </a:p>
          <a:p>
            <a:pPr>
              <a:lnSpc>
                <a:spcPct val="80000"/>
              </a:lnSpc>
            </a:pPr>
            <a:r>
              <a:rPr lang="cy-GB" sz="2400" smtClean="0"/>
              <a:t>Yn dewach ac yn fwy trwchus – cynnydd o ran cryfder. </a:t>
            </a:r>
          </a:p>
          <a:p>
            <a:pPr>
              <a:lnSpc>
                <a:spcPct val="80000"/>
              </a:lnSpc>
            </a:pPr>
            <a:r>
              <a:rPr lang="cy-GB" sz="2400" noProof="1" smtClean="0"/>
              <a:t>Small a Schutz</a:t>
            </a:r>
            <a:r>
              <a:rPr lang="cy-GB" sz="2400" smtClean="0"/>
              <a:t> (1990) – mwy o gynnydd gan fechgyn. </a:t>
            </a:r>
          </a:p>
          <a:p>
            <a:pPr>
              <a:lnSpc>
                <a:spcPct val="80000"/>
              </a:lnSpc>
            </a:pPr>
            <a:r>
              <a:rPr lang="cy-GB" sz="2400" smtClean="0"/>
              <a:t>Gwahaniaethau rhwng y rhywiau o ran meinwe cyhyrau – hefyd secretu testosteron.</a:t>
            </a:r>
            <a:r>
              <a:rPr lang="en-GB" sz="2400" smtClean="0"/>
              <a:t>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normAutofit fontScale="90000"/>
          </a:bodyPr>
          <a:lstStyle/>
          <a:p>
            <a:pPr eaLnBrk="1" hangingPunct="1"/>
            <a:r>
              <a:rPr lang="en-GB" sz="4000" smtClean="0"/>
              <a:t>Heart and Lungs</a:t>
            </a:r>
            <a:br>
              <a:rPr lang="en-GB" sz="4000" smtClean="0"/>
            </a:br>
            <a:r>
              <a:rPr lang="cy-GB" sz="4000" smtClean="0"/>
              <a:t>Y Galon a’r Ysgyfaint</a:t>
            </a:r>
            <a:r>
              <a:rPr lang="en-GB" sz="4000" smtClean="0"/>
              <a:t> </a:t>
            </a:r>
            <a:endParaRPr lang="en-US" sz="4000" smtClean="0"/>
          </a:p>
        </p:txBody>
      </p:sp>
      <p:sp>
        <p:nvSpPr>
          <p:cNvPr id="3" name="Content Placeholder 2"/>
          <p:cNvSpPr>
            <a:spLocks noGrp="1"/>
          </p:cNvSpPr>
          <p:nvPr>
            <p:ph sz="half" idx="1"/>
          </p:nvPr>
        </p:nvSpPr>
        <p:spPr/>
        <p:txBody>
          <a:bodyPr>
            <a:normAutofit/>
          </a:bodyPr>
          <a:lstStyle/>
          <a:p>
            <a:pPr eaLnBrk="1" hangingPunct="1">
              <a:lnSpc>
                <a:spcPct val="90000"/>
              </a:lnSpc>
            </a:pPr>
            <a:r>
              <a:rPr lang="en-GB" sz="2200" smtClean="0"/>
              <a:t>Heart and Lungs increase considerably in size during teenage years. </a:t>
            </a:r>
          </a:p>
          <a:p>
            <a:pPr eaLnBrk="1" hangingPunct="1">
              <a:lnSpc>
                <a:spcPct val="90000"/>
              </a:lnSpc>
            </a:pPr>
            <a:r>
              <a:rPr lang="en-GB" sz="2200" smtClean="0"/>
              <a:t>Heart rate drops</a:t>
            </a:r>
          </a:p>
          <a:p>
            <a:pPr eaLnBrk="1" hangingPunct="1">
              <a:lnSpc>
                <a:spcPct val="90000"/>
              </a:lnSpc>
            </a:pPr>
            <a:r>
              <a:rPr lang="en-GB" sz="2200" smtClean="0"/>
              <a:t>Maximum heart rate – 120-age. </a:t>
            </a:r>
          </a:p>
          <a:p>
            <a:pPr eaLnBrk="1" hangingPunct="1">
              <a:lnSpc>
                <a:spcPct val="90000"/>
              </a:lnSpc>
            </a:pPr>
            <a:r>
              <a:rPr lang="en-GB" sz="2200" smtClean="0"/>
              <a:t>More Marked for Boys than girls. </a:t>
            </a:r>
          </a:p>
          <a:p>
            <a:pPr lvl="1" eaLnBrk="1" hangingPunct="1">
              <a:lnSpc>
                <a:spcPct val="90000"/>
              </a:lnSpc>
            </a:pPr>
            <a:r>
              <a:rPr lang="en-GB" sz="2000" smtClean="0"/>
              <a:t>Why?</a:t>
            </a:r>
          </a:p>
          <a:p>
            <a:pPr lvl="1" eaLnBrk="1" hangingPunct="1">
              <a:lnSpc>
                <a:spcPct val="90000"/>
              </a:lnSpc>
            </a:pPr>
            <a:r>
              <a:rPr lang="en-GB" sz="2000" smtClean="0"/>
              <a:t>Makes boys have a greater capacity for exercise, or is it boys greater capacity for exercise that makes these changes. </a:t>
            </a:r>
            <a:endParaRPr lang="en-US" sz="2000" smtClean="0"/>
          </a:p>
        </p:txBody>
      </p:sp>
      <p:sp>
        <p:nvSpPr>
          <p:cNvPr id="49157" name="Rectangle 5"/>
          <p:cNvSpPr>
            <a:spLocks noGrp="1"/>
          </p:cNvSpPr>
          <p:nvPr>
            <p:ph sz="half" idx="2"/>
          </p:nvPr>
        </p:nvSpPr>
        <p:spPr/>
        <p:txBody>
          <a:bodyPr/>
          <a:lstStyle/>
          <a:p>
            <a:pPr>
              <a:lnSpc>
                <a:spcPct val="90000"/>
              </a:lnSpc>
            </a:pPr>
            <a:r>
              <a:rPr lang="cy-GB" sz="2000" smtClean="0"/>
              <a:t>Mae’r Galon a’r Ysgyfaint yn cynyddu’n sylweddol o ran maint yn ystod yr arddegau. </a:t>
            </a:r>
          </a:p>
          <a:p>
            <a:pPr>
              <a:lnSpc>
                <a:spcPct val="90000"/>
              </a:lnSpc>
            </a:pPr>
            <a:r>
              <a:rPr lang="cy-GB" sz="2000" smtClean="0"/>
              <a:t>Cyfradd curiad y galon yn disgyn</a:t>
            </a:r>
          </a:p>
          <a:p>
            <a:pPr>
              <a:lnSpc>
                <a:spcPct val="90000"/>
              </a:lnSpc>
            </a:pPr>
            <a:r>
              <a:rPr lang="cy-GB" sz="2000" smtClean="0"/>
              <a:t>Cyfradd uchaf curiad y galon - 120- oed.</a:t>
            </a:r>
          </a:p>
          <a:p>
            <a:pPr>
              <a:lnSpc>
                <a:spcPct val="90000"/>
              </a:lnSpc>
            </a:pPr>
            <a:r>
              <a:rPr lang="cy-GB" sz="2000" smtClean="0"/>
              <a:t>Yn fwy amlwg gyda bechgyn na merched. </a:t>
            </a:r>
          </a:p>
          <a:p>
            <a:pPr lvl="1">
              <a:lnSpc>
                <a:spcPct val="90000"/>
              </a:lnSpc>
            </a:pPr>
            <a:r>
              <a:rPr lang="cy-GB" sz="1800" smtClean="0"/>
              <a:t>Pam?</a:t>
            </a:r>
          </a:p>
          <a:p>
            <a:pPr lvl="1">
              <a:lnSpc>
                <a:spcPct val="90000"/>
              </a:lnSpc>
            </a:pPr>
            <a:r>
              <a:rPr lang="cy-GB" sz="1800" smtClean="0"/>
              <a:t>Mae’n achosi i fechgyn gael gallu uwch o ran ymarfer corff, neu ai gallu uwch bechgyn o ran ymarfer corff sy’n achosi’r newidiadau hyn.</a:t>
            </a:r>
            <a:r>
              <a:rPr lang="en-GB" sz="1800" smtClean="0"/>
              <a:t>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Some examples of health challenges in relation to biological transitions</a:t>
            </a:r>
            <a:endParaRPr lang="en-US" dirty="0"/>
          </a:p>
        </p:txBody>
      </p:sp>
    </p:spTree>
    <p:extLst>
      <p:ext uri="{BB962C8B-B14F-4D97-AF65-F5344CB8AC3E}">
        <p14:creationId xmlns:p14="http://schemas.microsoft.com/office/powerpoint/2010/main" val="16084834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Perceptions of body image</a:t>
            </a:r>
            <a:br>
              <a:rPr lang="en-GB" sz="3200" b="1" dirty="0" smtClean="0"/>
            </a:br>
            <a:endParaRPr lang="en-GB" sz="3200" b="1" dirty="0"/>
          </a:p>
        </p:txBody>
      </p:sp>
      <p:sp>
        <p:nvSpPr>
          <p:cNvPr id="3" name="Content Placeholder 2"/>
          <p:cNvSpPr>
            <a:spLocks noGrp="1"/>
          </p:cNvSpPr>
          <p:nvPr>
            <p:ph idx="1"/>
          </p:nvPr>
        </p:nvSpPr>
        <p:spPr/>
        <p:txBody>
          <a:bodyPr/>
          <a:lstStyle/>
          <a:p>
            <a:pPr marL="0" indent="0">
              <a:buNone/>
            </a:pPr>
            <a:r>
              <a:rPr lang="en-GB" sz="1800" dirty="0" smtClean="0"/>
              <a:t>Social media, TV, films and advertising have had a huge effect on perceptions of body image.</a:t>
            </a:r>
          </a:p>
          <a:p>
            <a:pPr marL="0" indent="0">
              <a:buNone/>
            </a:pPr>
            <a:endParaRPr lang="en-GB" sz="1800" dirty="0" smtClean="0"/>
          </a:p>
          <a:p>
            <a:pPr marL="0" indent="0">
              <a:buNone/>
            </a:pPr>
            <a:r>
              <a:rPr lang="en-GB" sz="1800" dirty="0" smtClean="0"/>
              <a:t>Health messages and school fitness programmes, together with peer bullying against any signs of obesity can make people who struggle with weight feel humiliated and unconfident, and rejected.</a:t>
            </a:r>
            <a:endParaRPr lang="en-GB" sz="1800" dirty="0"/>
          </a:p>
          <a:p>
            <a:pPr marL="0" indent="0">
              <a:buNone/>
            </a:pPr>
            <a:endParaRPr lang="en-GB" sz="1800" dirty="0"/>
          </a:p>
          <a:p>
            <a:pPr marL="0" indent="0">
              <a:buNone/>
            </a:pPr>
            <a:r>
              <a:rPr lang="en-GB" sz="1800" dirty="0" smtClean="0"/>
              <a:t>Pressures on young women to meet wider cultural ‘norms’ of beauty particularly  strong and can contribute to fixation on losing weight, with risk of anorexia nervosa and bulimia.</a:t>
            </a:r>
          </a:p>
          <a:p>
            <a:pPr marL="0" indent="0">
              <a:buNone/>
            </a:pPr>
            <a:endParaRPr lang="en-GB" sz="1800" dirty="0" smtClean="0"/>
          </a:p>
          <a:p>
            <a:pPr marL="0" indent="0">
              <a:buNone/>
            </a:pPr>
            <a:endParaRPr lang="en-GB" sz="1800" dirty="0"/>
          </a:p>
        </p:txBody>
      </p:sp>
    </p:spTree>
    <p:extLst>
      <p:ext uri="{BB962C8B-B14F-4D97-AF65-F5344CB8AC3E}">
        <p14:creationId xmlns:p14="http://schemas.microsoft.com/office/powerpoint/2010/main" val="21197465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Body dysmorphic disorder</a:t>
            </a:r>
            <a:endParaRPr lang="en-GB" sz="2800" b="1" dirty="0"/>
          </a:p>
        </p:txBody>
      </p:sp>
      <p:sp>
        <p:nvSpPr>
          <p:cNvPr id="3" name="Content Placeholder 2"/>
          <p:cNvSpPr>
            <a:spLocks noGrp="1"/>
          </p:cNvSpPr>
          <p:nvPr>
            <p:ph idx="1"/>
          </p:nvPr>
        </p:nvSpPr>
        <p:spPr/>
        <p:txBody>
          <a:bodyPr>
            <a:normAutofit/>
          </a:bodyPr>
          <a:lstStyle/>
          <a:p>
            <a:pPr marL="0" indent="0">
              <a:buNone/>
            </a:pPr>
            <a:r>
              <a:rPr lang="en-GB" sz="1600" b="1" dirty="0"/>
              <a:t>Body dysmorphic disorder can include depression, OCD symptoms, repetitive behaviours, social phobia and suicidal ideation.</a:t>
            </a:r>
          </a:p>
          <a:p>
            <a:pPr marL="0" indent="0">
              <a:buNone/>
            </a:pPr>
            <a:endParaRPr lang="en-GB" sz="1600" b="1" dirty="0"/>
          </a:p>
          <a:p>
            <a:pPr marL="0" indent="0">
              <a:buNone/>
            </a:pPr>
            <a:r>
              <a:rPr lang="en-GB" sz="1600" b="1" dirty="0"/>
              <a:t>Preoccupation with an imagined or trivial defect that leads to severe distress. Person seeks to avoid others because of fear of humiliation, embarrassment or of being thought vain.</a:t>
            </a:r>
          </a:p>
          <a:p>
            <a:pPr marL="0" indent="0">
              <a:buNone/>
            </a:pPr>
            <a:endParaRPr lang="en-GB" sz="1600" b="1" dirty="0"/>
          </a:p>
          <a:p>
            <a:pPr marL="0" indent="0">
              <a:buNone/>
            </a:pPr>
            <a:r>
              <a:rPr lang="en-GB" sz="1600" b="1" dirty="0"/>
              <a:t>Often misdiagnosed or missed.  Secretive, hidden disorder. </a:t>
            </a:r>
          </a:p>
          <a:p>
            <a:pPr marL="0" indent="0">
              <a:buNone/>
            </a:pPr>
            <a:endParaRPr lang="en-GB" sz="1600" b="1" dirty="0"/>
          </a:p>
          <a:p>
            <a:pPr marL="0" indent="0">
              <a:buNone/>
            </a:pPr>
            <a:r>
              <a:rPr lang="en-GB" sz="1600" b="1" dirty="0"/>
              <a:t>Sufferer may seek cosmetic surgery, dermatology etc. before admitting ‘defeat</a:t>
            </a:r>
            <a:r>
              <a:rPr lang="en-GB" sz="1600" b="1" dirty="0" smtClean="0"/>
              <a:t>’.</a:t>
            </a:r>
          </a:p>
          <a:p>
            <a:pPr marL="0" indent="0">
              <a:buNone/>
            </a:pPr>
            <a:endParaRPr lang="en-GB" sz="1600" b="1" dirty="0"/>
          </a:p>
          <a:p>
            <a:pPr marL="0" indent="0">
              <a:buNone/>
            </a:pPr>
            <a:r>
              <a:rPr lang="en-GB" sz="1600" b="1" dirty="0" smtClean="0"/>
              <a:t>In milder forms, many teenagers ‘obsess’ about a physical feature eg. a spot on their face or the state of their hair that day – body dysmorphic disorder would be prolonged and is usually only temporarily alleviated by physical changes.  There is often symptom displacement, and a new idea emerges.  The person finds it hard to value themselves without this physical change being made.</a:t>
            </a:r>
            <a:endParaRPr lang="en-GB" dirty="0"/>
          </a:p>
        </p:txBody>
      </p:sp>
    </p:spTree>
    <p:extLst>
      <p:ext uri="{BB962C8B-B14F-4D97-AF65-F5344CB8AC3E}">
        <p14:creationId xmlns:p14="http://schemas.microsoft.com/office/powerpoint/2010/main" val="9911767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useful website - Any-Body</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1800" b="1" dirty="0" smtClean="0"/>
              <a:t>This is a positive website about body awareness and acceptance, following principles by Susie Orbach on eating disorders.</a:t>
            </a:r>
          </a:p>
          <a:p>
            <a:pPr marL="0" indent="0">
              <a:buNone/>
            </a:pPr>
            <a:endParaRPr lang="en-GB" sz="1800" b="1" dirty="0" smtClean="0"/>
          </a:p>
          <a:p>
            <a:pPr marL="0" indent="0">
              <a:buNone/>
            </a:pPr>
            <a:r>
              <a:rPr lang="en-GB" sz="1800" b="1" dirty="0" smtClean="0"/>
              <a:t>An example of issues on one page:</a:t>
            </a:r>
          </a:p>
          <a:p>
            <a:r>
              <a:rPr lang="en-GB" sz="1800" b="1" dirty="0" smtClean="0"/>
              <a:t>the bizarre way that many, many people think it is acceptable to behave aggressively on social media  (</a:t>
            </a:r>
            <a:r>
              <a:rPr lang="en-GB" sz="1800" b="1" dirty="0"/>
              <a:t>eg. online trolls against women who </a:t>
            </a:r>
            <a:r>
              <a:rPr lang="en-GB" sz="1800" b="1" dirty="0" smtClean="0"/>
              <a:t>   stand </a:t>
            </a:r>
            <a:r>
              <a:rPr lang="en-GB" sz="1800" b="1" dirty="0"/>
              <a:t>up for equality) </a:t>
            </a:r>
            <a:endParaRPr lang="en-GB" sz="1800" b="1" dirty="0" smtClean="0"/>
          </a:p>
          <a:p>
            <a:pPr marL="355600" indent="-355600">
              <a:buNone/>
            </a:pPr>
            <a:endParaRPr lang="en-GB" sz="1800" dirty="0" smtClean="0"/>
          </a:p>
          <a:p>
            <a:r>
              <a:rPr lang="en-GB" sz="1800" b="1" dirty="0" smtClean="0"/>
              <a:t>stifling beauty ideals</a:t>
            </a:r>
          </a:p>
          <a:p>
            <a:pPr marL="0" indent="0">
              <a:buNone/>
            </a:pPr>
            <a:endParaRPr lang="en-GB" sz="1800" b="1" dirty="0" smtClean="0"/>
          </a:p>
          <a:p>
            <a:r>
              <a:rPr lang="en-GB" sz="1800" b="1" dirty="0" smtClean="0"/>
              <a:t>a sense of entitlement</a:t>
            </a:r>
            <a:r>
              <a:rPr lang="en-GB" sz="1800" dirty="0" smtClean="0"/>
              <a:t> </a:t>
            </a:r>
            <a:r>
              <a:rPr lang="en-GB" sz="1800" b="1" dirty="0" smtClean="0"/>
              <a:t>over women’s bodies, that women’s bodies exist for everyone but the women who [own] them</a:t>
            </a:r>
          </a:p>
          <a:p>
            <a:pPr marL="0" indent="0">
              <a:buNone/>
            </a:pPr>
            <a:endParaRPr lang="en-GB" sz="1800" b="1" dirty="0" smtClean="0"/>
          </a:p>
          <a:p>
            <a:pPr marL="0" indent="0">
              <a:buNone/>
            </a:pPr>
            <a:r>
              <a:rPr lang="en-GB" sz="1800" b="1" dirty="0" smtClean="0"/>
              <a:t>respect sports women</a:t>
            </a:r>
          </a:p>
          <a:p>
            <a:pPr marL="0" indent="0">
              <a:buNone/>
            </a:pPr>
            <a:r>
              <a:rPr lang="en-GB" sz="1800" b="1" dirty="0">
                <a:hlinkClick r:id="rId2"/>
              </a:rPr>
              <a:t>http://www.any-body.org</a:t>
            </a:r>
            <a:r>
              <a:rPr lang="en-GB" sz="1800" b="1" dirty="0" smtClean="0">
                <a:hlinkClick r:id="rId2"/>
              </a:rPr>
              <a:t>/</a:t>
            </a:r>
            <a:endParaRPr lang="en-GB" sz="1800" b="1" dirty="0" smtClean="0"/>
          </a:p>
          <a:p>
            <a:endParaRPr lang="en-GB" sz="2400" b="1" dirty="0"/>
          </a:p>
          <a:p>
            <a:endParaRPr lang="en-GB" sz="2400" b="1" dirty="0"/>
          </a:p>
        </p:txBody>
      </p:sp>
    </p:spTree>
    <p:extLst>
      <p:ext uri="{BB962C8B-B14F-4D97-AF65-F5344CB8AC3E}">
        <p14:creationId xmlns:p14="http://schemas.microsoft.com/office/powerpoint/2010/main" val="24302389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Sexually-transmitted infections</a:t>
            </a:r>
            <a:endParaRPr lang="en-US" dirty="0"/>
          </a:p>
        </p:txBody>
      </p:sp>
      <p:sp>
        <p:nvSpPr>
          <p:cNvPr id="3" name="Subtitle 2"/>
          <p:cNvSpPr>
            <a:spLocks noGrp="1"/>
          </p:cNvSpPr>
          <p:nvPr>
            <p:ph idx="1"/>
          </p:nvPr>
        </p:nvSpPr>
        <p:spPr/>
        <p:txBody>
          <a:bodyPr>
            <a:normAutofit fontScale="85000" lnSpcReduction="10000"/>
          </a:bodyPr>
          <a:lstStyle/>
          <a:p>
            <a:pPr algn="just"/>
            <a:r>
              <a:rPr lang="en-GB" b="1" dirty="0" smtClean="0">
                <a:solidFill>
                  <a:schemeClr val="tx1"/>
                </a:solidFill>
              </a:rPr>
              <a:t>As well as the risk of pregnancy, sex without using condoms or appropriate hygiene carries the risk of disease that many teenagers may not be equipped to avoid.  For example, they may not be skilled in condom use, they may not find the right moment to introduce condoms into what seems like a romantic or spontaneous event,  they may not have immediate access to condoms, etc.  Furthermore, in some cases, they may not check out the history of a sexual partner or may have sex with more than one partner or with people of different sexual orientations.  </a:t>
            </a:r>
          </a:p>
          <a:p>
            <a:pPr algn="just"/>
            <a:endParaRPr lang="en-GB" b="1" dirty="0">
              <a:solidFill>
                <a:schemeClr val="tx1"/>
              </a:solidFill>
            </a:endParaRPr>
          </a:p>
        </p:txBody>
      </p:sp>
    </p:spTree>
    <p:extLst>
      <p:ext uri="{BB962C8B-B14F-4D97-AF65-F5344CB8AC3E}">
        <p14:creationId xmlns:p14="http://schemas.microsoft.com/office/powerpoint/2010/main" val="17082130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Sexually-transmitted infections</a:t>
            </a:r>
            <a:endParaRPr lang="en-US" dirty="0"/>
          </a:p>
        </p:txBody>
      </p:sp>
      <p:sp>
        <p:nvSpPr>
          <p:cNvPr id="3" name="Subtitle 2"/>
          <p:cNvSpPr>
            <a:spLocks noGrp="1"/>
          </p:cNvSpPr>
          <p:nvPr>
            <p:ph idx="1"/>
          </p:nvPr>
        </p:nvSpPr>
        <p:spPr/>
        <p:txBody>
          <a:bodyPr>
            <a:normAutofit fontScale="70000" lnSpcReduction="20000"/>
          </a:bodyPr>
          <a:lstStyle/>
          <a:p>
            <a:pPr algn="just"/>
            <a:r>
              <a:rPr lang="en-GB" b="1" dirty="0" smtClean="0">
                <a:solidFill>
                  <a:schemeClr val="tx1"/>
                </a:solidFill>
              </a:rPr>
              <a:t>Safe sex is the only way to avoid sexually transmitted diseases, many of which have hidden symptoms but which carry the risk of longer-term physical damage (as well as of course the risk of spreading disease further). </a:t>
            </a:r>
          </a:p>
          <a:p>
            <a:pPr algn="just"/>
            <a:endParaRPr lang="en-GB" b="1" dirty="0">
              <a:solidFill>
                <a:schemeClr val="tx1"/>
              </a:solidFill>
            </a:endParaRPr>
          </a:p>
          <a:p>
            <a:pPr algn="just"/>
            <a:r>
              <a:rPr lang="en-GB" b="1" dirty="0" smtClean="0">
                <a:solidFill>
                  <a:schemeClr val="tx1"/>
                </a:solidFill>
              </a:rPr>
              <a:t>The embarrassment of admitting to sexual disease and asking for help may further compound the problem.  In addition, if the teenager is embarrassed or guilty about having had sex at all, or with a particular person,  they will not find it easy to seek medical support.  Fear of how they will be treated at a GUM clinic or local surgery can also inhibit them.</a:t>
            </a:r>
          </a:p>
          <a:p>
            <a:pPr algn="just"/>
            <a:endParaRPr lang="en-GB" b="1" dirty="0" smtClean="0">
              <a:solidFill>
                <a:schemeClr val="tx1"/>
              </a:solidFill>
            </a:endParaRPr>
          </a:p>
          <a:p>
            <a:pPr algn="just"/>
            <a:r>
              <a:rPr lang="en-GB" b="1" dirty="0" smtClean="0">
                <a:solidFill>
                  <a:schemeClr val="tx1"/>
                </a:solidFill>
              </a:rPr>
              <a:t>Support, counselling, accurate information and creating bridges between young people and health services can all help.</a:t>
            </a:r>
            <a:endParaRPr lang="en-US" b="1" dirty="0" smtClean="0">
              <a:solidFill>
                <a:schemeClr val="tx1"/>
              </a:solidFill>
            </a:endParaRPr>
          </a:p>
          <a:p>
            <a:endParaRPr lang="en-US" dirty="0"/>
          </a:p>
        </p:txBody>
      </p:sp>
    </p:spTree>
    <p:extLst>
      <p:ext uri="{BB962C8B-B14F-4D97-AF65-F5344CB8AC3E}">
        <p14:creationId xmlns:p14="http://schemas.microsoft.com/office/powerpoint/2010/main" val="4343160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Chlamydia – a common example</a:t>
            </a:r>
            <a:endParaRPr lang="en-US" dirty="0"/>
          </a:p>
        </p:txBody>
      </p:sp>
      <p:sp>
        <p:nvSpPr>
          <p:cNvPr id="3" name="Subtitle 2"/>
          <p:cNvSpPr>
            <a:spLocks noGrp="1"/>
          </p:cNvSpPr>
          <p:nvPr>
            <p:ph idx="1"/>
          </p:nvPr>
        </p:nvSpPr>
        <p:spPr/>
        <p:txBody>
          <a:bodyPr/>
          <a:lstStyle/>
          <a:p>
            <a:pPr algn="l"/>
            <a:r>
              <a:rPr lang="en-GB" sz="2000" b="1" dirty="0" smtClean="0">
                <a:solidFill>
                  <a:schemeClr val="tx1"/>
                </a:solidFill>
              </a:rPr>
              <a:t>Symptoms include:</a:t>
            </a:r>
          </a:p>
          <a:p>
            <a:pPr algn="l"/>
            <a:endParaRPr lang="en-GB" sz="2000" b="1" dirty="0" smtClean="0">
              <a:solidFill>
                <a:schemeClr val="tx1"/>
              </a:solidFill>
            </a:endParaRPr>
          </a:p>
          <a:p>
            <a:pPr algn="l"/>
            <a:r>
              <a:rPr lang="en-GB" sz="2000" b="1" i="1" dirty="0" smtClean="0">
                <a:solidFill>
                  <a:schemeClr val="tx1"/>
                </a:solidFill>
              </a:rPr>
              <a:t>Pain (especially when urinating, or pelvic or abdominal pain)</a:t>
            </a:r>
          </a:p>
          <a:p>
            <a:pPr algn="l"/>
            <a:r>
              <a:rPr lang="en-GB" sz="2000" b="1" i="1" dirty="0" smtClean="0">
                <a:solidFill>
                  <a:schemeClr val="tx1"/>
                </a:solidFill>
              </a:rPr>
              <a:t>Swelling </a:t>
            </a:r>
          </a:p>
          <a:p>
            <a:pPr algn="l"/>
            <a:r>
              <a:rPr lang="en-GB" sz="2000" b="1" i="1" dirty="0" smtClean="0">
                <a:solidFill>
                  <a:schemeClr val="tx1"/>
                </a:solidFill>
              </a:rPr>
              <a:t>Discharge</a:t>
            </a:r>
          </a:p>
          <a:p>
            <a:pPr algn="l"/>
            <a:r>
              <a:rPr lang="en-GB" sz="2000" b="1" i="1" dirty="0" smtClean="0">
                <a:solidFill>
                  <a:schemeClr val="tx1"/>
                </a:solidFill>
              </a:rPr>
              <a:t>Bleeding</a:t>
            </a:r>
          </a:p>
          <a:p>
            <a:pPr algn="l"/>
            <a:endParaRPr lang="en-GB" sz="2000" b="1" i="1" dirty="0" smtClean="0">
              <a:solidFill>
                <a:schemeClr val="tx1"/>
              </a:solidFill>
            </a:endParaRPr>
          </a:p>
          <a:p>
            <a:pPr algn="l"/>
            <a:r>
              <a:rPr lang="en-GB" sz="2000" b="1" dirty="0" smtClean="0">
                <a:solidFill>
                  <a:schemeClr val="tx1"/>
                </a:solidFill>
              </a:rPr>
              <a:t>Risk factors for chlamydia: </a:t>
            </a:r>
          </a:p>
          <a:p>
            <a:pPr algn="l"/>
            <a:r>
              <a:rPr lang="en-GB" sz="2000" b="1" dirty="0" smtClean="0">
                <a:solidFill>
                  <a:schemeClr val="tx1"/>
                </a:solidFill>
              </a:rPr>
              <a:t>unprotected oral, anal or vaginal sex and poor hygiene with sex toys</a:t>
            </a:r>
            <a:endParaRPr lang="en-US" sz="2000" b="1" dirty="0">
              <a:solidFill>
                <a:schemeClr val="tx1"/>
              </a:solidFill>
            </a:endParaRPr>
          </a:p>
        </p:txBody>
      </p:sp>
    </p:spTree>
    <p:extLst>
      <p:ext uri="{BB962C8B-B14F-4D97-AF65-F5344CB8AC3E}">
        <p14:creationId xmlns:p14="http://schemas.microsoft.com/office/powerpoint/2010/main" val="30581183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Chlamydia</a:t>
            </a:r>
            <a:endParaRPr lang="en-US" dirty="0"/>
          </a:p>
        </p:txBody>
      </p:sp>
      <p:sp>
        <p:nvSpPr>
          <p:cNvPr id="3" name="Subtitle 2"/>
          <p:cNvSpPr>
            <a:spLocks noGrp="1"/>
          </p:cNvSpPr>
          <p:nvPr>
            <p:ph idx="1"/>
          </p:nvPr>
        </p:nvSpPr>
        <p:spPr/>
        <p:txBody>
          <a:bodyPr/>
          <a:lstStyle/>
          <a:p>
            <a:pPr algn="l"/>
            <a:r>
              <a:rPr lang="en-US" sz="1800" dirty="0" smtClean="0">
                <a:solidFill>
                  <a:schemeClr val="tx1"/>
                </a:solidFill>
              </a:rPr>
              <a:t>Up to 80% of people </a:t>
            </a:r>
            <a:r>
              <a:rPr lang="en-US" sz="1800" dirty="0">
                <a:solidFill>
                  <a:schemeClr val="tx1"/>
                </a:solidFill>
              </a:rPr>
              <a:t>have no symptoms at all. The result of this is that a huge number of infections remain undiagnosed and untreated</a:t>
            </a:r>
            <a:r>
              <a:rPr lang="en-US" sz="1800" dirty="0" smtClean="0">
                <a:solidFill>
                  <a:schemeClr val="tx1"/>
                </a:solidFill>
              </a:rPr>
              <a:t>.</a:t>
            </a:r>
            <a:r>
              <a:rPr lang="en-US" sz="1800" dirty="0"/>
              <a:t> </a:t>
            </a:r>
            <a:endParaRPr lang="en-US" sz="1800" dirty="0" smtClean="0"/>
          </a:p>
          <a:p>
            <a:pPr algn="l"/>
            <a:endParaRPr lang="en-US" sz="1800" dirty="0">
              <a:solidFill>
                <a:schemeClr val="tx1"/>
              </a:solidFill>
            </a:endParaRPr>
          </a:p>
          <a:p>
            <a:pPr algn="l"/>
            <a:r>
              <a:rPr lang="en-US" sz="1800" dirty="0" smtClean="0">
                <a:solidFill>
                  <a:schemeClr val="tx1"/>
                </a:solidFill>
              </a:rPr>
              <a:t>If </a:t>
            </a:r>
            <a:r>
              <a:rPr lang="en-US" sz="1800" dirty="0">
                <a:solidFill>
                  <a:schemeClr val="tx1"/>
                </a:solidFill>
              </a:rPr>
              <a:t>you leave Chlamydia untreated it can spread to other parts of your body, causing pain and inflammation in the joints. </a:t>
            </a:r>
            <a:endParaRPr lang="en-US" sz="1800" dirty="0" smtClean="0">
              <a:solidFill>
                <a:schemeClr val="tx1"/>
              </a:solidFill>
            </a:endParaRPr>
          </a:p>
          <a:p>
            <a:pPr algn="l"/>
            <a:endParaRPr lang="en-US" sz="1800" dirty="0">
              <a:solidFill>
                <a:schemeClr val="tx1"/>
              </a:solidFill>
            </a:endParaRPr>
          </a:p>
          <a:p>
            <a:pPr algn="l"/>
            <a:r>
              <a:rPr lang="en-US" sz="1800" dirty="0" smtClean="0">
                <a:solidFill>
                  <a:schemeClr val="tx1"/>
                </a:solidFill>
              </a:rPr>
              <a:t>Women </a:t>
            </a:r>
            <a:r>
              <a:rPr lang="en-US" sz="1800" dirty="0">
                <a:solidFill>
                  <a:schemeClr val="tx1"/>
                </a:solidFill>
              </a:rPr>
              <a:t>are at risk of developing PID - pelvic inflammatory disease, which can lead to infertility in the future.</a:t>
            </a:r>
          </a:p>
        </p:txBody>
      </p:sp>
    </p:spTree>
    <p:extLst>
      <p:ext uri="{BB962C8B-B14F-4D97-AF65-F5344CB8AC3E}">
        <p14:creationId xmlns:p14="http://schemas.microsoft.com/office/powerpoint/2010/main" val="34531918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Growth disorders – the example of Turner’s syndrome</a:t>
            </a:r>
            <a:endParaRPr lang="en-US" sz="2400" b="1" dirty="0"/>
          </a:p>
        </p:txBody>
      </p:sp>
      <p:sp>
        <p:nvSpPr>
          <p:cNvPr id="3" name="Subtitle 2"/>
          <p:cNvSpPr>
            <a:spLocks noGrp="1"/>
          </p:cNvSpPr>
          <p:nvPr>
            <p:ph idx="1"/>
          </p:nvPr>
        </p:nvSpPr>
        <p:spPr/>
        <p:txBody>
          <a:bodyPr>
            <a:normAutofit/>
          </a:bodyPr>
          <a:lstStyle/>
          <a:p>
            <a:pPr algn="l"/>
            <a:r>
              <a:rPr lang="en-GB" sz="1800" dirty="0" smtClean="0">
                <a:solidFill>
                  <a:schemeClr val="tx1"/>
                </a:solidFill>
              </a:rPr>
              <a:t>A chromosomal disorder affects 1 in 2,500 live female births.  Girls are born slightly small and remain short in adolescence. There is also a lack of sexual development due to lack of oestrogen.  Treatment with growth hormones, oestrogen and possibly steroids. Menstruation does not start automatically. May be able to conceive later with in-vitro fertilisation, but fertility not guaranteed.</a:t>
            </a:r>
          </a:p>
          <a:p>
            <a:pPr algn="l"/>
            <a:r>
              <a:rPr lang="en-GB" sz="1800" dirty="0" smtClean="0">
                <a:solidFill>
                  <a:schemeClr val="tx1"/>
                </a:solidFill>
              </a:rPr>
              <a:t>More likely to suffer stress, more sensitive, less likely to cope with small changes to routines, less likely to be popular with peers, social anxiety and awkwardness, need for support etc.</a:t>
            </a:r>
          </a:p>
          <a:p>
            <a:pPr algn="l"/>
            <a:r>
              <a:rPr lang="en-GB" sz="1800" dirty="0" smtClean="0">
                <a:solidFill>
                  <a:schemeClr val="tx1"/>
                </a:solidFill>
              </a:rPr>
              <a:t>Helpful website: </a:t>
            </a:r>
          </a:p>
          <a:p>
            <a:pPr algn="l"/>
            <a:r>
              <a:rPr lang="en-GB" sz="1800" b="1" dirty="0" smtClean="0">
                <a:solidFill>
                  <a:schemeClr val="tx1"/>
                </a:solidFill>
              </a:rPr>
              <a:t>Tam Fry’s </a:t>
            </a:r>
            <a:r>
              <a:rPr lang="en-GB" sz="1800" b="1" i="1" dirty="0" smtClean="0">
                <a:solidFill>
                  <a:schemeClr val="tx1"/>
                </a:solidFill>
              </a:rPr>
              <a:t>Child Growth Foundation</a:t>
            </a:r>
          </a:p>
          <a:p>
            <a:pPr algn="l"/>
            <a:r>
              <a:rPr lang="en-GB" sz="1800" b="1" i="1" dirty="0" smtClean="0">
                <a:solidFill>
                  <a:schemeClr val="tx1"/>
                </a:solidFill>
                <a:hlinkClick r:id="rId2"/>
              </a:rPr>
              <a:t>www.childgrowthfoundation.org</a:t>
            </a:r>
            <a:endParaRPr lang="en-GB" sz="1800" b="1" i="1" dirty="0" smtClean="0">
              <a:solidFill>
                <a:schemeClr val="tx1"/>
              </a:solidFill>
            </a:endParaRPr>
          </a:p>
          <a:p>
            <a:pPr algn="l"/>
            <a:endParaRPr lang="en-US" sz="1800" b="1" i="1" dirty="0">
              <a:solidFill>
                <a:schemeClr val="tx1"/>
              </a:solidFill>
            </a:endParaRPr>
          </a:p>
        </p:txBody>
      </p:sp>
    </p:spTree>
    <p:extLst>
      <p:ext uri="{BB962C8B-B14F-4D97-AF65-F5344CB8AC3E}">
        <p14:creationId xmlns:p14="http://schemas.microsoft.com/office/powerpoint/2010/main" val="36768942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764704"/>
            <a:ext cx="7272808" cy="5760640"/>
          </a:xfrm>
        </p:spPr>
        <p:txBody>
          <a:bodyPr>
            <a:normAutofit/>
          </a:bodyPr>
          <a:lstStyle/>
          <a:p>
            <a:pPr algn="l"/>
            <a:r>
              <a:rPr lang="en-GB" sz="2000" dirty="0" smtClean="0"/>
              <a:t>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a:t>
            </a:r>
            <a:br>
              <a:rPr lang="en-GB" sz="2000" dirty="0" smtClean="0"/>
            </a:br>
            <a:r>
              <a:rPr lang="en-GB" sz="2000" dirty="0"/>
              <a:t/>
            </a:r>
            <a:br>
              <a:rPr lang="en-GB" sz="2000" dirty="0"/>
            </a:br>
            <a:r>
              <a:rPr lang="en-GB" sz="2000" dirty="0" smtClean="0"/>
              <a:t>Purvis, Robinson, Merry and Watson (2006) (New Zealand study) also found a correlation between acne and depression and suicide amongst teenagers</a:t>
            </a:r>
            <a:br>
              <a:rPr lang="en-GB" sz="2000" dirty="0" smtClean="0"/>
            </a:br>
            <a:r>
              <a:rPr lang="en-GB" sz="2000" dirty="0" smtClean="0"/>
              <a:t/>
            </a:r>
            <a:br>
              <a:rPr lang="en-GB" sz="2000" dirty="0" smtClean="0"/>
            </a:br>
            <a:r>
              <a:rPr lang="en-GB" sz="2000" dirty="0" smtClean="0"/>
              <a:t>Dunn, O’Neill and Feldman (2011) in a US review of studies found enough basis to recommend looking for co-morbid symptoms of depression among teenagers with acne.</a:t>
            </a:r>
            <a:endParaRPr lang="en-US" sz="2000" dirty="0"/>
          </a:p>
        </p:txBody>
      </p:sp>
      <p:sp>
        <p:nvSpPr>
          <p:cNvPr id="3" name="Subtitle 2"/>
          <p:cNvSpPr>
            <a:spLocks noGrp="1"/>
          </p:cNvSpPr>
          <p:nvPr>
            <p:ph type="subTitle" idx="1"/>
          </p:nvPr>
        </p:nvSpPr>
        <p:spPr>
          <a:xfrm>
            <a:off x="1115616" y="260648"/>
            <a:ext cx="6400800" cy="648072"/>
          </a:xfrm>
        </p:spPr>
        <p:txBody>
          <a:bodyPr>
            <a:normAutofit fontScale="92500"/>
          </a:bodyPr>
          <a:lstStyle/>
          <a:p>
            <a:r>
              <a:rPr lang="en-GB" b="1" dirty="0" smtClean="0">
                <a:solidFill>
                  <a:schemeClr val="tx1"/>
                </a:solidFill>
              </a:rPr>
              <a:t>Skin conditions  - the example of acne</a:t>
            </a:r>
            <a:endParaRPr lang="en-US" b="1" dirty="0">
              <a:solidFill>
                <a:schemeClr val="tx1"/>
              </a:solidFill>
            </a:endParaRPr>
          </a:p>
        </p:txBody>
      </p:sp>
    </p:spTree>
    <p:extLst>
      <p:ext uri="{BB962C8B-B14F-4D97-AF65-F5344CB8AC3E}">
        <p14:creationId xmlns:p14="http://schemas.microsoft.com/office/powerpoint/2010/main" val="20512655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Cigarette smoking and anxiety</a:t>
            </a:r>
            <a:endParaRPr lang="en-US" dirty="0"/>
          </a:p>
        </p:txBody>
      </p:sp>
      <p:sp>
        <p:nvSpPr>
          <p:cNvPr id="3" name="Subtitle 2"/>
          <p:cNvSpPr>
            <a:spLocks noGrp="1"/>
          </p:cNvSpPr>
          <p:nvPr>
            <p:ph idx="1"/>
          </p:nvPr>
        </p:nvSpPr>
        <p:spPr/>
        <p:txBody>
          <a:bodyPr>
            <a:normAutofit/>
          </a:bodyPr>
          <a:lstStyle/>
          <a:p>
            <a:pPr algn="l"/>
            <a:r>
              <a:rPr lang="en-GB" sz="2000" dirty="0" smtClean="0">
                <a:solidFill>
                  <a:schemeClr val="tx1"/>
                </a:solidFill>
              </a:rPr>
              <a:t>Johnson et al (2000) found that there is some correlation between anxiety and cigarette smoking in adolescence. Although they recognise that teenagers who are anxious and want the calming effect of smoking or who are more subject to peer pressure are the ones who choose to smoke, they propose that nicotine increases anxiety – particularly general anxiety, agoraphobia and panic disorder - in late teenage years and into adulthood. Thus they advise that teenagers could be made aware of the risk of exacerbation of anxiety symptoms.</a:t>
            </a:r>
            <a:endParaRPr lang="en-US" sz="2000" dirty="0">
              <a:solidFill>
                <a:schemeClr val="tx1"/>
              </a:solidFill>
            </a:endParaRPr>
          </a:p>
        </p:txBody>
      </p:sp>
    </p:spTree>
    <p:extLst>
      <p:ext uri="{BB962C8B-B14F-4D97-AF65-F5344CB8AC3E}">
        <p14:creationId xmlns:p14="http://schemas.microsoft.com/office/powerpoint/2010/main" val="9313871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Female genital mutilation (FGM)</a:t>
            </a:r>
            <a:endParaRPr lang="en-US" sz="3200" b="1" dirty="0"/>
          </a:p>
        </p:txBody>
      </p:sp>
      <p:sp>
        <p:nvSpPr>
          <p:cNvPr id="3" name="Subtitle 2"/>
          <p:cNvSpPr>
            <a:spLocks noGrp="1"/>
          </p:cNvSpPr>
          <p:nvPr>
            <p:ph idx="1"/>
          </p:nvPr>
        </p:nvSpPr>
        <p:spPr/>
        <p:txBody>
          <a:bodyPr>
            <a:noAutofit/>
          </a:bodyPr>
          <a:lstStyle/>
          <a:p>
            <a:pPr algn="just"/>
            <a:r>
              <a:rPr lang="en-GB" sz="2000" dirty="0" smtClean="0">
                <a:solidFill>
                  <a:schemeClr val="tx1"/>
                </a:solidFill>
              </a:rPr>
              <a:t>Female circumcision or infibulation is carried out in many parts of the world and in some communities in the UK, as a cultural and hygienic practice, usually as part of preparation for future marriage.  It is prevalent in Africa and in parts of the Middle East and of Asia.</a:t>
            </a:r>
          </a:p>
          <a:p>
            <a:pPr algn="just"/>
            <a:endParaRPr lang="en-GB" sz="2000" dirty="0" smtClean="0">
              <a:solidFill>
                <a:schemeClr val="tx1"/>
              </a:solidFill>
            </a:endParaRPr>
          </a:p>
          <a:p>
            <a:pPr algn="just"/>
            <a:r>
              <a:rPr lang="en-GB" sz="2000" dirty="0" smtClean="0">
                <a:solidFill>
                  <a:schemeClr val="tx1"/>
                </a:solidFill>
              </a:rPr>
              <a:t>Some girls from Europe are sent abroad to have the procedure (eg. in the summer holidays). It is estimated that between 100-140 million girls in the world have had this procedure.</a:t>
            </a:r>
          </a:p>
          <a:p>
            <a:pPr algn="just"/>
            <a:endParaRPr lang="en-GB" sz="2000" dirty="0" smtClean="0">
              <a:solidFill>
                <a:schemeClr val="tx1"/>
              </a:solidFill>
            </a:endParaRPr>
          </a:p>
          <a:p>
            <a:pPr algn="just"/>
            <a:r>
              <a:rPr lang="en-GB" sz="2000" dirty="0" smtClean="0">
                <a:solidFill>
                  <a:schemeClr val="tx1"/>
                </a:solidFill>
              </a:rPr>
              <a:t>Dubbed ‘female genital mutilation’ (FGM), by the United Nations, the UN advises health professionals NOT to assist with ‘cutting’ procedures so as not to condone them; however this leaves girls at greater risk of unhygienic and dangerous practices. They are usually carried out by female relatives and local practitioners who are very familiar with the technique. </a:t>
            </a:r>
          </a:p>
          <a:p>
            <a:pPr algn="just"/>
            <a:endParaRPr lang="en-GB" sz="1600" b="1" dirty="0">
              <a:solidFill>
                <a:schemeClr val="tx1"/>
              </a:solidFill>
            </a:endParaRPr>
          </a:p>
        </p:txBody>
      </p:sp>
    </p:spTree>
    <p:extLst>
      <p:ext uri="{BB962C8B-B14F-4D97-AF65-F5344CB8AC3E}">
        <p14:creationId xmlns:p14="http://schemas.microsoft.com/office/powerpoint/2010/main" val="18829708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Female genital mutilation (FGM)</a:t>
            </a:r>
            <a:endParaRPr lang="en-US" sz="3200" b="1" dirty="0"/>
          </a:p>
        </p:txBody>
      </p:sp>
      <p:sp>
        <p:nvSpPr>
          <p:cNvPr id="3" name="Subtitle 2"/>
          <p:cNvSpPr>
            <a:spLocks noGrp="1"/>
          </p:cNvSpPr>
          <p:nvPr>
            <p:ph idx="1"/>
          </p:nvPr>
        </p:nvSpPr>
        <p:spPr/>
        <p:txBody>
          <a:bodyPr>
            <a:normAutofit fontScale="70000" lnSpcReduction="20000"/>
          </a:bodyPr>
          <a:lstStyle/>
          <a:p>
            <a:pPr algn="just"/>
            <a:r>
              <a:rPr lang="en-GB" b="1" dirty="0" smtClean="0">
                <a:solidFill>
                  <a:schemeClr val="tx1"/>
                </a:solidFill>
              </a:rPr>
              <a:t>Some procedures are more invasive than others but all run the risk of infection and death from the procedure, the reduction of sexual sensitivity, and chronic pain in urination, childbirth and intercourse. </a:t>
            </a:r>
          </a:p>
          <a:p>
            <a:pPr algn="just"/>
            <a:endParaRPr lang="en-GB" b="1" dirty="0" smtClean="0">
              <a:solidFill>
                <a:schemeClr val="tx1"/>
              </a:solidFill>
            </a:endParaRPr>
          </a:p>
          <a:p>
            <a:pPr algn="just"/>
            <a:r>
              <a:rPr lang="en-GB" b="1" dirty="0" smtClean="0">
                <a:solidFill>
                  <a:schemeClr val="tx1"/>
                </a:solidFill>
              </a:rPr>
              <a:t>Religious and cultural groups may see these procedures as integral to their way of life and girls in some cultures are proud to have it done, seeing it as an initiation ritual into womanhood and fearing rejection by a suitable partner if they did not. </a:t>
            </a:r>
          </a:p>
          <a:p>
            <a:pPr algn="just"/>
            <a:endParaRPr lang="en-GB" b="1" dirty="0">
              <a:solidFill>
                <a:schemeClr val="tx1"/>
              </a:solidFill>
            </a:endParaRPr>
          </a:p>
          <a:p>
            <a:pPr algn="just"/>
            <a:r>
              <a:rPr lang="en-GB" b="1" dirty="0" smtClean="0">
                <a:solidFill>
                  <a:schemeClr val="tx1"/>
                </a:solidFill>
              </a:rPr>
              <a:t>However, it is seen as repugnant to Western culture,  and in the UK, it is illegal and government guidelines on domestic abuse awareness training now include making young people and adults involved in their care aware of it.</a:t>
            </a:r>
            <a:r>
              <a:rPr lang="en-GB" dirty="0" smtClean="0"/>
              <a:t>. </a:t>
            </a:r>
            <a:r>
              <a:rPr lang="en-GB" b="1" dirty="0" smtClean="0">
                <a:solidFill>
                  <a:schemeClr val="tx1"/>
                </a:solidFill>
              </a:rPr>
              <a:t>In 2012, the UN resolved to call upon member countries to ban the practice in their states.</a:t>
            </a:r>
            <a:endParaRPr lang="en-US" b="1" dirty="0" smtClean="0">
              <a:solidFill>
                <a:schemeClr val="tx1"/>
              </a:solidFill>
            </a:endParaRPr>
          </a:p>
          <a:p>
            <a:endParaRPr lang="en-US" dirty="0"/>
          </a:p>
        </p:txBody>
      </p:sp>
    </p:spTree>
    <p:extLst>
      <p:ext uri="{BB962C8B-B14F-4D97-AF65-F5344CB8AC3E}">
        <p14:creationId xmlns:p14="http://schemas.microsoft.com/office/powerpoint/2010/main" val="37209127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60649"/>
            <a:ext cx="7772400" cy="576064"/>
          </a:xfrm>
        </p:spPr>
        <p:txBody>
          <a:bodyPr>
            <a:normAutofit fontScale="90000"/>
          </a:bodyPr>
          <a:lstStyle/>
          <a:p>
            <a:r>
              <a:rPr lang="en-GB" smtClean="0"/>
              <a:t>Penis </a:t>
            </a:r>
            <a:r>
              <a:rPr lang="en-GB" dirty="0" smtClean="0"/>
              <a:t>circumcision</a:t>
            </a:r>
            <a:endParaRPr lang="en-US" dirty="0"/>
          </a:p>
        </p:txBody>
      </p:sp>
      <p:sp>
        <p:nvSpPr>
          <p:cNvPr id="3" name="Subtitle 2"/>
          <p:cNvSpPr>
            <a:spLocks noGrp="1"/>
          </p:cNvSpPr>
          <p:nvPr>
            <p:ph type="subTitle" idx="1"/>
          </p:nvPr>
        </p:nvSpPr>
        <p:spPr>
          <a:xfrm>
            <a:off x="683568" y="836713"/>
            <a:ext cx="7700392" cy="5688631"/>
          </a:xfrm>
        </p:spPr>
        <p:txBody>
          <a:bodyPr>
            <a:noAutofit/>
          </a:bodyPr>
          <a:lstStyle/>
          <a:p>
            <a:pPr algn="l"/>
            <a:r>
              <a:rPr lang="en-GB" sz="1700" b="1" dirty="0" smtClean="0">
                <a:solidFill>
                  <a:schemeClr val="tx1"/>
                </a:solidFill>
              </a:rPr>
              <a:t>Male circumcision is favoured particularly in Jewish and Muslim cultures, and in the USA.  Around a third of men in the world have been circumcised – where the foreskin of the penis is removed.  There is some evidence that it can prevent the spread of HIV in Africa.</a:t>
            </a:r>
          </a:p>
          <a:p>
            <a:pPr algn="l"/>
            <a:endParaRPr lang="en-GB" sz="1700" b="1" dirty="0" smtClean="0">
              <a:solidFill>
                <a:schemeClr val="tx1"/>
              </a:solidFill>
            </a:endParaRPr>
          </a:p>
          <a:p>
            <a:pPr algn="l"/>
            <a:r>
              <a:rPr lang="en-GB" sz="1700" b="1" dirty="0" smtClean="0">
                <a:solidFill>
                  <a:schemeClr val="tx1"/>
                </a:solidFill>
              </a:rPr>
              <a:t>Jewish male babies are circumcised (usually by specialist practitioners) and usually without anaesthetic within 7 days of birth whilst Muslim boys are usually circumcised at between 8 and 15 years of age.  There has been some move in the UK to offer this to Muslim families through the NHS to avoid ‘backstreet’ practices.  </a:t>
            </a:r>
          </a:p>
          <a:p>
            <a:pPr algn="l"/>
            <a:endParaRPr lang="en-GB" sz="1700" b="1" dirty="0">
              <a:solidFill>
                <a:schemeClr val="tx1"/>
              </a:solidFill>
            </a:endParaRPr>
          </a:p>
          <a:p>
            <a:pPr algn="l"/>
            <a:r>
              <a:rPr lang="en-GB" sz="1700" b="1" dirty="0" smtClean="0">
                <a:solidFill>
                  <a:schemeClr val="tx1"/>
                </a:solidFill>
              </a:rPr>
              <a:t>It is also practised in Aboriginal cultures in group initiation ceremonies with much feasting and celebration of young men’s entrance into  manhood. </a:t>
            </a:r>
          </a:p>
          <a:p>
            <a:pPr algn="l"/>
            <a:endParaRPr lang="en-GB" sz="1700" b="1" dirty="0" smtClean="0">
              <a:solidFill>
                <a:schemeClr val="tx1"/>
              </a:solidFill>
            </a:endParaRPr>
          </a:p>
          <a:p>
            <a:pPr algn="l"/>
            <a:r>
              <a:rPr lang="en-GB" sz="1700" b="1" dirty="0" smtClean="0">
                <a:solidFill>
                  <a:schemeClr val="tx1"/>
                </a:solidFill>
              </a:rPr>
              <a:t>In America, there have been some groups who are against the practice. Nevertheless, for many the practice remain a valued part of cultural and religious life preparing young men for commitment to their religion and to marriage. </a:t>
            </a:r>
          </a:p>
          <a:p>
            <a:pPr algn="l"/>
            <a:endParaRPr lang="en-GB" sz="1700" b="1" dirty="0" smtClean="0">
              <a:solidFill>
                <a:schemeClr val="tx1"/>
              </a:solidFill>
            </a:endParaRPr>
          </a:p>
          <a:p>
            <a:pPr algn="l"/>
            <a:r>
              <a:rPr lang="en-GB" sz="1700" b="1" dirty="0" smtClean="0">
                <a:solidFill>
                  <a:schemeClr val="tx1"/>
                </a:solidFill>
              </a:rPr>
              <a:t>There is some evidence that there is some small loss of sexual sensitivity for some men but this is confused with psychological responses.  There have been  occasional notable but very rare cases where babies have died from infection, blood loss or shock.</a:t>
            </a:r>
            <a:endParaRPr lang="en-US" sz="1700" b="1" dirty="0">
              <a:solidFill>
                <a:schemeClr val="tx1"/>
              </a:solidFill>
            </a:endParaRPr>
          </a:p>
        </p:txBody>
      </p:sp>
    </p:spTree>
    <p:extLst>
      <p:ext uri="{BB962C8B-B14F-4D97-AF65-F5344CB8AC3E}">
        <p14:creationId xmlns:p14="http://schemas.microsoft.com/office/powerpoint/2010/main" val="240473176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 summary</a:t>
            </a:r>
            <a:endParaRPr lang="en-US" dirty="0"/>
          </a:p>
        </p:txBody>
      </p:sp>
      <p:sp>
        <p:nvSpPr>
          <p:cNvPr id="3" name="Subtitle 2"/>
          <p:cNvSpPr>
            <a:spLocks noGrp="1"/>
          </p:cNvSpPr>
          <p:nvPr>
            <p:ph idx="1"/>
          </p:nvPr>
        </p:nvSpPr>
        <p:spPr>
          <a:xfrm>
            <a:off x="457200" y="1417638"/>
            <a:ext cx="8229600" cy="4708525"/>
          </a:xfrm>
        </p:spPr>
        <p:txBody>
          <a:bodyPr>
            <a:normAutofit fontScale="70000" lnSpcReduction="20000"/>
          </a:bodyPr>
          <a:lstStyle/>
          <a:p>
            <a:pPr algn="l"/>
            <a:r>
              <a:rPr lang="en-GB" b="1" dirty="0" smtClean="0">
                <a:solidFill>
                  <a:schemeClr val="tx1"/>
                </a:solidFill>
              </a:rPr>
              <a:t>Young people need support to go through the physical changes of adolescence.  Around the world, there are different experiences of puberty and adolescent development, and some of these are marked by ritual events, some of which have been seen as abhorrent by Westerners but which are nevertheless embedded within religious and cultural value systems. Body awareness and feelings of shame, guilt, or confidence are strongly highlighted in Western teenage culture where competitiveness often means that depression, low self-esteem and suicidal ideation can follow from failure to match the idealised looks and physical activities of those portrayed in advertising, pornography, films, sport and music culture. </a:t>
            </a:r>
          </a:p>
          <a:p>
            <a:pPr marL="0" indent="0" algn="l">
              <a:buNone/>
            </a:pPr>
            <a:endParaRPr lang="en-GB" b="1" dirty="0" smtClean="0">
              <a:solidFill>
                <a:schemeClr val="tx1"/>
              </a:solidFill>
            </a:endParaRPr>
          </a:p>
          <a:p>
            <a:pPr algn="l"/>
            <a:r>
              <a:rPr lang="en-GB" b="1" dirty="0" smtClean="0">
                <a:solidFill>
                  <a:schemeClr val="tx1"/>
                </a:solidFill>
              </a:rPr>
              <a:t>Youth workers can make an enormous difference by being informed about biological transitions, challenging normative pressures, and providing a model of acceptance of diversity.  </a:t>
            </a:r>
            <a:endParaRPr lang="en-US" b="1" dirty="0">
              <a:solidFill>
                <a:schemeClr val="tx1"/>
              </a:solidFill>
            </a:endParaRPr>
          </a:p>
        </p:txBody>
      </p:sp>
    </p:spTree>
    <p:extLst>
      <p:ext uri="{BB962C8B-B14F-4D97-AF65-F5344CB8AC3E}">
        <p14:creationId xmlns:p14="http://schemas.microsoft.com/office/powerpoint/2010/main" val="33779186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620689"/>
            <a:ext cx="7772400" cy="864096"/>
          </a:xfrm>
        </p:spPr>
        <p:txBody>
          <a:bodyPr/>
          <a:lstStyle/>
          <a:p>
            <a:r>
              <a:rPr lang="en-GB" dirty="0" smtClean="0"/>
              <a:t>References</a:t>
            </a:r>
            <a:endParaRPr lang="en-US" dirty="0"/>
          </a:p>
        </p:txBody>
      </p:sp>
      <p:sp>
        <p:nvSpPr>
          <p:cNvPr id="3" name="Subtitle 2"/>
          <p:cNvSpPr>
            <a:spLocks noGrp="1"/>
          </p:cNvSpPr>
          <p:nvPr>
            <p:ph type="subTitle" idx="1"/>
          </p:nvPr>
        </p:nvSpPr>
        <p:spPr>
          <a:xfrm>
            <a:off x="1043608" y="1556792"/>
            <a:ext cx="6912768" cy="4032448"/>
          </a:xfrm>
        </p:spPr>
        <p:txBody>
          <a:bodyPr>
            <a:normAutofit fontScale="62500" lnSpcReduction="20000"/>
          </a:bodyPr>
          <a:lstStyle/>
          <a:p>
            <a:pPr algn="l"/>
            <a:r>
              <a:rPr lang="en-GB" dirty="0" smtClean="0">
                <a:solidFill>
                  <a:schemeClr val="tx1"/>
                </a:solidFill>
              </a:rPr>
              <a:t>Coleman, J.C. (2011) </a:t>
            </a:r>
            <a:r>
              <a:rPr lang="en-GB" i="1" dirty="0" smtClean="0">
                <a:solidFill>
                  <a:schemeClr val="tx1"/>
                </a:solidFill>
              </a:rPr>
              <a:t>The Nature of Adolescence</a:t>
            </a:r>
            <a:r>
              <a:rPr lang="en-GB" dirty="0" smtClean="0">
                <a:solidFill>
                  <a:schemeClr val="tx1"/>
                </a:solidFill>
              </a:rPr>
              <a:t> 4</a:t>
            </a:r>
            <a:r>
              <a:rPr lang="en-GB" baseline="30000" dirty="0" smtClean="0">
                <a:solidFill>
                  <a:schemeClr val="tx1"/>
                </a:solidFill>
              </a:rPr>
              <a:t>th</a:t>
            </a:r>
            <a:r>
              <a:rPr lang="en-GB" dirty="0" smtClean="0">
                <a:solidFill>
                  <a:schemeClr val="tx1"/>
                </a:solidFill>
              </a:rPr>
              <a:t> edn.  Routledge</a:t>
            </a:r>
          </a:p>
          <a:p>
            <a:pPr algn="l"/>
            <a:r>
              <a:rPr lang="en-GB" dirty="0" smtClean="0">
                <a:solidFill>
                  <a:schemeClr val="tx1"/>
                </a:solidFill>
              </a:rPr>
              <a:t>Coleman, J., Hendry L.B. and Kloep M. (2007)  </a:t>
            </a:r>
            <a:r>
              <a:rPr lang="en-GB" i="1" dirty="0" smtClean="0">
                <a:solidFill>
                  <a:schemeClr val="tx1"/>
                </a:solidFill>
              </a:rPr>
              <a:t>Adolescence and health </a:t>
            </a:r>
            <a:r>
              <a:rPr lang="en-GB" dirty="0" smtClean="0">
                <a:solidFill>
                  <a:schemeClr val="tx1"/>
                </a:solidFill>
              </a:rPr>
              <a:t>John Wiley and Sons</a:t>
            </a:r>
          </a:p>
          <a:p>
            <a:pPr algn="l"/>
            <a:r>
              <a:rPr lang="en-GB" dirty="0">
                <a:solidFill>
                  <a:schemeClr val="tx1"/>
                </a:solidFill>
              </a:rPr>
              <a:t>DALRYMPLE, J. and BURKE, B. </a:t>
            </a:r>
            <a:r>
              <a:rPr lang="en-GB" dirty="0" smtClean="0">
                <a:solidFill>
                  <a:schemeClr val="tx1"/>
                </a:solidFill>
              </a:rPr>
              <a:t>(2001). </a:t>
            </a:r>
            <a:r>
              <a:rPr lang="en-GB" i="1" dirty="0">
                <a:solidFill>
                  <a:schemeClr val="tx1"/>
                </a:solidFill>
              </a:rPr>
              <a:t>ANTI OPPRESSIVE PRACTICE </a:t>
            </a:r>
            <a:r>
              <a:rPr lang="en-GB" i="1" dirty="0" smtClean="0">
                <a:solidFill>
                  <a:schemeClr val="tx1"/>
                </a:solidFill>
              </a:rPr>
              <a:t>SOCIAL </a:t>
            </a:r>
            <a:r>
              <a:rPr lang="en-GB" i="1" dirty="0">
                <a:solidFill>
                  <a:schemeClr val="tx1"/>
                </a:solidFill>
              </a:rPr>
              <a:t>CARE AND THE LAW (9</a:t>
            </a:r>
            <a:r>
              <a:rPr lang="en-GB" i="1" baseline="30000" dirty="0">
                <a:solidFill>
                  <a:schemeClr val="tx1"/>
                </a:solidFill>
              </a:rPr>
              <a:t>th </a:t>
            </a:r>
            <a:r>
              <a:rPr lang="en-GB" i="1" dirty="0">
                <a:solidFill>
                  <a:schemeClr val="tx1"/>
                </a:solidFill>
              </a:rPr>
              <a:t>Ed.). </a:t>
            </a:r>
            <a:r>
              <a:rPr lang="en-GB" dirty="0">
                <a:solidFill>
                  <a:schemeClr val="tx1"/>
                </a:solidFill>
              </a:rPr>
              <a:t>Buckingham: Open </a:t>
            </a:r>
            <a:r>
              <a:rPr lang="en-GB" dirty="0" smtClean="0">
                <a:solidFill>
                  <a:schemeClr val="tx1"/>
                </a:solidFill>
              </a:rPr>
              <a:t>University </a:t>
            </a:r>
            <a:r>
              <a:rPr lang="en-GB" dirty="0">
                <a:solidFill>
                  <a:schemeClr val="tx1"/>
                </a:solidFill>
              </a:rPr>
              <a:t>Press. </a:t>
            </a:r>
            <a:endParaRPr lang="en-US" dirty="0" smtClean="0">
              <a:solidFill>
                <a:schemeClr val="tx1"/>
              </a:solidFill>
            </a:endParaRPr>
          </a:p>
          <a:p>
            <a:pPr algn="l"/>
            <a:r>
              <a:rPr lang="en-GB" dirty="0" smtClean="0">
                <a:solidFill>
                  <a:schemeClr val="tx1"/>
                </a:solidFill>
              </a:rPr>
              <a:t>Hendry L.B. and Kloep M. (2012) </a:t>
            </a:r>
            <a:r>
              <a:rPr lang="en-GB" i="1" dirty="0" smtClean="0">
                <a:solidFill>
                  <a:schemeClr val="tx1"/>
                </a:solidFill>
              </a:rPr>
              <a:t>Adolescence and Adulthood</a:t>
            </a:r>
            <a:r>
              <a:rPr lang="en-GB" dirty="0" smtClean="0">
                <a:solidFill>
                  <a:schemeClr val="tx1"/>
                </a:solidFill>
              </a:rPr>
              <a:t>  Palgrave </a:t>
            </a:r>
            <a:r>
              <a:rPr lang="en-GB" dirty="0">
                <a:solidFill>
                  <a:schemeClr val="tx1"/>
                </a:solidFill>
              </a:rPr>
              <a:t>a</a:t>
            </a:r>
            <a:r>
              <a:rPr lang="en-GB" dirty="0" smtClean="0">
                <a:solidFill>
                  <a:schemeClr val="tx1"/>
                </a:solidFill>
              </a:rPr>
              <a:t>nd Macmillan</a:t>
            </a:r>
          </a:p>
          <a:p>
            <a:pPr algn="l"/>
            <a:r>
              <a:rPr lang="en-GB" dirty="0" smtClean="0">
                <a:solidFill>
                  <a:schemeClr val="tx1"/>
                </a:solidFill>
              </a:rPr>
              <a:t>McBride, R.S. (2013) </a:t>
            </a:r>
            <a:r>
              <a:rPr lang="en-GB" i="1" dirty="0" smtClean="0">
                <a:solidFill>
                  <a:schemeClr val="tx1"/>
                </a:solidFill>
              </a:rPr>
              <a:t>Grasping the Nettle: The Experiences of Gender Variant Children and Transgender Youth Living in Northern Ireland. Belfast: </a:t>
            </a:r>
            <a:r>
              <a:rPr lang="en-GB" dirty="0" smtClean="0">
                <a:solidFill>
                  <a:schemeClr val="tx1"/>
                </a:solidFill>
              </a:rPr>
              <a:t>Institute for Conflict Research.</a:t>
            </a:r>
          </a:p>
          <a:p>
            <a:pPr algn="l"/>
            <a:r>
              <a:rPr lang="en-GB" dirty="0" err="1" smtClean="0">
                <a:solidFill>
                  <a:schemeClr val="tx1"/>
                </a:solidFill>
              </a:rPr>
              <a:t>Sugarman</a:t>
            </a:r>
            <a:r>
              <a:rPr lang="en-GB" dirty="0" smtClean="0">
                <a:solidFill>
                  <a:schemeClr val="tx1"/>
                </a:solidFill>
              </a:rPr>
              <a:t>, L. (2001)  </a:t>
            </a:r>
            <a:r>
              <a:rPr lang="en-GB" i="1" dirty="0" smtClean="0">
                <a:solidFill>
                  <a:schemeClr val="tx1"/>
                </a:solidFill>
              </a:rPr>
              <a:t>Life-Span Development  </a:t>
            </a:r>
            <a:r>
              <a:rPr lang="en-GB" dirty="0" smtClean="0">
                <a:solidFill>
                  <a:schemeClr val="tx1"/>
                </a:solidFill>
              </a:rPr>
              <a:t>2</a:t>
            </a:r>
            <a:r>
              <a:rPr lang="en-GB" baseline="30000" dirty="0" smtClean="0">
                <a:solidFill>
                  <a:schemeClr val="tx1"/>
                </a:solidFill>
              </a:rPr>
              <a:t>nd</a:t>
            </a:r>
            <a:r>
              <a:rPr lang="en-GB" dirty="0" smtClean="0">
                <a:solidFill>
                  <a:schemeClr val="tx1"/>
                </a:solidFill>
              </a:rPr>
              <a:t> edn</a:t>
            </a:r>
            <a:r>
              <a:rPr lang="en-GB" i="1" dirty="0" smtClean="0">
                <a:solidFill>
                  <a:schemeClr val="tx1"/>
                </a:solidFill>
              </a:rPr>
              <a:t> </a:t>
            </a:r>
            <a:r>
              <a:rPr lang="en-GB" dirty="0" smtClean="0">
                <a:solidFill>
                  <a:schemeClr val="tx1"/>
                </a:solidFill>
              </a:rPr>
              <a:t>Psychology Press</a:t>
            </a:r>
          </a:p>
          <a:p>
            <a:pPr algn="l"/>
            <a:endParaRPr lang="en-GB" dirty="0" smtClean="0">
              <a:solidFill>
                <a:schemeClr val="tx1"/>
              </a:solidFill>
            </a:endParaRPr>
          </a:p>
        </p:txBody>
      </p:sp>
    </p:spTree>
    <p:extLst>
      <p:ext uri="{BB962C8B-B14F-4D97-AF65-F5344CB8AC3E}">
        <p14:creationId xmlns:p14="http://schemas.microsoft.com/office/powerpoint/2010/main" val="681049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2382</TotalTime>
  <Words>5867</Words>
  <Application>Microsoft Office PowerPoint</Application>
  <PresentationFormat>On-screen Show (4:3)</PresentationFormat>
  <Paragraphs>589</Paragraphs>
  <Slides>61</Slides>
  <Notes>1</Notes>
  <HiddenSlides>12</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61</vt:i4>
      </vt:variant>
    </vt:vector>
  </HeadingPairs>
  <TitlesOfParts>
    <vt:vector size="64" baseType="lpstr">
      <vt:lpstr>Arial</vt:lpstr>
      <vt:lpstr>Calibri</vt:lpstr>
      <vt:lpstr>Office Theme</vt:lpstr>
      <vt:lpstr>Biological Transitions in Adolescence  Newidiadau Biolegol yn ystod Llencyndod </vt:lpstr>
      <vt:lpstr>A framework for theory and practice</vt:lpstr>
      <vt:lpstr>Opening Remarks</vt:lpstr>
      <vt:lpstr>Lecture Aims  Amcanion y Ddarlith </vt:lpstr>
      <vt:lpstr>What are Biological Transitions? Beth yw Newidiadau Biolegol?</vt:lpstr>
      <vt:lpstr>Physical Growth      Twf Corfforol</vt:lpstr>
      <vt:lpstr>5 main stages of pubertal development 5 prif gam datblygiad glasoed (Archibald et al 2003)</vt:lpstr>
      <vt:lpstr>Endocrine Glands Chwarennau Endocrin</vt:lpstr>
      <vt:lpstr>Endocrine glands Chwarennau Endocrin</vt:lpstr>
      <vt:lpstr>Endocrine glands Chwarennau Endocrin</vt:lpstr>
      <vt:lpstr>Endocrine glands Chwarennau Endocrin</vt:lpstr>
      <vt:lpstr>Endocrine glands Chwarennau Endocrin</vt:lpstr>
      <vt:lpstr>Changes as a result of developments in the endocrine and central nervous systems Newidiadau yn sgil datblygiadau yn y system endocrin a’r brif system nerfol  </vt:lpstr>
      <vt:lpstr>Puberty                                     Glasoed</vt:lpstr>
      <vt:lpstr>Puberty                                     Glasoed</vt:lpstr>
      <vt:lpstr>Sex Characteristics Nodweddion Rhyw</vt:lpstr>
      <vt:lpstr>Five stages of development Pum cam datblygiad - Tanner (1990)</vt:lpstr>
      <vt:lpstr>Development in most Boys Datblygiad Bechgyn</vt:lpstr>
      <vt:lpstr>Development in most Boys  Datblygiad Bechgyn</vt:lpstr>
      <vt:lpstr>Development in most Girls Datblygiad Merched</vt:lpstr>
      <vt:lpstr>Menarche</vt:lpstr>
      <vt:lpstr>The Secular Trend  Y Tueddiad Oesol (Roche, 1979).</vt:lpstr>
      <vt:lpstr>Menarche Studies Astudiaethau o’r Menarche</vt:lpstr>
      <vt:lpstr>Menarche </vt:lpstr>
      <vt:lpstr>Timing of Puberty Amseriad Glasoed</vt:lpstr>
      <vt:lpstr>Timing of Puberty Amseriad Glasoed </vt:lpstr>
      <vt:lpstr>Perceptions of Puberty Timing  Canfyddiadau o Amseriad Glasoed (Tobin-Richards et al, 1983). </vt:lpstr>
      <vt:lpstr>Why different expectations Pam disgwyliadau gwahanol</vt:lpstr>
      <vt:lpstr>Psychological Effects of Puberty Effeithiau Seicolegol Glasoed</vt:lpstr>
      <vt:lpstr>Early Maturing Girls  Merched yn Aeddfedu’n Gynnar</vt:lpstr>
      <vt:lpstr>Early Maturing Girls  Merched yn Aeddfedu’n Gynnar</vt:lpstr>
      <vt:lpstr>Effects of Early or Late Maturation Effeithiau Aeddfedu’n Gynnar neu’n Hwyr</vt:lpstr>
      <vt:lpstr>One recent study found</vt:lpstr>
      <vt:lpstr>Early Maturing Boys  Bechgyn yn Aeddfedu’n Gynnar</vt:lpstr>
      <vt:lpstr>Late Maturing Boys  Bechgyn yn Aeddfedu’n Hwyr</vt:lpstr>
      <vt:lpstr>Late Maturing Girls  Merched yn Aeddfedu’n Hwyr</vt:lpstr>
      <vt:lpstr>Relationship with the internal viewpoint Perthynas â’r safbwynt mewnol</vt:lpstr>
      <vt:lpstr>Discussion Point             Trafodaeth </vt:lpstr>
      <vt:lpstr>Adult consequences of timing of maturation Canlyniadau amseriad aeddfedu i oedolion</vt:lpstr>
      <vt:lpstr>Self Esteem and Puberty Hunan-barch a Glasoed</vt:lpstr>
      <vt:lpstr>Other body systems Systemau eraill y corff </vt:lpstr>
      <vt:lpstr>Skeletal System System Ysgerbydol  </vt:lpstr>
      <vt:lpstr>Skeletal System System Ysgerbydol</vt:lpstr>
      <vt:lpstr>The Muscular System Y System Gyhyrol </vt:lpstr>
      <vt:lpstr>Heart and Lungs Y Galon a’r Ysgyfaint </vt:lpstr>
      <vt:lpstr>Some examples of health challenges in relation to biological transitions</vt:lpstr>
      <vt:lpstr>Perceptions of body image </vt:lpstr>
      <vt:lpstr>Body dysmorphic disorder</vt:lpstr>
      <vt:lpstr>A useful website - Any-Body</vt:lpstr>
      <vt:lpstr>Sexually-transmitted infections</vt:lpstr>
      <vt:lpstr>Sexually-transmitted infections</vt:lpstr>
      <vt:lpstr>Chlamydia – a common example</vt:lpstr>
      <vt:lpstr>Chlamydia</vt:lpstr>
      <vt:lpstr>Growth disorders – the example of Turner’s syndrome</vt:lpstr>
      <vt:lpstr>Bhate and Williams (2013) suggest that 20% of teenagers have moderate to severe acne, and there is a correlation with suicidal ideas in severe cases. It’s mostly an inherited tendency and antibiotics can often help. No solid evidence for diet making a difference, though some dairy foods might be implicated.  Purvis, Robinson, Merry and Watson (2006) (New Zealand study) also found a correlation between acne and depression and suicide amongst teenagers  Dunn, O’Neill and Feldman (2011) in a US review of studies found enough basis to recommend looking for co-morbid symptoms of depression among teenagers with acne.</vt:lpstr>
      <vt:lpstr>Cigarette smoking and anxiety</vt:lpstr>
      <vt:lpstr>Female genital mutilation (FGM)</vt:lpstr>
      <vt:lpstr>Female genital mutilation (FGM)</vt:lpstr>
      <vt:lpstr>Penis circumcision</vt:lpstr>
      <vt:lpstr>In summary</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Biological Transitions in Adolescence.</dc:title>
  <dc:creator>stuart</dc:creator>
  <cp:lastModifiedBy>Darrell Williams</cp:lastModifiedBy>
  <cp:revision>104</cp:revision>
  <cp:lastPrinted>2014-11-12T13:19:15Z</cp:lastPrinted>
  <dcterms:created xsi:type="dcterms:W3CDTF">2010-10-20T18:49:14Z</dcterms:created>
  <dcterms:modified xsi:type="dcterms:W3CDTF">2015-11-23T13:20:49Z</dcterms:modified>
</cp:coreProperties>
</file>