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67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94" d="100"/>
          <a:sy n="94" d="100"/>
        </p:scale>
        <p:origin x="-1160" y="-1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interSettings" Target="printerSettings/printerSettings1.bin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121920" y="101600"/>
            <a:ext cx="1194816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24/09/19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60587" y="2942602"/>
            <a:ext cx="9530575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10096869" y="2944634"/>
            <a:ext cx="1587131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283619" y="3136658"/>
            <a:ext cx="1213632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593978" y="3055622"/>
            <a:ext cx="9263793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82435" y="4625268"/>
            <a:ext cx="1016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22429" y="4559277"/>
            <a:ext cx="9006888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18628" y="3139440"/>
            <a:ext cx="9014491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073" y="4648200"/>
            <a:ext cx="87376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6273" y="3227034"/>
            <a:ext cx="88392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121920" y="101600"/>
            <a:ext cx="1194816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24/09/19</a:t>
            </a:fld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602635" y="2946400"/>
            <a:ext cx="11020213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756875" y="3048000"/>
            <a:ext cx="10711733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1941" y="3200400"/>
            <a:ext cx="102616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900661" y="4541521"/>
            <a:ext cx="1042416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1941" y="4607511"/>
            <a:ext cx="102616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901010" y="3124200"/>
            <a:ext cx="10423465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8171" y="408373"/>
            <a:ext cx="11014229" cy="103942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68171" y="1719071"/>
            <a:ext cx="53848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19071"/>
            <a:ext cx="53848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8171" y="408373"/>
            <a:ext cx="11014229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68171" y="1722438"/>
            <a:ext cx="5386917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8171" y="2438400"/>
            <a:ext cx="5386917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722438"/>
            <a:ext cx="5389033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438400"/>
            <a:ext cx="5389033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121920" y="101600"/>
            <a:ext cx="1194816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121920" y="101600"/>
            <a:ext cx="1194816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685800"/>
            <a:ext cx="6096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746712" y="1505712"/>
            <a:ext cx="3622088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2254" y="1642472"/>
            <a:ext cx="3311005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5334" y="2971800"/>
            <a:ext cx="3064845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5334" y="1734312"/>
            <a:ext cx="3064845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121920" y="101600"/>
            <a:ext cx="1194816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4400" y="621437"/>
            <a:ext cx="103632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24/09/19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4400" y="4953000"/>
            <a:ext cx="103632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1016000" y="5029200"/>
            <a:ext cx="10134353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219200" y="5638800"/>
            <a:ext cx="9771352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07452" y="5074920"/>
            <a:ext cx="10594848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75052" y="5656557"/>
            <a:ext cx="9659648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105401"/>
            <a:ext cx="9771352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148936" y="228600"/>
            <a:ext cx="247904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273634" y="351410"/>
            <a:ext cx="2229647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98103" y="395428"/>
            <a:ext cx="1980708" cy="5788981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381000"/>
            <a:ext cx="8229600" cy="579120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24/09/19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121920" y="101600"/>
            <a:ext cx="1194816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752601"/>
            <a:ext cx="109728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6FA2B21-3FCD-4721-B95C-427943F61125}" type="datetime1">
              <a:rPr lang="en-US" smtClean="0"/>
              <a:t>24/09/19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365760" y="278166"/>
            <a:ext cx="1146048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97151" y="372862"/>
            <a:ext cx="11174027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68171" y="408373"/>
            <a:ext cx="11014229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68" r:id="rId1"/>
    <p:sldLayoutId id="2147484469" r:id="rId2"/>
    <p:sldLayoutId id="2147484470" r:id="rId3"/>
    <p:sldLayoutId id="2147484471" r:id="rId4"/>
    <p:sldLayoutId id="2147484472" r:id="rId5"/>
    <p:sldLayoutId id="2147484473" r:id="rId6"/>
    <p:sldLayoutId id="2147484474" r:id="rId7"/>
    <p:sldLayoutId id="2147484475" r:id="rId8"/>
    <p:sldLayoutId id="2147484476" r:id="rId9"/>
    <p:sldLayoutId id="2147484477" r:id="rId10"/>
    <p:sldLayoutId id="2147484478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6" Type="http://schemas.openxmlformats.org/officeDocument/2006/relationships/image" Target="../media/image6.png"/><Relationship Id="rId7" Type="http://schemas.openxmlformats.org/officeDocument/2006/relationships/image" Target="../media/image7.png"/><Relationship Id="rId8" Type="http://schemas.openxmlformats.org/officeDocument/2006/relationships/image" Target="../media/image8.png"/><Relationship Id="rId9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5204EBEB-4E79-443B-AB82-8EFD884E32C5}"/>
              </a:ext>
            </a:extLst>
          </p:cNvPr>
          <p:cNvSpPr/>
          <p:nvPr/>
        </p:nvSpPr>
        <p:spPr>
          <a:xfrm>
            <a:off x="4501374" y="91440"/>
            <a:ext cx="3504706" cy="33692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DC771D86-6842-4144-B7C4-4336EFD70876}"/>
              </a:ext>
            </a:extLst>
          </p:cNvPr>
          <p:cNvSpPr txBox="1"/>
          <p:nvPr/>
        </p:nvSpPr>
        <p:spPr>
          <a:xfrm>
            <a:off x="4493109" y="71120"/>
            <a:ext cx="348878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 smtClean="0">
                <a:solidFill>
                  <a:srgbClr val="FFFFFF"/>
                </a:solidFill>
              </a:rPr>
              <a:t>Amdana</a:t>
            </a:r>
            <a:r>
              <a:rPr lang="en-GB" sz="1400" b="1" u="sng" dirty="0" smtClean="0">
                <a:solidFill>
                  <a:srgbClr val="FFFFFF"/>
                </a:solidFill>
              </a:rPr>
              <a:t> </a:t>
            </a:r>
            <a:r>
              <a:rPr lang="en-GB" sz="1400" b="1" u="sng" dirty="0" err="1" smtClean="0">
                <a:solidFill>
                  <a:srgbClr val="FFFFFF"/>
                </a:solidFill>
              </a:rPr>
              <a:t>i</a:t>
            </a:r>
            <a:r>
              <a:rPr lang="mr-IN" sz="1400" b="1" u="sng" dirty="0" smtClean="0">
                <a:solidFill>
                  <a:srgbClr val="FFFFFF"/>
                </a:solidFill>
              </a:rPr>
              <a:t>…</a:t>
            </a:r>
            <a:endParaRPr lang="en-GB" sz="1400" b="1" u="sng" dirty="0" smtClean="0">
              <a:solidFill>
                <a:srgbClr val="FFFFFF"/>
              </a:solidFill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381" y="1920240"/>
            <a:ext cx="3731419" cy="219456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157709" y="1963759"/>
            <a:ext cx="348878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>
                <a:solidFill>
                  <a:schemeClr val="bg1"/>
                </a:solidFill>
              </a:rPr>
              <a:t>Profiad</a:t>
            </a:r>
            <a:r>
              <a:rPr lang="en-GB" sz="1200" b="1" u="sng" dirty="0" smtClean="0">
                <a:solidFill>
                  <a:schemeClr val="bg1"/>
                </a:solidFill>
              </a:rPr>
              <a:t> </a:t>
            </a:r>
            <a:r>
              <a:rPr lang="en-GB" sz="1200" b="1" u="sng" dirty="0" err="1" smtClean="0">
                <a:solidFill>
                  <a:schemeClr val="bg1"/>
                </a:solidFill>
              </a:rPr>
              <a:t>addysgu</a:t>
            </a:r>
            <a:r>
              <a:rPr lang="en-GB" sz="1200" b="1" u="sng" dirty="0" smtClean="0">
                <a:solidFill>
                  <a:schemeClr val="bg1"/>
                </a:solidFill>
              </a:rPr>
              <a:t> </a:t>
            </a:r>
            <a:r>
              <a:rPr lang="en-GB" sz="1200" b="1" u="sng" dirty="0" err="1" smtClean="0">
                <a:solidFill>
                  <a:schemeClr val="bg1"/>
                </a:solidFill>
              </a:rPr>
              <a:t>blaenorol</a:t>
            </a:r>
            <a:endParaRPr lang="en-GB" sz="1200" b="1" u="sng" dirty="0" smtClean="0">
              <a:solidFill>
                <a:schemeClr val="bg1"/>
              </a:solidFill>
            </a:endParaRPr>
          </a:p>
          <a:p>
            <a:endParaRPr lang="en-GB" sz="1200" b="1" u="sng" dirty="0" smtClean="0">
              <a:solidFill>
                <a:schemeClr val="bg1"/>
              </a:solidFill>
            </a:endParaRPr>
          </a:p>
          <a:p>
            <a:pPr algn="just"/>
            <a:r>
              <a:rPr lang="en-GB" sz="1200" dirty="0">
                <a:solidFill>
                  <a:schemeClr val="bg1"/>
                </a:solidFill>
              </a:rPr>
              <a:t>Rydw </a:t>
            </a:r>
            <a:r>
              <a:rPr lang="en-GB" sz="1200" dirty="0" err="1">
                <a:solidFill>
                  <a:schemeClr val="bg1"/>
                </a:solidFill>
              </a:rPr>
              <a:t>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wedi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gweithio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fel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cynorthwyydd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dosbarth</a:t>
            </a:r>
            <a:r>
              <a:rPr lang="en-GB" sz="1200" dirty="0">
                <a:solidFill>
                  <a:schemeClr val="bg1"/>
                </a:solidFill>
              </a:rPr>
              <a:t> (</a:t>
            </a:r>
            <a:r>
              <a:rPr lang="en-GB" sz="1200" dirty="0" err="1">
                <a:solidFill>
                  <a:schemeClr val="bg1"/>
                </a:solidFill>
              </a:rPr>
              <a:t>Blwyddyn</a:t>
            </a:r>
            <a:r>
              <a:rPr lang="en-GB" sz="1200" dirty="0">
                <a:solidFill>
                  <a:schemeClr val="bg1"/>
                </a:solidFill>
              </a:rPr>
              <a:t> 4) am y </a:t>
            </a:r>
            <a:r>
              <a:rPr lang="en-GB" sz="1200" dirty="0" err="1">
                <a:solidFill>
                  <a:schemeClr val="bg1"/>
                </a:solidFill>
              </a:rPr>
              <a:t>flwyddyn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ddiwethaf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yn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Ysgol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Saron</a:t>
            </a:r>
            <a:r>
              <a:rPr lang="en-GB" sz="1200" dirty="0">
                <a:solidFill>
                  <a:schemeClr val="bg1"/>
                </a:solidFill>
              </a:rPr>
              <a:t>. </a:t>
            </a:r>
            <a:r>
              <a:rPr lang="en-GB" sz="1200" dirty="0" err="1">
                <a:solidFill>
                  <a:schemeClr val="bg1"/>
                </a:solidFill>
              </a:rPr>
              <a:t>Dysgais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lawer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o'r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profiad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hwn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gan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fod</a:t>
            </a:r>
            <a:r>
              <a:rPr lang="en-GB" sz="1200" dirty="0">
                <a:solidFill>
                  <a:schemeClr val="bg1"/>
                </a:solidFill>
              </a:rPr>
              <a:t> y staff </a:t>
            </a:r>
            <a:r>
              <a:rPr lang="en-GB" sz="1200" dirty="0" err="1">
                <a:solidFill>
                  <a:schemeClr val="bg1"/>
                </a:solidFill>
              </a:rPr>
              <a:t>yn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gefnogol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iawn</a:t>
            </a:r>
            <a:r>
              <a:rPr lang="en-GB" sz="1200" dirty="0">
                <a:solidFill>
                  <a:schemeClr val="bg1"/>
                </a:solidFill>
              </a:rPr>
              <a:t>. Roeddwn </a:t>
            </a:r>
            <a:r>
              <a:rPr lang="en-GB" sz="1200" dirty="0" err="1">
                <a:solidFill>
                  <a:schemeClr val="bg1"/>
                </a:solidFill>
              </a:rPr>
              <a:t>i'n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gyfrifol</a:t>
            </a:r>
            <a:r>
              <a:rPr lang="en-GB" sz="1200" dirty="0">
                <a:solidFill>
                  <a:schemeClr val="bg1"/>
                </a:solidFill>
              </a:rPr>
              <a:t> am </a:t>
            </a:r>
            <a:r>
              <a:rPr lang="en-GB" sz="1200" dirty="0" err="1">
                <a:solidFill>
                  <a:schemeClr val="bg1"/>
                </a:solidFill>
              </a:rPr>
              <a:t>Iaith</a:t>
            </a:r>
            <a:r>
              <a:rPr lang="en-GB" sz="1200" dirty="0">
                <a:solidFill>
                  <a:schemeClr val="bg1"/>
                </a:solidFill>
              </a:rPr>
              <a:t> a </a:t>
            </a:r>
            <a:r>
              <a:rPr lang="en-GB" sz="1200" dirty="0" err="1">
                <a:solidFill>
                  <a:schemeClr val="bg1"/>
                </a:solidFill>
              </a:rPr>
              <a:t>Lleferydd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ym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mlwyddyn</a:t>
            </a:r>
            <a:r>
              <a:rPr lang="en-GB" sz="1200" dirty="0">
                <a:solidFill>
                  <a:schemeClr val="bg1"/>
                </a:solidFill>
              </a:rPr>
              <a:t> 3 a </a:t>
            </a:r>
            <a:r>
              <a:rPr lang="en-GB" sz="1200" dirty="0" smtClean="0">
                <a:solidFill>
                  <a:schemeClr val="bg1"/>
                </a:solidFill>
              </a:rPr>
              <a:t>4, </a:t>
            </a:r>
            <a:r>
              <a:rPr lang="en-GB" sz="1200" dirty="0" err="1" smtClean="0">
                <a:solidFill>
                  <a:schemeClr val="bg1"/>
                </a:solidFill>
              </a:rPr>
              <a:t>grwpiau</a:t>
            </a:r>
            <a:r>
              <a:rPr lang="en-GB" sz="1200" dirty="0" smtClean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ymyrraeth</a:t>
            </a:r>
            <a:r>
              <a:rPr lang="en-GB" sz="1200" dirty="0">
                <a:solidFill>
                  <a:schemeClr val="bg1"/>
                </a:solidFill>
              </a:rPr>
              <a:t> (</a:t>
            </a:r>
            <a:r>
              <a:rPr lang="en-GB" sz="1200" dirty="0" err="1">
                <a:solidFill>
                  <a:schemeClr val="bg1"/>
                </a:solidFill>
              </a:rPr>
              <a:t>Tric</a:t>
            </a:r>
            <a:r>
              <a:rPr lang="en-GB" sz="1200" dirty="0">
                <a:solidFill>
                  <a:schemeClr val="bg1"/>
                </a:solidFill>
              </a:rPr>
              <a:t> a </a:t>
            </a:r>
            <a:r>
              <a:rPr lang="en-GB" sz="1200" dirty="0" err="1">
                <a:solidFill>
                  <a:schemeClr val="bg1"/>
                </a:solidFill>
              </a:rPr>
              <a:t>Chlic</a:t>
            </a:r>
            <a:r>
              <a:rPr lang="en-GB" sz="1200" dirty="0">
                <a:solidFill>
                  <a:schemeClr val="bg1"/>
                </a:solidFill>
              </a:rPr>
              <a:t>, Read Write </a:t>
            </a:r>
            <a:r>
              <a:rPr lang="en-GB" sz="1200" dirty="0" err="1">
                <a:solidFill>
                  <a:schemeClr val="bg1"/>
                </a:solidFill>
              </a:rPr>
              <a:t>Inc</a:t>
            </a:r>
            <a:r>
              <a:rPr lang="en-GB" sz="1200" dirty="0">
                <a:solidFill>
                  <a:schemeClr val="bg1"/>
                </a:solidFill>
              </a:rPr>
              <a:t>, </a:t>
            </a:r>
            <a:r>
              <a:rPr lang="en-GB" sz="1200" dirty="0" err="1">
                <a:solidFill>
                  <a:schemeClr val="bg1"/>
                </a:solidFill>
              </a:rPr>
              <a:t>Mathemateg</a:t>
            </a:r>
            <a:r>
              <a:rPr lang="en-GB" sz="1200" dirty="0">
                <a:solidFill>
                  <a:schemeClr val="bg1"/>
                </a:solidFill>
              </a:rPr>
              <a:t> ac </a:t>
            </a:r>
            <a:r>
              <a:rPr lang="en-GB" sz="1200" dirty="0" err="1" smtClean="0">
                <a:solidFill>
                  <a:schemeClr val="bg1"/>
                </a:solidFill>
              </a:rPr>
              <a:t>Iaith</a:t>
            </a:r>
            <a:r>
              <a:rPr lang="en-GB" sz="1200" dirty="0" smtClean="0">
                <a:solidFill>
                  <a:schemeClr val="bg1"/>
                </a:solidFill>
              </a:rPr>
              <a:t>) ac </a:t>
            </a:r>
            <a:r>
              <a:rPr lang="en-GB" sz="1200" dirty="0" err="1" smtClean="0">
                <a:solidFill>
                  <a:schemeClr val="bg1"/>
                </a:solidFill>
              </a:rPr>
              <a:t>aseiniadau</a:t>
            </a:r>
            <a:r>
              <a:rPr lang="en-GB" sz="1200" dirty="0" smtClean="0">
                <a:solidFill>
                  <a:schemeClr val="bg1"/>
                </a:solidFill>
              </a:rPr>
              <a:t> </a:t>
            </a:r>
            <a:r>
              <a:rPr lang="en-GB" sz="1200" dirty="0" err="1" smtClean="0">
                <a:solidFill>
                  <a:schemeClr val="bg1"/>
                </a:solidFill>
              </a:rPr>
              <a:t>seinyddol</a:t>
            </a:r>
            <a:r>
              <a:rPr lang="en-GB" sz="1200" dirty="0" smtClean="0">
                <a:solidFill>
                  <a:schemeClr val="bg1"/>
                </a:solidFill>
              </a:rPr>
              <a:t>. </a:t>
            </a:r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1349" y="3780060"/>
            <a:ext cx="5632683" cy="267968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790B48A9-DCB0-4E73-BD5B-5F3E3E50BE70}"/>
              </a:ext>
            </a:extLst>
          </p:cNvPr>
          <p:cNvSpPr txBox="1"/>
          <p:nvPr/>
        </p:nvSpPr>
        <p:spPr>
          <a:xfrm>
            <a:off x="4057010" y="3807360"/>
            <a:ext cx="5500620" cy="3216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>
                <a:solidFill>
                  <a:srgbClr val="FFFFFF"/>
                </a:solidFill>
              </a:rPr>
              <a:t>Rhesymau</a:t>
            </a:r>
            <a:r>
              <a:rPr lang="en-GB" sz="1400" b="1" u="sng" dirty="0" smtClean="0">
                <a:solidFill>
                  <a:srgbClr val="FFFFFF"/>
                </a:solidFill>
              </a:rPr>
              <a:t> </a:t>
            </a:r>
            <a:r>
              <a:rPr lang="en-GB" sz="1400" b="1" u="sng" dirty="0" err="1" smtClean="0">
                <a:solidFill>
                  <a:srgbClr val="FFFFFF"/>
                </a:solidFill>
              </a:rPr>
              <a:t>dros</a:t>
            </a:r>
            <a:r>
              <a:rPr lang="en-GB" sz="1400" b="1" u="sng" dirty="0" smtClean="0">
                <a:solidFill>
                  <a:srgbClr val="FFFFFF"/>
                </a:solidFill>
              </a:rPr>
              <a:t> </a:t>
            </a:r>
            <a:r>
              <a:rPr lang="en-GB" sz="1400" b="1" u="sng" dirty="0" err="1" smtClean="0">
                <a:solidFill>
                  <a:srgbClr val="FFFFFF"/>
                </a:solidFill>
              </a:rPr>
              <a:t>ddewis</a:t>
            </a:r>
            <a:r>
              <a:rPr lang="en-GB" sz="1400" b="1" u="sng" dirty="0" smtClean="0">
                <a:solidFill>
                  <a:srgbClr val="FFFFFF"/>
                </a:solidFill>
              </a:rPr>
              <a:t> </a:t>
            </a:r>
            <a:r>
              <a:rPr lang="en-GB" sz="1400" b="1" u="sng" dirty="0" err="1" smtClean="0">
                <a:solidFill>
                  <a:srgbClr val="FFFFFF"/>
                </a:solidFill>
              </a:rPr>
              <a:t>addysgu</a:t>
            </a:r>
            <a:r>
              <a:rPr lang="en-GB" sz="1400" b="1" u="sng" dirty="0" smtClean="0">
                <a:solidFill>
                  <a:srgbClr val="FFFFFF"/>
                </a:solidFill>
              </a:rPr>
              <a:t> </a:t>
            </a:r>
            <a:r>
              <a:rPr lang="en-GB" sz="1400" b="1" u="sng" dirty="0" err="1" smtClean="0">
                <a:solidFill>
                  <a:srgbClr val="FFFFFF"/>
                </a:solidFill>
              </a:rPr>
              <a:t>fel</a:t>
            </a:r>
            <a:r>
              <a:rPr lang="en-GB" sz="1400" b="1" u="sng" dirty="0" smtClean="0">
                <a:solidFill>
                  <a:srgbClr val="FFFFFF"/>
                </a:solidFill>
              </a:rPr>
              <a:t> </a:t>
            </a:r>
            <a:r>
              <a:rPr lang="en-GB" sz="1400" b="1" u="sng" dirty="0" err="1" smtClean="0">
                <a:solidFill>
                  <a:srgbClr val="FFFFFF"/>
                </a:solidFill>
              </a:rPr>
              <a:t>proffesiwn</a:t>
            </a:r>
            <a:endParaRPr lang="en-GB" sz="1400" b="1" u="sng" dirty="0" smtClean="0">
              <a:solidFill>
                <a:srgbClr val="FFFFFF"/>
              </a:solidFill>
            </a:endParaRPr>
          </a:p>
          <a:p>
            <a:endParaRPr lang="en-GB" sz="1200" dirty="0" smtClean="0">
              <a:solidFill>
                <a:srgbClr val="FFFFFF"/>
              </a:solidFill>
            </a:endParaRPr>
          </a:p>
          <a:p>
            <a:pPr algn="just"/>
            <a:r>
              <a:rPr lang="en-GB" sz="1200" dirty="0">
                <a:solidFill>
                  <a:srgbClr val="FFFFFF"/>
                </a:solidFill>
              </a:rPr>
              <a:t>Roedd </a:t>
            </a:r>
            <a:r>
              <a:rPr lang="en-GB" sz="1200" dirty="0" err="1">
                <a:solidFill>
                  <a:srgbClr val="FFFFFF"/>
                </a:solidFill>
              </a:rPr>
              <a:t>yna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lawer</a:t>
            </a:r>
            <a:r>
              <a:rPr lang="en-GB" sz="1200" dirty="0">
                <a:solidFill>
                  <a:srgbClr val="FFFFFF"/>
                </a:solidFill>
              </a:rPr>
              <a:t> o </a:t>
            </a:r>
            <a:r>
              <a:rPr lang="en-GB" sz="1200" dirty="0" err="1">
                <a:solidFill>
                  <a:srgbClr val="FFFFFF"/>
                </a:solidFill>
              </a:rPr>
              <a:t>resymau</a:t>
            </a:r>
            <a:r>
              <a:rPr lang="en-GB" sz="1200" dirty="0">
                <a:solidFill>
                  <a:srgbClr val="FFFFFF"/>
                </a:solidFill>
              </a:rPr>
              <a:t> pam </a:t>
            </a:r>
            <a:r>
              <a:rPr lang="en-GB" sz="1200" dirty="0" err="1">
                <a:solidFill>
                  <a:srgbClr val="FFFFFF"/>
                </a:solidFill>
              </a:rPr>
              <a:t>fy</a:t>
            </a:r>
            <a:r>
              <a:rPr lang="en-GB" sz="1200" dirty="0">
                <a:solidFill>
                  <a:srgbClr val="FFFFFF"/>
                </a:solidFill>
              </a:rPr>
              <a:t> mod </a:t>
            </a:r>
            <a:r>
              <a:rPr lang="en-GB" sz="1200" dirty="0" err="1">
                <a:solidFill>
                  <a:srgbClr val="FFFFFF"/>
                </a:solidFill>
              </a:rPr>
              <a:t>i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wedi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dewis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addysgu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fel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proffesiwn</a:t>
            </a:r>
            <a:r>
              <a:rPr lang="en-GB" sz="1200" dirty="0">
                <a:solidFill>
                  <a:srgbClr val="FFFFFF"/>
                </a:solidFill>
              </a:rPr>
              <a:t>, ac </a:t>
            </a:r>
            <a:r>
              <a:rPr lang="en-GB" sz="1200" dirty="0" err="1">
                <a:solidFill>
                  <a:srgbClr val="FFFFFF"/>
                </a:solidFill>
              </a:rPr>
              <a:t>mae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hynny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oherwydd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fy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mhrofiad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wrth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deithio</a:t>
            </a:r>
            <a:r>
              <a:rPr lang="en-GB" sz="1200" dirty="0">
                <a:solidFill>
                  <a:srgbClr val="FFFFFF"/>
                </a:solidFill>
              </a:rPr>
              <a:t> De-</a:t>
            </a:r>
            <a:r>
              <a:rPr lang="en-GB" sz="1200" dirty="0" err="1">
                <a:solidFill>
                  <a:srgbClr val="FFFFFF"/>
                </a:solidFill>
              </a:rPr>
              <a:t>ddwyrain</a:t>
            </a:r>
            <a:r>
              <a:rPr lang="en-GB" sz="1200" dirty="0">
                <a:solidFill>
                  <a:srgbClr val="FFFFFF"/>
                </a:solidFill>
              </a:rPr>
              <a:t> Asia. </a:t>
            </a:r>
            <a:r>
              <a:rPr lang="en-GB" sz="1200" dirty="0" err="1">
                <a:solidFill>
                  <a:srgbClr val="FFFFFF"/>
                </a:solidFill>
              </a:rPr>
              <a:t>Sylweddolais</a:t>
            </a:r>
            <a:r>
              <a:rPr lang="en-GB" sz="1200" dirty="0">
                <a:solidFill>
                  <a:srgbClr val="FFFFFF"/>
                </a:solidFill>
              </a:rPr>
              <a:t> y </a:t>
            </a:r>
            <a:r>
              <a:rPr lang="en-GB" sz="1200" dirty="0" err="1">
                <a:solidFill>
                  <a:srgbClr val="FFFFFF"/>
                </a:solidFill>
              </a:rPr>
              <a:t>gwahaniaeth</a:t>
            </a:r>
            <a:r>
              <a:rPr lang="en-GB" sz="1200" dirty="0">
                <a:solidFill>
                  <a:srgbClr val="FFFFFF"/>
                </a:solidFill>
              </a:rPr>
              <a:t> o </a:t>
            </a:r>
            <a:r>
              <a:rPr lang="en-GB" sz="1200" dirty="0" err="1">
                <a:solidFill>
                  <a:srgbClr val="FFFFFF"/>
                </a:solidFill>
              </a:rPr>
              <a:t>fewn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addysg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Ym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Mhrydain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a’r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gwledydd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megis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Fietnam</a:t>
            </a:r>
            <a:r>
              <a:rPr lang="en-GB" sz="1200" dirty="0">
                <a:solidFill>
                  <a:srgbClr val="FFFFFF"/>
                </a:solidFill>
              </a:rPr>
              <a:t> a </a:t>
            </a:r>
            <a:r>
              <a:rPr lang="en-GB" sz="1200" dirty="0" err="1">
                <a:solidFill>
                  <a:srgbClr val="FFFFFF"/>
                </a:solidFill>
              </a:rPr>
              <a:t>Gwlad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smtClean="0">
                <a:solidFill>
                  <a:srgbClr val="FFFFFF"/>
                </a:solidFill>
              </a:rPr>
              <a:t>Thai. Roedd y </a:t>
            </a:r>
            <a:r>
              <a:rPr lang="en-GB" sz="1200" dirty="0" err="1" smtClean="0">
                <a:solidFill>
                  <a:srgbClr val="FFFFFF"/>
                </a:solidFill>
              </a:rPr>
              <a:t>profiad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  <a:r>
              <a:rPr lang="en-GB" sz="1200" dirty="0" err="1" smtClean="0">
                <a:solidFill>
                  <a:srgbClr val="FFFFFF"/>
                </a:solidFill>
              </a:rPr>
              <a:t>yma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  <a:r>
              <a:rPr lang="en-GB" sz="1200" dirty="0" err="1" smtClean="0">
                <a:solidFill>
                  <a:srgbClr val="FFFFFF"/>
                </a:solidFill>
              </a:rPr>
              <a:t>yn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  <a:r>
              <a:rPr lang="en-GB" sz="1200" dirty="0" err="1" smtClean="0">
                <a:solidFill>
                  <a:srgbClr val="FFFFFF"/>
                </a:solidFill>
              </a:rPr>
              <a:t>agoriad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  <a:r>
              <a:rPr lang="en-GB" sz="1200" dirty="0" err="1" smtClean="0">
                <a:solidFill>
                  <a:srgbClr val="FFFFFF"/>
                </a:solidFill>
              </a:rPr>
              <a:t>llygaid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  <a:r>
              <a:rPr lang="en-GB" sz="1200" dirty="0" err="1" smtClean="0">
                <a:solidFill>
                  <a:srgbClr val="FFFFFF"/>
                </a:solidFill>
              </a:rPr>
              <a:t>i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b</a:t>
            </a:r>
            <a:r>
              <a:rPr lang="en-GB" sz="1200" dirty="0" err="1" smtClean="0">
                <a:solidFill>
                  <a:srgbClr val="FFFFFF"/>
                </a:solidFill>
              </a:rPr>
              <a:t>wysigrwydd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  <a:r>
              <a:rPr lang="en-GB" sz="1200" dirty="0" err="1" smtClean="0">
                <a:solidFill>
                  <a:srgbClr val="FFFFFF"/>
                </a:solidFill>
              </a:rPr>
              <a:t>addysg</a:t>
            </a:r>
            <a:r>
              <a:rPr lang="en-GB" sz="1200" dirty="0" smtClean="0">
                <a:solidFill>
                  <a:srgbClr val="FFFFFF"/>
                </a:solidFill>
              </a:rPr>
              <a:t>, a </a:t>
            </a:r>
            <a:r>
              <a:rPr lang="en-GB" sz="1200" dirty="0" err="1" smtClean="0">
                <a:solidFill>
                  <a:srgbClr val="FFFFFF"/>
                </a:solidFill>
              </a:rPr>
              <a:t>sut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  <a:r>
              <a:rPr lang="en-GB" sz="1200" dirty="0" err="1" smtClean="0">
                <a:solidFill>
                  <a:srgbClr val="FFFFFF"/>
                </a:solidFill>
              </a:rPr>
              <a:t>mae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  <a:r>
              <a:rPr lang="en-GB" sz="1200" dirty="0" err="1" smtClean="0">
                <a:solidFill>
                  <a:srgbClr val="FFFFFF"/>
                </a:solidFill>
              </a:rPr>
              <a:t>addysg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  <a:r>
              <a:rPr lang="en-GB" sz="1200" dirty="0" err="1" smtClean="0">
                <a:solidFill>
                  <a:srgbClr val="FFFFFF"/>
                </a:solidFill>
              </a:rPr>
              <a:t>yn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  <a:r>
              <a:rPr lang="en-GB" sz="1200" dirty="0" err="1" smtClean="0">
                <a:solidFill>
                  <a:srgbClr val="FFFFFF"/>
                </a:solidFill>
              </a:rPr>
              <a:t>gallu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  <a:r>
              <a:rPr lang="en-GB" sz="1200" dirty="0" err="1" smtClean="0">
                <a:solidFill>
                  <a:srgbClr val="FFFFFF"/>
                </a:solidFill>
              </a:rPr>
              <a:t>rhoi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  <a:r>
              <a:rPr lang="en-GB" sz="1200" dirty="0" err="1" smtClean="0">
                <a:solidFill>
                  <a:srgbClr val="FFFFFF"/>
                </a:solidFill>
              </a:rPr>
              <a:t>cyfleoedd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  <a:r>
              <a:rPr lang="en-GB" sz="1200" dirty="0" err="1" smtClean="0">
                <a:solidFill>
                  <a:srgbClr val="FFFFFF"/>
                </a:solidFill>
              </a:rPr>
              <a:t>i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  <a:r>
              <a:rPr lang="en-GB" sz="1200" dirty="0" err="1" smtClean="0">
                <a:solidFill>
                  <a:srgbClr val="FFFFFF"/>
                </a:solidFill>
              </a:rPr>
              <a:t>wella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  <a:r>
              <a:rPr lang="en-GB" sz="1200" dirty="0" err="1" smtClean="0">
                <a:solidFill>
                  <a:srgbClr val="FFFFFF"/>
                </a:solidFill>
              </a:rPr>
              <a:t>eich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  <a:r>
              <a:rPr lang="en-GB" sz="1200" dirty="0" err="1" smtClean="0">
                <a:solidFill>
                  <a:srgbClr val="FFFFFF"/>
                </a:solidFill>
              </a:rPr>
              <a:t>bywyd</a:t>
            </a:r>
            <a:r>
              <a:rPr lang="en-GB" sz="1200" dirty="0" smtClean="0">
                <a:solidFill>
                  <a:srgbClr val="FFFFFF"/>
                </a:solidFill>
              </a:rPr>
              <a:t>. </a:t>
            </a:r>
          </a:p>
          <a:p>
            <a:pPr algn="just"/>
            <a:r>
              <a:rPr lang="en-GB" sz="1200" dirty="0">
                <a:solidFill>
                  <a:srgbClr val="FFFFFF"/>
                </a:solidFill>
              </a:rPr>
              <a:t>Ar </a:t>
            </a:r>
            <a:r>
              <a:rPr lang="en-GB" sz="1200" dirty="0" err="1">
                <a:solidFill>
                  <a:srgbClr val="FFFFFF"/>
                </a:solidFill>
              </a:rPr>
              <a:t>ôl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gweithio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fel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athrawes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Saesneg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yn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Tsieina</a:t>
            </a:r>
            <a:r>
              <a:rPr lang="en-GB" sz="1200" dirty="0">
                <a:solidFill>
                  <a:srgbClr val="FFFFFF"/>
                </a:solidFill>
              </a:rPr>
              <a:t>, </a:t>
            </a:r>
            <a:r>
              <a:rPr lang="en-GB" sz="1200" dirty="0" err="1">
                <a:solidFill>
                  <a:srgbClr val="FFFFFF"/>
                </a:solidFill>
              </a:rPr>
              <a:t>roedd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yn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amlwg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i</a:t>
            </a:r>
            <a:r>
              <a:rPr lang="en-GB" sz="1200" dirty="0">
                <a:solidFill>
                  <a:srgbClr val="FFFFFF"/>
                </a:solidFill>
              </a:rPr>
              <a:t> mi </a:t>
            </a:r>
            <a:r>
              <a:rPr lang="en-GB" sz="1200" dirty="0" err="1">
                <a:solidFill>
                  <a:srgbClr val="FFFFFF"/>
                </a:solidFill>
              </a:rPr>
              <a:t>mai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hwn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oedd</a:t>
            </a:r>
            <a:r>
              <a:rPr lang="en-GB" sz="1200" dirty="0">
                <a:solidFill>
                  <a:srgbClr val="FFFFFF"/>
                </a:solidFill>
              </a:rPr>
              <a:t> y </a:t>
            </a:r>
            <a:r>
              <a:rPr lang="en-GB" sz="1200" dirty="0" err="1">
                <a:solidFill>
                  <a:srgbClr val="FFFFFF"/>
                </a:solidFill>
              </a:rPr>
              <a:t>proffesiwn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yr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hoffwn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ei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ddilyn</a:t>
            </a:r>
            <a:r>
              <a:rPr lang="en-GB" sz="1200" dirty="0" smtClean="0">
                <a:solidFill>
                  <a:srgbClr val="FFFFFF"/>
                </a:solidFill>
              </a:rPr>
              <a:t>. Felly,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 smtClean="0">
                <a:solidFill>
                  <a:srgbClr val="FFFFFF"/>
                </a:solidFill>
              </a:rPr>
              <a:t>dechreuais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weithio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fel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athrawes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cynorthwyydd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i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ennill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profiad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pellach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yn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ysgolion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Cymru</a:t>
            </a:r>
            <a:r>
              <a:rPr lang="en-GB" sz="1200" dirty="0">
                <a:solidFill>
                  <a:srgbClr val="FFFFFF"/>
                </a:solidFill>
              </a:rPr>
              <a:t>. Rydw </a:t>
            </a:r>
            <a:r>
              <a:rPr lang="en-GB" sz="1200" dirty="0" err="1">
                <a:solidFill>
                  <a:srgbClr val="FFFFFF"/>
                </a:solidFill>
              </a:rPr>
              <a:t>i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wedi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mwynhau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gweithio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gyda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phlant</a:t>
            </a:r>
            <a:r>
              <a:rPr lang="en-GB" sz="1200" dirty="0">
                <a:solidFill>
                  <a:srgbClr val="FFFFFF"/>
                </a:solidFill>
              </a:rPr>
              <a:t> ac </a:t>
            </a:r>
            <a:r>
              <a:rPr lang="en-GB" sz="1200" dirty="0" err="1">
                <a:solidFill>
                  <a:srgbClr val="FFFFFF"/>
                </a:solidFill>
              </a:rPr>
              <a:t>yn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gobeithio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cael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dyfodol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hapus</a:t>
            </a:r>
            <a:r>
              <a:rPr lang="en-GB" sz="1200" dirty="0">
                <a:solidFill>
                  <a:srgbClr val="FFFFFF"/>
                </a:solidFill>
              </a:rPr>
              <a:t> o </a:t>
            </a:r>
            <a:r>
              <a:rPr lang="en-GB" sz="1200" dirty="0" err="1">
                <a:solidFill>
                  <a:srgbClr val="FFFFFF"/>
                </a:solidFill>
              </a:rPr>
              <a:t>fewn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 smtClean="0">
                <a:solidFill>
                  <a:srgbClr val="FFFFFF"/>
                </a:solidFill>
              </a:rPr>
              <a:t>addysg</a:t>
            </a:r>
            <a:r>
              <a:rPr lang="en-GB" sz="1200" dirty="0" smtClean="0">
                <a:solidFill>
                  <a:srgbClr val="FFFFFF"/>
                </a:solidFill>
              </a:rPr>
              <a:t>.</a:t>
            </a:r>
            <a:endParaRPr lang="en-GB" sz="1200" dirty="0">
              <a:solidFill>
                <a:srgbClr val="FFFFFF"/>
              </a:solidFill>
            </a:endParaRPr>
          </a:p>
          <a:p>
            <a:endParaRPr lang="en-GB" sz="1200" dirty="0" smtClean="0">
              <a:solidFill>
                <a:srgbClr val="FFFFFF"/>
              </a:solidFill>
            </a:endParaRPr>
          </a:p>
          <a:p>
            <a:endParaRPr lang="en-GB" sz="1100" dirty="0">
              <a:solidFill>
                <a:srgbClr val="FFFFFF"/>
              </a:solidFill>
            </a:endParaRPr>
          </a:p>
          <a:p>
            <a:endParaRPr lang="en-GB" sz="1100" dirty="0" smtClean="0">
              <a:solidFill>
                <a:srgbClr val="FFFFFF"/>
              </a:solidFill>
            </a:endParaRPr>
          </a:p>
          <a:p>
            <a:endParaRPr lang="en-GB" sz="1100" dirty="0">
              <a:solidFill>
                <a:srgbClr val="FFFFFF"/>
              </a:solidFill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xmlns="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9760" y="924560"/>
            <a:ext cx="3738881" cy="249936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9B5B33C0-C8D5-40A4-8E7B-A15741A16A2F}"/>
              </a:ext>
            </a:extLst>
          </p:cNvPr>
          <p:cNvSpPr txBox="1"/>
          <p:nvPr/>
        </p:nvSpPr>
        <p:spPr>
          <a:xfrm>
            <a:off x="8233650" y="1000043"/>
            <a:ext cx="3734830" cy="24776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smtClean="0">
                <a:solidFill>
                  <a:srgbClr val="FFFFFF"/>
                </a:solidFill>
              </a:rPr>
              <a:t>Y math o </a:t>
            </a:r>
            <a:r>
              <a:rPr lang="en-GB" sz="1200" b="1" u="sng" dirty="0" err="1" smtClean="0">
                <a:solidFill>
                  <a:srgbClr val="FFFFFF"/>
                </a:solidFill>
              </a:rPr>
              <a:t>athro</a:t>
            </a:r>
            <a:r>
              <a:rPr lang="en-GB" sz="1200" b="1" u="sng" dirty="0" smtClean="0">
                <a:solidFill>
                  <a:srgbClr val="FFFFFF"/>
                </a:solidFill>
              </a:rPr>
              <a:t> </a:t>
            </a:r>
            <a:r>
              <a:rPr lang="en-GB" sz="1200" b="1" u="sng" dirty="0" err="1" smtClean="0">
                <a:solidFill>
                  <a:srgbClr val="FFFFFF"/>
                </a:solidFill>
              </a:rPr>
              <a:t>hoffaf</a:t>
            </a:r>
            <a:r>
              <a:rPr lang="en-GB" sz="1200" b="1" u="sng" dirty="0" smtClean="0">
                <a:solidFill>
                  <a:srgbClr val="FFFFFF"/>
                </a:solidFill>
              </a:rPr>
              <a:t> </a:t>
            </a:r>
            <a:r>
              <a:rPr lang="en-GB" sz="1200" b="1" u="sng" dirty="0" smtClean="0">
                <a:solidFill>
                  <a:srgbClr val="FFFFFF"/>
                </a:solidFill>
              </a:rPr>
              <a:t>bod</a:t>
            </a:r>
          </a:p>
          <a:p>
            <a:endParaRPr lang="en-GB" sz="1200" b="1" u="sng" dirty="0" smtClean="0">
              <a:solidFill>
                <a:srgbClr val="FFFFFF"/>
              </a:solidFill>
            </a:endParaRPr>
          </a:p>
          <a:p>
            <a:pPr algn="just"/>
            <a:r>
              <a:rPr lang="en-GB" sz="1200" dirty="0">
                <a:solidFill>
                  <a:srgbClr val="FFFFFF"/>
                </a:solidFill>
              </a:rPr>
              <a:t>Hoffwn </a:t>
            </a:r>
            <a:r>
              <a:rPr lang="en-GB" sz="1200" dirty="0" err="1">
                <a:solidFill>
                  <a:srgbClr val="FFFFFF"/>
                </a:solidFill>
              </a:rPr>
              <a:t>i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fod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yn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athrawes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garedig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sydd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yn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deg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i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bawb</a:t>
            </a:r>
            <a:r>
              <a:rPr lang="en-GB" sz="1200" dirty="0">
                <a:solidFill>
                  <a:srgbClr val="FFFFFF"/>
                </a:solidFill>
              </a:rPr>
              <a:t> ac </a:t>
            </a:r>
            <a:r>
              <a:rPr lang="en-GB" sz="1200" dirty="0" err="1">
                <a:solidFill>
                  <a:srgbClr val="FFFFFF"/>
                </a:solidFill>
              </a:rPr>
              <a:t>yn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defnyddio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hiwmor</a:t>
            </a:r>
            <a:r>
              <a:rPr lang="en-GB" sz="1200" dirty="0">
                <a:solidFill>
                  <a:srgbClr val="FFFFFF"/>
                </a:solidFill>
              </a:rPr>
              <a:t> da. </a:t>
            </a:r>
            <a:r>
              <a:rPr lang="en-GB" sz="1200" dirty="0" err="1">
                <a:solidFill>
                  <a:srgbClr val="FFFFFF"/>
                </a:solidFill>
              </a:rPr>
              <a:t>Wrth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ddysgu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yn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Tsieina</a:t>
            </a:r>
            <a:r>
              <a:rPr lang="en-GB" sz="1200" dirty="0">
                <a:solidFill>
                  <a:srgbClr val="FFFFFF"/>
                </a:solidFill>
              </a:rPr>
              <a:t> o </a:t>
            </a:r>
            <a:r>
              <a:rPr lang="en-GB" sz="1200" dirty="0" err="1">
                <a:solidFill>
                  <a:srgbClr val="FFFFFF"/>
                </a:solidFill>
              </a:rPr>
              <a:t>flaen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dosbarthiadau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smtClean="0">
                <a:solidFill>
                  <a:srgbClr val="FFFFFF"/>
                </a:solidFill>
              </a:rPr>
              <a:t>60 </a:t>
            </a:r>
            <a:r>
              <a:rPr lang="en-GB" sz="1200" dirty="0" err="1">
                <a:solidFill>
                  <a:srgbClr val="FFFFFF"/>
                </a:solidFill>
              </a:rPr>
              <a:t>i</a:t>
            </a:r>
            <a:r>
              <a:rPr lang="en-GB" sz="1200" dirty="0">
                <a:solidFill>
                  <a:srgbClr val="FFFFFF"/>
                </a:solidFill>
              </a:rPr>
              <a:t> 70 o </a:t>
            </a:r>
            <a:r>
              <a:rPr lang="en-GB" sz="1200" dirty="0" err="1">
                <a:solidFill>
                  <a:srgbClr val="FFFFFF"/>
                </a:solidFill>
              </a:rPr>
              <a:t>ddisgyblion</a:t>
            </a:r>
            <a:r>
              <a:rPr lang="en-GB" sz="1200" dirty="0">
                <a:solidFill>
                  <a:srgbClr val="FFFFFF"/>
                </a:solidFill>
              </a:rPr>
              <a:t>, </a:t>
            </a:r>
            <a:r>
              <a:rPr lang="en-GB" sz="1200" dirty="0" err="1">
                <a:solidFill>
                  <a:srgbClr val="FFFFFF"/>
                </a:solidFill>
              </a:rPr>
              <a:t>rwy’n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ymwybodol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smtClean="0">
                <a:solidFill>
                  <a:srgbClr val="FFFFFF"/>
                </a:solidFill>
              </a:rPr>
              <a:t>o </a:t>
            </a:r>
            <a:r>
              <a:rPr lang="en-GB" sz="1200" dirty="0" err="1" smtClean="0">
                <a:solidFill>
                  <a:srgbClr val="FFFFFF"/>
                </a:solidFill>
              </a:rPr>
              <a:t>bwysigrwydd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 smtClean="0">
                <a:solidFill>
                  <a:srgbClr val="FFFFFF"/>
                </a:solidFill>
              </a:rPr>
              <a:t>gyfathrebu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yn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glir</a:t>
            </a:r>
            <a:r>
              <a:rPr lang="en-GB" sz="1200" dirty="0" smtClean="0">
                <a:solidFill>
                  <a:srgbClr val="FFFFFF"/>
                </a:solidFill>
              </a:rPr>
              <a:t>.</a:t>
            </a:r>
            <a:r>
              <a:rPr lang="en-GB" sz="1200" dirty="0">
                <a:solidFill>
                  <a:srgbClr val="FFFFFF"/>
                </a:solidFill>
              </a:rPr>
              <a:t> Hoffwn </a:t>
            </a:r>
            <a:r>
              <a:rPr lang="en-GB" sz="1200" dirty="0" err="1">
                <a:solidFill>
                  <a:srgbClr val="FFFFFF"/>
                </a:solidFill>
              </a:rPr>
              <a:t>i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hefyd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feddwl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fy</a:t>
            </a:r>
            <a:r>
              <a:rPr lang="en-GB" sz="1200" dirty="0">
                <a:solidFill>
                  <a:srgbClr val="FFFFFF"/>
                </a:solidFill>
              </a:rPr>
              <a:t> mod </a:t>
            </a:r>
            <a:r>
              <a:rPr lang="en-GB" sz="1200" dirty="0" err="1">
                <a:solidFill>
                  <a:srgbClr val="FFFFFF"/>
                </a:solidFill>
              </a:rPr>
              <a:t>i'n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rhywun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sy'n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addasu'n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dda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i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newidiadau</a:t>
            </a:r>
            <a:r>
              <a:rPr lang="en-GB" sz="1200" dirty="0">
                <a:solidFill>
                  <a:srgbClr val="FFFFFF"/>
                </a:solidFill>
              </a:rPr>
              <a:t> ac </a:t>
            </a:r>
            <a:r>
              <a:rPr lang="en-GB" sz="1200" dirty="0" err="1">
                <a:solidFill>
                  <a:srgbClr val="FFFFFF"/>
                </a:solidFill>
              </a:rPr>
              <a:t>yn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mwynhau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gwahanol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heriau</a:t>
            </a:r>
            <a:r>
              <a:rPr lang="en-GB" sz="1200" dirty="0">
                <a:solidFill>
                  <a:srgbClr val="FFFFFF"/>
                </a:solidFill>
              </a:rPr>
              <a:t>. O </a:t>
            </a:r>
            <a:r>
              <a:rPr lang="en-GB" sz="1200" dirty="0" err="1">
                <a:solidFill>
                  <a:srgbClr val="FFFFFF"/>
                </a:solidFill>
              </a:rPr>
              <a:t>ganlyniad</a:t>
            </a:r>
            <a:r>
              <a:rPr lang="en-GB" sz="1200" dirty="0">
                <a:solidFill>
                  <a:srgbClr val="FFFFFF"/>
                </a:solidFill>
              </a:rPr>
              <a:t>, </a:t>
            </a:r>
            <a:r>
              <a:rPr lang="en-GB" sz="1200" dirty="0" err="1" smtClean="0">
                <a:solidFill>
                  <a:srgbClr val="FFFFFF"/>
                </a:solidFill>
              </a:rPr>
              <a:t>credaf</a:t>
            </a:r>
            <a:r>
              <a:rPr lang="en-GB" sz="1200" smtClean="0">
                <a:solidFill>
                  <a:srgbClr val="FFFFFF"/>
                </a:solidFill>
              </a:rPr>
              <a:t> bod </a:t>
            </a:r>
            <a:r>
              <a:rPr lang="en-GB" sz="1200" dirty="0" err="1">
                <a:solidFill>
                  <a:srgbClr val="FFFFFF"/>
                </a:solidFill>
              </a:rPr>
              <a:t>cyfleoedd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newydd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yn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holl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bwysig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i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blant</a:t>
            </a:r>
            <a:r>
              <a:rPr lang="en-GB" sz="1200" dirty="0">
                <a:solidFill>
                  <a:srgbClr val="FFFFFF"/>
                </a:solidFill>
              </a:rPr>
              <a:t>, a </a:t>
            </a:r>
            <a:r>
              <a:rPr lang="en-GB" sz="1200" dirty="0" err="1">
                <a:solidFill>
                  <a:srgbClr val="FFFFFF"/>
                </a:solidFill>
              </a:rPr>
              <a:t>byddwn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i’n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sicrhau</a:t>
            </a:r>
            <a:r>
              <a:rPr lang="en-GB" sz="1200" dirty="0">
                <a:solidFill>
                  <a:srgbClr val="FFFFFF"/>
                </a:solidFill>
              </a:rPr>
              <a:t> bod </a:t>
            </a:r>
            <a:r>
              <a:rPr lang="en-GB" sz="1200" dirty="0" err="1">
                <a:solidFill>
                  <a:srgbClr val="FFFFFF"/>
                </a:solidFill>
              </a:rPr>
              <a:t>disgyblion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yn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cael</a:t>
            </a:r>
            <a:r>
              <a:rPr lang="en-GB" sz="1200" dirty="0">
                <a:solidFill>
                  <a:srgbClr val="FFFFFF"/>
                </a:solidFill>
              </a:rPr>
              <a:t> y </a:t>
            </a:r>
            <a:r>
              <a:rPr lang="en-GB" sz="1200" dirty="0" err="1">
                <a:solidFill>
                  <a:srgbClr val="FFFFFF"/>
                </a:solidFill>
              </a:rPr>
              <a:t>cyfle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i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wneud</a:t>
            </a:r>
            <a:r>
              <a:rPr lang="en-GB" sz="1200" dirty="0">
                <a:solidFill>
                  <a:srgbClr val="FFFFFF"/>
                </a:solidFill>
              </a:rPr>
              <a:t> </a:t>
            </a:r>
            <a:r>
              <a:rPr lang="en-GB" sz="1200" dirty="0" err="1">
                <a:solidFill>
                  <a:srgbClr val="FFFFFF"/>
                </a:solidFill>
              </a:rPr>
              <a:t>hyn</a:t>
            </a:r>
            <a:r>
              <a:rPr lang="en-GB" sz="1200" dirty="0">
                <a:solidFill>
                  <a:srgbClr val="FFFFFF"/>
                </a:solidFill>
              </a:rPr>
              <a:t>. </a:t>
            </a:r>
          </a:p>
          <a:p>
            <a:endParaRPr lang="en-GB" sz="1100" dirty="0">
              <a:solidFill>
                <a:srgbClr val="FFFFFF"/>
              </a:solidFill>
            </a:endParaRP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xmlns="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9" cy="1985406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64B893A5-04B7-4831-9F75-23466AF3DA69}"/>
              </a:ext>
            </a:extLst>
          </p:cNvPr>
          <p:cNvSpPr txBox="1"/>
          <p:nvPr/>
        </p:nvSpPr>
        <p:spPr>
          <a:xfrm>
            <a:off x="9664506" y="3792221"/>
            <a:ext cx="2229207" cy="1754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>
                <a:solidFill>
                  <a:srgbClr val="FFFFFF"/>
                </a:solidFill>
              </a:rPr>
              <a:t>Meysydd</a:t>
            </a:r>
            <a:r>
              <a:rPr lang="en-GB" sz="1200" b="1" u="sng" dirty="0" smtClean="0">
                <a:solidFill>
                  <a:srgbClr val="FFFFFF"/>
                </a:solidFill>
              </a:rPr>
              <a:t> / </a:t>
            </a:r>
            <a:r>
              <a:rPr lang="en-GB" sz="1200" b="1" u="sng" dirty="0" err="1" smtClean="0">
                <a:solidFill>
                  <a:srgbClr val="FFFFFF"/>
                </a:solidFill>
              </a:rPr>
              <a:t>pynciau</a:t>
            </a:r>
            <a:r>
              <a:rPr lang="en-GB" sz="1200" b="1" u="sng" dirty="0" smtClean="0">
                <a:solidFill>
                  <a:srgbClr val="FFFFFF"/>
                </a:solidFill>
              </a:rPr>
              <a:t> </a:t>
            </a:r>
            <a:r>
              <a:rPr lang="en-GB" sz="1200" b="1" u="sng" dirty="0" err="1" smtClean="0">
                <a:solidFill>
                  <a:srgbClr val="FFFFFF"/>
                </a:solidFill>
              </a:rPr>
              <a:t>medraf</a:t>
            </a:r>
            <a:r>
              <a:rPr lang="en-GB" sz="1200" b="1" u="sng" dirty="0" smtClean="0">
                <a:solidFill>
                  <a:srgbClr val="FFFFFF"/>
                </a:solidFill>
              </a:rPr>
              <a:t> </a:t>
            </a:r>
            <a:r>
              <a:rPr lang="en-GB" sz="1200" b="1" u="sng" dirty="0" err="1" smtClean="0">
                <a:solidFill>
                  <a:srgbClr val="FFFFFF"/>
                </a:solidFill>
              </a:rPr>
              <a:t>eu</a:t>
            </a:r>
            <a:r>
              <a:rPr lang="en-GB" sz="1200" b="1" u="sng" dirty="0" smtClean="0">
                <a:solidFill>
                  <a:srgbClr val="FFFFFF"/>
                </a:solidFill>
              </a:rPr>
              <a:t> </a:t>
            </a:r>
            <a:r>
              <a:rPr lang="en-GB" sz="1200" b="1" u="sng" dirty="0" err="1" smtClean="0">
                <a:solidFill>
                  <a:srgbClr val="FFFFFF"/>
                </a:solidFill>
              </a:rPr>
              <a:t>haddysgu</a:t>
            </a:r>
            <a:endParaRPr lang="en-GB" sz="1200" b="1" u="sng" dirty="0" smtClean="0">
              <a:solidFill>
                <a:srgbClr val="FFFFFF"/>
              </a:solidFill>
            </a:endParaRPr>
          </a:p>
          <a:p>
            <a:endParaRPr lang="en-GB" sz="1200" b="1" u="sng" dirty="0">
              <a:solidFill>
                <a:srgbClr val="FFFFFF"/>
              </a:solidFill>
            </a:endParaRPr>
          </a:p>
          <a:p>
            <a:r>
              <a:rPr lang="en-GB" sz="1200" dirty="0" smtClean="0">
                <a:solidFill>
                  <a:srgbClr val="FFFFFF"/>
                </a:solidFill>
              </a:rPr>
              <a:t>-</a:t>
            </a:r>
            <a:r>
              <a:rPr lang="en-GB" sz="1200" dirty="0" err="1" smtClean="0">
                <a:solidFill>
                  <a:srgbClr val="FFFFFF"/>
                </a:solidFill>
              </a:rPr>
              <a:t>Iaith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</a:p>
          <a:p>
            <a:r>
              <a:rPr lang="en-GB" sz="1200" dirty="0" smtClean="0">
                <a:solidFill>
                  <a:srgbClr val="FFFFFF"/>
                </a:solidFill>
              </a:rPr>
              <a:t>-</a:t>
            </a:r>
            <a:r>
              <a:rPr lang="en-GB" sz="1200" dirty="0" err="1" smtClean="0">
                <a:solidFill>
                  <a:srgbClr val="FFFFFF"/>
                </a:solidFill>
              </a:rPr>
              <a:t>Dyniaethau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</a:p>
          <a:p>
            <a:r>
              <a:rPr lang="en-GB" sz="1200" dirty="0" smtClean="0">
                <a:solidFill>
                  <a:srgbClr val="FFFFFF"/>
                </a:solidFill>
              </a:rPr>
              <a:t>-</a:t>
            </a:r>
            <a:r>
              <a:rPr lang="en-GB" sz="1200" dirty="0" err="1" smtClean="0">
                <a:solidFill>
                  <a:srgbClr val="FFFFFF"/>
                </a:solidFill>
              </a:rPr>
              <a:t>Celfyddydau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  <a:r>
              <a:rPr lang="en-GB" sz="1200" dirty="0" err="1" smtClean="0">
                <a:solidFill>
                  <a:srgbClr val="FFFFFF"/>
                </a:solidFill>
              </a:rPr>
              <a:t>Mynegiadol</a:t>
            </a:r>
            <a:endParaRPr lang="en-GB" sz="1200" dirty="0" smtClean="0">
              <a:solidFill>
                <a:srgbClr val="FFFFFF"/>
              </a:solidFill>
            </a:endParaRPr>
          </a:p>
          <a:p>
            <a:r>
              <a:rPr lang="en-GB" sz="1200" dirty="0" smtClean="0">
                <a:solidFill>
                  <a:srgbClr val="FFFFFF"/>
                </a:solidFill>
              </a:rPr>
              <a:t>-</a:t>
            </a:r>
            <a:r>
              <a:rPr lang="en-GB" sz="1200" dirty="0" err="1" smtClean="0">
                <a:solidFill>
                  <a:srgbClr val="FFFFFF"/>
                </a:solidFill>
              </a:rPr>
              <a:t>Addysg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  <a:r>
              <a:rPr lang="en-GB" sz="1200" dirty="0" err="1" smtClean="0">
                <a:solidFill>
                  <a:srgbClr val="FFFFFF"/>
                </a:solidFill>
              </a:rPr>
              <a:t>Gorfforol</a:t>
            </a:r>
            <a:r>
              <a:rPr lang="en-GB" sz="1200" dirty="0" smtClean="0">
                <a:solidFill>
                  <a:srgbClr val="FFFFFF"/>
                </a:solidFill>
              </a:rPr>
              <a:t> </a:t>
            </a:r>
          </a:p>
          <a:p>
            <a:r>
              <a:rPr lang="en-GB" sz="1200" dirty="0" smtClean="0">
                <a:solidFill>
                  <a:srgbClr val="FFFFFF"/>
                </a:solidFill>
              </a:rPr>
              <a:t>-</a:t>
            </a:r>
            <a:r>
              <a:rPr lang="en-GB" sz="1200" dirty="0" err="1" smtClean="0">
                <a:solidFill>
                  <a:srgbClr val="FFFFFF"/>
                </a:solidFill>
              </a:rPr>
              <a:t>Mathemateg</a:t>
            </a:r>
            <a:endParaRPr lang="en-GB" sz="1200" dirty="0" smtClean="0">
              <a:solidFill>
                <a:srgbClr val="FFFFFF"/>
              </a:solidFill>
            </a:endParaRPr>
          </a:p>
          <a:p>
            <a:endParaRPr lang="en-GB" sz="1200" dirty="0">
              <a:solidFill>
                <a:srgbClr val="FFFFFF"/>
              </a:solidFill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369" y="4308620"/>
            <a:ext cx="3672740" cy="1981999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148586" y="4319249"/>
            <a:ext cx="2493630" cy="19851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>
                <a:solidFill>
                  <a:srgbClr val="FFFFFF"/>
                </a:solidFill>
              </a:rPr>
              <a:t>Cefndir</a:t>
            </a:r>
            <a:r>
              <a:rPr lang="en-GB" sz="1200" b="1" u="sng" dirty="0" smtClean="0">
                <a:solidFill>
                  <a:srgbClr val="FFFFFF"/>
                </a:solidFill>
              </a:rPr>
              <a:t> </a:t>
            </a:r>
            <a:r>
              <a:rPr lang="en-GB" sz="1200" b="1" u="sng" dirty="0" err="1" smtClean="0">
                <a:solidFill>
                  <a:srgbClr val="FFFFFF"/>
                </a:solidFill>
              </a:rPr>
              <a:t>academaidd</a:t>
            </a:r>
            <a:endParaRPr lang="en-GB" sz="1200" b="1" u="sng" dirty="0" smtClean="0">
              <a:solidFill>
                <a:srgbClr val="FFFFFF"/>
              </a:solidFill>
            </a:endParaRPr>
          </a:p>
          <a:p>
            <a:endParaRPr lang="en-GB" sz="1100" dirty="0">
              <a:solidFill>
                <a:srgbClr val="FFFFFF"/>
              </a:solidFill>
            </a:endParaRPr>
          </a:p>
          <a:p>
            <a:r>
              <a:rPr lang="en-GB" sz="1100" dirty="0" smtClean="0">
                <a:solidFill>
                  <a:srgbClr val="FFFFFF"/>
                </a:solidFill>
              </a:rPr>
              <a:t>-</a:t>
            </a:r>
            <a:r>
              <a:rPr lang="en-GB" sz="1100" dirty="0" err="1" smtClean="0">
                <a:solidFill>
                  <a:srgbClr val="FFFFFF"/>
                </a:solidFill>
              </a:rPr>
              <a:t>Ysgol</a:t>
            </a:r>
            <a:r>
              <a:rPr lang="en-GB" sz="1100" dirty="0" smtClean="0">
                <a:solidFill>
                  <a:srgbClr val="FFFFFF"/>
                </a:solidFill>
              </a:rPr>
              <a:t> </a:t>
            </a:r>
            <a:r>
              <a:rPr lang="en-GB" sz="1100" dirty="0" err="1" smtClean="0">
                <a:solidFill>
                  <a:srgbClr val="FFFFFF"/>
                </a:solidFill>
              </a:rPr>
              <a:t>Gynradd</a:t>
            </a:r>
            <a:r>
              <a:rPr lang="en-GB" sz="1100" dirty="0" smtClean="0">
                <a:solidFill>
                  <a:srgbClr val="FFFFFF"/>
                </a:solidFill>
              </a:rPr>
              <a:t> </a:t>
            </a:r>
            <a:r>
              <a:rPr lang="en-GB" sz="1100" dirty="0" err="1" smtClean="0">
                <a:solidFill>
                  <a:srgbClr val="FFFFFF"/>
                </a:solidFill>
              </a:rPr>
              <a:t>Potyberem</a:t>
            </a:r>
            <a:endParaRPr lang="en-GB" sz="1100" dirty="0" smtClean="0">
              <a:solidFill>
                <a:srgbClr val="FFFFFF"/>
              </a:solidFill>
            </a:endParaRPr>
          </a:p>
          <a:p>
            <a:endParaRPr lang="en-GB" sz="1100" dirty="0" smtClean="0">
              <a:solidFill>
                <a:srgbClr val="FFFFFF"/>
              </a:solidFill>
            </a:endParaRPr>
          </a:p>
          <a:p>
            <a:r>
              <a:rPr lang="en-GB" sz="1100" dirty="0" smtClean="0">
                <a:solidFill>
                  <a:srgbClr val="FFFFFF"/>
                </a:solidFill>
              </a:rPr>
              <a:t>-</a:t>
            </a:r>
            <a:r>
              <a:rPr lang="en-GB" sz="1100" dirty="0" err="1" smtClean="0">
                <a:solidFill>
                  <a:srgbClr val="FFFFFF"/>
                </a:solidFill>
              </a:rPr>
              <a:t>Ysgol</a:t>
            </a:r>
            <a:r>
              <a:rPr lang="en-GB" sz="1100" dirty="0" smtClean="0">
                <a:solidFill>
                  <a:srgbClr val="FFFFFF"/>
                </a:solidFill>
              </a:rPr>
              <a:t> </a:t>
            </a:r>
            <a:r>
              <a:rPr lang="en-GB" sz="1100" dirty="0" err="1" smtClean="0">
                <a:solidFill>
                  <a:srgbClr val="FFFFFF"/>
                </a:solidFill>
              </a:rPr>
              <a:t>Gyfun</a:t>
            </a:r>
            <a:r>
              <a:rPr lang="en-GB" sz="1100" dirty="0" smtClean="0">
                <a:solidFill>
                  <a:srgbClr val="FFFFFF"/>
                </a:solidFill>
              </a:rPr>
              <a:t> </a:t>
            </a:r>
            <a:r>
              <a:rPr lang="en-GB" sz="1100" dirty="0" err="1" smtClean="0">
                <a:solidFill>
                  <a:srgbClr val="FFFFFF"/>
                </a:solidFill>
              </a:rPr>
              <a:t>Maes</a:t>
            </a:r>
            <a:r>
              <a:rPr lang="en-GB" sz="1100" dirty="0" smtClean="0">
                <a:solidFill>
                  <a:srgbClr val="FFFFFF"/>
                </a:solidFill>
              </a:rPr>
              <a:t> </a:t>
            </a:r>
            <a:r>
              <a:rPr lang="en-GB" sz="1100" dirty="0" err="1" smtClean="0">
                <a:solidFill>
                  <a:srgbClr val="FFFFFF"/>
                </a:solidFill>
              </a:rPr>
              <a:t>Yr</a:t>
            </a:r>
            <a:r>
              <a:rPr lang="en-GB" sz="1100" dirty="0" smtClean="0">
                <a:solidFill>
                  <a:srgbClr val="FFFFFF"/>
                </a:solidFill>
              </a:rPr>
              <a:t> </a:t>
            </a:r>
            <a:r>
              <a:rPr lang="en-GB" sz="1100" dirty="0" err="1" smtClean="0">
                <a:solidFill>
                  <a:srgbClr val="FFFFFF"/>
                </a:solidFill>
              </a:rPr>
              <a:t>Yrfa</a:t>
            </a:r>
            <a:endParaRPr lang="en-GB" sz="1100" dirty="0" smtClean="0">
              <a:solidFill>
                <a:srgbClr val="FFFFFF"/>
              </a:solidFill>
            </a:endParaRPr>
          </a:p>
          <a:p>
            <a:endParaRPr lang="en-GB" sz="1100" dirty="0">
              <a:solidFill>
                <a:srgbClr val="FFFFFF"/>
              </a:solidFill>
            </a:endParaRPr>
          </a:p>
          <a:p>
            <a:r>
              <a:rPr lang="en-GB" sz="1100" dirty="0">
                <a:solidFill>
                  <a:srgbClr val="FFFFFF"/>
                </a:solidFill>
              </a:rPr>
              <a:t>-</a:t>
            </a:r>
            <a:r>
              <a:rPr lang="en-GB" sz="1100" dirty="0" err="1" smtClean="0">
                <a:solidFill>
                  <a:srgbClr val="FFFFFF"/>
                </a:solidFill>
              </a:rPr>
              <a:t>Prifysgol</a:t>
            </a:r>
            <a:r>
              <a:rPr lang="en-GB" sz="1100" dirty="0" smtClean="0">
                <a:solidFill>
                  <a:srgbClr val="FFFFFF"/>
                </a:solidFill>
              </a:rPr>
              <a:t> Metropolitan </a:t>
            </a:r>
            <a:r>
              <a:rPr lang="en-GB" sz="1100" dirty="0" err="1" smtClean="0">
                <a:solidFill>
                  <a:srgbClr val="FFFFFF"/>
                </a:solidFill>
              </a:rPr>
              <a:t>Caerdydd</a:t>
            </a:r>
            <a:r>
              <a:rPr lang="en-GB" sz="1100" dirty="0" smtClean="0">
                <a:solidFill>
                  <a:srgbClr val="FFFFFF"/>
                </a:solidFill>
              </a:rPr>
              <a:t> </a:t>
            </a:r>
          </a:p>
          <a:p>
            <a:endParaRPr lang="en-GB" sz="1100" dirty="0" smtClean="0">
              <a:solidFill>
                <a:srgbClr val="FFFFFF"/>
              </a:solidFill>
            </a:endParaRPr>
          </a:p>
          <a:p>
            <a:r>
              <a:rPr lang="en-GB" sz="1100" dirty="0" smtClean="0">
                <a:solidFill>
                  <a:srgbClr val="FFFFFF"/>
                </a:solidFill>
              </a:rPr>
              <a:t>BSc </a:t>
            </a:r>
            <a:r>
              <a:rPr lang="en-GB" sz="1100" dirty="0" err="1" smtClean="0">
                <a:solidFill>
                  <a:srgbClr val="FFFFFF"/>
                </a:solidFill>
              </a:rPr>
              <a:t>Iechyd</a:t>
            </a:r>
            <a:r>
              <a:rPr lang="en-GB" sz="1100" dirty="0" smtClean="0">
                <a:solidFill>
                  <a:srgbClr val="FFFFFF"/>
                </a:solidFill>
              </a:rPr>
              <a:t> a </a:t>
            </a:r>
            <a:r>
              <a:rPr lang="en-GB" sz="1100" dirty="0" err="1" smtClean="0">
                <a:solidFill>
                  <a:srgbClr val="FFFFFF"/>
                </a:solidFill>
              </a:rPr>
              <a:t>Gofal</a:t>
            </a:r>
            <a:r>
              <a:rPr lang="en-GB" sz="1100" dirty="0" smtClean="0">
                <a:solidFill>
                  <a:srgbClr val="FFFFFF"/>
                </a:solidFill>
              </a:rPr>
              <a:t> (</a:t>
            </a:r>
            <a:r>
              <a:rPr lang="en-GB" sz="1100" dirty="0" err="1" smtClean="0">
                <a:solidFill>
                  <a:srgbClr val="FFFFFF"/>
                </a:solidFill>
              </a:rPr>
              <a:t>Dosbarth</a:t>
            </a:r>
            <a:r>
              <a:rPr lang="en-GB" sz="1100" dirty="0" smtClean="0">
                <a:solidFill>
                  <a:srgbClr val="FFFFFF"/>
                </a:solidFill>
              </a:rPr>
              <a:t> </a:t>
            </a:r>
            <a:r>
              <a:rPr lang="en-GB" sz="1100" dirty="0" err="1" smtClean="0">
                <a:solidFill>
                  <a:srgbClr val="FFFFFF"/>
                </a:solidFill>
              </a:rPr>
              <a:t>Cyntaf</a:t>
            </a:r>
            <a:r>
              <a:rPr lang="en-GB" sz="1100" dirty="0" smtClean="0">
                <a:solidFill>
                  <a:srgbClr val="FFFFFF"/>
                </a:solidFill>
              </a:rPr>
              <a:t>)</a:t>
            </a:r>
          </a:p>
          <a:p>
            <a:endParaRPr lang="en-GB" sz="1200" dirty="0">
              <a:solidFill>
                <a:srgbClr val="FFFFFF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0405" y="4309885"/>
            <a:ext cx="1408868" cy="199108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2174" y="1806538"/>
            <a:ext cx="1543769" cy="154376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H="1">
            <a:off x="963428" y="109487"/>
            <a:ext cx="2354626" cy="176597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05271" y="208028"/>
            <a:ext cx="875843" cy="116779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392867" y="4171461"/>
            <a:ext cx="496796" cy="49679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414479" y="5080203"/>
            <a:ext cx="503642" cy="503642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4499185" y="448897"/>
            <a:ext cx="24742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200" dirty="0">
                <a:solidFill>
                  <a:srgbClr val="FFFFFF"/>
                </a:solidFill>
              </a:rPr>
              <a:t>Fy </a:t>
            </a:r>
            <a:r>
              <a:rPr lang="en-US" sz="1200" dirty="0" err="1">
                <a:solidFill>
                  <a:srgbClr val="FFFFFF"/>
                </a:solidFill>
              </a:rPr>
              <a:t>enw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i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yw</a:t>
            </a:r>
            <a:r>
              <a:rPr lang="en-US" sz="1200" dirty="0">
                <a:solidFill>
                  <a:srgbClr val="FFFFFF"/>
                </a:solidFill>
              </a:rPr>
              <a:t> Jasmine Collins. </a:t>
            </a:r>
            <a:r>
              <a:rPr lang="en-US" sz="1200" dirty="0" err="1">
                <a:solidFill>
                  <a:srgbClr val="FFFFFF"/>
                </a:solidFill>
              </a:rPr>
              <a:t>Rwy’n</a:t>
            </a:r>
            <a:r>
              <a:rPr lang="en-US" sz="1200" dirty="0">
                <a:solidFill>
                  <a:srgbClr val="FFFFFF"/>
                </a:solidFill>
              </a:rPr>
              <a:t> 25 </a:t>
            </a:r>
            <a:r>
              <a:rPr lang="en-US" sz="1200" dirty="0" err="1">
                <a:solidFill>
                  <a:srgbClr val="FFFFFF"/>
                </a:solidFill>
              </a:rPr>
              <a:t>mlwydd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oed</a:t>
            </a:r>
            <a:r>
              <a:rPr lang="en-US" sz="1200" dirty="0">
                <a:solidFill>
                  <a:srgbClr val="FFFFFF"/>
                </a:solidFill>
              </a:rPr>
              <a:t> ac </a:t>
            </a:r>
            <a:r>
              <a:rPr lang="en-US" sz="1200" dirty="0" err="1">
                <a:solidFill>
                  <a:srgbClr val="FFFFFF"/>
                </a:solidFill>
              </a:rPr>
              <a:t>yn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byw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yn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Nhymbl</a:t>
            </a:r>
            <a:r>
              <a:rPr lang="en-US" sz="1200" dirty="0">
                <a:solidFill>
                  <a:srgbClr val="FFFFFF"/>
                </a:solidFill>
              </a:rPr>
              <a:t>. Mae gen </a:t>
            </a:r>
            <a:r>
              <a:rPr lang="en-US" sz="1200" dirty="0" err="1">
                <a:solidFill>
                  <a:srgbClr val="FFFFFF"/>
                </a:solidFill>
              </a:rPr>
              <a:t>i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lawer</a:t>
            </a:r>
            <a:r>
              <a:rPr lang="en-US" sz="1200" dirty="0">
                <a:solidFill>
                  <a:srgbClr val="FFFFFF"/>
                </a:solidFill>
              </a:rPr>
              <a:t> o </a:t>
            </a:r>
            <a:r>
              <a:rPr lang="en-US" sz="1200" dirty="0" err="1">
                <a:solidFill>
                  <a:srgbClr val="FFFFFF"/>
                </a:solidFill>
              </a:rPr>
              <a:t>ddiddordebau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megis</a:t>
            </a:r>
            <a:r>
              <a:rPr lang="en-US" sz="1200" dirty="0">
                <a:solidFill>
                  <a:srgbClr val="FFFFFF"/>
                </a:solidFill>
              </a:rPr>
              <a:t>; </a:t>
            </a:r>
            <a:r>
              <a:rPr lang="en-US" sz="1200" dirty="0" err="1">
                <a:solidFill>
                  <a:srgbClr val="FFFFFF"/>
                </a:solidFill>
              </a:rPr>
              <a:t>teithio</a:t>
            </a:r>
            <a:r>
              <a:rPr lang="en-US" sz="1200" dirty="0">
                <a:solidFill>
                  <a:srgbClr val="FFFFFF"/>
                </a:solidFill>
              </a:rPr>
              <a:t>, </a:t>
            </a:r>
            <a:r>
              <a:rPr lang="en-US" sz="1200" dirty="0" err="1">
                <a:solidFill>
                  <a:srgbClr val="FFFFFF"/>
                </a:solidFill>
              </a:rPr>
              <a:t>darllen</a:t>
            </a:r>
            <a:r>
              <a:rPr lang="en-US" sz="1200" dirty="0">
                <a:solidFill>
                  <a:srgbClr val="FFFFFF"/>
                </a:solidFill>
              </a:rPr>
              <a:t>, </a:t>
            </a:r>
            <a:r>
              <a:rPr lang="en-US" sz="1200" dirty="0" err="1">
                <a:solidFill>
                  <a:srgbClr val="FFFFFF"/>
                </a:solidFill>
              </a:rPr>
              <a:t>ymarfer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corff</a:t>
            </a:r>
            <a:r>
              <a:rPr lang="en-US" sz="1200" dirty="0">
                <a:solidFill>
                  <a:srgbClr val="FFFFFF"/>
                </a:solidFill>
              </a:rPr>
              <a:t> a </a:t>
            </a:r>
            <a:r>
              <a:rPr lang="en-US" sz="1200" dirty="0" err="1">
                <a:solidFill>
                  <a:srgbClr val="FFFFFF"/>
                </a:solidFill>
              </a:rPr>
              <a:t>cherdded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fy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nghi</a:t>
            </a:r>
            <a:r>
              <a:rPr lang="en-US" sz="1200" dirty="0">
                <a:solidFill>
                  <a:srgbClr val="FFFFFF"/>
                </a:solidFill>
              </a:rPr>
              <a:t>. 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24253" y="1693415"/>
            <a:ext cx="185203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rgbClr val="FFFFFF"/>
                </a:solidFill>
              </a:rPr>
              <a:t>Yn 2016, </a:t>
            </a:r>
            <a:r>
              <a:rPr lang="en-US" sz="1200" dirty="0" err="1">
                <a:solidFill>
                  <a:srgbClr val="FFFFFF"/>
                </a:solidFill>
              </a:rPr>
              <a:t>symudais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i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Tsieina</a:t>
            </a:r>
            <a:r>
              <a:rPr lang="en-US" sz="1200" dirty="0">
                <a:solidFill>
                  <a:srgbClr val="FFFFFF"/>
                </a:solidFill>
              </a:rPr>
              <a:t> am </a:t>
            </a:r>
            <a:r>
              <a:rPr lang="en-US" sz="1200" dirty="0" err="1">
                <a:solidFill>
                  <a:srgbClr val="FFFFFF"/>
                </a:solidFill>
              </a:rPr>
              <a:t>flwyddyn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i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weithio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fel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athrawes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Saesneg</a:t>
            </a:r>
            <a:r>
              <a:rPr lang="en-US" sz="1200" dirty="0">
                <a:solidFill>
                  <a:srgbClr val="FFFFFF"/>
                </a:solidFill>
              </a:rPr>
              <a:t>. Roedd y </a:t>
            </a:r>
            <a:r>
              <a:rPr lang="en-US" sz="1200" dirty="0" err="1">
                <a:solidFill>
                  <a:srgbClr val="FFFFFF"/>
                </a:solidFill>
              </a:rPr>
              <a:t>profiad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yma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yn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fythgofiadwy</a:t>
            </a:r>
            <a:r>
              <a:rPr lang="en-US" sz="1200" dirty="0">
                <a:solidFill>
                  <a:srgbClr val="FFFFFF"/>
                </a:solidFill>
              </a:rPr>
              <a:t>, ac </a:t>
            </a:r>
            <a:r>
              <a:rPr lang="en-US" sz="1200" dirty="0" err="1">
                <a:solidFill>
                  <a:srgbClr val="FFFFFF"/>
                </a:solidFill>
              </a:rPr>
              <a:t>rydw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i’n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teimlo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mor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ffodus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 smtClean="0">
                <a:solidFill>
                  <a:srgbClr val="FFFFFF"/>
                </a:solidFill>
              </a:rPr>
              <a:t>i</a:t>
            </a:r>
            <a:r>
              <a:rPr lang="en-US" sz="1200" dirty="0" smtClean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fod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wedi’i</a:t>
            </a:r>
            <a:r>
              <a:rPr lang="en-US" sz="1200" dirty="0">
                <a:solidFill>
                  <a:srgbClr val="FFFFFF"/>
                </a:solidFill>
              </a:rPr>
              <a:t> </a:t>
            </a:r>
            <a:r>
              <a:rPr lang="en-US" sz="1200" dirty="0" err="1">
                <a:solidFill>
                  <a:srgbClr val="FFFFFF"/>
                </a:solidFill>
              </a:rPr>
              <a:t>gael</a:t>
            </a:r>
            <a:r>
              <a:rPr lang="en-US" sz="1200" dirty="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othecary">
  <a:themeElements>
    <a:clrScheme name="Capital">
      <a:dk1>
        <a:srgbClr val="000000"/>
      </a:dk1>
      <a:lt1>
        <a:srgbClr val="FFFFFF"/>
      </a:lt1>
      <a:dk2>
        <a:srgbClr val="6F6D5D"/>
      </a:dk2>
      <a:lt2>
        <a:srgbClr val="7C8F97"/>
      </a:lt2>
      <a:accent1>
        <a:srgbClr val="4B5A60"/>
      </a:accent1>
      <a:accent2>
        <a:srgbClr val="9C5238"/>
      </a:accent2>
      <a:accent3>
        <a:srgbClr val="504539"/>
      </a:accent3>
      <a:accent4>
        <a:srgbClr val="C1AD79"/>
      </a:accent4>
      <a:accent5>
        <a:srgbClr val="667559"/>
      </a:accent5>
      <a:accent6>
        <a:srgbClr val="BAD6AD"/>
      </a:accent6>
      <a:hlink>
        <a:srgbClr val="524A82"/>
      </a:hlink>
      <a:folHlink>
        <a:srgbClr val="8F9954"/>
      </a:folHlink>
    </a:clrScheme>
    <a:fontScheme name="Apothecary">
      <a:majorFont>
        <a:latin typeface="Book Antiqua"/>
        <a:ea typeface=""/>
        <a:cs typeface=""/>
        <a:font script="Jpan" typeface="ＭＳ Ｐ明朝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微软雅黑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Apothecary.thmx</Template>
  <TotalTime>12071</TotalTime>
  <Words>400</Words>
  <Application>Microsoft Macintosh PowerPoint</Application>
  <PresentationFormat>Custom</PresentationFormat>
  <Paragraphs>31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Apothecary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JJJJJ</cp:lastModifiedBy>
  <cp:revision>26</cp:revision>
  <dcterms:created xsi:type="dcterms:W3CDTF">2019-09-05T20:58:34Z</dcterms:created>
  <dcterms:modified xsi:type="dcterms:W3CDTF">2019-10-02T20:52:51Z</dcterms:modified>
</cp:coreProperties>
</file>