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5" r:id="rId1"/>
  </p:sldMasterIdLst>
  <p:notesMasterIdLst>
    <p:notesMasterId r:id="rId45"/>
  </p:notesMasterIdLst>
  <p:handoutMasterIdLst>
    <p:handoutMasterId r:id="rId46"/>
  </p:handoutMasterIdLst>
  <p:sldIdLst>
    <p:sldId id="257" r:id="rId2"/>
    <p:sldId id="389" r:id="rId3"/>
    <p:sldId id="316" r:id="rId4"/>
    <p:sldId id="449" r:id="rId5"/>
    <p:sldId id="423" r:id="rId6"/>
    <p:sldId id="481" r:id="rId7"/>
    <p:sldId id="480" r:id="rId8"/>
    <p:sldId id="432" r:id="rId9"/>
    <p:sldId id="435" r:id="rId10"/>
    <p:sldId id="456" r:id="rId11"/>
    <p:sldId id="416" r:id="rId12"/>
    <p:sldId id="457" r:id="rId13"/>
    <p:sldId id="319" r:id="rId14"/>
    <p:sldId id="459" r:id="rId15"/>
    <p:sldId id="321" r:id="rId16"/>
    <p:sldId id="460" r:id="rId17"/>
    <p:sldId id="473" r:id="rId18"/>
    <p:sldId id="474" r:id="rId19"/>
    <p:sldId id="461" r:id="rId20"/>
    <p:sldId id="301" r:id="rId21"/>
    <p:sldId id="297" r:id="rId22"/>
    <p:sldId id="487" r:id="rId23"/>
    <p:sldId id="488" r:id="rId24"/>
    <p:sldId id="303" r:id="rId25"/>
    <p:sldId id="462" r:id="rId26"/>
    <p:sldId id="463" r:id="rId27"/>
    <p:sldId id="464" r:id="rId28"/>
    <p:sldId id="465" r:id="rId29"/>
    <p:sldId id="489" r:id="rId30"/>
    <p:sldId id="490" r:id="rId31"/>
    <p:sldId id="466" r:id="rId32"/>
    <p:sldId id="307" r:id="rId33"/>
    <p:sldId id="467" r:id="rId34"/>
    <p:sldId id="468" r:id="rId35"/>
    <p:sldId id="469" r:id="rId36"/>
    <p:sldId id="470" r:id="rId37"/>
    <p:sldId id="471" r:id="rId38"/>
    <p:sldId id="472" r:id="rId39"/>
    <p:sldId id="475" r:id="rId40"/>
    <p:sldId id="399" r:id="rId41"/>
    <p:sldId id="271" r:id="rId42"/>
    <p:sldId id="492" r:id="rId43"/>
    <p:sldId id="424" r:id="rId4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39FC9F-ED21-CE30-5EAB-8F6D3FC88888}" v="187" dt="2020-03-02T11:52:36.208"/>
    <p1510:client id="{85781EC1-045D-D39C-6197-F80A8F0A409D}" v="1" dt="2020-02-25T09:54:26.1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43"/>
    <p:restoredTop sz="94662"/>
  </p:normalViewPr>
  <p:slideViewPr>
    <p:cSldViewPr snapToGrid="0">
      <p:cViewPr varScale="1">
        <p:scale>
          <a:sx n="104" d="100"/>
          <a:sy n="104" d="100"/>
        </p:scale>
        <p:origin x="2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a Evans" userId="S::n.evans@uwtsd.ac.uk::73f80963-43f3-41cc-b629-1f52622eac76" providerId="AD" clId="Web-{85781EC1-045D-D39C-6197-F80A8F0A409D}"/>
    <pc:docChg chg="modSld">
      <pc:chgData name="Nia Evans" userId="S::n.evans@uwtsd.ac.uk::73f80963-43f3-41cc-b629-1f52622eac76" providerId="AD" clId="Web-{85781EC1-045D-D39C-6197-F80A8F0A409D}" dt="2020-02-25T09:54:26.122" v="0"/>
      <pc:docMkLst>
        <pc:docMk/>
      </pc:docMkLst>
      <pc:sldChg chg="modSp">
        <pc:chgData name="Nia Evans" userId="S::n.evans@uwtsd.ac.uk::73f80963-43f3-41cc-b629-1f52622eac76" providerId="AD" clId="Web-{85781EC1-045D-D39C-6197-F80A8F0A409D}" dt="2020-02-25T09:54:26.122" v="0"/>
        <pc:sldMkLst>
          <pc:docMk/>
          <pc:sldMk cId="2361541190" sldId="456"/>
        </pc:sldMkLst>
        <pc:spChg chg="mod">
          <ac:chgData name="Nia Evans" userId="S::n.evans@uwtsd.ac.uk::73f80963-43f3-41cc-b629-1f52622eac76" providerId="AD" clId="Web-{85781EC1-045D-D39C-6197-F80A8F0A409D}" dt="2020-02-25T09:54:26.122" v="0"/>
          <ac:spMkLst>
            <pc:docMk/>
            <pc:sldMk cId="2361541190" sldId="456"/>
            <ac:spMk id="6" creationId="{33F0FFAF-E170-5C40-9D8A-51D4C49000FC}"/>
          </ac:spMkLst>
        </pc:spChg>
      </pc:sldChg>
    </pc:docChg>
  </pc:docChgLst>
  <pc:docChgLst>
    <pc:chgData name="Nia Evans" userId="S::n.evans@uwtsd.ac.uk::73f80963-43f3-41cc-b629-1f52622eac76" providerId="AD" clId="Web-{0F39FC9F-ED21-CE30-5EAB-8F6D3FC88888}"/>
    <pc:docChg chg="delSld modSld sldOrd">
      <pc:chgData name="Nia Evans" userId="S::n.evans@uwtsd.ac.uk::73f80963-43f3-41cc-b629-1f52622eac76" providerId="AD" clId="Web-{0F39FC9F-ED21-CE30-5EAB-8F6D3FC88888}" dt="2020-03-02T11:52:33.833" v="184" actId="20577"/>
      <pc:docMkLst>
        <pc:docMk/>
      </pc:docMkLst>
      <pc:sldChg chg="del">
        <pc:chgData name="Nia Evans" userId="S::n.evans@uwtsd.ac.uk::73f80963-43f3-41cc-b629-1f52622eac76" providerId="AD" clId="Web-{0F39FC9F-ED21-CE30-5EAB-8F6D3FC88888}" dt="2020-03-02T11:50:07.692" v="10"/>
        <pc:sldMkLst>
          <pc:docMk/>
          <pc:sldMk cId="3360345370" sldId="266"/>
        </pc:sldMkLst>
      </pc:sldChg>
      <pc:sldChg chg="del">
        <pc:chgData name="Nia Evans" userId="S::n.evans@uwtsd.ac.uk::73f80963-43f3-41cc-b629-1f52622eac76" providerId="AD" clId="Web-{0F39FC9F-ED21-CE30-5EAB-8F6D3FC88888}" dt="2020-03-02T11:49:26.958" v="0"/>
        <pc:sldMkLst>
          <pc:docMk/>
          <pc:sldMk cId="160203861" sldId="272"/>
        </pc:sldMkLst>
      </pc:sldChg>
      <pc:sldChg chg="del">
        <pc:chgData name="Nia Evans" userId="S::n.evans@uwtsd.ac.uk::73f80963-43f3-41cc-b629-1f52622eac76" providerId="AD" clId="Web-{0F39FC9F-ED21-CE30-5EAB-8F6D3FC88888}" dt="2020-03-02T11:49:29.989" v="1"/>
        <pc:sldMkLst>
          <pc:docMk/>
          <pc:sldMk cId="3804456717" sldId="317"/>
        </pc:sldMkLst>
      </pc:sldChg>
      <pc:sldChg chg="del">
        <pc:chgData name="Nia Evans" userId="S::n.evans@uwtsd.ac.uk::73f80963-43f3-41cc-b629-1f52622eac76" providerId="AD" clId="Web-{0F39FC9F-ED21-CE30-5EAB-8F6D3FC88888}" dt="2020-03-02T11:49:49.177" v="7"/>
        <pc:sldMkLst>
          <pc:docMk/>
          <pc:sldMk cId="3654186045" sldId="476"/>
        </pc:sldMkLst>
      </pc:sldChg>
      <pc:sldChg chg="del">
        <pc:chgData name="Nia Evans" userId="S::n.evans@uwtsd.ac.uk::73f80963-43f3-41cc-b629-1f52622eac76" providerId="AD" clId="Web-{0F39FC9F-ED21-CE30-5EAB-8F6D3FC88888}" dt="2020-03-02T11:49:52.130" v="8"/>
        <pc:sldMkLst>
          <pc:docMk/>
          <pc:sldMk cId="3133870367" sldId="477"/>
        </pc:sldMkLst>
      </pc:sldChg>
      <pc:sldChg chg="del">
        <pc:chgData name="Nia Evans" userId="S::n.evans@uwtsd.ac.uk::73f80963-43f3-41cc-b629-1f52622eac76" providerId="AD" clId="Web-{0F39FC9F-ED21-CE30-5EAB-8F6D3FC88888}" dt="2020-03-02T11:49:54.474" v="9"/>
        <pc:sldMkLst>
          <pc:docMk/>
          <pc:sldMk cId="389282871" sldId="479"/>
        </pc:sldMkLst>
      </pc:sldChg>
      <pc:sldChg chg="del">
        <pc:chgData name="Nia Evans" userId="S::n.evans@uwtsd.ac.uk::73f80963-43f3-41cc-b629-1f52622eac76" providerId="AD" clId="Web-{0F39FC9F-ED21-CE30-5EAB-8F6D3FC88888}" dt="2020-03-02T11:50:12.786" v="11"/>
        <pc:sldMkLst>
          <pc:docMk/>
          <pc:sldMk cId="2826603778" sldId="482"/>
        </pc:sldMkLst>
      </pc:sldChg>
      <pc:sldChg chg="del">
        <pc:chgData name="Nia Evans" userId="S::n.evans@uwtsd.ac.uk::73f80963-43f3-41cc-b629-1f52622eac76" providerId="AD" clId="Web-{0F39FC9F-ED21-CE30-5EAB-8F6D3FC88888}" dt="2020-03-02T11:49:33.739" v="2"/>
        <pc:sldMkLst>
          <pc:docMk/>
          <pc:sldMk cId="1091528086" sldId="483"/>
        </pc:sldMkLst>
      </pc:sldChg>
      <pc:sldChg chg="del">
        <pc:chgData name="Nia Evans" userId="S::n.evans@uwtsd.ac.uk::73f80963-43f3-41cc-b629-1f52622eac76" providerId="AD" clId="Web-{0F39FC9F-ED21-CE30-5EAB-8F6D3FC88888}" dt="2020-03-02T11:49:39.333" v="5"/>
        <pc:sldMkLst>
          <pc:docMk/>
          <pc:sldMk cId="3602541509" sldId="484"/>
        </pc:sldMkLst>
      </pc:sldChg>
      <pc:sldChg chg="del">
        <pc:chgData name="Nia Evans" userId="S::n.evans@uwtsd.ac.uk::73f80963-43f3-41cc-b629-1f52622eac76" providerId="AD" clId="Web-{0F39FC9F-ED21-CE30-5EAB-8F6D3FC88888}" dt="2020-03-02T11:49:35.614" v="3"/>
        <pc:sldMkLst>
          <pc:docMk/>
          <pc:sldMk cId="575492364" sldId="485"/>
        </pc:sldMkLst>
      </pc:sldChg>
      <pc:sldChg chg="del">
        <pc:chgData name="Nia Evans" userId="S::n.evans@uwtsd.ac.uk::73f80963-43f3-41cc-b629-1f52622eac76" providerId="AD" clId="Web-{0F39FC9F-ED21-CE30-5EAB-8F6D3FC88888}" dt="2020-03-02T11:49:37.583" v="4"/>
        <pc:sldMkLst>
          <pc:docMk/>
          <pc:sldMk cId="4287823705" sldId="486"/>
        </pc:sldMkLst>
      </pc:sldChg>
      <pc:sldChg chg="del">
        <pc:chgData name="Nia Evans" userId="S::n.evans@uwtsd.ac.uk::73f80963-43f3-41cc-b629-1f52622eac76" providerId="AD" clId="Web-{0F39FC9F-ED21-CE30-5EAB-8F6D3FC88888}" dt="2020-03-02T11:49:44.005" v="6"/>
        <pc:sldMkLst>
          <pc:docMk/>
          <pc:sldMk cId="3142686295" sldId="491"/>
        </pc:sldMkLst>
      </pc:sldChg>
      <pc:sldChg chg="addSp modSp ord">
        <pc:chgData name="Nia Evans" userId="S::n.evans@uwtsd.ac.uk::73f80963-43f3-41cc-b629-1f52622eac76" providerId="AD" clId="Web-{0F39FC9F-ED21-CE30-5EAB-8F6D3FC88888}" dt="2020-03-02T11:52:33.833" v="183" actId="20577"/>
        <pc:sldMkLst>
          <pc:docMk/>
          <pc:sldMk cId="2982480977" sldId="492"/>
        </pc:sldMkLst>
        <pc:spChg chg="mod">
          <ac:chgData name="Nia Evans" userId="S::n.evans@uwtsd.ac.uk::73f80963-43f3-41cc-b629-1f52622eac76" providerId="AD" clId="Web-{0F39FC9F-ED21-CE30-5EAB-8F6D3FC88888}" dt="2020-03-02T11:50:16.974" v="14" actId="20577"/>
          <ac:spMkLst>
            <pc:docMk/>
            <pc:sldMk cId="2982480977" sldId="492"/>
            <ac:spMk id="2" creationId="{D6C35C23-C128-CE4A-BA95-3C9595A476D3}"/>
          </ac:spMkLst>
        </pc:spChg>
        <pc:spChg chg="add mod">
          <ac:chgData name="Nia Evans" userId="S::n.evans@uwtsd.ac.uk::73f80963-43f3-41cc-b629-1f52622eac76" providerId="AD" clId="Web-{0F39FC9F-ED21-CE30-5EAB-8F6D3FC88888}" dt="2020-03-02T11:52:33.833" v="183" actId="20577"/>
          <ac:spMkLst>
            <pc:docMk/>
            <pc:sldMk cId="2982480977" sldId="492"/>
            <ac:spMk id="3" creationId="{EC05D3D1-750E-4BFF-A9D3-77E42FD36027}"/>
          </ac:spMkLst>
        </pc:spChg>
      </pc:sldChg>
    </pc:docChg>
  </pc:docChgLst>
</pc:chgInfo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1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4B73C9-79E7-7148-8C3F-EDA37B559F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E1CAB1-F2AA-174E-AB4B-403B13E92B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9B458-96B2-1243-8B2A-2682BE4633D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77D05-8A03-8446-9500-E9DC7729A5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433D3-5795-0742-9869-1D321BE835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FE604-775E-C048-9AE3-D98FFA096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9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D2087-CAD2-9A49-8085-48271BA328E0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3D2A-5AB6-B146-ADD0-F24AA7B5D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2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8C8694-7B2A-4B49-8C2C-523ACE46547C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3102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669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>
                <a:ea typeface="ＭＳ Ｐゴシック" charset="-128"/>
              </a:rPr>
              <a:t>Nawr newidiwch y sgwrs I siarad gydg un plentyn.  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>
                <a:ea typeface="ＭＳ Ｐゴシック" charset="-128"/>
              </a:rPr>
              <a:t>Now practise the dialogue as if you were talking to one child.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fld id="{7F640E61-BC67-7D40-8150-9A102CA967CC}" type="slidenum">
              <a:rPr lang="en-US" altLang="en-US" sz="1200"/>
              <a:pPr eaLnBrk="1" hangingPunct="1"/>
              <a:t>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992262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9045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8705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3599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76D05-421B-4F27-B83C-F1936FBD3907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343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085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11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690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736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633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006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039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085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185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253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44478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1343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56273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2028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309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776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bg>
      <p:bgPr>
        <a:gradFill>
          <a:gsLst>
            <a:gs pos="0">
              <a:srgbClr val="FF8700"/>
            </a:gs>
            <a:gs pos="100000">
              <a:srgbClr val="FFD900"/>
            </a:gs>
          </a:gsLst>
          <a:lin ang="5400700" scaled="0"/>
        </a:gradFill>
        <a:effectLst/>
      </p:bgPr>
    </p:bg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60567" y="2374400"/>
            <a:ext cx="5870800" cy="25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91054" algn="ctr" rtl="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1pPr>
            <a:lvl2pPr marL="1219170" lvl="1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2pPr>
            <a:lvl3pPr marL="1828754" lvl="2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3pPr>
            <a:lvl4pPr marL="2438339" lvl="3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4pPr>
            <a:lvl5pPr marL="3047924" lvl="4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5pPr>
            <a:lvl6pPr marL="3657509" lvl="5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6pPr>
            <a:lvl7pPr marL="4267093" lvl="6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7pPr>
            <a:lvl8pPr marL="4876678" lvl="7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8pPr>
            <a:lvl9pPr marL="5486263" lvl="8" indent="-491054" algn="ctr">
              <a:spcBef>
                <a:spcPts val="1333"/>
              </a:spcBef>
              <a:spcAft>
                <a:spcPts val="1333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Google Shape;20;p4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9598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9605B-6FF6-4866-B5CD-0CC7BF40FB3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80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011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  <p:sldLayoutId id="2147483907" r:id="rId2"/>
    <p:sldLayoutId id="2147483908" r:id="rId3"/>
    <p:sldLayoutId id="2147483909" r:id="rId4"/>
    <p:sldLayoutId id="2147483910" r:id="rId5"/>
    <p:sldLayoutId id="2147483911" r:id="rId6"/>
    <p:sldLayoutId id="2147483912" r:id="rId7"/>
    <p:sldLayoutId id="2147483913" r:id="rId8"/>
    <p:sldLayoutId id="2147483914" r:id="rId9"/>
    <p:sldLayoutId id="2147483915" r:id="rId10"/>
    <p:sldLayoutId id="2147483916" r:id="rId11"/>
    <p:sldLayoutId id="2147483917" r:id="rId12"/>
    <p:sldLayoutId id="2147483918" r:id="rId13"/>
    <p:sldLayoutId id="2147483919" r:id="rId14"/>
    <p:sldLayoutId id="2147483920" r:id="rId15"/>
    <p:sldLayoutId id="2147483921" r:id="rId16"/>
    <p:sldLayoutId id="2147483922" r:id="rId17"/>
    <p:sldLayoutId id="2147483923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tif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3" Type="http://schemas.openxmlformats.org/officeDocument/2006/relationships/image" Target="../media/image29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19.png"/><Relationship Id="rId9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tiff"/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CET:Cwrs%20Sylfaen%202014:Taflen%20Cenedl%20Enwau%20W10.docx!OLE_LINK1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1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tiff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tif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3.em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Relationship Id="rId9" Type="http://schemas.openxmlformats.org/officeDocument/2006/relationships/image" Target="../media/image32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tif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0700" y="1930211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6000" err="1"/>
              <a:t>Cymraeg</a:t>
            </a:r>
            <a:endParaRPr lang="en-GB" sz="6000"/>
          </a:p>
        </p:txBody>
      </p:sp>
      <p:sp>
        <p:nvSpPr>
          <p:cNvPr id="3" name="TextBox 2"/>
          <p:cNvSpPr txBox="1"/>
          <p:nvPr/>
        </p:nvSpPr>
        <p:spPr>
          <a:xfrm>
            <a:off x="342291" y="422870"/>
            <a:ext cx="11310452" cy="132343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8000">
                <a:solidFill>
                  <a:schemeClr val="tx2"/>
                </a:solidFill>
                <a:latin typeface="Segoe Print"/>
                <a:ea typeface="Segoe Print" charset="0"/>
                <a:cs typeface="Segoe Print" charset="0"/>
              </a:rPr>
              <a:t>B.A. </a:t>
            </a:r>
            <a:r>
              <a:rPr lang="en-US" sz="8000" err="1">
                <a:solidFill>
                  <a:schemeClr val="tx2"/>
                </a:solidFill>
                <a:latin typeface="Segoe Print"/>
                <a:ea typeface="Segoe Print" charset="0"/>
                <a:cs typeface="Segoe Print" charset="0"/>
              </a:rPr>
              <a:t>Addysg</a:t>
            </a:r>
            <a:r>
              <a:rPr lang="en-US" sz="8000">
                <a:solidFill>
                  <a:schemeClr val="tx2"/>
                </a:solidFill>
                <a:latin typeface="Segoe Print"/>
                <a:ea typeface="Segoe Print" charset="0"/>
                <a:cs typeface="Segoe Print" charset="0"/>
              </a:rPr>
              <a:t> Bl. 2B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63038" y="5058383"/>
            <a:ext cx="10340502" cy="12464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endParaRPr lang="en-US" sz="2500" dirty="0">
              <a:latin typeface="Segoe Print" panose="02000800000000000000" pitchFamily="2" charset="0"/>
            </a:endParaRPr>
          </a:p>
          <a:p>
            <a:pPr algn="ctr"/>
            <a:r>
              <a:rPr lang="en-US" sz="2500" dirty="0" err="1">
                <a:latin typeface="Segoe Print"/>
              </a:rPr>
              <a:t>Dydd</a:t>
            </a:r>
            <a:r>
              <a:rPr lang="en-US" sz="2500" dirty="0">
                <a:latin typeface="Segoe Print"/>
              </a:rPr>
              <a:t> </a:t>
            </a:r>
            <a:r>
              <a:rPr lang="en-US" sz="2500" dirty="0" err="1">
                <a:latin typeface="Segoe Print"/>
              </a:rPr>
              <a:t>Mawrth</a:t>
            </a:r>
            <a:r>
              <a:rPr lang="en-US" sz="2500" dirty="0">
                <a:latin typeface="Segoe Print"/>
              </a:rPr>
              <a:t>, 25ain o </a:t>
            </a:r>
            <a:r>
              <a:rPr lang="en-US" sz="2500" dirty="0" err="1">
                <a:latin typeface="Segoe Print"/>
              </a:rPr>
              <a:t>Chwefror</a:t>
            </a:r>
            <a:r>
              <a:rPr lang="en-US" sz="2500" dirty="0">
                <a:latin typeface="Segoe Print"/>
              </a:rPr>
              <a:t>, 2020</a:t>
            </a:r>
          </a:p>
          <a:p>
            <a:endParaRPr lang="en-US" sz="2500" dirty="0"/>
          </a:p>
        </p:txBody>
      </p:sp>
      <p:pic>
        <p:nvPicPr>
          <p:cNvPr id="5" name="Picture 5" descr="A picture containing many, young, girl, little&#10;&#10;Description generated with very high confidence">
            <a:extLst>
              <a:ext uri="{FF2B5EF4-FFF2-40B4-BE49-F238E27FC236}">
                <a16:creationId xmlns:a16="http://schemas.microsoft.com/office/drawing/2014/main" id="{1F1736B8-2D5F-49B4-9369-5C80F15F3F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0446" y="2955946"/>
            <a:ext cx="4523138" cy="2097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348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type="body" idx="1"/>
          </p:nvPr>
        </p:nvSpPr>
        <p:spPr>
          <a:xfrm>
            <a:off x="659254" y="599415"/>
            <a:ext cx="10747573" cy="541637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5000" b="1"/>
              <a:t>Bore da! Bore  da!</a:t>
            </a:r>
            <a:br>
              <a:rPr lang="en-GB" sz="5000" b="1"/>
            </a:br>
            <a:r>
              <a:rPr lang="en-GB" sz="5000" b="1" err="1"/>
              <a:t>Sut</a:t>
            </a:r>
            <a:r>
              <a:rPr lang="en-GB" sz="5000" b="1"/>
              <a:t> '</a:t>
            </a:r>
            <a:r>
              <a:rPr lang="en-GB" sz="5000" b="1" err="1"/>
              <a:t>dych</a:t>
            </a:r>
            <a:r>
              <a:rPr lang="en-GB" sz="5000" b="1"/>
              <a:t> chi?  </a:t>
            </a:r>
            <a:r>
              <a:rPr lang="en-GB" sz="5000" b="1" err="1"/>
              <a:t>Sut</a:t>
            </a:r>
            <a:r>
              <a:rPr lang="en-GB" sz="5000" b="1"/>
              <a:t> '</a:t>
            </a:r>
            <a:r>
              <a:rPr lang="en-GB" sz="5000" b="1" err="1"/>
              <a:t>dych</a:t>
            </a:r>
            <a:r>
              <a:rPr lang="en-GB" sz="5000" b="1"/>
              <a:t> chi?</a:t>
            </a:r>
            <a:br>
              <a:rPr lang="en-GB" sz="5000" b="1"/>
            </a:br>
            <a:r>
              <a:rPr lang="en-GB" sz="5000" b="1"/>
              <a:t>Da </a:t>
            </a:r>
            <a:r>
              <a:rPr lang="en-GB" sz="5000" b="1" err="1"/>
              <a:t>iawn</a:t>
            </a:r>
            <a:r>
              <a:rPr lang="en-GB" sz="5000" b="1"/>
              <a:t>, </a:t>
            </a:r>
            <a:r>
              <a:rPr lang="en-GB" sz="5000" b="1" err="1"/>
              <a:t>diolch</a:t>
            </a:r>
            <a:r>
              <a:rPr lang="en-GB" sz="5000" b="1"/>
              <a:t>!  Da </a:t>
            </a:r>
            <a:r>
              <a:rPr lang="en-GB" sz="5000" b="1" err="1"/>
              <a:t>iawn</a:t>
            </a:r>
            <a:r>
              <a:rPr lang="en-GB" sz="5000" b="1"/>
              <a:t>, </a:t>
            </a:r>
            <a:r>
              <a:rPr lang="en-GB" sz="5000" b="1" err="1"/>
              <a:t>diolch</a:t>
            </a:r>
            <a:r>
              <a:rPr lang="en-GB" sz="5000" b="1"/>
              <a:t>!</a:t>
            </a:r>
            <a:br>
              <a:rPr lang="en-GB" sz="5000" b="1"/>
            </a:br>
            <a:r>
              <a:rPr lang="en-GB" sz="5000" b="1" err="1"/>
              <a:t>Hwyl</a:t>
            </a:r>
            <a:r>
              <a:rPr lang="en-GB" sz="5000" b="1"/>
              <a:t> </a:t>
            </a:r>
            <a:r>
              <a:rPr lang="en-GB" sz="5000" b="1" err="1"/>
              <a:t>fawr</a:t>
            </a:r>
            <a:r>
              <a:rPr lang="en-GB" sz="5000" b="1"/>
              <a:t>! </a:t>
            </a:r>
            <a:r>
              <a:rPr lang="en-GB" sz="5000" b="1" err="1"/>
              <a:t>Hwyl</a:t>
            </a:r>
            <a:r>
              <a:rPr lang="en-GB" sz="5000" b="1"/>
              <a:t> </a:t>
            </a:r>
            <a:r>
              <a:rPr lang="en-GB" sz="5000" b="1" err="1"/>
              <a:t>fawr</a:t>
            </a:r>
            <a:r>
              <a:rPr lang="en-GB" sz="5000" b="1"/>
              <a:t>!</a:t>
            </a:r>
          </a:p>
        </p:txBody>
      </p:sp>
      <p:pic>
        <p:nvPicPr>
          <p:cNvPr id="5" name="Picture 4" descr="http://4vector.com/i/free-vector-mbtwms-musical-note-clip-art_104084_Mbtwms_Musical_Note_clip_art_high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2694" y="4736783"/>
            <a:ext cx="1502696" cy="198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7955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...      Registration time ...</a:t>
            </a:r>
            <a:br>
              <a:rPr lang="en-US" b="1">
                <a:latin typeface="Segoe Print" panose="02000800000000000000" pitchFamily="2" charset="0"/>
              </a:rPr>
            </a:b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1700437" y="1497955"/>
            <a:ext cx="8914351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Ydy</a:t>
            </a:r>
            <a:r>
              <a:rPr lang="en-US" sz="3600" b="1"/>
              <a:t>  …......  </a:t>
            </a:r>
            <a:r>
              <a:rPr lang="en-US" sz="3600" b="1" err="1"/>
              <a:t>yma</a:t>
            </a:r>
            <a:r>
              <a:rPr lang="en-US" sz="3600" b="1"/>
              <a:t> </a:t>
            </a:r>
            <a:r>
              <a:rPr lang="en-US" sz="3600" b="1" err="1"/>
              <a:t>heddiw</a:t>
            </a:r>
            <a:r>
              <a:rPr lang="en-US" sz="3600" b="1"/>
              <a:t>?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B446ED20-7543-4D1B-B90B-2ADFE8C4BF1C}"/>
              </a:ext>
            </a:extLst>
          </p:cNvPr>
          <p:cNvSpPr/>
          <p:nvPr/>
        </p:nvSpPr>
        <p:spPr>
          <a:xfrm rot="1620000">
            <a:off x="4000541" y="2394981"/>
            <a:ext cx="767815" cy="18846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B543AD05-2853-4B8C-806E-5EE6F87FFCF6}"/>
              </a:ext>
            </a:extLst>
          </p:cNvPr>
          <p:cNvSpPr/>
          <p:nvPr/>
        </p:nvSpPr>
        <p:spPr>
          <a:xfrm rot="-1260000">
            <a:off x="6903120" y="2400797"/>
            <a:ext cx="767815" cy="18846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2113429" y="4353999"/>
            <a:ext cx="1864398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Yma</a:t>
            </a:r>
            <a:r>
              <a:rPr lang="en-US" sz="3600" b="1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6318971" y="4359817"/>
            <a:ext cx="423183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/>
              <a:t>Nac </a:t>
            </a:r>
            <a:r>
              <a:rPr lang="en-US" sz="3600" b="1" err="1"/>
              <a:t>ydy</a:t>
            </a:r>
            <a:r>
              <a:rPr lang="en-US" sz="3600" b="1"/>
              <a:t>. </a:t>
            </a:r>
            <a:r>
              <a:rPr lang="en-US" sz="3600" b="1" err="1"/>
              <a:t>Absennol</a:t>
            </a:r>
            <a:r>
              <a:rPr lang="en-US" sz="3600" b="1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15090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271042"/>
            <a:ext cx="11767930" cy="693054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                  Registration time</a:t>
            </a: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6146D3-E235-4263-8459-6C595A4F32CA}"/>
              </a:ext>
            </a:extLst>
          </p:cNvPr>
          <p:cNvSpPr txBox="1"/>
          <p:nvPr/>
        </p:nvSpPr>
        <p:spPr>
          <a:xfrm>
            <a:off x="468702" y="1719533"/>
            <a:ext cx="11139576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err="1"/>
              <a:t>Athro</a:t>
            </a:r>
            <a:r>
              <a:rPr lang="en-GB" sz="3600" b="1"/>
              <a:t>:   Bore da, </a:t>
            </a:r>
            <a:r>
              <a:rPr lang="en-GB" sz="3600" b="1" err="1"/>
              <a:t>blant</a:t>
            </a:r>
            <a:r>
              <a:rPr lang="en-GB" sz="3600" b="1"/>
              <a:t>.</a:t>
            </a:r>
          </a:p>
          <a:p>
            <a:r>
              <a:rPr lang="en-GB" sz="3600" b="1"/>
              <a:t>Plant:    Bore da, Syr. Bore da, </a:t>
            </a:r>
            <a:r>
              <a:rPr lang="en-GB" sz="3600" b="1" err="1"/>
              <a:t>ffrindiau</a:t>
            </a:r>
            <a:r>
              <a:rPr lang="en-GB" sz="3600" b="1"/>
              <a:t>.</a:t>
            </a:r>
          </a:p>
          <a:p>
            <a:r>
              <a:rPr lang="en-GB" sz="3600" b="1" err="1"/>
              <a:t>Athro</a:t>
            </a:r>
            <a:r>
              <a:rPr lang="en-GB" sz="3600" b="1"/>
              <a:t>:   </a:t>
            </a:r>
            <a:r>
              <a:rPr lang="en-GB" sz="3600" b="1" err="1"/>
              <a:t>Nawr</a:t>
            </a:r>
            <a:r>
              <a:rPr lang="en-GB" sz="3600" b="1"/>
              <a:t> '</a:t>
            </a:r>
            <a:r>
              <a:rPr lang="en-GB" sz="3600" b="1" err="1"/>
              <a:t>te</a:t>
            </a:r>
            <a:r>
              <a:rPr lang="en-GB" sz="3600" b="1"/>
              <a:t>, y </a:t>
            </a:r>
            <a:r>
              <a:rPr lang="en-GB" sz="3600" b="1" err="1"/>
              <a:t>gofrestr</a:t>
            </a:r>
            <a:r>
              <a:rPr lang="en-GB" sz="3600" b="1"/>
              <a:t>.  ________?</a:t>
            </a:r>
          </a:p>
          <a:p>
            <a:r>
              <a:rPr lang="en-GB" sz="3600" b="1"/>
              <a:t>______:  </a:t>
            </a:r>
            <a:r>
              <a:rPr lang="en-GB" sz="3600" b="1" err="1"/>
              <a:t>Yma</a:t>
            </a:r>
            <a:r>
              <a:rPr lang="en-GB" sz="3600" b="1"/>
              <a:t>, Syr.</a:t>
            </a:r>
          </a:p>
          <a:p>
            <a:r>
              <a:rPr lang="en-GB" sz="3600" b="1" err="1"/>
              <a:t>Athro</a:t>
            </a:r>
            <a:r>
              <a:rPr lang="en-GB" sz="3600" b="1"/>
              <a:t>:   ______?</a:t>
            </a:r>
          </a:p>
          <a:p>
            <a:r>
              <a:rPr lang="en-GB" sz="3600" b="1"/>
              <a:t>______:     </a:t>
            </a:r>
            <a:r>
              <a:rPr lang="en-GB" sz="3600" b="1" err="1"/>
              <a:t>Yma</a:t>
            </a:r>
            <a:r>
              <a:rPr lang="en-GB" sz="3600" b="1"/>
              <a:t>, Syr.</a:t>
            </a:r>
          </a:p>
          <a:p>
            <a:r>
              <a:rPr lang="en-GB" sz="3600" b="1" err="1"/>
              <a:t>Athro</a:t>
            </a:r>
            <a:r>
              <a:rPr lang="en-GB" sz="3600" b="1"/>
              <a:t>:   ______?</a:t>
            </a:r>
          </a:p>
          <a:p>
            <a:r>
              <a:rPr lang="en-GB" sz="3600" b="1"/>
              <a:t>Plant:    </a:t>
            </a:r>
            <a:r>
              <a:rPr lang="en-GB" sz="3600" b="1" err="1"/>
              <a:t>Absennol</a:t>
            </a:r>
            <a:r>
              <a:rPr lang="en-GB" sz="3600" b="1"/>
              <a:t>, syr.</a:t>
            </a:r>
          </a:p>
          <a:p>
            <a:r>
              <a:rPr lang="en-GB" sz="3600" b="1" err="1"/>
              <a:t>Athro</a:t>
            </a:r>
            <a:r>
              <a:rPr lang="en-GB" sz="3600" b="1"/>
              <a:t>:   O, </a:t>
            </a:r>
            <a:r>
              <a:rPr lang="en-GB" sz="3600" b="1" err="1"/>
              <a:t>mae</a:t>
            </a:r>
            <a:r>
              <a:rPr lang="en-GB" sz="3600" b="1"/>
              <a:t> _____ </a:t>
            </a:r>
            <a:r>
              <a:rPr lang="en-GB" sz="3600" b="1" err="1"/>
              <a:t>yn</a:t>
            </a:r>
            <a:r>
              <a:rPr lang="en-GB" sz="3600" b="1"/>
              <a:t> </a:t>
            </a:r>
            <a:r>
              <a:rPr lang="en-GB" sz="3600" b="1" err="1"/>
              <a:t>absennol</a:t>
            </a:r>
            <a:r>
              <a:rPr lang="en-GB" sz="3600" b="1"/>
              <a:t>.  Dyna </a:t>
            </a:r>
            <a:r>
              <a:rPr lang="en-GB" sz="3600" b="1" err="1"/>
              <a:t>drueni</a:t>
            </a:r>
            <a:r>
              <a:rPr lang="en-GB" sz="3600" b="1"/>
              <a:t>!</a:t>
            </a:r>
          </a:p>
        </p:txBody>
      </p:sp>
      <p:pic>
        <p:nvPicPr>
          <p:cNvPr id="5" name="Picture 5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15F38A89-EFDF-4B34-AAEC-402A821BB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915" y="3477435"/>
            <a:ext cx="4253002" cy="2649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777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271042"/>
            <a:ext cx="11767930" cy="693054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                  Registration time</a:t>
            </a: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6146D3-E235-4263-8459-6C595A4F32CA}"/>
              </a:ext>
            </a:extLst>
          </p:cNvPr>
          <p:cNvSpPr txBox="1"/>
          <p:nvPr/>
        </p:nvSpPr>
        <p:spPr>
          <a:xfrm>
            <a:off x="356134" y="983510"/>
            <a:ext cx="11723298" cy="58785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err="1"/>
              <a:t>Athro</a:t>
            </a:r>
            <a:r>
              <a:rPr lang="en-GB" sz="2800" b="1"/>
              <a:t>:     Bore da, ________.</a:t>
            </a:r>
          </a:p>
          <a:p>
            <a:r>
              <a:rPr lang="en-GB" sz="2800" b="1"/>
              <a:t>Plant:      Bore da, ______. Bore da, _______.</a:t>
            </a:r>
          </a:p>
          <a:p>
            <a:r>
              <a:rPr lang="en-GB" sz="2800" b="1" err="1"/>
              <a:t>Athro</a:t>
            </a:r>
            <a:r>
              <a:rPr lang="en-GB" sz="2800" b="1"/>
              <a:t>:     </a:t>
            </a:r>
            <a:r>
              <a:rPr lang="en-GB" sz="2800" b="1" err="1"/>
              <a:t>Nawr</a:t>
            </a:r>
            <a:r>
              <a:rPr lang="en-GB" sz="2800" b="1"/>
              <a:t> '</a:t>
            </a:r>
            <a:r>
              <a:rPr lang="en-GB" sz="2800" b="1" err="1"/>
              <a:t>te</a:t>
            </a:r>
            <a:r>
              <a:rPr lang="en-GB" sz="2800" b="1"/>
              <a:t>, y </a:t>
            </a:r>
            <a:r>
              <a:rPr lang="en-GB" sz="2800" b="1" err="1"/>
              <a:t>gofrestr</a:t>
            </a:r>
            <a:r>
              <a:rPr lang="en-GB" sz="2800" b="1"/>
              <a:t>.  ________?</a:t>
            </a:r>
          </a:p>
          <a:p>
            <a:r>
              <a:rPr lang="en-GB" sz="2800" b="1" err="1"/>
              <a:t>Plentyn</a:t>
            </a:r>
            <a:r>
              <a:rPr lang="en-GB" sz="2800" b="1"/>
              <a:t>:  </a:t>
            </a:r>
            <a:r>
              <a:rPr lang="en-GB" sz="2800" b="1" err="1"/>
              <a:t>Yma</a:t>
            </a:r>
            <a:r>
              <a:rPr lang="en-GB" sz="2800" b="1"/>
              <a:t>, ______.</a:t>
            </a:r>
          </a:p>
          <a:p>
            <a:r>
              <a:rPr lang="en-GB" sz="2800" b="1"/>
              <a:t>Athro:     Cinio neu brechdanau?</a:t>
            </a:r>
          </a:p>
          <a:p>
            <a:r>
              <a:rPr lang="en-GB" sz="2800" b="1"/>
              <a:t>Plentyn:  Cinio, os gwelwch yn dda.</a:t>
            </a:r>
          </a:p>
          <a:p>
            <a:r>
              <a:rPr lang="en-GB" sz="2800" b="1"/>
              <a:t>Athro:     Marc?</a:t>
            </a:r>
          </a:p>
          <a:p>
            <a:r>
              <a:rPr lang="en-GB" sz="2800" b="1" err="1"/>
              <a:t>Plentyn</a:t>
            </a:r>
            <a:r>
              <a:rPr lang="en-GB" sz="2800" b="1"/>
              <a:t>:  _____, Syr.</a:t>
            </a:r>
          </a:p>
          <a:p>
            <a:r>
              <a:rPr lang="en-GB" sz="2800" b="1"/>
              <a:t>Athro:     Cinio neu brechdanau?</a:t>
            </a:r>
          </a:p>
          <a:p>
            <a:r>
              <a:rPr lang="en-GB" sz="2800" b="1"/>
              <a:t>Marc:      Brechdanau, os gwelwch yn dda.</a:t>
            </a:r>
          </a:p>
          <a:p>
            <a:r>
              <a:rPr lang="en-GB" sz="2800" b="1"/>
              <a:t>Athro:     Rhys?</a:t>
            </a:r>
          </a:p>
          <a:p>
            <a:r>
              <a:rPr lang="en-GB" sz="2800" b="1"/>
              <a:t>Plant:     </a:t>
            </a:r>
            <a:r>
              <a:rPr lang="en-GB" sz="2800" b="1" err="1"/>
              <a:t>Absennol</a:t>
            </a:r>
            <a:r>
              <a:rPr lang="en-GB" sz="2800" b="1"/>
              <a:t>.</a:t>
            </a:r>
          </a:p>
          <a:p>
            <a:r>
              <a:rPr lang="en-GB" sz="2800" b="1" err="1"/>
              <a:t>Athro</a:t>
            </a:r>
            <a:r>
              <a:rPr lang="en-GB" sz="2800" b="1"/>
              <a:t>:    O, </a:t>
            </a:r>
            <a:r>
              <a:rPr lang="en-GB" sz="2800" b="1" err="1"/>
              <a:t>mae</a:t>
            </a:r>
            <a:r>
              <a:rPr lang="en-GB" sz="2800" b="1"/>
              <a:t> _______ </a:t>
            </a:r>
            <a:r>
              <a:rPr lang="en-GB" sz="2800" b="1" err="1"/>
              <a:t>yn</a:t>
            </a:r>
            <a:r>
              <a:rPr lang="en-GB" sz="2800" b="1"/>
              <a:t> </a:t>
            </a:r>
            <a:r>
              <a:rPr lang="en-GB" sz="2800" b="1" err="1"/>
              <a:t>absennol</a:t>
            </a:r>
            <a:r>
              <a:rPr lang="en-GB" sz="2800" b="1"/>
              <a:t>.  Dyna </a:t>
            </a:r>
            <a:r>
              <a:rPr lang="en-GB" sz="2800" b="1" err="1"/>
              <a:t>drueni</a:t>
            </a:r>
            <a:r>
              <a:rPr lang="en-GB" sz="2800" b="1"/>
              <a:t>!</a:t>
            </a:r>
          </a:p>
        </p:txBody>
      </p:sp>
      <p:pic>
        <p:nvPicPr>
          <p:cNvPr id="5" name="Picture 5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15F38A89-EFDF-4B34-AAEC-402A821BB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3367" y="3668843"/>
            <a:ext cx="3507475" cy="2184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308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271042"/>
            <a:ext cx="11767930" cy="693054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                  Registration time</a:t>
            </a: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pic>
        <p:nvPicPr>
          <p:cNvPr id="91138" name="Picture 2" descr="Image result for clipart calendar">
            <a:extLst>
              <a:ext uri="{FF2B5EF4-FFF2-40B4-BE49-F238E27FC236}">
                <a16:creationId xmlns:a16="http://schemas.microsoft.com/office/drawing/2014/main" id="{2B9D8F22-BA48-834D-9F09-FE93173FEB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372" y="1521768"/>
            <a:ext cx="3258244" cy="237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8BECFB-8034-0F4D-80CB-51C514FF92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8035" y="1399191"/>
            <a:ext cx="4744094" cy="237204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66EBA93-64DD-1A4C-A675-6EFF13CA67E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495" r="6295"/>
          <a:stretch/>
        </p:blipFill>
        <p:spPr>
          <a:xfrm>
            <a:off x="265386" y="4150208"/>
            <a:ext cx="4306614" cy="2504883"/>
          </a:xfrm>
          <a:prstGeom prst="rect">
            <a:avLst/>
          </a:prstGeom>
        </p:spPr>
      </p:pic>
      <p:pic>
        <p:nvPicPr>
          <p:cNvPr id="91140" name="Picture 4" descr="Image result for like and dislike">
            <a:extLst>
              <a:ext uri="{FF2B5EF4-FFF2-40B4-BE49-F238E27FC236}">
                <a16:creationId xmlns:a16="http://schemas.microsoft.com/office/drawing/2014/main" id="{3A0C3AC2-084F-CA47-909A-FDF73C10B8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4168759"/>
            <a:ext cx="4306614" cy="2434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824D47A-B1FC-A24B-B870-369E21BF210C}"/>
              </a:ext>
            </a:extLst>
          </p:cNvPr>
          <p:cNvSpPr txBox="1"/>
          <p:nvPr/>
        </p:nvSpPr>
        <p:spPr>
          <a:xfrm>
            <a:off x="8090728" y="3895254"/>
            <a:ext cx="3365157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800" b="1" dirty="0" err="1"/>
              <a:t>Wyt</a:t>
            </a:r>
            <a:r>
              <a:rPr lang="en-US" sz="2800" b="1" dirty="0"/>
              <a:t> </a:t>
            </a:r>
            <a:r>
              <a:rPr lang="en-US" sz="2800" b="1" dirty="0" err="1"/>
              <a:t>ti’n</a:t>
            </a:r>
            <a:r>
              <a:rPr lang="en-US" sz="2800" b="1" dirty="0"/>
              <a:t> </a:t>
            </a:r>
            <a:r>
              <a:rPr lang="en-US" sz="2800" b="1" dirty="0" err="1"/>
              <a:t>hoffi</a:t>
            </a:r>
            <a:r>
              <a:rPr lang="en-US" sz="2800" b="1" dirty="0"/>
              <a:t> …… ?</a:t>
            </a:r>
          </a:p>
        </p:txBody>
      </p:sp>
    </p:spTree>
    <p:extLst>
      <p:ext uri="{BB962C8B-B14F-4D97-AF65-F5344CB8AC3E}">
        <p14:creationId xmlns:p14="http://schemas.microsoft.com/office/powerpoint/2010/main" val="738704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271042"/>
            <a:ext cx="11767930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chemeClr val="bg1"/>
                </a:solidFill>
                <a:latin typeface="Segoe Print" panose="02000800000000000000" pitchFamily="2" charset="0"/>
              </a:rPr>
              <a:t>Beth am </a:t>
            </a:r>
            <a:r>
              <a:rPr lang="en-US" b="1" err="1">
                <a:solidFill>
                  <a:schemeClr val="bg1"/>
                </a:solidFill>
                <a:latin typeface="Segoe Print" panose="02000800000000000000" pitchFamily="2" charset="0"/>
              </a:rPr>
              <a:t>adolygu</a:t>
            </a:r>
            <a:r>
              <a:rPr lang="en-US" b="1">
                <a:solidFill>
                  <a:schemeClr val="bg1"/>
                </a:solidFill>
                <a:latin typeface="Segoe Print" panose="02000800000000000000" pitchFamily="2" charset="0"/>
              </a:rPr>
              <a:t> …?                    Time to revise ….</a:t>
            </a:r>
            <a:br>
              <a:rPr lang="en-US" b="1">
                <a:latin typeface="Segoe Print" panose="02000800000000000000" pitchFamily="2" charset="0"/>
              </a:rPr>
            </a:br>
            <a:r>
              <a:rPr lang="en-US" b="1">
                <a:latin typeface="Segoe Print" panose="02000800000000000000" pitchFamily="2" charset="0"/>
              </a:rPr>
              <a:t> 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37A35E-3397-AA42-9DE6-F436FB405ABC}"/>
              </a:ext>
            </a:extLst>
          </p:cNvPr>
          <p:cNvSpPr txBox="1"/>
          <p:nvPr/>
        </p:nvSpPr>
        <p:spPr>
          <a:xfrm>
            <a:off x="4183007" y="4226718"/>
            <a:ext cx="3362829" cy="1754326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You must listen in the classroom.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5F1BB2-C9CC-A74E-BA40-9E26B82D2193}"/>
              </a:ext>
            </a:extLst>
          </p:cNvPr>
          <p:cNvSpPr txBox="1"/>
          <p:nvPr/>
        </p:nvSpPr>
        <p:spPr>
          <a:xfrm>
            <a:off x="424070" y="1542963"/>
            <a:ext cx="3167359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Sit, children!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473206" y="3664870"/>
            <a:ext cx="3167359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Do not skip in class.</a:t>
            </a:r>
          </a:p>
        </p:txBody>
      </p:sp>
      <p:pic>
        <p:nvPicPr>
          <p:cNvPr id="4" name="Picture 11" descr="A picture containing clock&#10;&#10;Description generated with very high confidence">
            <a:extLst>
              <a:ext uri="{FF2B5EF4-FFF2-40B4-BE49-F238E27FC236}">
                <a16:creationId xmlns:a16="http://schemas.microsoft.com/office/drawing/2014/main" id="{30B53F1E-C627-45F3-B558-40316565DD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90" r="794" b="11290"/>
          <a:stretch/>
        </p:blipFill>
        <p:spPr>
          <a:xfrm>
            <a:off x="9727632" y="4961537"/>
            <a:ext cx="2297703" cy="179183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2F4D0D7-E953-EA49-A10B-B900AB76F28C}"/>
              </a:ext>
            </a:extLst>
          </p:cNvPr>
          <p:cNvSpPr txBox="1"/>
          <p:nvPr/>
        </p:nvSpPr>
        <p:spPr>
          <a:xfrm>
            <a:off x="4404775" y="1265585"/>
            <a:ext cx="2687049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Come to the hall.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0B3532-1917-EC4E-AA3D-D71A9AB57B94}"/>
              </a:ext>
            </a:extLst>
          </p:cNvPr>
          <p:cNvSpPr txBox="1"/>
          <p:nvPr/>
        </p:nvSpPr>
        <p:spPr>
          <a:xfrm>
            <a:off x="8197446" y="1499298"/>
            <a:ext cx="3060371" cy="1754326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No running in the corridor.</a:t>
            </a:r>
          </a:p>
        </p:txBody>
      </p:sp>
    </p:spTree>
    <p:extLst>
      <p:ext uri="{BB962C8B-B14F-4D97-AF65-F5344CB8AC3E}">
        <p14:creationId xmlns:p14="http://schemas.microsoft.com/office/powerpoint/2010/main" val="2414013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1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3553538" y="252153"/>
            <a:ext cx="3129895" cy="753687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ctr"/>
            <a:r>
              <a:rPr lang="en-US" altLang="en-US" sz="4000" b="1" err="1">
                <a:solidFill>
                  <a:schemeClr val="bg1"/>
                </a:solidFill>
                <a:ea typeface="ＭＳ Ｐゴシック" charset="-128"/>
              </a:rPr>
              <a:t>Sgwrs</a:t>
            </a:r>
            <a:endParaRPr lang="en-US" altLang="en-US" sz="4000" b="1">
              <a:solidFill>
                <a:schemeClr val="bg1"/>
              </a:solidFill>
              <a:ea typeface="ＭＳ Ｐゴシック" charset="-128"/>
            </a:endParaRP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324196" y="1538943"/>
            <a:ext cx="10781608" cy="3388658"/>
          </a:xfrm>
        </p:spPr>
        <p:txBody>
          <a:bodyPr>
            <a:noAutofit/>
          </a:bodyPr>
          <a:lstStyle/>
          <a:p>
            <a:pPr>
              <a:buFontTx/>
              <a:buNone/>
            </a:pPr>
            <a:r>
              <a:rPr lang="en-US" altLang="en-US" sz="2400" b="1" err="1">
                <a:ea typeface="ＭＳ Ｐゴシック" charset="-128"/>
              </a:rPr>
              <a:t>Athrawes</a:t>
            </a:r>
            <a:r>
              <a:rPr lang="en-US" altLang="en-US" sz="2400" b="1">
                <a:ea typeface="ＭＳ Ｐゴシック" charset="-128"/>
              </a:rPr>
              <a:t>:	</a:t>
            </a:r>
            <a:r>
              <a:rPr lang="en-US" altLang="en-US" sz="2400" b="1" err="1">
                <a:ea typeface="ＭＳ Ｐゴシック" charset="-128"/>
              </a:rPr>
              <a:t>Reit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blant</a:t>
            </a:r>
            <a:r>
              <a:rPr lang="en-US" altLang="en-US" sz="2400" b="1">
                <a:ea typeface="ＭＳ Ｐゴシック" charset="-128"/>
              </a:rPr>
              <a:t>, </a:t>
            </a:r>
            <a:r>
              <a:rPr lang="en-US" altLang="en-US" sz="2400" b="1" err="1">
                <a:ea typeface="ＭＳ Ｐゴシック" charset="-128"/>
              </a:rPr>
              <a:t>gwisg</a:t>
            </a:r>
            <a:r>
              <a:rPr lang="en-US" altLang="en-US" sz="2400" b="1" err="1">
                <a:solidFill>
                  <a:srgbClr val="5959FF"/>
                </a:solidFill>
                <a:ea typeface="ＭＳ Ｐゴシック" charset="-128"/>
              </a:rPr>
              <a:t>wch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ffedog</a:t>
            </a:r>
            <a:r>
              <a:rPr lang="en-US" altLang="en-US" sz="2400" b="1">
                <a:ea typeface="ＭＳ Ｐゴシック" charset="-128"/>
              </a:rPr>
              <a:t>. </a:t>
            </a:r>
            <a:r>
              <a:rPr lang="en-US" altLang="en-US" sz="2400" b="1" err="1">
                <a:ea typeface="ＭＳ Ｐゴシック" charset="-128"/>
              </a:rPr>
              <a:t>Barod</a:t>
            </a:r>
            <a:r>
              <a:rPr lang="en-US" altLang="en-US" sz="2400" b="1">
                <a:ea typeface="ＭＳ Ｐゴシック" charset="-128"/>
              </a:rPr>
              <a:t>?</a:t>
            </a:r>
          </a:p>
          <a:p>
            <a:pPr>
              <a:buFontTx/>
              <a:buNone/>
            </a:pPr>
            <a:r>
              <a:rPr lang="en-US" altLang="en-US" sz="2400" b="1">
                <a:ea typeface="ＭＳ Ｐゴシック" charset="-128"/>
              </a:rPr>
              <a:t>Plant:		     </a:t>
            </a:r>
            <a:r>
              <a:rPr lang="en-US" altLang="en-US" sz="2400" b="1" err="1">
                <a:ea typeface="ＭＳ Ｐゴシック" charset="-128"/>
              </a:rPr>
              <a:t>Barod</a:t>
            </a:r>
            <a:r>
              <a:rPr lang="en-US" altLang="en-US" sz="2400" b="1">
                <a:ea typeface="ＭＳ Ｐゴシック" charset="-128"/>
              </a:rPr>
              <a:t>, Miss.</a:t>
            </a:r>
          </a:p>
          <a:p>
            <a:pPr>
              <a:buFontTx/>
              <a:buNone/>
            </a:pPr>
            <a:r>
              <a:rPr lang="en-US" altLang="en-US" sz="2400" b="1" err="1">
                <a:ea typeface="ＭＳ Ｐゴシック" charset="-128"/>
              </a:rPr>
              <a:t>Athrawes</a:t>
            </a:r>
            <a:r>
              <a:rPr lang="en-US" altLang="en-US" sz="2400" b="1">
                <a:ea typeface="ＭＳ Ｐゴシック" charset="-128"/>
              </a:rPr>
              <a:t>:	</a:t>
            </a:r>
            <a:r>
              <a:rPr lang="en-US" altLang="en-US" sz="2400" b="1" err="1">
                <a:ea typeface="ＭＳ Ｐゴシック" charset="-128"/>
              </a:rPr>
              <a:t>Cymysg</a:t>
            </a:r>
            <a:r>
              <a:rPr lang="en-US" altLang="en-US" sz="2400" b="1" err="1">
                <a:solidFill>
                  <a:srgbClr val="5959FF"/>
                </a:solidFill>
                <a:ea typeface="ＭＳ Ｐゴシック" charset="-128"/>
              </a:rPr>
              <a:t>wch</a:t>
            </a:r>
            <a:r>
              <a:rPr lang="en-US" altLang="en-US" sz="2400" b="1">
                <a:solidFill>
                  <a:srgbClr val="5959FF"/>
                </a:solidFill>
                <a:ea typeface="ＭＳ Ｐゴシック" charset="-128"/>
              </a:rPr>
              <a:t> </a:t>
            </a:r>
            <a:r>
              <a:rPr lang="en-US" altLang="en-US" sz="2400" b="1">
                <a:ea typeface="ＭＳ Ｐゴシック" charset="-128"/>
              </a:rPr>
              <a:t>y </a:t>
            </a:r>
            <a:r>
              <a:rPr lang="en-US" altLang="en-US" sz="2400" b="1" err="1">
                <a:ea typeface="ＭＳ Ｐゴシック" charset="-128"/>
              </a:rPr>
              <a:t>paent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a’r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dŵr</a:t>
            </a:r>
            <a:r>
              <a:rPr lang="en-US" altLang="en-US" sz="2400" b="1">
                <a:ea typeface="ＭＳ Ｐゴシック" charset="-128"/>
              </a:rPr>
              <a:t>.</a:t>
            </a:r>
          </a:p>
          <a:p>
            <a:pPr>
              <a:buFontTx/>
              <a:buNone/>
            </a:pPr>
            <a:r>
              <a:rPr lang="en-US" altLang="en-US" sz="2400" b="1">
                <a:ea typeface="ＭＳ Ｐゴシック" charset="-128"/>
              </a:rPr>
              <a:t>Plant:		     </a:t>
            </a:r>
            <a:r>
              <a:rPr lang="en-US" altLang="en-US" sz="2400" b="1" err="1">
                <a:ea typeface="ＭＳ Ｐゴシック" charset="-128"/>
              </a:rPr>
              <a:t>Wps</a:t>
            </a:r>
            <a:r>
              <a:rPr lang="en-US" altLang="en-US" sz="2400" b="1">
                <a:ea typeface="ＭＳ Ｐゴシック" charset="-128"/>
              </a:rPr>
              <a:t>!</a:t>
            </a:r>
          </a:p>
          <a:p>
            <a:pPr>
              <a:buFontTx/>
              <a:buNone/>
            </a:pPr>
            <a:r>
              <a:rPr lang="en-US" altLang="en-US" sz="2400" b="1" err="1">
                <a:ea typeface="ＭＳ Ｐゴシック" charset="-128"/>
              </a:rPr>
              <a:t>Athrawes</a:t>
            </a:r>
            <a:r>
              <a:rPr lang="en-US" altLang="en-US" sz="2400" b="1">
                <a:ea typeface="ＭＳ Ｐゴシック" charset="-128"/>
              </a:rPr>
              <a:t>:	</a:t>
            </a:r>
            <a:r>
              <a:rPr lang="en-US" altLang="en-US" sz="2400" b="1" err="1">
                <a:ea typeface="ＭＳ Ｐゴシック" charset="-128"/>
              </a:rPr>
              <a:t>Bydd</a:t>
            </a:r>
            <a:r>
              <a:rPr lang="en-US" altLang="en-US" sz="2400" b="1" err="1">
                <a:solidFill>
                  <a:srgbClr val="5959FF"/>
                </a:solidFill>
                <a:ea typeface="ＭＳ Ｐゴシック" charset="-128"/>
              </a:rPr>
              <a:t>wch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yn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ofalus</a:t>
            </a:r>
            <a:r>
              <a:rPr lang="en-US" altLang="en-US" sz="2400" b="1">
                <a:ea typeface="ＭＳ Ｐゴシック" charset="-128"/>
              </a:rPr>
              <a:t>!  </a:t>
            </a:r>
            <a:r>
              <a:rPr lang="en-US" altLang="en-US" sz="2400" b="1" err="1">
                <a:ea typeface="ＭＳ Ｐゴシック" charset="-128"/>
              </a:rPr>
              <a:t>Nawr</a:t>
            </a:r>
            <a:r>
              <a:rPr lang="en-US" altLang="en-US" sz="2400" b="1">
                <a:ea typeface="ＭＳ Ｐゴシック" charset="-128"/>
              </a:rPr>
              <a:t> ‘</a:t>
            </a:r>
            <a:r>
              <a:rPr lang="en-US" altLang="en-US" sz="2400" b="1" err="1">
                <a:ea typeface="ＭＳ Ｐゴシック" charset="-128"/>
              </a:rPr>
              <a:t>te</a:t>
            </a:r>
            <a:r>
              <a:rPr lang="en-US" altLang="en-US" sz="2400" b="1">
                <a:ea typeface="ＭＳ Ｐゴシック" charset="-128"/>
              </a:rPr>
              <a:t>, </a:t>
            </a:r>
            <a:r>
              <a:rPr lang="en-US" altLang="en-US" sz="2400" b="1" err="1">
                <a:ea typeface="ＭＳ Ｐゴシック" charset="-128"/>
              </a:rPr>
              <a:t>rho</a:t>
            </a:r>
            <a:r>
              <a:rPr lang="en-US" altLang="en-US" sz="2400" b="1" err="1">
                <a:solidFill>
                  <a:srgbClr val="5959FF"/>
                </a:solidFill>
                <a:ea typeface="ＭＳ Ｐゴシック" charset="-128"/>
              </a:rPr>
              <a:t>wch</a:t>
            </a:r>
            <a:r>
              <a:rPr lang="en-US" altLang="en-US" sz="2400" b="1">
                <a:ea typeface="ＭＳ Ｐゴシック" charset="-128"/>
              </a:rPr>
              <a:t> y </a:t>
            </a:r>
            <a:r>
              <a:rPr lang="en-US" altLang="en-US" sz="2400" b="1" err="1">
                <a:ea typeface="ＭＳ Ｐゴシック" charset="-128"/>
              </a:rPr>
              <a:t>brwsh</a:t>
            </a:r>
            <a:r>
              <a:rPr lang="en-US" altLang="en-US" sz="2400" b="1">
                <a:ea typeface="ＭＳ Ｐゴシック" charset="-128"/>
              </a:rPr>
              <a:t>  </a:t>
            </a:r>
            <a:r>
              <a:rPr lang="en-US" altLang="en-US" sz="2400" b="1" err="1">
                <a:ea typeface="ＭＳ Ｐゴシック" charset="-128"/>
              </a:rPr>
              <a:t>yn</a:t>
            </a:r>
            <a:r>
              <a:rPr lang="en-US" altLang="en-US" sz="2400" b="1">
                <a:ea typeface="ＭＳ Ｐゴシック" charset="-128"/>
              </a:rPr>
              <a:t> y </a:t>
            </a:r>
            <a:r>
              <a:rPr lang="en-US" altLang="en-US" sz="2400" b="1" err="1">
                <a:ea typeface="ＭＳ Ｐゴシック" charset="-128"/>
              </a:rPr>
              <a:t>paent</a:t>
            </a:r>
            <a:r>
              <a:rPr lang="en-US" altLang="en-US" sz="2400" b="1">
                <a:ea typeface="ＭＳ Ｐゴシック" charset="-128"/>
              </a:rPr>
              <a:t>.</a:t>
            </a:r>
          </a:p>
          <a:p>
            <a:pPr>
              <a:buFontTx/>
              <a:buNone/>
            </a:pPr>
            <a:r>
              <a:rPr lang="en-US" altLang="en-US" sz="2400" b="1">
                <a:ea typeface="ＭＳ Ｐゴシック" charset="-128"/>
              </a:rPr>
              <a:t>Plant:		     </a:t>
            </a:r>
            <a:r>
              <a:rPr lang="en-US" altLang="en-US" sz="2400" b="1" err="1">
                <a:ea typeface="ＭＳ Ｐゴシック" charset="-128"/>
              </a:rPr>
              <a:t>Iawn</a:t>
            </a:r>
            <a:r>
              <a:rPr lang="en-US" altLang="en-US" sz="2400" b="1">
                <a:ea typeface="ＭＳ Ｐゴシック" charset="-128"/>
              </a:rPr>
              <a:t>.</a:t>
            </a:r>
          </a:p>
          <a:p>
            <a:pPr>
              <a:buFontTx/>
              <a:buNone/>
            </a:pPr>
            <a:r>
              <a:rPr lang="en-US" altLang="en-US" sz="2400" b="1" err="1">
                <a:ea typeface="ＭＳ Ｐゴシック" charset="-128"/>
              </a:rPr>
              <a:t>Athrawes</a:t>
            </a:r>
            <a:r>
              <a:rPr lang="en-US" altLang="en-US" sz="2400" b="1">
                <a:ea typeface="ＭＳ Ｐゴシック" charset="-128"/>
              </a:rPr>
              <a:t>:	</a:t>
            </a:r>
            <a:r>
              <a:rPr lang="en-US" altLang="en-US" sz="2400" b="1" err="1">
                <a:ea typeface="ＭＳ Ｐゴシック" charset="-128"/>
              </a:rPr>
              <a:t>Gwne</a:t>
            </a:r>
            <a:r>
              <a:rPr lang="en-US" altLang="en-US" sz="2400" b="1" err="1">
                <a:solidFill>
                  <a:srgbClr val="5959FF"/>
                </a:solidFill>
                <a:ea typeface="ＭＳ Ｐゴシック" charset="-128"/>
              </a:rPr>
              <a:t>wch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batrwm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igam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ogam</a:t>
            </a:r>
            <a:r>
              <a:rPr lang="en-US" altLang="en-US" sz="2400" b="1">
                <a:ea typeface="ＭＳ Ｐゴシック" charset="-128"/>
              </a:rPr>
              <a:t> (</a:t>
            </a:r>
            <a:r>
              <a:rPr lang="en-US" altLang="en-US" sz="2400" b="1" i="1">
                <a:ea typeface="ＭＳ Ｐゴシック" charset="-128"/>
              </a:rPr>
              <a:t>zig </a:t>
            </a:r>
            <a:r>
              <a:rPr lang="en-US" altLang="en-US" sz="2400" b="1" i="1" err="1">
                <a:ea typeface="ＭＳ Ｐゴシック" charset="-128"/>
              </a:rPr>
              <a:t>zag</a:t>
            </a:r>
            <a:r>
              <a:rPr lang="en-US" altLang="en-US" sz="2400" b="1">
                <a:ea typeface="ＭＳ Ｐゴシック" charset="-128"/>
              </a:rPr>
              <a:t>). Da </a:t>
            </a:r>
            <a:r>
              <a:rPr lang="en-US" altLang="en-US" sz="2400" b="1" err="1">
                <a:ea typeface="ＭＳ Ｐゴシック" charset="-128"/>
              </a:rPr>
              <a:t>iawn</a:t>
            </a:r>
            <a:r>
              <a:rPr lang="en-US" altLang="en-US" sz="2400" b="1">
                <a:ea typeface="ＭＳ Ｐゴシック" charset="-128"/>
              </a:rPr>
              <a:t>, </a:t>
            </a:r>
            <a:r>
              <a:rPr lang="en-US" altLang="en-US" sz="2400" b="1" err="1">
                <a:ea typeface="ＭＳ Ｐゴシック" charset="-128"/>
              </a:rPr>
              <a:t>wir</a:t>
            </a:r>
            <a:r>
              <a:rPr lang="en-US" altLang="en-US" sz="2400" b="1">
                <a:ea typeface="ＭＳ Ｐゴシック" charset="-128"/>
              </a:rPr>
              <a:t>.</a:t>
            </a:r>
          </a:p>
          <a:p>
            <a:pPr>
              <a:buFontTx/>
              <a:buNone/>
            </a:pPr>
            <a:r>
              <a:rPr lang="en-US" altLang="en-US" sz="1050" b="1">
                <a:ea typeface="ＭＳ Ｐゴシック" charset="-128"/>
              </a:rPr>
              <a:t>			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075500-F24E-E541-BA9A-657D1D62222D}"/>
              </a:ext>
            </a:extLst>
          </p:cNvPr>
          <p:cNvSpPr txBox="1"/>
          <p:nvPr/>
        </p:nvSpPr>
        <p:spPr>
          <a:xfrm>
            <a:off x="2464723" y="6043353"/>
            <a:ext cx="6500553" cy="369332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r>
              <a:rPr lang="en-US" err="1"/>
              <a:t>Eich</a:t>
            </a:r>
            <a:r>
              <a:rPr lang="en-US"/>
              <a:t> </a:t>
            </a:r>
            <a:r>
              <a:rPr lang="en-US" err="1"/>
              <a:t>tro</a:t>
            </a:r>
            <a:r>
              <a:rPr lang="en-US"/>
              <a:t> chi:  Beth am </a:t>
            </a:r>
            <a:r>
              <a:rPr lang="en-US" err="1"/>
              <a:t>greu</a:t>
            </a:r>
            <a:r>
              <a:rPr lang="en-US"/>
              <a:t> </a:t>
            </a:r>
            <a:r>
              <a:rPr lang="en-US" err="1"/>
              <a:t>sgwrs</a:t>
            </a:r>
            <a:r>
              <a:rPr lang="en-US"/>
              <a:t> </a:t>
            </a:r>
            <a:r>
              <a:rPr lang="en-US" err="1"/>
              <a:t>newydd</a:t>
            </a:r>
            <a:r>
              <a:rPr lang="en-US"/>
              <a:t> </a:t>
            </a:r>
            <a:r>
              <a:rPr lang="en-US" err="1"/>
              <a:t>gyda</a:t>
            </a:r>
            <a:r>
              <a:rPr lang="en-US"/>
              <a:t> </a:t>
            </a:r>
            <a:r>
              <a:rPr lang="en-US" err="1"/>
              <a:t>phartner</a:t>
            </a:r>
            <a:r>
              <a:rPr lang="en-US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3457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6445" y="243840"/>
            <a:ext cx="4119110" cy="778625"/>
          </a:xfrm>
          <a:solidFill>
            <a:schemeClr val="accent2"/>
          </a:solidFill>
        </p:spPr>
        <p:txBody>
          <a:bodyPr/>
          <a:lstStyle/>
          <a:p>
            <a:r>
              <a:rPr lang="en-US" b="1" err="1">
                <a:solidFill>
                  <a:schemeClr val="bg1"/>
                </a:solidFill>
              </a:rPr>
              <a:t>Dewch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i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eistedd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600" b="1" err="1"/>
              <a:t>Dewch</a:t>
            </a:r>
            <a:r>
              <a:rPr lang="en-US" sz="3600" b="1"/>
              <a:t> </a:t>
            </a:r>
            <a:r>
              <a:rPr lang="en-US" sz="3600" b="1" err="1"/>
              <a:t>i</a:t>
            </a:r>
            <a:r>
              <a:rPr lang="en-US" sz="3600" b="1"/>
              <a:t> </a:t>
            </a:r>
            <a:r>
              <a:rPr lang="en-US" sz="3600" b="1" err="1"/>
              <a:t>eistedd</a:t>
            </a:r>
            <a:r>
              <a:rPr lang="en-US" sz="3600" b="1"/>
              <a:t>, </a:t>
            </a:r>
            <a:r>
              <a:rPr lang="en-US" sz="3600" b="1" err="1"/>
              <a:t>dewch</a:t>
            </a:r>
            <a:r>
              <a:rPr lang="en-US" sz="3600" b="1"/>
              <a:t> </a:t>
            </a:r>
            <a:r>
              <a:rPr lang="en-US" sz="3600" b="1" err="1"/>
              <a:t>i</a:t>
            </a:r>
            <a:r>
              <a:rPr lang="en-US" sz="3600" b="1"/>
              <a:t> </a:t>
            </a:r>
            <a:r>
              <a:rPr lang="en-US" sz="3600" b="1" err="1"/>
              <a:t>eistedd</a:t>
            </a:r>
            <a:endParaRPr lang="en-US" sz="3600" b="1"/>
          </a:p>
          <a:p>
            <a:pPr marL="0" indent="0" algn="ctr">
              <a:buNone/>
            </a:pPr>
            <a:r>
              <a:rPr lang="en-US" sz="3600" b="1" err="1"/>
              <a:t>Ar</a:t>
            </a:r>
            <a:r>
              <a:rPr lang="en-US" sz="3600" b="1"/>
              <a:t> y carped </a:t>
            </a:r>
            <a:r>
              <a:rPr lang="en-US" sz="3600" b="1" err="1"/>
              <a:t>gyda</a:t>
            </a:r>
            <a:r>
              <a:rPr lang="en-US" sz="3600" b="1"/>
              <a:t> fi</a:t>
            </a:r>
          </a:p>
          <a:p>
            <a:pPr marL="0" indent="0" algn="ctr">
              <a:buNone/>
            </a:pPr>
            <a:r>
              <a:rPr lang="en-US" sz="3600" b="1" err="1"/>
              <a:t>Dewch</a:t>
            </a:r>
            <a:r>
              <a:rPr lang="en-US" sz="3600" b="1"/>
              <a:t> </a:t>
            </a:r>
            <a:r>
              <a:rPr lang="en-US" sz="3600" b="1" err="1"/>
              <a:t>i</a:t>
            </a:r>
            <a:r>
              <a:rPr lang="en-US" sz="3600" b="1"/>
              <a:t> </a:t>
            </a:r>
            <a:r>
              <a:rPr lang="en-US" sz="3600" b="1" err="1"/>
              <a:t>eistedd</a:t>
            </a:r>
            <a:r>
              <a:rPr lang="en-US" sz="3600" b="1"/>
              <a:t>, </a:t>
            </a:r>
            <a:r>
              <a:rPr lang="en-US" sz="3600" b="1" err="1"/>
              <a:t>dewch</a:t>
            </a:r>
            <a:r>
              <a:rPr lang="en-US" sz="3600" b="1"/>
              <a:t> </a:t>
            </a:r>
            <a:r>
              <a:rPr lang="en-US" sz="3600" b="1" err="1"/>
              <a:t>i</a:t>
            </a:r>
            <a:r>
              <a:rPr lang="en-US" sz="3600" b="1"/>
              <a:t> </a:t>
            </a:r>
            <a:r>
              <a:rPr lang="en-US" sz="3600" b="1" err="1"/>
              <a:t>eistedd</a:t>
            </a:r>
            <a:endParaRPr lang="en-US" sz="3600" b="1"/>
          </a:p>
          <a:p>
            <a:pPr marL="0" indent="0" algn="ctr">
              <a:buNone/>
            </a:pPr>
            <a:r>
              <a:rPr lang="en-US" sz="3600" b="1" err="1"/>
              <a:t>Ar</a:t>
            </a:r>
            <a:r>
              <a:rPr lang="en-US" sz="3600" b="1"/>
              <a:t> y carped </a:t>
            </a:r>
            <a:r>
              <a:rPr lang="en-US" sz="3600" b="1" err="1"/>
              <a:t>gyda</a:t>
            </a:r>
            <a:r>
              <a:rPr lang="en-US" sz="3600" b="1"/>
              <a:t> fi!</a:t>
            </a:r>
          </a:p>
        </p:txBody>
      </p:sp>
    </p:spTree>
    <p:extLst>
      <p:ext uri="{BB962C8B-B14F-4D97-AF65-F5344CB8AC3E}">
        <p14:creationId xmlns:p14="http://schemas.microsoft.com/office/powerpoint/2010/main" val="21619042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Dyma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……                               This is … / Here is …</a:t>
            </a:r>
          </a:p>
        </p:txBody>
      </p:sp>
      <p:pic>
        <p:nvPicPr>
          <p:cNvPr id="16385" name="Picture 1" descr="page1image4243761648">
            <a:extLst>
              <a:ext uri="{FF2B5EF4-FFF2-40B4-BE49-F238E27FC236}">
                <a16:creationId xmlns:a16="http://schemas.microsoft.com/office/drawing/2014/main" id="{D8F0DFC6-C56A-DE47-9644-AEAE39EE7A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" t="4321" r="1980" b="3044"/>
          <a:stretch/>
        </p:blipFill>
        <p:spPr bwMode="auto">
          <a:xfrm>
            <a:off x="293779" y="1113123"/>
            <a:ext cx="7718107" cy="5198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F0FFAF-E170-5C40-9D8A-51D4C49000FC}"/>
              </a:ext>
            </a:extLst>
          </p:cNvPr>
          <p:cNvSpPr txBox="1"/>
          <p:nvPr/>
        </p:nvSpPr>
        <p:spPr>
          <a:xfrm>
            <a:off x="8201071" y="939189"/>
            <a:ext cx="3765204" cy="55092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800" b="1" u="sng"/>
              <a:t>GWAITH PÂR:</a:t>
            </a:r>
          </a:p>
          <a:p>
            <a:endParaRPr lang="en-US"/>
          </a:p>
          <a:p>
            <a:endParaRPr lang="en-US"/>
          </a:p>
          <a:p>
            <a:r>
              <a:rPr lang="en-US" sz="2400" b="1" err="1"/>
              <a:t>Rhowch</a:t>
            </a:r>
            <a:r>
              <a:rPr lang="en-US" sz="2400" b="1"/>
              <a:t> </a:t>
            </a:r>
            <a:r>
              <a:rPr lang="en-US" sz="2400" b="1" i="1" err="1"/>
              <a:t>Dyma</a:t>
            </a:r>
            <a:r>
              <a:rPr lang="en-US" sz="2400" b="1" i="1"/>
              <a:t> …</a:t>
            </a:r>
            <a:r>
              <a:rPr lang="en-US" sz="2400" b="1"/>
              <a:t> o </a:t>
            </a:r>
            <a:r>
              <a:rPr lang="en-US" sz="2400" b="1" err="1"/>
              <a:t>flaen</a:t>
            </a:r>
            <a:r>
              <a:rPr lang="en-US" sz="2400" b="1"/>
              <a:t> bob un </a:t>
            </a:r>
            <a:r>
              <a:rPr lang="en-US" sz="2400" b="1" err="1"/>
              <a:t>o’r</a:t>
            </a:r>
            <a:r>
              <a:rPr lang="en-US" sz="2400" b="1"/>
              <a:t> </a:t>
            </a:r>
            <a:r>
              <a:rPr lang="en-US" sz="2400" b="1" err="1"/>
              <a:t>enwau</a:t>
            </a:r>
            <a:r>
              <a:rPr lang="en-US" sz="2400" b="1"/>
              <a:t> </a:t>
            </a:r>
            <a:r>
              <a:rPr lang="en-US" sz="2400" b="1" err="1"/>
              <a:t>sydd</a:t>
            </a:r>
            <a:r>
              <a:rPr lang="en-US" sz="2400" b="1"/>
              <a:t> o </a:t>
            </a:r>
            <a:r>
              <a:rPr lang="en-US" sz="2400" b="1" err="1"/>
              <a:t>amgylch</a:t>
            </a:r>
            <a:r>
              <a:rPr lang="en-US" sz="2400" b="1"/>
              <a:t> y </a:t>
            </a:r>
            <a:r>
              <a:rPr lang="en-US" sz="2400" b="1" err="1"/>
              <a:t>llun</a:t>
            </a:r>
            <a:r>
              <a:rPr lang="en-US" sz="2400" b="1"/>
              <a:t>.  </a:t>
            </a:r>
            <a:r>
              <a:rPr lang="en-US" sz="2400" b="1" err="1"/>
              <a:t>Cofiwch</a:t>
            </a:r>
            <a:r>
              <a:rPr lang="en-US" sz="2400" b="1"/>
              <a:t> </a:t>
            </a:r>
            <a:r>
              <a:rPr lang="en-US" sz="2400" b="1" err="1"/>
              <a:t>dreiglo</a:t>
            </a:r>
            <a:r>
              <a:rPr lang="en-US" sz="2400" b="1"/>
              <a:t>!</a:t>
            </a:r>
          </a:p>
          <a:p>
            <a:endParaRPr lang="en-US" sz="2400" b="1"/>
          </a:p>
          <a:p>
            <a:r>
              <a:rPr lang="en-US" sz="2400" b="1"/>
              <a:t>Put </a:t>
            </a:r>
            <a:r>
              <a:rPr lang="en-US" sz="2400" b="1" i="1" err="1"/>
              <a:t>Dyma</a:t>
            </a:r>
            <a:r>
              <a:rPr lang="en-US" sz="2400" b="1" i="1"/>
              <a:t> …</a:t>
            </a:r>
            <a:r>
              <a:rPr lang="en-US" sz="2400" b="1"/>
              <a:t> in front of all the names.  Remember to mutate!   </a:t>
            </a:r>
          </a:p>
          <a:p>
            <a:endParaRPr lang="en-US" sz="2400" b="1"/>
          </a:p>
          <a:p>
            <a:r>
              <a:rPr lang="en-US" sz="2400" b="1" err="1"/>
              <a:t>Pob</a:t>
            </a:r>
            <a:r>
              <a:rPr lang="en-US" sz="2400" b="1"/>
              <a:t> </a:t>
            </a:r>
            <a:r>
              <a:rPr lang="en-US" sz="2400" b="1" err="1"/>
              <a:t>lwc</a:t>
            </a:r>
            <a:r>
              <a:rPr lang="en-US" sz="2400" b="1"/>
              <a:t>!</a:t>
            </a:r>
          </a:p>
          <a:p>
            <a:endParaRPr lang="en-US" sz="2400" b="1"/>
          </a:p>
        </p:txBody>
      </p:sp>
    </p:spTree>
    <p:extLst>
      <p:ext uri="{BB962C8B-B14F-4D97-AF65-F5344CB8AC3E}">
        <p14:creationId xmlns:p14="http://schemas.microsoft.com/office/powerpoint/2010/main" val="23615411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3" y="110612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>
                <a:solidFill>
                  <a:schemeClr val="bg1"/>
                </a:solidFill>
                <a:latin typeface="Segoe Print"/>
              </a:rPr>
              <a:t>Y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treiglad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meddal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                        The soft mutation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CB87E1-2EB0-6043-B1E9-9DB0C3CEC91F}"/>
              </a:ext>
            </a:extLst>
          </p:cNvPr>
          <p:cNvSpPr txBox="1"/>
          <p:nvPr/>
        </p:nvSpPr>
        <p:spPr>
          <a:xfrm>
            <a:off x="303433" y="2197788"/>
            <a:ext cx="4007311" cy="3170099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err="1"/>
              <a:t>Dyma</a:t>
            </a:r>
            <a:r>
              <a:rPr lang="en-US" sz="2800" b="1"/>
              <a:t>…               </a:t>
            </a:r>
          </a:p>
          <a:p>
            <a:r>
              <a:rPr lang="en-US" sz="2800" b="1" i="1"/>
              <a:t>This is … / here is … </a:t>
            </a:r>
          </a:p>
          <a:p>
            <a:endParaRPr lang="en-US" i="1"/>
          </a:p>
          <a:p>
            <a:endParaRPr lang="en-US"/>
          </a:p>
          <a:p>
            <a:r>
              <a:rPr lang="en-US" i="1" err="1"/>
              <a:t>Dyma</a:t>
            </a:r>
            <a:r>
              <a:rPr lang="en-US"/>
              <a:t> is always followed by a soft mutation (</a:t>
            </a:r>
            <a:r>
              <a:rPr lang="en-US" i="1" err="1"/>
              <a:t>treiglad</a:t>
            </a:r>
            <a:r>
              <a:rPr lang="en-US" i="1"/>
              <a:t> </a:t>
            </a:r>
            <a:r>
              <a:rPr lang="en-US" i="1" err="1"/>
              <a:t>meddal</a:t>
            </a:r>
            <a:r>
              <a:rPr lang="en-US"/>
              <a:t>), e.g.</a:t>
            </a:r>
          </a:p>
          <a:p>
            <a:endParaRPr lang="en-US" i="1"/>
          </a:p>
          <a:p>
            <a:r>
              <a:rPr lang="en-US" i="1" err="1"/>
              <a:t>Dyma</a:t>
            </a:r>
            <a:r>
              <a:rPr lang="en-US" i="1"/>
              <a:t> </a:t>
            </a:r>
            <a:r>
              <a:rPr lang="en-US" i="1" err="1"/>
              <a:t>ddosbarth</a:t>
            </a:r>
            <a:r>
              <a:rPr lang="en-US" i="1"/>
              <a:t> </a:t>
            </a:r>
            <a:r>
              <a:rPr lang="en-US" i="1" err="1"/>
              <a:t>Mr</a:t>
            </a:r>
            <a:r>
              <a:rPr lang="en-US" i="1"/>
              <a:t> Jones.</a:t>
            </a:r>
          </a:p>
          <a:p>
            <a:endParaRPr lang="en-US" i="1"/>
          </a:p>
          <a:p>
            <a:r>
              <a:rPr lang="en-US" i="1" err="1"/>
              <a:t>Dyma</a:t>
            </a:r>
            <a:r>
              <a:rPr lang="en-US" i="1"/>
              <a:t> fag Nia.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BD4C4C5-3F4D-1E49-913B-4AB9D711C1D3}"/>
              </a:ext>
            </a:extLst>
          </p:cNvPr>
          <p:cNvGraphicFramePr>
            <a:graphicFrameLocks noGrp="1"/>
          </p:cNvGraphicFramePr>
          <p:nvPr/>
        </p:nvGraphicFramePr>
        <p:xfrm>
          <a:off x="4528454" y="1780540"/>
          <a:ext cx="7282544" cy="416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0636">
                  <a:extLst>
                    <a:ext uri="{9D8B030D-6E8A-4147-A177-3AD203B41FA5}">
                      <a16:colId xmlns:a16="http://schemas.microsoft.com/office/drawing/2014/main" val="2700661041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3301636011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2074283036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21462705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1"/>
                        <a:t>CYSEFIN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/>
                        <a:t>TREIGLAD MEDDAL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en-US" sz="2400" b="1"/>
                        <a:t>ENGHREIFFTIAU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250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t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teledu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Dyma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deledu</a:t>
                      </a:r>
                      <a:r>
                        <a:rPr lang="en-US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2403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c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car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Dyma</a:t>
                      </a:r>
                      <a:r>
                        <a:rPr lang="en-US"/>
                        <a:t> gar.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774205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p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pensil</a:t>
                      </a:r>
                      <a:endParaRPr lang="en-US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Dyma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bensil</a:t>
                      </a:r>
                      <a:r>
                        <a:rPr lang="en-US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78924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dd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desg</a:t>
                      </a:r>
                      <a:endParaRPr lang="en-US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Dyma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ddesg</a:t>
                      </a:r>
                      <a:r>
                        <a:rPr lang="en-US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98895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-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grawnwin</a:t>
                      </a:r>
                      <a:endParaRPr lang="en-US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Dyma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rawnwin</a:t>
                      </a:r>
                      <a:r>
                        <a:rPr lang="en-US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73656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balwn</a:t>
                      </a:r>
                      <a:endParaRPr lang="en-US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Dyma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falwn</a:t>
                      </a:r>
                      <a:r>
                        <a:rPr lang="en-US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14597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ll</a:t>
                      </a:r>
                      <a:endParaRPr lang="en-US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llyfr</a:t>
                      </a:r>
                      <a:endParaRPr lang="en-US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Dyma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lyfr</a:t>
                      </a:r>
                      <a:r>
                        <a:rPr lang="en-US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02171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m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merch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Dyma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ferch</a:t>
                      </a:r>
                      <a:r>
                        <a:rPr lang="en-US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5006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rh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rhwyd</a:t>
                      </a:r>
                      <a:endParaRPr lang="en-US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Dyma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rwyd</a:t>
                      </a:r>
                      <a:r>
                        <a:rPr lang="en-US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77461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0691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672" y="271042"/>
            <a:ext cx="1131718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chemeClr val="bg1"/>
                </a:solidFill>
                <a:latin typeface="Segoe Print"/>
              </a:rPr>
              <a:t>Y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lliwiau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                                          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Colours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br>
              <a:rPr lang="en-US" b="1">
                <a:latin typeface="Segoe Print" panose="02000800000000000000" pitchFamily="2" charset="0"/>
              </a:rPr>
            </a:b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2E8101E8-BA11-4B8D-9F7C-CC64984CBA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4175" y="79238"/>
            <a:ext cx="4756028" cy="6699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3340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  …?                      What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>
                <a:latin typeface="Segoe Print" panose="02000800000000000000" pitchFamily="2" charset="0"/>
              </a:rPr>
            </a:b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pic>
        <p:nvPicPr>
          <p:cNvPr id="3" name="Picture 3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C0BA452F-C1A4-4A8C-A87C-C011AC915C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5457" y="1536788"/>
            <a:ext cx="2209800" cy="20669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C5B984-4102-47A8-AB9E-C7578253309F}"/>
              </a:ext>
            </a:extLst>
          </p:cNvPr>
          <p:cNvSpPr txBox="1"/>
          <p:nvPr/>
        </p:nvSpPr>
        <p:spPr>
          <a:xfrm>
            <a:off x="3374903" y="4003118"/>
            <a:ext cx="669861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err="1">
                <a:latin typeface="Arial Rounded MT Bold"/>
              </a:rPr>
              <a:t>Mae'r</a:t>
            </a:r>
            <a:r>
              <a:rPr lang="en-GB" sz="4800">
                <a:latin typeface="Arial Rounded MT Bold"/>
              </a:rPr>
              <a:t> </a:t>
            </a:r>
            <a:r>
              <a:rPr lang="en-GB" sz="4800" err="1">
                <a:latin typeface="Arial Rounded MT Bold"/>
              </a:rPr>
              <a:t>afal</a:t>
            </a:r>
            <a:r>
              <a:rPr lang="en-GB" sz="4800">
                <a:latin typeface="Arial Rounded MT Bold"/>
              </a:rPr>
              <a:t> </a:t>
            </a:r>
            <a:r>
              <a:rPr lang="en-GB" sz="4800" err="1">
                <a:highlight>
                  <a:srgbClr val="FFFF00"/>
                </a:highlight>
                <a:latin typeface="Arial Rounded MT Bold"/>
              </a:rPr>
              <a:t>yn</a:t>
            </a:r>
            <a:r>
              <a:rPr lang="en-GB" sz="4800">
                <a:highlight>
                  <a:srgbClr val="FFFF00"/>
                </a:highlight>
                <a:latin typeface="Arial Rounded MT Bold"/>
              </a:rPr>
              <a:t> </a:t>
            </a:r>
            <a:r>
              <a:rPr lang="en-GB" sz="4800" err="1">
                <a:highlight>
                  <a:srgbClr val="FFFF00"/>
                </a:highlight>
                <a:latin typeface="Arial Rounded MT Bold"/>
              </a:rPr>
              <a:t>g</a:t>
            </a:r>
            <a:r>
              <a:rPr lang="en-GB" sz="4800" err="1">
                <a:latin typeface="Arial Rounded MT Bold"/>
              </a:rPr>
              <a:t>och</a:t>
            </a:r>
            <a:r>
              <a:rPr lang="en-GB" sz="4800">
                <a:latin typeface="Arial Rounded MT Bold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D2E84-13A0-4405-B11C-937CC9BC3A1F}"/>
              </a:ext>
            </a:extLst>
          </p:cNvPr>
          <p:cNvSpPr txBox="1"/>
          <p:nvPr/>
        </p:nvSpPr>
        <p:spPr>
          <a:xfrm>
            <a:off x="4760590" y="5773300"/>
            <a:ext cx="5468310" cy="584775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yn</a:t>
            </a:r>
            <a:r>
              <a:rPr lang="en-GB" sz="3200"/>
              <a:t> + </a:t>
            </a:r>
            <a:r>
              <a:rPr lang="en-GB" sz="3200" err="1"/>
              <a:t>treiglad</a:t>
            </a:r>
            <a:r>
              <a:rPr lang="en-GB" sz="3200"/>
              <a:t> </a:t>
            </a:r>
            <a:r>
              <a:rPr lang="en-GB" sz="3200" err="1"/>
              <a:t>meddal</a:t>
            </a:r>
            <a:endParaRPr lang="en-GB" sz="320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C2BA93A-DB83-42AD-AF8C-51D4C722E500}"/>
              </a:ext>
            </a:extLst>
          </p:cNvPr>
          <p:cNvSpPr/>
          <p:nvPr/>
        </p:nvSpPr>
        <p:spPr>
          <a:xfrm>
            <a:off x="7011952" y="4796079"/>
            <a:ext cx="482793" cy="977221"/>
          </a:xfrm>
          <a:prstGeom prst="upArrow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63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  …?       What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>
                <a:latin typeface="Segoe Print" panose="02000800000000000000" pitchFamily="2" charset="0"/>
              </a:rPr>
            </a:b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C5B984-4102-47A8-AB9E-C7578253309F}"/>
              </a:ext>
            </a:extLst>
          </p:cNvPr>
          <p:cNvSpPr txBox="1"/>
          <p:nvPr/>
        </p:nvSpPr>
        <p:spPr>
          <a:xfrm>
            <a:off x="3374903" y="4003118"/>
            <a:ext cx="721180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err="1">
                <a:latin typeface="Arial Rounded MT Bold"/>
              </a:rPr>
              <a:t>Mae'r</a:t>
            </a:r>
            <a:r>
              <a:rPr lang="en-GB" sz="4800">
                <a:latin typeface="Arial Rounded MT Bold"/>
              </a:rPr>
              <a:t> </a:t>
            </a:r>
            <a:r>
              <a:rPr lang="en-GB" sz="4800" err="1">
                <a:latin typeface="Arial Rounded MT Bold"/>
              </a:rPr>
              <a:t>bwrdd</a:t>
            </a:r>
            <a:r>
              <a:rPr lang="en-GB" sz="4800">
                <a:latin typeface="Arial Rounded MT Bold"/>
              </a:rPr>
              <a:t> </a:t>
            </a:r>
            <a:r>
              <a:rPr lang="en-GB" sz="4800" err="1">
                <a:highlight>
                  <a:srgbClr val="FFFF00"/>
                </a:highlight>
                <a:latin typeface="Arial Rounded MT Bold"/>
              </a:rPr>
              <a:t>yn</a:t>
            </a:r>
            <a:r>
              <a:rPr lang="en-GB" sz="4800">
                <a:highlight>
                  <a:srgbClr val="FFFF00"/>
                </a:highlight>
                <a:latin typeface="Arial Rounded MT Bold"/>
              </a:rPr>
              <a:t> </a:t>
            </a:r>
            <a:r>
              <a:rPr lang="en-GB" sz="4800" err="1">
                <a:highlight>
                  <a:srgbClr val="FFFF00"/>
                </a:highlight>
                <a:latin typeface="Arial Rounded MT Bold"/>
              </a:rPr>
              <a:t>b</a:t>
            </a:r>
            <a:r>
              <a:rPr lang="en-GB" sz="4800" err="1">
                <a:latin typeface="Arial Rounded MT Bold"/>
              </a:rPr>
              <a:t>orffor</a:t>
            </a:r>
            <a:r>
              <a:rPr lang="en-GB" sz="4800">
                <a:latin typeface="Arial Rounded MT Bold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D2E84-13A0-4405-B11C-937CC9BC3A1F}"/>
              </a:ext>
            </a:extLst>
          </p:cNvPr>
          <p:cNvSpPr txBox="1"/>
          <p:nvPr/>
        </p:nvSpPr>
        <p:spPr>
          <a:xfrm>
            <a:off x="5741447" y="5811336"/>
            <a:ext cx="5178467" cy="584775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yn</a:t>
            </a:r>
            <a:r>
              <a:rPr lang="en-GB" sz="3200"/>
              <a:t> + </a:t>
            </a:r>
            <a:r>
              <a:rPr lang="en-GB" sz="3200" err="1"/>
              <a:t>treiglad</a:t>
            </a:r>
            <a:r>
              <a:rPr lang="en-GB" sz="3200"/>
              <a:t> </a:t>
            </a:r>
            <a:r>
              <a:rPr lang="en-GB" sz="3200" err="1"/>
              <a:t>meddal</a:t>
            </a:r>
            <a:endParaRPr lang="en-GB" sz="320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C2BA93A-DB83-42AD-AF8C-51D4C722E500}"/>
              </a:ext>
            </a:extLst>
          </p:cNvPr>
          <p:cNvSpPr/>
          <p:nvPr/>
        </p:nvSpPr>
        <p:spPr>
          <a:xfrm>
            <a:off x="7810099" y="4834115"/>
            <a:ext cx="482793" cy="977221"/>
          </a:xfrm>
          <a:prstGeom prst="upArrow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6" descr="A picture containing table, furniture, worktable&#10;&#10;Description generated with very high confidence">
            <a:extLst>
              <a:ext uri="{FF2B5EF4-FFF2-40B4-BE49-F238E27FC236}">
                <a16:creationId xmlns:a16="http://schemas.microsoft.com/office/drawing/2014/main" id="{DFC3A57C-EC7F-47E2-89D4-206ED20C7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298" y="1514766"/>
            <a:ext cx="3637383" cy="2226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039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  …?       What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>
                <a:latin typeface="Segoe Print" panose="02000800000000000000" pitchFamily="2" charset="0"/>
              </a:rPr>
            </a:b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C5B984-4102-47A8-AB9E-C7578253309F}"/>
              </a:ext>
            </a:extLst>
          </p:cNvPr>
          <p:cNvSpPr txBox="1"/>
          <p:nvPr/>
        </p:nvSpPr>
        <p:spPr>
          <a:xfrm>
            <a:off x="3630842" y="3962400"/>
            <a:ext cx="562963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err="1">
                <a:latin typeface="Arial Rounded MT Bold"/>
              </a:rPr>
              <a:t>Mae'r</a:t>
            </a:r>
            <a:r>
              <a:rPr lang="en-GB" sz="4800">
                <a:latin typeface="Arial Rounded MT Bold"/>
              </a:rPr>
              <a:t> car </a:t>
            </a:r>
            <a:r>
              <a:rPr lang="en-GB" sz="4800" err="1">
                <a:highlight>
                  <a:srgbClr val="FFFF00"/>
                </a:highlight>
                <a:latin typeface="Arial Rounded MT Bold"/>
              </a:rPr>
              <a:t>yn</a:t>
            </a:r>
            <a:r>
              <a:rPr lang="en-GB" sz="4800">
                <a:highlight>
                  <a:srgbClr val="FFFF00"/>
                </a:highlight>
                <a:latin typeface="Arial Rounded MT Bold"/>
              </a:rPr>
              <a:t> </a:t>
            </a:r>
            <a:r>
              <a:rPr lang="en-GB" sz="4800" err="1">
                <a:highlight>
                  <a:srgbClr val="FFFF00"/>
                </a:highlight>
                <a:latin typeface="Arial Rounded MT Bold"/>
              </a:rPr>
              <a:t>f</a:t>
            </a:r>
            <a:r>
              <a:rPr lang="en-GB" sz="4800" err="1">
                <a:latin typeface="Arial Rounded MT Bold"/>
              </a:rPr>
              <a:t>elyn</a:t>
            </a:r>
            <a:r>
              <a:rPr lang="en-GB" sz="4800">
                <a:latin typeface="Arial Rounded MT Bold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D2E84-13A0-4405-B11C-937CC9BC3A1F}"/>
              </a:ext>
            </a:extLst>
          </p:cNvPr>
          <p:cNvSpPr txBox="1"/>
          <p:nvPr/>
        </p:nvSpPr>
        <p:spPr>
          <a:xfrm>
            <a:off x="5408237" y="5821228"/>
            <a:ext cx="3813489" cy="584775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yn</a:t>
            </a:r>
            <a:r>
              <a:rPr lang="en-GB" sz="3200"/>
              <a:t> + </a:t>
            </a:r>
            <a:r>
              <a:rPr lang="en-GB" sz="3200" err="1"/>
              <a:t>treiglad</a:t>
            </a:r>
            <a:r>
              <a:rPr lang="en-GB" sz="3200"/>
              <a:t> </a:t>
            </a:r>
            <a:r>
              <a:rPr lang="en-GB" sz="3200" err="1"/>
              <a:t>meddal</a:t>
            </a:r>
            <a:endParaRPr lang="en-GB" sz="320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C2BA93A-DB83-42AD-AF8C-51D4C722E500}"/>
              </a:ext>
            </a:extLst>
          </p:cNvPr>
          <p:cNvSpPr/>
          <p:nvPr/>
        </p:nvSpPr>
        <p:spPr>
          <a:xfrm>
            <a:off x="7011952" y="4796079"/>
            <a:ext cx="482793" cy="977221"/>
          </a:xfrm>
          <a:prstGeom prst="upArrow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11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E1329FD2-F453-42B6-A1DA-0D6EC364E3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3784" y="1408280"/>
            <a:ext cx="4578338" cy="2288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492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  …?                      What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>
                <a:latin typeface="Segoe Print" panose="02000800000000000000" pitchFamily="2" charset="0"/>
              </a:rPr>
            </a:b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pic>
        <p:nvPicPr>
          <p:cNvPr id="3" name="Picture 3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C0BA452F-C1A4-4A8C-A87C-C011AC915C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999" y="1711292"/>
            <a:ext cx="2209800" cy="2066925"/>
          </a:xfrm>
          <a:prstGeom prst="rect">
            <a:avLst/>
          </a:prstGeom>
        </p:spPr>
      </p:pic>
      <p:pic>
        <p:nvPicPr>
          <p:cNvPr id="3074" name="Picture 2" descr="Image result for pencil clipart">
            <a:extLst>
              <a:ext uri="{FF2B5EF4-FFF2-40B4-BE49-F238E27FC236}">
                <a16:creationId xmlns:a16="http://schemas.microsoft.com/office/drawing/2014/main" id="{9D22B486-F301-EE45-AB7D-A7B3299668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3969" y="1240245"/>
            <a:ext cx="2155448" cy="2403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orange pencil clipart">
            <a:extLst>
              <a:ext uri="{FF2B5EF4-FFF2-40B4-BE49-F238E27FC236}">
                <a16:creationId xmlns:a16="http://schemas.microsoft.com/office/drawing/2014/main" id="{5CA605F3-F444-1446-B0BD-F0D82E4D31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417" y="2576554"/>
            <a:ext cx="2574758" cy="2273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green car clipart">
            <a:extLst>
              <a:ext uri="{FF2B5EF4-FFF2-40B4-BE49-F238E27FC236}">
                <a16:creationId xmlns:a16="http://schemas.microsoft.com/office/drawing/2014/main" id="{E00014CC-D68C-3D47-BC8A-98ADB8BFB0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739"/>
          <a:stretch/>
        </p:blipFill>
        <p:spPr bwMode="auto">
          <a:xfrm>
            <a:off x="945683" y="4094714"/>
            <a:ext cx="4300085" cy="276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cup clipart">
            <a:extLst>
              <a:ext uri="{FF2B5EF4-FFF2-40B4-BE49-F238E27FC236}">
                <a16:creationId xmlns:a16="http://schemas.microsoft.com/office/drawing/2014/main" id="{A39D016C-648F-0A4C-B2EE-35C4006FD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8054" y="4769885"/>
            <a:ext cx="2480963" cy="1778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Image result for banana clipart">
            <a:extLst>
              <a:ext uri="{FF2B5EF4-FFF2-40B4-BE49-F238E27FC236}">
                <a16:creationId xmlns:a16="http://schemas.microsoft.com/office/drawing/2014/main" id="{FD1EED88-ABE9-4B48-844F-95B48526DC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2786" y="1161147"/>
            <a:ext cx="3111500" cy="261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5580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337776" y="374249"/>
            <a:ext cx="7325893" cy="132343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sz="8000">
                <a:latin typeface="Century Gothic" pitchFamily="34" charset="0"/>
                <a:ea typeface="Adobe Gothic Std B" pitchFamily="34" charset="-128"/>
              </a:rPr>
              <a:t>ben</a:t>
            </a:r>
            <a:r>
              <a:rPr lang="en-US" sz="8000" u="sng">
                <a:latin typeface="Century Gothic" pitchFamily="34" charset="0"/>
                <a:ea typeface="Adobe Gothic Std B" pitchFamily="34" charset="-128"/>
              </a:rPr>
              <a:t>yw</a:t>
            </a:r>
            <a:r>
              <a:rPr lang="en-US" sz="8000">
                <a:latin typeface="Century Gothic" pitchFamily="34" charset="0"/>
                <a:ea typeface="Adobe Gothic Std B" pitchFamily="34" charset="-128"/>
              </a:rPr>
              <a:t>aidd </a:t>
            </a:r>
            <a:endParaRPr lang="en-US" sz="800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rcRect t="-1189" r="48785"/>
          <a:stretch>
            <a:fillRect/>
          </a:stretch>
        </p:blipFill>
        <p:spPr>
          <a:xfrm>
            <a:off x="6318093" y="226825"/>
            <a:ext cx="912435" cy="1686088"/>
          </a:xfrm>
          <a:prstGeom prst="rect">
            <a:avLst/>
          </a:prstGeom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924722" y="4107934"/>
            <a:ext cx="1320169" cy="23794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300466" y="2622813"/>
            <a:ext cx="1534313" cy="1342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1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324537" y="5034214"/>
            <a:ext cx="1940081" cy="145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2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307950" y="1961760"/>
            <a:ext cx="1455068" cy="2003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3" name="Picture 7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682098" y="3379947"/>
            <a:ext cx="2168135" cy="1455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4" name="Picture 8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850233" y="2269213"/>
            <a:ext cx="1457825" cy="1696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5" name="Picture 9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212667" y="1961761"/>
            <a:ext cx="1663367" cy="1663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6" name="Picture 10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631321" y="4377599"/>
            <a:ext cx="2109803" cy="21098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TextBox 20"/>
          <p:cNvSpPr txBox="1"/>
          <p:nvPr/>
        </p:nvSpPr>
        <p:spPr>
          <a:xfrm>
            <a:off x="214479" y="2269212"/>
            <a:ext cx="1708099" cy="41544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933" err="1"/>
              <a:t>athrawes</a:t>
            </a:r>
            <a:endParaRPr lang="en-US" sz="2933"/>
          </a:p>
          <a:p>
            <a:r>
              <a:rPr lang="en-US" sz="2933" err="1"/>
              <a:t>cadair</a:t>
            </a:r>
            <a:endParaRPr lang="en-US" sz="2933"/>
          </a:p>
          <a:p>
            <a:r>
              <a:rPr lang="en-US" sz="2933" err="1"/>
              <a:t>pêl</a:t>
            </a:r>
            <a:endParaRPr lang="en-US" sz="2933"/>
          </a:p>
          <a:p>
            <a:r>
              <a:rPr lang="en-US" sz="2933" err="1"/>
              <a:t>ffôn</a:t>
            </a:r>
            <a:endParaRPr lang="en-US" sz="2933"/>
          </a:p>
          <a:p>
            <a:r>
              <a:rPr lang="en-US" sz="2933" err="1"/>
              <a:t>merch</a:t>
            </a:r>
            <a:endParaRPr lang="en-US" sz="2933"/>
          </a:p>
          <a:p>
            <a:r>
              <a:rPr lang="en-US" sz="2933" err="1"/>
              <a:t>ysgol</a:t>
            </a:r>
            <a:endParaRPr lang="en-US" sz="2933"/>
          </a:p>
          <a:p>
            <a:r>
              <a:rPr lang="en-US" sz="2933" err="1"/>
              <a:t>gwers</a:t>
            </a:r>
            <a:endParaRPr lang="en-US" sz="2933"/>
          </a:p>
          <a:p>
            <a:r>
              <a:rPr lang="en-US" sz="2933" err="1"/>
              <a:t>cath</a:t>
            </a:r>
            <a:endParaRPr lang="en-US" sz="2933"/>
          </a:p>
          <a:p>
            <a:r>
              <a:rPr lang="en-US" sz="2933"/>
              <a:t>cot</a:t>
            </a:r>
          </a:p>
        </p:txBody>
      </p:sp>
      <p:pic>
        <p:nvPicPr>
          <p:cNvPr id="29707" name="Picture 11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661522" y="4377599"/>
            <a:ext cx="2551145" cy="1903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Box 1"/>
          <p:cNvSpPr txBox="1"/>
          <p:nvPr/>
        </p:nvSpPr>
        <p:spPr>
          <a:xfrm>
            <a:off x="7631322" y="374249"/>
            <a:ext cx="4314697" cy="810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667"/>
              <a:t>y </a:t>
            </a:r>
            <a:r>
              <a:rPr lang="en-US" sz="2667"/>
              <a:t>+ </a:t>
            </a:r>
            <a:r>
              <a:rPr lang="en-US" sz="2667" i="1" err="1"/>
              <a:t>treiglad</a:t>
            </a:r>
            <a:r>
              <a:rPr lang="en-US" sz="2667" i="1"/>
              <a:t> </a:t>
            </a:r>
            <a:r>
              <a:rPr lang="en-US" sz="2667" i="1" err="1">
                <a:solidFill>
                  <a:srgbClr val="FF0000"/>
                </a:solidFill>
              </a:rPr>
              <a:t>meddal</a:t>
            </a:r>
            <a:endParaRPr lang="en-US" sz="2667" i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8802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1386" y="2167821"/>
            <a:ext cx="2205037" cy="12578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Rectangle 9"/>
          <p:cNvSpPr/>
          <p:nvPr/>
        </p:nvSpPr>
        <p:spPr>
          <a:xfrm>
            <a:off x="438335" y="435726"/>
            <a:ext cx="7325893" cy="132343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8000" err="1">
                <a:latin typeface="Century Gothic" pitchFamily="34" charset="0"/>
                <a:ea typeface="Adobe Gothic Std B" pitchFamily="34" charset="-128"/>
              </a:rPr>
              <a:t>gwr</a:t>
            </a:r>
            <a:r>
              <a:rPr lang="en-US" sz="8000" u="sng" err="1">
                <a:latin typeface="Century Gothic" pitchFamily="34" charset="0"/>
                <a:ea typeface="Adobe Gothic Std B" pitchFamily="34" charset="-128"/>
              </a:rPr>
              <a:t>yw</a:t>
            </a:r>
            <a:r>
              <a:rPr lang="en-US" sz="8000" err="1">
                <a:latin typeface="Century Gothic" pitchFamily="34" charset="0"/>
                <a:ea typeface="Adobe Gothic Std B" pitchFamily="34" charset="-128"/>
              </a:rPr>
              <a:t>aidd</a:t>
            </a:r>
            <a:r>
              <a:rPr lang="en-US" sz="8000">
                <a:latin typeface="Century Gothic" pitchFamily="34" charset="0"/>
                <a:ea typeface="Adobe Gothic Std B" pitchFamily="34" charset="-128"/>
              </a:rPr>
              <a:t> </a:t>
            </a:r>
            <a:endParaRPr lang="en-US" sz="800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rcRect l="58285"/>
          <a:stretch>
            <a:fillRect/>
          </a:stretch>
        </p:blipFill>
        <p:spPr>
          <a:xfrm flipH="1">
            <a:off x="6362638" y="248567"/>
            <a:ext cx="811121" cy="1791368"/>
          </a:xfrm>
          <a:prstGeom prst="rect">
            <a:avLst/>
          </a:prstGeom>
        </p:spPr>
      </p:pic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699655" y="2258675"/>
            <a:ext cx="2205037" cy="116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39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591323" y="4845159"/>
            <a:ext cx="1600677" cy="1990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0" name="Picture 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334252" y="3382796"/>
            <a:ext cx="1502429" cy="2005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1" name="Picture 5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683620" y="4182814"/>
            <a:ext cx="2558187" cy="2198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2" name="Picture 6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89797" y="1933964"/>
            <a:ext cx="1977052" cy="1448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3" name="Picture 7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976311" y="4845159"/>
            <a:ext cx="1600072" cy="1592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4" name="Picture 8"/>
          <p:cNvPicPr>
            <a:picLocks noChangeAspect="1" noChangeArrowheads="1"/>
          </p:cNvPicPr>
          <p:nvPr/>
        </p:nvPicPr>
        <p:blipFill>
          <a:blip r:embed="rId11"/>
          <a:srcRect l="24061" r="25646" b="9484"/>
          <a:stretch>
            <a:fillRect/>
          </a:stretch>
        </p:blipFill>
        <p:spPr bwMode="auto">
          <a:xfrm>
            <a:off x="2786538" y="1792159"/>
            <a:ext cx="958069" cy="1724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5" name="Picture 9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096825" y="4719377"/>
            <a:ext cx="1605852" cy="1605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Box 13"/>
          <p:cNvSpPr txBox="1"/>
          <p:nvPr/>
        </p:nvSpPr>
        <p:spPr>
          <a:xfrm>
            <a:off x="264754" y="1933964"/>
            <a:ext cx="2124534" cy="46057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933" err="1"/>
              <a:t>ffeil</a:t>
            </a:r>
            <a:endParaRPr lang="en-US" sz="2933"/>
          </a:p>
          <a:p>
            <a:r>
              <a:rPr lang="en-US" sz="2933" err="1"/>
              <a:t>bachgen</a:t>
            </a:r>
            <a:endParaRPr lang="en-US" sz="2933"/>
          </a:p>
          <a:p>
            <a:r>
              <a:rPr lang="en-US" sz="2933" err="1"/>
              <a:t>athro</a:t>
            </a:r>
            <a:endParaRPr lang="en-US" sz="2933"/>
          </a:p>
          <a:p>
            <a:r>
              <a:rPr lang="en-US" sz="2933" err="1"/>
              <a:t>ci</a:t>
            </a:r>
            <a:endParaRPr lang="en-US" sz="2933"/>
          </a:p>
          <a:p>
            <a:r>
              <a:rPr lang="en-US" sz="2933" err="1"/>
              <a:t>pensil</a:t>
            </a:r>
            <a:endParaRPr lang="en-US" sz="2933"/>
          </a:p>
          <a:p>
            <a:r>
              <a:rPr lang="en-US" sz="2933" err="1"/>
              <a:t>cyfrifiadur</a:t>
            </a:r>
            <a:endParaRPr lang="en-US" sz="2933"/>
          </a:p>
          <a:p>
            <a:r>
              <a:rPr lang="en-US" sz="2933" err="1"/>
              <a:t>tedi</a:t>
            </a:r>
            <a:endParaRPr lang="en-US" sz="2933"/>
          </a:p>
          <a:p>
            <a:r>
              <a:rPr lang="en-US" sz="2933" err="1"/>
              <a:t>cliniadur</a:t>
            </a:r>
            <a:endParaRPr lang="en-US" sz="2933"/>
          </a:p>
          <a:p>
            <a:r>
              <a:rPr lang="en-US" sz="2933" err="1"/>
              <a:t>bwrdd</a:t>
            </a:r>
            <a:r>
              <a:rPr lang="en-US" sz="2933"/>
              <a:t> </a:t>
            </a:r>
            <a:r>
              <a:rPr lang="en-US" sz="2933" err="1"/>
              <a:t>gwyn</a:t>
            </a:r>
            <a:endParaRPr lang="en-US" sz="2933"/>
          </a:p>
          <a:p>
            <a:r>
              <a:rPr lang="en-US" sz="2933" err="1"/>
              <a:t>llaeth</a:t>
            </a:r>
            <a:endParaRPr lang="en-US" sz="2933"/>
          </a:p>
        </p:txBody>
      </p:sp>
      <p:pic>
        <p:nvPicPr>
          <p:cNvPr id="39946" name="Picture 10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744607" y="2949965"/>
            <a:ext cx="1444360" cy="1450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TextBox 14"/>
          <p:cNvSpPr txBox="1"/>
          <p:nvPr/>
        </p:nvSpPr>
        <p:spPr>
          <a:xfrm>
            <a:off x="7631322" y="374249"/>
            <a:ext cx="4314697" cy="810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667"/>
              <a:t>y </a:t>
            </a:r>
            <a:r>
              <a:rPr lang="en-US" sz="2667"/>
              <a:t>+ dim </a:t>
            </a:r>
            <a:r>
              <a:rPr lang="en-US" sz="2667" i="1" err="1"/>
              <a:t>treiglad</a:t>
            </a:r>
            <a:endParaRPr lang="en-US" sz="2667" i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188949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9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9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9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err="1">
                <a:solidFill>
                  <a:schemeClr val="bg1"/>
                </a:solidFill>
                <a:latin typeface="Segoe Print" panose="02000800000000000000" pitchFamily="2" charset="0"/>
              </a:rPr>
              <a:t>yw’r</a:t>
            </a:r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15D9F1-AA24-D646-9EFA-EF133C49DEB0}"/>
              </a:ext>
            </a:extLst>
          </p:cNvPr>
          <p:cNvSpPr txBox="1"/>
          <p:nvPr/>
        </p:nvSpPr>
        <p:spPr>
          <a:xfrm>
            <a:off x="1491917" y="1371777"/>
            <a:ext cx="1372028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</a:t>
            </a:r>
          </a:p>
          <a:p>
            <a:pPr algn="ctr"/>
            <a:r>
              <a:rPr lang="en-US" sz="2400" b="1"/>
              <a:t>un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2DCC13-3E0B-3145-BF9E-50C8EB40E7E4}"/>
              </a:ext>
            </a:extLst>
          </p:cNvPr>
          <p:cNvSpPr txBox="1"/>
          <p:nvPr/>
        </p:nvSpPr>
        <p:spPr>
          <a:xfrm>
            <a:off x="3345528" y="1371777"/>
            <a:ext cx="1363396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2</a:t>
            </a:r>
          </a:p>
          <a:p>
            <a:pPr algn="ctr"/>
            <a:r>
              <a:rPr lang="en-US" sz="2400" b="1" err="1"/>
              <a:t>dau</a:t>
            </a:r>
            <a:endParaRPr lang="en-US" sz="2400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0DE8E1-48EB-8B4A-8A19-58BAC91694E1}"/>
              </a:ext>
            </a:extLst>
          </p:cNvPr>
          <p:cNvSpPr txBox="1"/>
          <p:nvPr/>
        </p:nvSpPr>
        <p:spPr>
          <a:xfrm>
            <a:off x="6810216" y="1408759"/>
            <a:ext cx="1371258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4</a:t>
            </a:r>
          </a:p>
          <a:p>
            <a:pPr algn="ctr"/>
            <a:r>
              <a:rPr lang="en-US" sz="2400" b="1" err="1"/>
              <a:t>pedwar</a:t>
            </a:r>
            <a:endParaRPr lang="en-US" sz="2400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7A7BDE-F8DE-9F4C-87DB-14161FE91A10}"/>
              </a:ext>
            </a:extLst>
          </p:cNvPr>
          <p:cNvSpPr txBox="1"/>
          <p:nvPr/>
        </p:nvSpPr>
        <p:spPr>
          <a:xfrm>
            <a:off x="1491917" y="3835044"/>
            <a:ext cx="1372028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6</a:t>
            </a:r>
          </a:p>
          <a:p>
            <a:pPr algn="ctr"/>
            <a:r>
              <a:rPr lang="en-US" sz="2400" b="1" err="1"/>
              <a:t>chwech</a:t>
            </a:r>
            <a:endParaRPr lang="en-US" sz="2400" b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20CA95-665D-944A-8F3C-5ADF9CC8E774}"/>
              </a:ext>
            </a:extLst>
          </p:cNvPr>
          <p:cNvSpPr txBox="1"/>
          <p:nvPr/>
        </p:nvSpPr>
        <p:spPr>
          <a:xfrm>
            <a:off x="3380452" y="3835044"/>
            <a:ext cx="1328472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7</a:t>
            </a:r>
          </a:p>
          <a:p>
            <a:pPr algn="ctr"/>
            <a:r>
              <a:rPr lang="en-US" sz="2400" b="1"/>
              <a:t>saith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16D908-8161-4E4E-814B-30E5784FCB94}"/>
              </a:ext>
            </a:extLst>
          </p:cNvPr>
          <p:cNvSpPr txBox="1"/>
          <p:nvPr/>
        </p:nvSpPr>
        <p:spPr>
          <a:xfrm>
            <a:off x="8540715" y="1408759"/>
            <a:ext cx="1371258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5</a:t>
            </a:r>
          </a:p>
          <a:p>
            <a:pPr algn="ctr"/>
            <a:r>
              <a:rPr lang="en-US" sz="2400" b="1"/>
              <a:t>pump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33C3FC-02B0-274D-BDB3-D2FC3D416B23}"/>
              </a:ext>
            </a:extLst>
          </p:cNvPr>
          <p:cNvSpPr txBox="1"/>
          <p:nvPr/>
        </p:nvSpPr>
        <p:spPr>
          <a:xfrm>
            <a:off x="5068165" y="1371777"/>
            <a:ext cx="1382810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3</a:t>
            </a:r>
          </a:p>
          <a:p>
            <a:pPr algn="ctr"/>
            <a:r>
              <a:rPr lang="en-US" sz="2400" b="1"/>
              <a:t>tri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6E196B-C52D-644A-BFA0-5DC1C7B0AA75}"/>
              </a:ext>
            </a:extLst>
          </p:cNvPr>
          <p:cNvSpPr txBox="1"/>
          <p:nvPr/>
        </p:nvSpPr>
        <p:spPr>
          <a:xfrm>
            <a:off x="5079718" y="3835044"/>
            <a:ext cx="1328472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8</a:t>
            </a:r>
          </a:p>
          <a:p>
            <a:pPr algn="ctr"/>
            <a:r>
              <a:rPr lang="en-US" sz="2400" b="1" err="1"/>
              <a:t>wyth</a:t>
            </a:r>
            <a:endParaRPr lang="en-US" sz="2400" b="1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FEFE4A-C4FB-3548-9BF0-93866AD1B515}"/>
              </a:ext>
            </a:extLst>
          </p:cNvPr>
          <p:cNvSpPr txBox="1"/>
          <p:nvPr/>
        </p:nvSpPr>
        <p:spPr>
          <a:xfrm>
            <a:off x="6810216" y="3835044"/>
            <a:ext cx="1371258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9</a:t>
            </a:r>
          </a:p>
          <a:p>
            <a:pPr algn="ctr"/>
            <a:r>
              <a:rPr lang="en-US" sz="2400" b="1" err="1"/>
              <a:t>naw</a:t>
            </a:r>
            <a:endParaRPr lang="en-US" sz="2400" b="1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F433B5D-B5C1-444E-8A84-6C2C937760F0}"/>
              </a:ext>
            </a:extLst>
          </p:cNvPr>
          <p:cNvSpPr txBox="1"/>
          <p:nvPr/>
        </p:nvSpPr>
        <p:spPr>
          <a:xfrm>
            <a:off x="8540715" y="3835044"/>
            <a:ext cx="1371258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10</a:t>
            </a:r>
          </a:p>
          <a:p>
            <a:pPr algn="ctr"/>
            <a:r>
              <a:rPr lang="en-US" sz="2400" b="1"/>
              <a:t>deg</a:t>
            </a:r>
          </a:p>
        </p:txBody>
      </p:sp>
    </p:spTree>
    <p:extLst>
      <p:ext uri="{BB962C8B-B14F-4D97-AF65-F5344CB8AC3E}">
        <p14:creationId xmlns:p14="http://schemas.microsoft.com/office/powerpoint/2010/main" val="23901105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err="1">
                <a:solidFill>
                  <a:schemeClr val="bg1"/>
                </a:solidFill>
                <a:latin typeface="Segoe Print" panose="02000800000000000000" pitchFamily="2" charset="0"/>
              </a:rPr>
              <a:t>yw’r</a:t>
            </a:r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949615-C94A-B640-ACE1-9362DDFFDE51}"/>
              </a:ext>
            </a:extLst>
          </p:cNvPr>
          <p:cNvSpPr txBox="1"/>
          <p:nvPr/>
        </p:nvSpPr>
        <p:spPr>
          <a:xfrm>
            <a:off x="1290852" y="1736975"/>
            <a:ext cx="1182757" cy="1523494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11</a:t>
            </a:r>
          </a:p>
          <a:p>
            <a:pPr algn="ctr"/>
            <a:endParaRPr lang="en-US" sz="800" b="1"/>
          </a:p>
          <a:p>
            <a:pPr algn="ctr"/>
            <a:r>
              <a:rPr lang="en-US" b="1"/>
              <a:t>un deg un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B068F79-9A20-F043-8420-E69303E82A42}"/>
              </a:ext>
            </a:extLst>
          </p:cNvPr>
          <p:cNvSpPr txBox="1"/>
          <p:nvPr/>
        </p:nvSpPr>
        <p:spPr>
          <a:xfrm>
            <a:off x="5744658" y="1762425"/>
            <a:ext cx="1182757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13</a:t>
            </a:r>
          </a:p>
          <a:p>
            <a:pPr algn="ctr"/>
            <a:endParaRPr lang="en-US" sz="800" b="1"/>
          </a:p>
          <a:p>
            <a:pPr algn="ctr"/>
            <a:r>
              <a:rPr lang="en-US" sz="1600" b="1"/>
              <a:t>un deg tri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E49C3AF-A49A-E141-9D3D-C021F629EFB8}"/>
              </a:ext>
            </a:extLst>
          </p:cNvPr>
          <p:cNvSpPr txBox="1"/>
          <p:nvPr/>
        </p:nvSpPr>
        <p:spPr>
          <a:xfrm>
            <a:off x="8048891" y="1738678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14</a:t>
            </a:r>
          </a:p>
          <a:p>
            <a:pPr algn="ctr"/>
            <a:r>
              <a:rPr lang="en-US" sz="1400" b="1"/>
              <a:t>un deg </a:t>
            </a:r>
            <a:r>
              <a:rPr lang="en-US" sz="1400" b="1" err="1"/>
              <a:t>pedwar</a:t>
            </a:r>
            <a:endParaRPr lang="en-US" sz="1400" b="1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D4D229E-FC46-3946-B166-9DA6BDF7B555}"/>
              </a:ext>
            </a:extLst>
          </p:cNvPr>
          <p:cNvSpPr txBox="1"/>
          <p:nvPr/>
        </p:nvSpPr>
        <p:spPr>
          <a:xfrm>
            <a:off x="3517755" y="1731648"/>
            <a:ext cx="1182757" cy="150810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12</a:t>
            </a:r>
          </a:p>
          <a:p>
            <a:pPr algn="ctr"/>
            <a:endParaRPr lang="en-US" sz="1000" b="1"/>
          </a:p>
          <a:p>
            <a:pPr algn="ctr"/>
            <a:r>
              <a:rPr lang="en-US" sz="1600" b="1"/>
              <a:t>un deg </a:t>
            </a:r>
            <a:r>
              <a:rPr lang="en-US" sz="1600" b="1" err="1"/>
              <a:t>dau</a:t>
            </a:r>
            <a:endParaRPr lang="en-US" sz="1600" b="1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AF7E31A-C341-C445-934E-CF1BC5E607B6}"/>
              </a:ext>
            </a:extLst>
          </p:cNvPr>
          <p:cNvSpPr txBox="1"/>
          <p:nvPr/>
        </p:nvSpPr>
        <p:spPr>
          <a:xfrm>
            <a:off x="10198464" y="1738678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15</a:t>
            </a:r>
          </a:p>
          <a:p>
            <a:pPr algn="ctr"/>
            <a:r>
              <a:rPr lang="en-US" sz="1400" b="1"/>
              <a:t>un deg </a:t>
            </a:r>
          </a:p>
          <a:p>
            <a:pPr algn="ctr"/>
            <a:r>
              <a:rPr lang="en-US" sz="1400" b="1"/>
              <a:t>pump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5870F18-2DBB-DF42-A082-4EBD12DF56F3}"/>
              </a:ext>
            </a:extLst>
          </p:cNvPr>
          <p:cNvSpPr txBox="1"/>
          <p:nvPr/>
        </p:nvSpPr>
        <p:spPr>
          <a:xfrm>
            <a:off x="1290852" y="4051586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16</a:t>
            </a:r>
          </a:p>
          <a:p>
            <a:pPr algn="ctr"/>
            <a:r>
              <a:rPr lang="en-US" sz="1400" b="1"/>
              <a:t>un deg </a:t>
            </a:r>
            <a:r>
              <a:rPr lang="en-US" sz="1400" b="1" err="1"/>
              <a:t>chwech</a:t>
            </a:r>
            <a:endParaRPr lang="en-US" sz="1400" b="1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D07EFD8-4949-BE47-B194-D14081ED8084}"/>
              </a:ext>
            </a:extLst>
          </p:cNvPr>
          <p:cNvSpPr txBox="1"/>
          <p:nvPr/>
        </p:nvSpPr>
        <p:spPr>
          <a:xfrm>
            <a:off x="3504044" y="4051586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17</a:t>
            </a:r>
          </a:p>
          <a:p>
            <a:pPr algn="ctr"/>
            <a:r>
              <a:rPr lang="en-US" sz="1400" b="1"/>
              <a:t>un deg </a:t>
            </a:r>
          </a:p>
          <a:p>
            <a:pPr algn="ctr"/>
            <a:r>
              <a:rPr lang="en-US" sz="1400" b="1"/>
              <a:t>saith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23C873B-811C-4040-8627-2C2598899CAA}"/>
              </a:ext>
            </a:extLst>
          </p:cNvPr>
          <p:cNvSpPr txBox="1"/>
          <p:nvPr/>
        </p:nvSpPr>
        <p:spPr>
          <a:xfrm>
            <a:off x="5717236" y="4025441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18</a:t>
            </a:r>
          </a:p>
          <a:p>
            <a:pPr algn="ctr"/>
            <a:r>
              <a:rPr lang="en-US" sz="1400" b="1"/>
              <a:t>un deg </a:t>
            </a:r>
          </a:p>
          <a:p>
            <a:pPr algn="ctr"/>
            <a:r>
              <a:rPr lang="en-US" sz="1400" b="1" err="1"/>
              <a:t>wyth</a:t>
            </a:r>
            <a:endParaRPr lang="en-US" sz="1400" b="1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AAA8009-0837-CE4D-A6BB-370A05C2DDF3}"/>
              </a:ext>
            </a:extLst>
          </p:cNvPr>
          <p:cNvSpPr txBox="1"/>
          <p:nvPr/>
        </p:nvSpPr>
        <p:spPr>
          <a:xfrm>
            <a:off x="8048891" y="4024009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19</a:t>
            </a:r>
          </a:p>
          <a:p>
            <a:pPr algn="ctr"/>
            <a:r>
              <a:rPr lang="en-US" sz="1400" b="1"/>
              <a:t>un deg </a:t>
            </a:r>
            <a:r>
              <a:rPr lang="en-US" sz="1400" b="1" err="1"/>
              <a:t>naw</a:t>
            </a:r>
            <a:endParaRPr lang="en-US" sz="1400" b="1"/>
          </a:p>
          <a:p>
            <a:pPr algn="ctr"/>
            <a:endParaRPr lang="en-US" sz="1400" b="1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D25117A-88B2-284F-A4DC-960091C028AF}"/>
              </a:ext>
            </a:extLst>
          </p:cNvPr>
          <p:cNvSpPr txBox="1"/>
          <p:nvPr/>
        </p:nvSpPr>
        <p:spPr>
          <a:xfrm>
            <a:off x="10198463" y="4037797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20</a:t>
            </a:r>
          </a:p>
          <a:p>
            <a:pPr algn="ctr"/>
            <a:r>
              <a:rPr lang="en-US" sz="1400" b="1" err="1"/>
              <a:t>dau</a:t>
            </a:r>
            <a:r>
              <a:rPr lang="en-US" sz="1400" b="1"/>
              <a:t> </a:t>
            </a:r>
            <a:r>
              <a:rPr lang="en-US" sz="1400" b="1" err="1"/>
              <a:t>ddeg</a:t>
            </a:r>
            <a:endParaRPr lang="en-US" sz="1400" b="1"/>
          </a:p>
          <a:p>
            <a:pPr algn="ctr"/>
            <a:endParaRPr lang="en-US" sz="1400" b="1"/>
          </a:p>
        </p:txBody>
      </p:sp>
    </p:spTree>
    <p:extLst>
      <p:ext uri="{BB962C8B-B14F-4D97-AF65-F5344CB8AC3E}">
        <p14:creationId xmlns:p14="http://schemas.microsoft.com/office/powerpoint/2010/main" val="5321621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err="1">
                <a:solidFill>
                  <a:schemeClr val="bg1"/>
                </a:solidFill>
                <a:latin typeface="Segoe Print" panose="02000800000000000000" pitchFamily="2" charset="0"/>
              </a:rPr>
              <a:t>yw’r</a:t>
            </a:r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15D9F1-AA24-D646-9EFA-EF133C49DEB0}"/>
              </a:ext>
            </a:extLst>
          </p:cNvPr>
          <p:cNvSpPr txBox="1"/>
          <p:nvPr/>
        </p:nvSpPr>
        <p:spPr>
          <a:xfrm>
            <a:off x="1162878" y="1550504"/>
            <a:ext cx="1182757" cy="1107996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2DCC13-3E0B-3145-BF9E-50C8EB40E7E4}"/>
              </a:ext>
            </a:extLst>
          </p:cNvPr>
          <p:cNvSpPr txBox="1"/>
          <p:nvPr/>
        </p:nvSpPr>
        <p:spPr>
          <a:xfrm>
            <a:off x="2632214" y="3485032"/>
            <a:ext cx="1182757" cy="1107996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0DE8E1-48EB-8B4A-8A19-58BAC91694E1}"/>
              </a:ext>
            </a:extLst>
          </p:cNvPr>
          <p:cNvSpPr txBox="1"/>
          <p:nvPr/>
        </p:nvSpPr>
        <p:spPr>
          <a:xfrm>
            <a:off x="5627204" y="3489784"/>
            <a:ext cx="1182757" cy="1107996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7A7BDE-F8DE-9F4C-87DB-14161FE91A10}"/>
              </a:ext>
            </a:extLst>
          </p:cNvPr>
          <p:cNvSpPr txBox="1"/>
          <p:nvPr/>
        </p:nvSpPr>
        <p:spPr>
          <a:xfrm>
            <a:off x="8622194" y="3491368"/>
            <a:ext cx="1182757" cy="110799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20CA95-665D-944A-8F3C-5ADF9CC8E774}"/>
              </a:ext>
            </a:extLst>
          </p:cNvPr>
          <p:cNvSpPr txBox="1"/>
          <p:nvPr/>
        </p:nvSpPr>
        <p:spPr>
          <a:xfrm>
            <a:off x="9980543" y="1515499"/>
            <a:ext cx="1182757" cy="110799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16D908-8161-4E4E-814B-30E5784FCB94}"/>
              </a:ext>
            </a:extLst>
          </p:cNvPr>
          <p:cNvSpPr txBox="1"/>
          <p:nvPr/>
        </p:nvSpPr>
        <p:spPr>
          <a:xfrm>
            <a:off x="7265504" y="1518093"/>
            <a:ext cx="1182757" cy="1107996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10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33C3FC-02B0-274D-BDB3-D2FC3D416B23}"/>
              </a:ext>
            </a:extLst>
          </p:cNvPr>
          <p:cNvSpPr txBox="1"/>
          <p:nvPr/>
        </p:nvSpPr>
        <p:spPr>
          <a:xfrm>
            <a:off x="4214191" y="1510747"/>
            <a:ext cx="1182757" cy="110799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20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6E1783-78B0-0E45-84E7-876246D2CCCB}"/>
              </a:ext>
            </a:extLst>
          </p:cNvPr>
          <p:cNvSpPr txBox="1"/>
          <p:nvPr/>
        </p:nvSpPr>
        <p:spPr>
          <a:xfrm>
            <a:off x="4214190" y="5209536"/>
            <a:ext cx="1182757" cy="110799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7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41DB5A4-8D15-5540-ABC6-DBDF916BE84F}"/>
              </a:ext>
            </a:extLst>
          </p:cNvPr>
          <p:cNvSpPr txBox="1"/>
          <p:nvPr/>
        </p:nvSpPr>
        <p:spPr>
          <a:xfrm>
            <a:off x="7265504" y="5209536"/>
            <a:ext cx="1182757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8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E29772F-C2F3-4E44-9335-185FB7E663F4}"/>
              </a:ext>
            </a:extLst>
          </p:cNvPr>
          <p:cNvSpPr/>
          <p:nvPr/>
        </p:nvSpPr>
        <p:spPr>
          <a:xfrm>
            <a:off x="5969202" y="3244334"/>
            <a:ext cx="2535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0180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228D0-CF8D-E746-B332-BB9E3E3B1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1539" y="268357"/>
            <a:ext cx="9601200" cy="775252"/>
          </a:xfrm>
        </p:spPr>
        <p:txBody>
          <a:bodyPr/>
          <a:lstStyle/>
          <a:p>
            <a:pPr algn="ctr"/>
            <a:r>
              <a:rPr lang="en-US" dirty="0">
                <a:latin typeface="Segoe Print" panose="02000800000000000000" pitchFamily="2" charset="0"/>
              </a:rPr>
              <a:t>Can </a:t>
            </a:r>
            <a:r>
              <a:rPr lang="en-US" dirty="0" err="1">
                <a:latin typeface="Segoe Print" panose="02000800000000000000" pitchFamily="2" charset="0"/>
              </a:rPr>
              <a:t>Cyfrif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Ar</a:t>
            </a:r>
            <a:r>
              <a:rPr lang="en-US" dirty="0">
                <a:latin typeface="Segoe Print" panose="02000800000000000000" pitchFamily="2" charset="0"/>
              </a:rPr>
              <a:t> Y </a:t>
            </a:r>
            <a:r>
              <a:rPr lang="en-US" dirty="0" err="1">
                <a:latin typeface="Segoe Print" panose="02000800000000000000" pitchFamily="2" charset="0"/>
              </a:rPr>
              <a:t>Bws</a:t>
            </a:r>
            <a:r>
              <a:rPr lang="en-US" dirty="0">
                <a:latin typeface="Segoe Print" panose="02000800000000000000" pitchFamily="2" charset="0"/>
              </a:rPr>
              <a:t> (CYW)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1021D34-51B2-B040-A726-5F22575F51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89652" y="1747973"/>
            <a:ext cx="9034670" cy="46935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6B1723C-536E-1840-9D2D-124B1192D0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0259" y="268357"/>
            <a:ext cx="1498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0927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097D428-00C9-B14F-AC84-B985F87B6424}"/>
              </a:ext>
            </a:extLst>
          </p:cNvPr>
          <p:cNvSpPr txBox="1"/>
          <p:nvPr/>
        </p:nvSpPr>
        <p:spPr>
          <a:xfrm>
            <a:off x="923527" y="1235764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30</a:t>
            </a:r>
          </a:p>
          <a:p>
            <a:pPr algn="ctr"/>
            <a:r>
              <a:rPr lang="en-US" sz="1400" b="1" dirty="0"/>
              <a:t>tri deg</a:t>
            </a:r>
          </a:p>
          <a:p>
            <a:pPr algn="ctr"/>
            <a:endParaRPr lang="en-US" sz="1400" b="1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48A1D1D-42A2-8145-998D-D024D78C70A9}"/>
              </a:ext>
            </a:extLst>
          </p:cNvPr>
          <p:cNvSpPr txBox="1"/>
          <p:nvPr/>
        </p:nvSpPr>
        <p:spPr>
          <a:xfrm>
            <a:off x="2397831" y="1235764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40</a:t>
            </a:r>
          </a:p>
          <a:p>
            <a:pPr algn="ctr"/>
            <a:r>
              <a:rPr lang="en-US" sz="1400" b="1" dirty="0" err="1"/>
              <a:t>pedwar</a:t>
            </a:r>
            <a:r>
              <a:rPr lang="en-US" sz="1400" b="1" dirty="0"/>
              <a:t> deg</a:t>
            </a:r>
          </a:p>
          <a:p>
            <a:pPr algn="ctr"/>
            <a:endParaRPr lang="en-US" sz="1400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9CA7DB1-7539-EA4B-818E-054FE6287576}"/>
              </a:ext>
            </a:extLst>
          </p:cNvPr>
          <p:cNvSpPr txBox="1"/>
          <p:nvPr/>
        </p:nvSpPr>
        <p:spPr>
          <a:xfrm>
            <a:off x="3930958" y="1235764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50</a:t>
            </a:r>
          </a:p>
          <a:p>
            <a:pPr algn="ctr"/>
            <a:r>
              <a:rPr lang="en-US" sz="1400" b="1" dirty="0" err="1"/>
              <a:t>pum</a:t>
            </a:r>
            <a:r>
              <a:rPr lang="en-US" sz="1400" b="1" dirty="0"/>
              <a:t> deg</a:t>
            </a:r>
          </a:p>
          <a:p>
            <a:pPr algn="ctr"/>
            <a:endParaRPr lang="en-US" sz="1400" b="1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641AB52-E75F-1348-AD33-AAE34298B017}"/>
              </a:ext>
            </a:extLst>
          </p:cNvPr>
          <p:cNvSpPr txBox="1"/>
          <p:nvPr/>
        </p:nvSpPr>
        <p:spPr>
          <a:xfrm>
            <a:off x="5551004" y="1235764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60</a:t>
            </a:r>
          </a:p>
          <a:p>
            <a:pPr algn="ctr"/>
            <a:r>
              <a:rPr lang="en-US" sz="1400" b="1" dirty="0" err="1"/>
              <a:t>chwe</a:t>
            </a:r>
            <a:r>
              <a:rPr lang="en-US" sz="1400" b="1" dirty="0"/>
              <a:t> deg</a:t>
            </a:r>
          </a:p>
          <a:p>
            <a:pPr algn="ctr"/>
            <a:endParaRPr lang="en-US" sz="1400" b="1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9E68967-B9F5-3846-9ACF-2B41C966579E}"/>
              </a:ext>
            </a:extLst>
          </p:cNvPr>
          <p:cNvSpPr txBox="1"/>
          <p:nvPr/>
        </p:nvSpPr>
        <p:spPr>
          <a:xfrm>
            <a:off x="7171050" y="1235763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70</a:t>
            </a:r>
          </a:p>
          <a:p>
            <a:pPr algn="ctr"/>
            <a:r>
              <a:rPr lang="en-US" sz="1400" b="1" dirty="0"/>
              <a:t>saith deg</a:t>
            </a:r>
          </a:p>
          <a:p>
            <a:pPr algn="ctr"/>
            <a:endParaRPr lang="en-US" sz="14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C10AC06-EE79-5341-B61E-469AD8258C7D}"/>
              </a:ext>
            </a:extLst>
          </p:cNvPr>
          <p:cNvSpPr txBox="1"/>
          <p:nvPr/>
        </p:nvSpPr>
        <p:spPr>
          <a:xfrm>
            <a:off x="8860317" y="1235762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80</a:t>
            </a:r>
          </a:p>
          <a:p>
            <a:pPr algn="ctr"/>
            <a:r>
              <a:rPr lang="en-US" sz="1400" b="1" dirty="0" err="1"/>
              <a:t>wyth</a:t>
            </a:r>
            <a:r>
              <a:rPr lang="en-US" sz="1400" b="1" dirty="0"/>
              <a:t> deg</a:t>
            </a:r>
          </a:p>
          <a:p>
            <a:pPr algn="ctr"/>
            <a:endParaRPr lang="en-US" sz="1400" b="1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A70355B-B80C-644F-938B-FCC97290A7A7}"/>
              </a:ext>
            </a:extLst>
          </p:cNvPr>
          <p:cNvSpPr txBox="1"/>
          <p:nvPr/>
        </p:nvSpPr>
        <p:spPr>
          <a:xfrm>
            <a:off x="10463845" y="1235762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90</a:t>
            </a:r>
          </a:p>
          <a:p>
            <a:pPr algn="ctr"/>
            <a:r>
              <a:rPr lang="en-US" sz="1400" b="1" dirty="0" err="1"/>
              <a:t>naw</a:t>
            </a:r>
            <a:r>
              <a:rPr lang="en-US" sz="1400" b="1" dirty="0"/>
              <a:t> deg</a:t>
            </a:r>
          </a:p>
          <a:p>
            <a:pPr algn="ctr"/>
            <a:endParaRPr lang="en-US" sz="1400" b="1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9E21D33-A2AE-C348-83FC-EF8A5D27D18A}"/>
              </a:ext>
            </a:extLst>
          </p:cNvPr>
          <p:cNvSpPr txBox="1"/>
          <p:nvPr/>
        </p:nvSpPr>
        <p:spPr>
          <a:xfrm>
            <a:off x="2410271" y="3644870"/>
            <a:ext cx="1909126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100</a:t>
            </a:r>
          </a:p>
          <a:p>
            <a:pPr algn="ctr"/>
            <a:r>
              <a:rPr lang="en-US" sz="1400" b="1" dirty="0"/>
              <a:t>cant</a:t>
            </a:r>
          </a:p>
          <a:p>
            <a:pPr algn="ctr"/>
            <a:endParaRPr lang="en-US" sz="1400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DA8055F-1B36-BD4F-A86C-1E33F7C09B8C}"/>
              </a:ext>
            </a:extLst>
          </p:cNvPr>
          <p:cNvSpPr txBox="1"/>
          <p:nvPr/>
        </p:nvSpPr>
        <p:spPr>
          <a:xfrm>
            <a:off x="5113715" y="3644870"/>
            <a:ext cx="1909126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200</a:t>
            </a:r>
          </a:p>
          <a:p>
            <a:pPr algn="ctr"/>
            <a:r>
              <a:rPr lang="en-US" sz="1400" b="1" dirty="0" err="1"/>
              <a:t>dau</a:t>
            </a:r>
            <a:r>
              <a:rPr lang="en-US" sz="1400" b="1" dirty="0"/>
              <a:t> </a:t>
            </a:r>
            <a:r>
              <a:rPr lang="en-US" sz="1400" b="1" dirty="0" err="1"/>
              <a:t>gant</a:t>
            </a:r>
            <a:endParaRPr lang="en-US" sz="1400" b="1" dirty="0"/>
          </a:p>
          <a:p>
            <a:pPr algn="ctr"/>
            <a:endParaRPr lang="en-US" sz="1400" b="1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5B0476C-50BF-C74C-88F8-DA94F2737162}"/>
              </a:ext>
            </a:extLst>
          </p:cNvPr>
          <p:cNvSpPr txBox="1"/>
          <p:nvPr/>
        </p:nvSpPr>
        <p:spPr>
          <a:xfrm>
            <a:off x="7905754" y="3644869"/>
            <a:ext cx="1909126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300</a:t>
            </a:r>
          </a:p>
          <a:p>
            <a:pPr algn="ctr"/>
            <a:r>
              <a:rPr lang="en-US" sz="1400" b="1" dirty="0"/>
              <a:t>tri chant</a:t>
            </a:r>
          </a:p>
          <a:p>
            <a:pPr algn="ctr"/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19676909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9E21D33-A2AE-C348-83FC-EF8A5D27D18A}"/>
              </a:ext>
            </a:extLst>
          </p:cNvPr>
          <p:cNvSpPr txBox="1"/>
          <p:nvPr/>
        </p:nvSpPr>
        <p:spPr>
          <a:xfrm>
            <a:off x="1717589" y="1902007"/>
            <a:ext cx="3484605" cy="1877437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1,000</a:t>
            </a:r>
          </a:p>
          <a:p>
            <a:pPr algn="ctr"/>
            <a:r>
              <a:rPr lang="en-US" sz="3600" b="1" dirty="0"/>
              <a:t>mil</a:t>
            </a:r>
          </a:p>
          <a:p>
            <a:pPr algn="ctr"/>
            <a:endParaRPr lang="en-US" sz="1400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DA8055F-1B36-BD4F-A86C-1E33F7C09B8C}"/>
              </a:ext>
            </a:extLst>
          </p:cNvPr>
          <p:cNvSpPr txBox="1"/>
          <p:nvPr/>
        </p:nvSpPr>
        <p:spPr>
          <a:xfrm>
            <a:off x="5867477" y="1902007"/>
            <a:ext cx="4326848" cy="1877437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1,000,000</a:t>
            </a:r>
          </a:p>
          <a:p>
            <a:pPr algn="ctr"/>
            <a:r>
              <a:rPr lang="en-US" sz="3600" b="1" dirty="0" err="1"/>
              <a:t>miliwn</a:t>
            </a:r>
            <a:endParaRPr lang="en-US" sz="3600" b="1" dirty="0"/>
          </a:p>
          <a:p>
            <a:pPr algn="ctr"/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38050271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010" name="Object 2"/>
          <p:cNvGraphicFramePr>
            <a:graphicFrameLocks noChangeAspect="1"/>
          </p:cNvGraphicFramePr>
          <p:nvPr/>
        </p:nvGraphicFramePr>
        <p:xfrm>
          <a:off x="1425965" y="210464"/>
          <a:ext cx="8429235" cy="5809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59" name="Document" r:id="rId3" imgW="22552381" imgH="15542857" progId="Word.Document.12">
                  <p:link updateAutomatic="1"/>
                </p:oleObj>
              </mc:Choice>
              <mc:Fallback>
                <p:oleObj name="Document" r:id="rId3" imgW="22552381" imgH="15542857" progId="Word.Document.12">
                  <p:link updateAutomatic="1"/>
                  <p:pic>
                    <p:nvPicPr>
                      <p:cNvPr id="4301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25965" y="210464"/>
                        <a:ext cx="8429235" cy="5809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671004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err="1">
                <a:solidFill>
                  <a:schemeClr val="bg1"/>
                </a:solidFill>
                <a:latin typeface="Segoe Print" panose="02000800000000000000" pitchFamily="2" charset="0"/>
              </a:rPr>
              <a:t>yw’r</a:t>
            </a:r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9E21D33-A2AE-C348-83FC-EF8A5D27D18A}"/>
              </a:ext>
            </a:extLst>
          </p:cNvPr>
          <p:cNvSpPr txBox="1"/>
          <p:nvPr/>
        </p:nvSpPr>
        <p:spPr>
          <a:xfrm>
            <a:off x="1211665" y="2766980"/>
            <a:ext cx="2607299" cy="233910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2 </a:t>
            </a:r>
          </a:p>
          <a:p>
            <a:pPr algn="ctr"/>
            <a:r>
              <a:rPr lang="en-US" sz="6600" b="1" err="1"/>
              <a:t>dwy</a:t>
            </a:r>
            <a:endParaRPr lang="en-US" sz="3600" b="1"/>
          </a:p>
          <a:p>
            <a:pPr algn="ctr"/>
            <a:endParaRPr lang="en-US" sz="14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2408F2-170A-5848-A445-91F8BAF4D96D}"/>
              </a:ext>
            </a:extLst>
          </p:cNvPr>
          <p:cNvSpPr txBox="1"/>
          <p:nvPr/>
        </p:nvSpPr>
        <p:spPr>
          <a:xfrm>
            <a:off x="5075210" y="2778403"/>
            <a:ext cx="2751219" cy="233910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3 </a:t>
            </a:r>
          </a:p>
          <a:p>
            <a:pPr algn="ctr"/>
            <a:r>
              <a:rPr lang="en-US" sz="6600" b="1" err="1"/>
              <a:t>tair</a:t>
            </a:r>
            <a:endParaRPr lang="en-US" sz="3600" b="1"/>
          </a:p>
          <a:p>
            <a:pPr algn="ctr"/>
            <a:endParaRPr lang="en-US" sz="14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BB2BD8-8768-AD4C-8F84-A9435F5F7885}"/>
              </a:ext>
            </a:extLst>
          </p:cNvPr>
          <p:cNvSpPr txBox="1"/>
          <p:nvPr/>
        </p:nvSpPr>
        <p:spPr>
          <a:xfrm>
            <a:off x="8938756" y="2778403"/>
            <a:ext cx="2751220" cy="233910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/>
              <a:t>4 </a:t>
            </a:r>
          </a:p>
          <a:p>
            <a:pPr algn="ctr"/>
            <a:r>
              <a:rPr lang="en-US" sz="6600" b="1" err="1"/>
              <a:t>pedair</a:t>
            </a:r>
            <a:endParaRPr lang="en-US" sz="3600" b="1"/>
          </a:p>
          <a:p>
            <a:pPr algn="ctr"/>
            <a:endParaRPr lang="en-US" sz="14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DDC8F2-2F03-294C-B585-1F88405BD350}"/>
              </a:ext>
            </a:extLst>
          </p:cNvPr>
          <p:cNvSpPr txBox="1"/>
          <p:nvPr/>
        </p:nvSpPr>
        <p:spPr>
          <a:xfrm>
            <a:off x="3032226" y="1608074"/>
            <a:ext cx="59065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err="1">
                <a:latin typeface="Segoe Print" panose="02000800000000000000" pitchFamily="2" charset="0"/>
              </a:rPr>
              <a:t>Rhifau</a:t>
            </a:r>
            <a:r>
              <a:rPr lang="en-US" sz="4400" b="1">
                <a:latin typeface="Segoe Print" panose="02000800000000000000" pitchFamily="2" charset="0"/>
              </a:rPr>
              <a:t> </a:t>
            </a:r>
            <a:r>
              <a:rPr lang="en-US" sz="4400" b="1" err="1">
                <a:latin typeface="Segoe Print" panose="02000800000000000000" pitchFamily="2" charset="0"/>
              </a:rPr>
              <a:t>benywaidd</a:t>
            </a:r>
            <a:endParaRPr lang="en-US" sz="4400" b="1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20242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649245" y="219421"/>
            <a:ext cx="6512511" cy="1143000"/>
          </a:xfrm>
        </p:spPr>
        <p:txBody>
          <a:bodyPr>
            <a:normAutofit/>
          </a:bodyPr>
          <a:lstStyle/>
          <a:p>
            <a:pPr algn="ctr"/>
            <a:r>
              <a:rPr lang="en-GB" sz="4000" b="1" err="1"/>
              <a:t>Rhifau</a:t>
            </a:r>
            <a:endParaRPr lang="en-GB" sz="4000" b="1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199844" y="1198309"/>
            <a:ext cx="3642532" cy="639762"/>
          </a:xfrm>
        </p:spPr>
        <p:txBody>
          <a:bodyPr>
            <a:normAutofit/>
          </a:bodyPr>
          <a:lstStyle/>
          <a:p>
            <a:pPr algn="l"/>
            <a:r>
              <a:rPr lang="en-GB" b="1" u="sng" err="1"/>
              <a:t>Gwrywaidd</a:t>
            </a:r>
            <a:r>
              <a:rPr lang="en-GB" b="1" u="sng"/>
              <a:t>/Masculine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347758" y="2029771"/>
            <a:ext cx="3346704" cy="4188914"/>
          </a:xfrm>
        </p:spPr>
        <p:txBody>
          <a:bodyPr>
            <a:noAutofit/>
          </a:bodyPr>
          <a:lstStyle/>
          <a:p>
            <a:r>
              <a:rPr lang="en-GB" sz="2000"/>
              <a:t>Un</a:t>
            </a:r>
          </a:p>
          <a:p>
            <a:r>
              <a:rPr lang="en-GB" sz="2000" err="1"/>
              <a:t>Dau</a:t>
            </a:r>
            <a:endParaRPr lang="en-GB" sz="2000"/>
          </a:p>
          <a:p>
            <a:r>
              <a:rPr lang="en-GB" sz="2000"/>
              <a:t>Tri</a:t>
            </a:r>
          </a:p>
          <a:p>
            <a:r>
              <a:rPr lang="en-GB" sz="2000" err="1"/>
              <a:t>Pedwar</a:t>
            </a:r>
            <a:endParaRPr lang="en-GB" sz="2000"/>
          </a:p>
          <a:p>
            <a:r>
              <a:rPr lang="en-GB" sz="2000"/>
              <a:t>Pump</a:t>
            </a:r>
          </a:p>
          <a:p>
            <a:r>
              <a:rPr lang="en-GB" sz="2000" err="1"/>
              <a:t>Chwech</a:t>
            </a:r>
            <a:endParaRPr lang="en-GB" sz="2000"/>
          </a:p>
          <a:p>
            <a:r>
              <a:rPr lang="en-GB" sz="2000" err="1"/>
              <a:t>Saith</a:t>
            </a:r>
            <a:endParaRPr lang="en-GB" sz="2000"/>
          </a:p>
          <a:p>
            <a:r>
              <a:rPr lang="en-GB" sz="2000" err="1"/>
              <a:t>Wyth</a:t>
            </a:r>
            <a:endParaRPr lang="en-GB" sz="2000"/>
          </a:p>
          <a:p>
            <a:r>
              <a:rPr lang="en-GB" sz="2000" err="1"/>
              <a:t>Naw</a:t>
            </a:r>
            <a:r>
              <a:rPr lang="en-GB" sz="2000"/>
              <a:t> </a:t>
            </a:r>
          </a:p>
          <a:p>
            <a:r>
              <a:rPr lang="en-GB" sz="2000"/>
              <a:t>Deg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286500" y="1014159"/>
            <a:ext cx="5105400" cy="823912"/>
          </a:xfrm>
        </p:spPr>
        <p:txBody>
          <a:bodyPr>
            <a:normAutofit/>
          </a:bodyPr>
          <a:lstStyle/>
          <a:p>
            <a:pPr algn="l"/>
            <a:r>
              <a:rPr lang="en-GB" b="1" u="sng" err="1"/>
              <a:t>Benywaidd</a:t>
            </a:r>
            <a:r>
              <a:rPr lang="en-GB" b="1" u="sng"/>
              <a:t>/Feminine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286500" y="2029771"/>
            <a:ext cx="5334000" cy="3086019"/>
          </a:xfrm>
        </p:spPr>
        <p:txBody>
          <a:bodyPr/>
          <a:lstStyle/>
          <a:p>
            <a:r>
              <a:rPr lang="en-GB" sz="2000"/>
              <a:t>Un</a:t>
            </a:r>
          </a:p>
          <a:p>
            <a:r>
              <a:rPr lang="en-GB" sz="2000" err="1"/>
              <a:t>Dwy</a:t>
            </a:r>
            <a:endParaRPr lang="en-GB" sz="2000"/>
          </a:p>
          <a:p>
            <a:r>
              <a:rPr lang="en-GB" sz="2000" err="1"/>
              <a:t>Tair</a:t>
            </a:r>
            <a:endParaRPr lang="en-GB" sz="2000"/>
          </a:p>
          <a:p>
            <a:r>
              <a:rPr lang="en-GB" sz="2000" err="1"/>
              <a:t>Pedair</a:t>
            </a:r>
            <a:endParaRPr lang="en-GB" sz="2000"/>
          </a:p>
          <a:p>
            <a:pPr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559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73" t="17590" r="26116" b="12340"/>
          <a:stretch/>
        </p:blipFill>
        <p:spPr>
          <a:xfrm rot="5400000">
            <a:off x="4489252" y="-2559147"/>
            <a:ext cx="3093398" cy="10993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2270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66AA2-B018-8F4D-BAF7-692E28F5E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8002" y="189470"/>
            <a:ext cx="8596668" cy="712574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/>
              <a:t>Y </a:t>
            </a:r>
            <a:r>
              <a:rPr lang="en-US" sz="4000" b="1" dirty="0" err="1"/>
              <a:t>Treigladau</a:t>
            </a:r>
            <a:endParaRPr lang="en-US" sz="4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0E84B6-2353-CC47-9CF6-67535DBD9D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54" y="1892643"/>
            <a:ext cx="11887199" cy="49653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24C990-A334-304D-9415-6B1E399D0784}"/>
              </a:ext>
            </a:extLst>
          </p:cNvPr>
          <p:cNvSpPr txBox="1"/>
          <p:nvPr/>
        </p:nvSpPr>
        <p:spPr>
          <a:xfrm>
            <a:off x="391297" y="1661810"/>
            <a:ext cx="115947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b="1" dirty="0"/>
              <a:t>    </a:t>
            </a:r>
            <a:r>
              <a:rPr lang="en-US" sz="2400" b="1" dirty="0">
                <a:solidFill>
                  <a:srgbClr val="FF0000"/>
                </a:solidFill>
              </a:rPr>
              <a:t>Y TREIGLAD MEDDAL	    Y TREIGLAD TRWYNOL 		    Y TREIGLAD LLAES</a:t>
            </a:r>
          </a:p>
        </p:txBody>
      </p:sp>
    </p:spTree>
    <p:extLst>
      <p:ext uri="{BB962C8B-B14F-4D97-AF65-F5344CB8AC3E}">
        <p14:creationId xmlns:p14="http://schemas.microsoft.com/office/powerpoint/2010/main" val="40648181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66AA2-B018-8F4D-BAF7-692E28F5E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8002" y="189470"/>
            <a:ext cx="8596668" cy="712574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/>
              <a:t>Y </a:t>
            </a:r>
            <a:r>
              <a:rPr lang="en-US" sz="4000" b="1" dirty="0" err="1"/>
              <a:t>Treigladau</a:t>
            </a:r>
            <a:endParaRPr lang="en-US" sz="4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0E84B6-2353-CC47-9CF6-67535DBD9D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54" y="1892643"/>
            <a:ext cx="11887199" cy="49653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24C990-A334-304D-9415-6B1E399D0784}"/>
              </a:ext>
            </a:extLst>
          </p:cNvPr>
          <p:cNvSpPr txBox="1"/>
          <p:nvPr/>
        </p:nvSpPr>
        <p:spPr>
          <a:xfrm>
            <a:off x="391297" y="1661810"/>
            <a:ext cx="115947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b="1" dirty="0"/>
              <a:t>    </a:t>
            </a:r>
            <a:r>
              <a:rPr lang="en-US" sz="2400" b="1" dirty="0">
                <a:solidFill>
                  <a:srgbClr val="FF0000"/>
                </a:solidFill>
              </a:rPr>
              <a:t>Y TREIGLAD MEDDAL	    Y TREIGLAD TRWYNOL 		    Y TREIGLAD LLAES</a:t>
            </a:r>
          </a:p>
        </p:txBody>
      </p:sp>
    </p:spTree>
    <p:extLst>
      <p:ext uri="{BB962C8B-B14F-4D97-AF65-F5344CB8AC3E}">
        <p14:creationId xmlns:p14="http://schemas.microsoft.com/office/powerpoint/2010/main" val="13203454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What is ……? </a:t>
            </a:r>
            <a:b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4098" name="Picture 2" descr="Image result for clipart book">
            <a:extLst>
              <a:ext uri="{FF2B5EF4-FFF2-40B4-BE49-F238E27FC236}">
                <a16:creationId xmlns:a16="http://schemas.microsoft.com/office/drawing/2014/main" id="{68AB2833-03E3-544F-A4A4-DF0720F70A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62" y="2710684"/>
            <a:ext cx="2426160" cy="1748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clipart book">
            <a:extLst>
              <a:ext uri="{FF2B5EF4-FFF2-40B4-BE49-F238E27FC236}">
                <a16:creationId xmlns:a16="http://schemas.microsoft.com/office/drawing/2014/main" id="{18722332-B282-B34B-B84F-82CFDA4C6A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124" y="2710684"/>
            <a:ext cx="2426160" cy="1869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5-point Star 2">
            <a:extLst>
              <a:ext uri="{FF2B5EF4-FFF2-40B4-BE49-F238E27FC236}">
                <a16:creationId xmlns:a16="http://schemas.microsoft.com/office/drawing/2014/main" id="{E170330C-254D-6A47-84A7-16146431DC53}"/>
              </a:ext>
            </a:extLst>
          </p:cNvPr>
          <p:cNvSpPr/>
          <p:nvPr/>
        </p:nvSpPr>
        <p:spPr>
          <a:xfrm>
            <a:off x="6071287" y="1334529"/>
            <a:ext cx="5490520" cy="403292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BCFF2E-7217-E647-BC8D-3C582267F056}"/>
              </a:ext>
            </a:extLst>
          </p:cNvPr>
          <p:cNvSpPr txBox="1"/>
          <p:nvPr/>
        </p:nvSpPr>
        <p:spPr>
          <a:xfrm>
            <a:off x="7692081" y="2828835"/>
            <a:ext cx="2075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err="1">
                <a:latin typeface="Comic Sans MS" panose="030F0902030302020204" pitchFamily="66" charset="0"/>
              </a:rPr>
              <a:t>Cofiwch</a:t>
            </a:r>
            <a:r>
              <a:rPr lang="en-US" sz="2400" b="1">
                <a:latin typeface="Comic Sans MS" panose="030F0902030302020204" pitchFamily="66" charset="0"/>
              </a:rPr>
              <a:t> y </a:t>
            </a:r>
            <a:r>
              <a:rPr lang="en-US" sz="2400" b="1" err="1">
                <a:latin typeface="Comic Sans MS" panose="030F0902030302020204" pitchFamily="66" charset="0"/>
              </a:rPr>
              <a:t>treiglad</a:t>
            </a:r>
            <a:r>
              <a:rPr lang="en-US" sz="2400" b="1">
                <a:latin typeface="Comic Sans MS" panose="030F0902030302020204" pitchFamily="66" charset="0"/>
              </a:rPr>
              <a:t> </a:t>
            </a:r>
            <a:r>
              <a:rPr lang="en-US" sz="2400" b="1" err="1">
                <a:latin typeface="Comic Sans MS" panose="030F0902030302020204" pitchFamily="66" charset="0"/>
              </a:rPr>
              <a:t>meddal</a:t>
            </a:r>
            <a:r>
              <a:rPr lang="en-US" sz="2400" b="1">
                <a:latin typeface="Comic Sans MS" panose="030F0902030302020204" pitchFamily="66" charset="0"/>
              </a:rPr>
              <a:t> </a:t>
            </a:r>
            <a:r>
              <a:rPr lang="en-US" sz="2400" b="1" err="1">
                <a:latin typeface="Comic Sans MS" panose="030F0902030302020204" pitchFamily="66" charset="0"/>
              </a:rPr>
              <a:t>ar</a:t>
            </a:r>
            <a:r>
              <a:rPr lang="en-US" sz="2400" b="1">
                <a:latin typeface="Comic Sans MS" panose="030F0902030302020204" pitchFamily="66" charset="0"/>
              </a:rPr>
              <a:t> </a:t>
            </a:r>
            <a:r>
              <a:rPr lang="en-US" sz="2400" b="1" err="1">
                <a:latin typeface="Comic Sans MS" panose="030F0902030302020204" pitchFamily="66" charset="0"/>
              </a:rPr>
              <a:t>ôl</a:t>
            </a:r>
            <a:r>
              <a:rPr lang="en-US" sz="2400" b="1">
                <a:latin typeface="Comic Sans MS" panose="030F0902030302020204" pitchFamily="66" charset="0"/>
              </a:rPr>
              <a:t> DAU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3113A7-28EC-3D4C-9D3E-B4914CEF1486}"/>
              </a:ext>
            </a:extLst>
          </p:cNvPr>
          <p:cNvSpPr txBox="1"/>
          <p:nvPr/>
        </p:nvSpPr>
        <p:spPr>
          <a:xfrm>
            <a:off x="3558746" y="5367453"/>
            <a:ext cx="530104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err="1">
                <a:latin typeface="Segoe Print" panose="02000800000000000000" pitchFamily="2" charset="0"/>
              </a:rPr>
              <a:t>dau</a:t>
            </a:r>
            <a:r>
              <a:rPr lang="en-US" sz="6600" b="1">
                <a:latin typeface="Segoe Print" panose="02000800000000000000" pitchFamily="2" charset="0"/>
              </a:rPr>
              <a:t> </a:t>
            </a:r>
            <a:r>
              <a:rPr lang="en-US" sz="6600" b="1" err="1">
                <a:latin typeface="Segoe Print" panose="02000800000000000000" pitchFamily="2" charset="0"/>
              </a:rPr>
              <a:t>lyfr</a:t>
            </a:r>
            <a:endParaRPr lang="en-US" sz="6600" b="1">
              <a:latin typeface="Segoe Print" panose="02000800000000000000" pitchFamily="2" charset="0"/>
            </a:endParaRPr>
          </a:p>
        </p:txBody>
      </p:sp>
      <p:pic>
        <p:nvPicPr>
          <p:cNvPr id="5122" name="Picture 2" descr="Image result for clipart white board&quot;">
            <a:extLst>
              <a:ext uri="{FF2B5EF4-FFF2-40B4-BE49-F238E27FC236}">
                <a16:creationId xmlns:a16="http://schemas.microsoft.com/office/drawing/2014/main" id="{8FF0A19C-7D75-9F41-96D2-976ADDAC5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107" y="5390010"/>
            <a:ext cx="1773023" cy="132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1659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What is ……? </a:t>
            </a:r>
            <a:b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5-point Star 2">
            <a:extLst>
              <a:ext uri="{FF2B5EF4-FFF2-40B4-BE49-F238E27FC236}">
                <a16:creationId xmlns:a16="http://schemas.microsoft.com/office/drawing/2014/main" id="{E170330C-254D-6A47-84A7-16146431DC53}"/>
              </a:ext>
            </a:extLst>
          </p:cNvPr>
          <p:cNvSpPr/>
          <p:nvPr/>
        </p:nvSpPr>
        <p:spPr>
          <a:xfrm>
            <a:off x="6071287" y="1334529"/>
            <a:ext cx="5490520" cy="403292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BCFF2E-7217-E647-BC8D-3C582267F056}"/>
              </a:ext>
            </a:extLst>
          </p:cNvPr>
          <p:cNvSpPr txBox="1"/>
          <p:nvPr/>
        </p:nvSpPr>
        <p:spPr>
          <a:xfrm>
            <a:off x="7692081" y="2828835"/>
            <a:ext cx="2075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err="1">
                <a:latin typeface="Comic Sans MS" panose="030F0902030302020204" pitchFamily="66" charset="0"/>
              </a:rPr>
              <a:t>Cofiwch</a:t>
            </a:r>
            <a:r>
              <a:rPr lang="en-US" sz="2400" b="1">
                <a:latin typeface="Comic Sans MS" panose="030F0902030302020204" pitchFamily="66" charset="0"/>
              </a:rPr>
              <a:t> y </a:t>
            </a:r>
            <a:r>
              <a:rPr lang="en-US" sz="2400" b="1" err="1">
                <a:latin typeface="Comic Sans MS" panose="030F0902030302020204" pitchFamily="66" charset="0"/>
              </a:rPr>
              <a:t>treiglad</a:t>
            </a:r>
            <a:r>
              <a:rPr lang="en-US" sz="2400" b="1">
                <a:latin typeface="Comic Sans MS" panose="030F0902030302020204" pitchFamily="66" charset="0"/>
              </a:rPr>
              <a:t> </a:t>
            </a:r>
            <a:r>
              <a:rPr lang="en-US" sz="2400" b="1" err="1">
                <a:latin typeface="Comic Sans MS" panose="030F0902030302020204" pitchFamily="66" charset="0"/>
              </a:rPr>
              <a:t>meddal</a:t>
            </a:r>
            <a:r>
              <a:rPr lang="en-US" sz="2400" b="1">
                <a:latin typeface="Comic Sans MS" panose="030F0902030302020204" pitchFamily="66" charset="0"/>
              </a:rPr>
              <a:t> </a:t>
            </a:r>
            <a:r>
              <a:rPr lang="en-US" sz="2400" b="1" err="1">
                <a:latin typeface="Comic Sans MS" panose="030F0902030302020204" pitchFamily="66" charset="0"/>
              </a:rPr>
              <a:t>ar</a:t>
            </a:r>
            <a:r>
              <a:rPr lang="en-US" sz="2400" b="1">
                <a:latin typeface="Comic Sans MS" panose="030F0902030302020204" pitchFamily="66" charset="0"/>
              </a:rPr>
              <a:t> </a:t>
            </a:r>
            <a:r>
              <a:rPr lang="en-US" sz="2400" b="1" err="1">
                <a:latin typeface="Comic Sans MS" panose="030F0902030302020204" pitchFamily="66" charset="0"/>
              </a:rPr>
              <a:t>ôl</a:t>
            </a:r>
            <a:r>
              <a:rPr lang="en-US" sz="2400" b="1">
                <a:latin typeface="Comic Sans MS" panose="030F0902030302020204" pitchFamily="66" charset="0"/>
              </a:rPr>
              <a:t> DWY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3113A7-28EC-3D4C-9D3E-B4914CEF1486}"/>
              </a:ext>
            </a:extLst>
          </p:cNvPr>
          <p:cNvSpPr txBox="1"/>
          <p:nvPr/>
        </p:nvSpPr>
        <p:spPr>
          <a:xfrm>
            <a:off x="3558746" y="5367453"/>
            <a:ext cx="530104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err="1">
                <a:latin typeface="Segoe Print" panose="02000800000000000000" pitchFamily="2" charset="0"/>
              </a:rPr>
              <a:t>dwy</a:t>
            </a:r>
            <a:r>
              <a:rPr lang="en-US" sz="6600" b="1">
                <a:latin typeface="Segoe Print" panose="02000800000000000000" pitchFamily="2" charset="0"/>
              </a:rPr>
              <a:t> </a:t>
            </a:r>
            <a:r>
              <a:rPr lang="en-US" sz="6600" b="1" err="1">
                <a:latin typeface="Segoe Print" panose="02000800000000000000" pitchFamily="2" charset="0"/>
              </a:rPr>
              <a:t>bêl</a:t>
            </a:r>
            <a:endParaRPr lang="en-US" sz="6600" b="1">
              <a:latin typeface="Segoe Print" panose="02000800000000000000" pitchFamily="2" charset="0"/>
            </a:endParaRPr>
          </a:p>
        </p:txBody>
      </p:sp>
      <p:pic>
        <p:nvPicPr>
          <p:cNvPr id="5122" name="Picture 2" descr="Image result for clipart white board&quot;">
            <a:extLst>
              <a:ext uri="{FF2B5EF4-FFF2-40B4-BE49-F238E27FC236}">
                <a16:creationId xmlns:a16="http://schemas.microsoft.com/office/drawing/2014/main" id="{8FF0A19C-7D75-9F41-96D2-976ADDAC5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107" y="5390010"/>
            <a:ext cx="1773023" cy="132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Image result for clipart football">
            <a:extLst>
              <a:ext uri="{FF2B5EF4-FFF2-40B4-BE49-F238E27FC236}">
                <a16:creationId xmlns:a16="http://schemas.microsoft.com/office/drawing/2014/main" id="{43226F9B-F357-6A42-82F9-E90ECD4F05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431" y="1313131"/>
            <a:ext cx="2029273" cy="191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Image result for clipart football">
            <a:extLst>
              <a:ext uri="{FF2B5EF4-FFF2-40B4-BE49-F238E27FC236}">
                <a16:creationId xmlns:a16="http://schemas.microsoft.com/office/drawing/2014/main" id="{11498025-24E9-9A45-9E77-C681AB11CF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482" y="2644571"/>
            <a:ext cx="2029273" cy="191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93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What is ……? </a:t>
            </a:r>
            <a:b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5-point Star 2">
            <a:extLst>
              <a:ext uri="{FF2B5EF4-FFF2-40B4-BE49-F238E27FC236}">
                <a16:creationId xmlns:a16="http://schemas.microsoft.com/office/drawing/2014/main" id="{E170330C-254D-6A47-84A7-16146431DC53}"/>
              </a:ext>
            </a:extLst>
          </p:cNvPr>
          <p:cNvSpPr/>
          <p:nvPr/>
        </p:nvSpPr>
        <p:spPr>
          <a:xfrm>
            <a:off x="6071287" y="1334529"/>
            <a:ext cx="5490520" cy="403292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BCFF2E-7217-E647-BC8D-3C582267F056}"/>
              </a:ext>
            </a:extLst>
          </p:cNvPr>
          <p:cNvSpPr txBox="1"/>
          <p:nvPr/>
        </p:nvSpPr>
        <p:spPr>
          <a:xfrm>
            <a:off x="7692081" y="2828835"/>
            <a:ext cx="2075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err="1">
                <a:latin typeface="Comic Sans MS" panose="030F0902030302020204" pitchFamily="66" charset="0"/>
              </a:rPr>
              <a:t>Cofiwch</a:t>
            </a:r>
            <a:r>
              <a:rPr lang="en-US" sz="2400" b="1">
                <a:latin typeface="Comic Sans MS" panose="030F0902030302020204" pitchFamily="66" charset="0"/>
              </a:rPr>
              <a:t> y </a:t>
            </a:r>
            <a:r>
              <a:rPr lang="en-US" sz="2400" b="1" err="1">
                <a:latin typeface="Comic Sans MS" panose="030F0902030302020204" pitchFamily="66" charset="0"/>
              </a:rPr>
              <a:t>treiglad</a:t>
            </a:r>
            <a:r>
              <a:rPr lang="en-US" sz="2400" b="1">
                <a:latin typeface="Comic Sans MS" panose="030F0902030302020204" pitchFamily="66" charset="0"/>
              </a:rPr>
              <a:t> </a:t>
            </a:r>
            <a:r>
              <a:rPr lang="en-US" sz="2400" b="1" err="1">
                <a:latin typeface="Comic Sans MS" panose="030F0902030302020204" pitchFamily="66" charset="0"/>
              </a:rPr>
              <a:t>meddal</a:t>
            </a:r>
            <a:r>
              <a:rPr lang="en-US" sz="2400" b="1">
                <a:latin typeface="Comic Sans MS" panose="030F0902030302020204" pitchFamily="66" charset="0"/>
              </a:rPr>
              <a:t> </a:t>
            </a:r>
            <a:r>
              <a:rPr lang="en-US" sz="2400" b="1" err="1">
                <a:latin typeface="Comic Sans MS" panose="030F0902030302020204" pitchFamily="66" charset="0"/>
              </a:rPr>
              <a:t>ar</a:t>
            </a:r>
            <a:r>
              <a:rPr lang="en-US" sz="2400" b="1">
                <a:latin typeface="Comic Sans MS" panose="030F0902030302020204" pitchFamily="66" charset="0"/>
              </a:rPr>
              <a:t> </a:t>
            </a:r>
            <a:r>
              <a:rPr lang="en-US" sz="2400" b="1" err="1">
                <a:latin typeface="Comic Sans MS" panose="030F0902030302020204" pitchFamily="66" charset="0"/>
              </a:rPr>
              <a:t>ôl</a:t>
            </a:r>
            <a:r>
              <a:rPr lang="en-US" sz="2400" b="1">
                <a:latin typeface="Comic Sans MS" panose="030F0902030302020204" pitchFamily="66" charset="0"/>
              </a:rPr>
              <a:t> DWY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3113A7-28EC-3D4C-9D3E-B4914CEF1486}"/>
              </a:ext>
            </a:extLst>
          </p:cNvPr>
          <p:cNvSpPr txBox="1"/>
          <p:nvPr/>
        </p:nvSpPr>
        <p:spPr>
          <a:xfrm>
            <a:off x="3558746" y="5367453"/>
            <a:ext cx="530104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err="1">
                <a:latin typeface="Segoe Print" panose="02000800000000000000" pitchFamily="2" charset="0"/>
              </a:rPr>
              <a:t>dwy</a:t>
            </a:r>
            <a:r>
              <a:rPr lang="en-US" sz="6600" b="1">
                <a:latin typeface="Segoe Print" panose="02000800000000000000" pitchFamily="2" charset="0"/>
              </a:rPr>
              <a:t> </a:t>
            </a:r>
            <a:r>
              <a:rPr lang="en-US" sz="6600" b="1" err="1">
                <a:latin typeface="Segoe Print" panose="02000800000000000000" pitchFamily="2" charset="0"/>
              </a:rPr>
              <a:t>gath</a:t>
            </a:r>
            <a:endParaRPr lang="en-US" sz="6600" b="1">
              <a:latin typeface="Segoe Print" panose="02000800000000000000" pitchFamily="2" charset="0"/>
            </a:endParaRPr>
          </a:p>
        </p:txBody>
      </p:sp>
      <p:pic>
        <p:nvPicPr>
          <p:cNvPr id="5122" name="Picture 2" descr="Image result for clipart white board&quot;">
            <a:extLst>
              <a:ext uri="{FF2B5EF4-FFF2-40B4-BE49-F238E27FC236}">
                <a16:creationId xmlns:a16="http://schemas.microsoft.com/office/drawing/2014/main" id="{8FF0A19C-7D75-9F41-96D2-976ADDAC5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107" y="5390010"/>
            <a:ext cx="1773023" cy="132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Image result for clipart kitten">
            <a:extLst>
              <a:ext uri="{FF2B5EF4-FFF2-40B4-BE49-F238E27FC236}">
                <a16:creationId xmlns:a16="http://schemas.microsoft.com/office/drawing/2014/main" id="{474E9912-5767-B545-BC03-E988E5C8A9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541" y="1217656"/>
            <a:ext cx="2211343" cy="2211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Image result for clipart kitten">
            <a:extLst>
              <a:ext uri="{FF2B5EF4-FFF2-40B4-BE49-F238E27FC236}">
                <a16:creationId xmlns:a16="http://schemas.microsoft.com/office/drawing/2014/main" id="{4B054707-8997-014A-B4F2-66C9D102F8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45" y="1953227"/>
            <a:ext cx="2339545" cy="233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087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96" t="13050" r="64244" b="15177"/>
          <a:stretch/>
        </p:blipFill>
        <p:spPr>
          <a:xfrm rot="5400000">
            <a:off x="4961587" y="-2636677"/>
            <a:ext cx="2641060" cy="11620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74394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         What is ……? </a:t>
            </a:r>
            <a:b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5-point Star 2">
            <a:extLst>
              <a:ext uri="{FF2B5EF4-FFF2-40B4-BE49-F238E27FC236}">
                <a16:creationId xmlns:a16="http://schemas.microsoft.com/office/drawing/2014/main" id="{E170330C-254D-6A47-84A7-16146431DC53}"/>
              </a:ext>
            </a:extLst>
          </p:cNvPr>
          <p:cNvSpPr/>
          <p:nvPr/>
        </p:nvSpPr>
        <p:spPr>
          <a:xfrm>
            <a:off x="6071287" y="1334529"/>
            <a:ext cx="5490520" cy="3941805"/>
          </a:xfrm>
          <a:prstGeom prst="star5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BCFF2E-7217-E647-BC8D-3C582267F056}"/>
              </a:ext>
            </a:extLst>
          </p:cNvPr>
          <p:cNvSpPr txBox="1"/>
          <p:nvPr/>
        </p:nvSpPr>
        <p:spPr>
          <a:xfrm>
            <a:off x="7692081" y="2828835"/>
            <a:ext cx="2075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err="1">
                <a:latin typeface="Comic Sans MS" panose="030F0902030302020204" pitchFamily="66" charset="0"/>
              </a:rPr>
              <a:t>Cofiwch</a:t>
            </a:r>
            <a:r>
              <a:rPr lang="en-US" sz="2400" b="1">
                <a:latin typeface="Comic Sans MS" panose="030F0902030302020204" pitchFamily="66" charset="0"/>
              </a:rPr>
              <a:t> y </a:t>
            </a:r>
            <a:r>
              <a:rPr lang="en-US" sz="2400" b="1" err="1">
                <a:latin typeface="Comic Sans MS" panose="030F0902030302020204" pitchFamily="66" charset="0"/>
              </a:rPr>
              <a:t>treiglad</a:t>
            </a:r>
            <a:r>
              <a:rPr lang="en-US" sz="2400" b="1">
                <a:latin typeface="Comic Sans MS" panose="030F0902030302020204" pitchFamily="66" charset="0"/>
              </a:rPr>
              <a:t> </a:t>
            </a:r>
            <a:r>
              <a:rPr lang="en-US" sz="2400" b="1" err="1">
                <a:latin typeface="Comic Sans MS" panose="030F0902030302020204" pitchFamily="66" charset="0"/>
              </a:rPr>
              <a:t>llaes</a:t>
            </a:r>
            <a:r>
              <a:rPr lang="en-US" sz="2400" b="1">
                <a:latin typeface="Comic Sans MS" panose="030F0902030302020204" pitchFamily="66" charset="0"/>
              </a:rPr>
              <a:t> </a:t>
            </a:r>
            <a:r>
              <a:rPr lang="en-US" sz="2400" b="1" err="1">
                <a:latin typeface="Comic Sans MS" panose="030F0902030302020204" pitchFamily="66" charset="0"/>
              </a:rPr>
              <a:t>ar</a:t>
            </a:r>
            <a:r>
              <a:rPr lang="en-US" sz="2400" b="1">
                <a:latin typeface="Comic Sans MS" panose="030F0902030302020204" pitchFamily="66" charset="0"/>
              </a:rPr>
              <a:t> </a:t>
            </a:r>
            <a:r>
              <a:rPr lang="en-US" sz="2400" b="1" err="1">
                <a:latin typeface="Comic Sans MS" panose="030F0902030302020204" pitchFamily="66" charset="0"/>
              </a:rPr>
              <a:t>ôl</a:t>
            </a:r>
            <a:r>
              <a:rPr lang="en-US" sz="2400" b="1">
                <a:latin typeface="Comic Sans MS" panose="030F0902030302020204" pitchFamily="66" charset="0"/>
              </a:rPr>
              <a:t> TRI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3113A7-28EC-3D4C-9D3E-B4914CEF1486}"/>
              </a:ext>
            </a:extLst>
          </p:cNvPr>
          <p:cNvSpPr txBox="1"/>
          <p:nvPr/>
        </p:nvSpPr>
        <p:spPr>
          <a:xfrm>
            <a:off x="3558746" y="5367453"/>
            <a:ext cx="530104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>
                <a:latin typeface="Segoe Print" panose="02000800000000000000" pitchFamily="2" charset="0"/>
              </a:rPr>
              <a:t> tri chi</a:t>
            </a:r>
          </a:p>
        </p:txBody>
      </p:sp>
      <p:pic>
        <p:nvPicPr>
          <p:cNvPr id="5122" name="Picture 2" descr="Image result for clipart white board&quot;">
            <a:extLst>
              <a:ext uri="{FF2B5EF4-FFF2-40B4-BE49-F238E27FC236}">
                <a16:creationId xmlns:a16="http://schemas.microsoft.com/office/drawing/2014/main" id="{8FF0A19C-7D75-9F41-96D2-976ADDAC5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107" y="5390010"/>
            <a:ext cx="1773023" cy="132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Image result for clipart three dogs">
            <a:extLst>
              <a:ext uri="{FF2B5EF4-FFF2-40B4-BE49-F238E27FC236}">
                <a16:creationId xmlns:a16="http://schemas.microsoft.com/office/drawing/2014/main" id="{B20DBDE3-73F3-4648-AA07-FC0EFD5D4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332" y="1400085"/>
            <a:ext cx="3765722" cy="3765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9372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What is ……? </a:t>
            </a:r>
            <a:b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5-point Star 2">
            <a:extLst>
              <a:ext uri="{FF2B5EF4-FFF2-40B4-BE49-F238E27FC236}">
                <a16:creationId xmlns:a16="http://schemas.microsoft.com/office/drawing/2014/main" id="{E170330C-254D-6A47-84A7-16146431DC53}"/>
              </a:ext>
            </a:extLst>
          </p:cNvPr>
          <p:cNvSpPr/>
          <p:nvPr/>
        </p:nvSpPr>
        <p:spPr>
          <a:xfrm>
            <a:off x="6071287" y="1334530"/>
            <a:ext cx="5490520" cy="4055480"/>
          </a:xfrm>
          <a:prstGeom prst="star5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3113A7-28EC-3D4C-9D3E-B4914CEF1486}"/>
              </a:ext>
            </a:extLst>
          </p:cNvPr>
          <p:cNvSpPr txBox="1"/>
          <p:nvPr/>
        </p:nvSpPr>
        <p:spPr>
          <a:xfrm>
            <a:off x="3558746" y="5367453"/>
            <a:ext cx="530104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>
                <a:latin typeface="Segoe Print" panose="02000800000000000000" pitchFamily="2" charset="0"/>
              </a:rPr>
              <a:t> tri </a:t>
            </a:r>
            <a:r>
              <a:rPr lang="en-US" sz="6600" b="1" err="1">
                <a:latin typeface="Segoe Print" panose="02000800000000000000" pitchFamily="2" charset="0"/>
              </a:rPr>
              <a:t>phensil</a:t>
            </a:r>
            <a:endParaRPr lang="en-US" sz="6600" b="1">
              <a:latin typeface="Segoe Print" panose="02000800000000000000" pitchFamily="2" charset="0"/>
            </a:endParaRPr>
          </a:p>
        </p:txBody>
      </p:sp>
      <p:pic>
        <p:nvPicPr>
          <p:cNvPr id="5122" name="Picture 2" descr="Image result for clipart white board&quot;">
            <a:extLst>
              <a:ext uri="{FF2B5EF4-FFF2-40B4-BE49-F238E27FC236}">
                <a16:creationId xmlns:a16="http://schemas.microsoft.com/office/drawing/2014/main" id="{8FF0A19C-7D75-9F41-96D2-976ADDAC5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107" y="5390010"/>
            <a:ext cx="1773023" cy="132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Image result for clipart three pencils">
            <a:extLst>
              <a:ext uri="{FF2B5EF4-FFF2-40B4-BE49-F238E27FC236}">
                <a16:creationId xmlns:a16="http://schemas.microsoft.com/office/drawing/2014/main" id="{CF9CE352-5B22-624A-BB83-36B7F682CC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068" y="1818503"/>
            <a:ext cx="3389699" cy="3315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D4B36B5-22FE-EA47-841E-B71EC8922865}"/>
              </a:ext>
            </a:extLst>
          </p:cNvPr>
          <p:cNvSpPr txBox="1"/>
          <p:nvPr/>
        </p:nvSpPr>
        <p:spPr>
          <a:xfrm>
            <a:off x="7692081" y="2828835"/>
            <a:ext cx="2075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err="1">
                <a:latin typeface="Comic Sans MS" panose="030F0902030302020204" pitchFamily="66" charset="0"/>
              </a:rPr>
              <a:t>Cofiwch</a:t>
            </a:r>
            <a:r>
              <a:rPr lang="en-US" sz="2400" b="1">
                <a:latin typeface="Comic Sans MS" panose="030F0902030302020204" pitchFamily="66" charset="0"/>
              </a:rPr>
              <a:t> y </a:t>
            </a:r>
            <a:r>
              <a:rPr lang="en-US" sz="2400" b="1" err="1">
                <a:latin typeface="Comic Sans MS" panose="030F0902030302020204" pitchFamily="66" charset="0"/>
              </a:rPr>
              <a:t>treiglad</a:t>
            </a:r>
            <a:r>
              <a:rPr lang="en-US" sz="2400" b="1">
                <a:latin typeface="Comic Sans MS" panose="030F0902030302020204" pitchFamily="66" charset="0"/>
              </a:rPr>
              <a:t> </a:t>
            </a:r>
            <a:r>
              <a:rPr lang="en-US" sz="2400" b="1" err="1">
                <a:latin typeface="Comic Sans MS" panose="030F0902030302020204" pitchFamily="66" charset="0"/>
              </a:rPr>
              <a:t>llaes</a:t>
            </a:r>
            <a:r>
              <a:rPr lang="en-US" sz="2400" b="1">
                <a:latin typeface="Comic Sans MS" panose="030F0902030302020204" pitchFamily="66" charset="0"/>
              </a:rPr>
              <a:t> </a:t>
            </a:r>
            <a:r>
              <a:rPr lang="en-US" sz="2400" b="1" err="1">
                <a:latin typeface="Comic Sans MS" panose="030F0902030302020204" pitchFamily="66" charset="0"/>
              </a:rPr>
              <a:t>ar</a:t>
            </a:r>
            <a:r>
              <a:rPr lang="en-US" sz="2400" b="1">
                <a:latin typeface="Comic Sans MS" panose="030F0902030302020204" pitchFamily="66" charset="0"/>
              </a:rPr>
              <a:t> </a:t>
            </a:r>
            <a:r>
              <a:rPr lang="en-US" sz="2400" b="1" err="1">
                <a:latin typeface="Comic Sans MS" panose="030F0902030302020204" pitchFamily="66" charset="0"/>
              </a:rPr>
              <a:t>ôl</a:t>
            </a:r>
            <a:r>
              <a:rPr lang="en-US" sz="2400" b="1">
                <a:latin typeface="Comic Sans MS" panose="030F0902030302020204" pitchFamily="66" charset="0"/>
              </a:rPr>
              <a:t> TRI</a:t>
            </a:r>
          </a:p>
        </p:txBody>
      </p:sp>
    </p:spTree>
    <p:extLst>
      <p:ext uri="{BB962C8B-B14F-4D97-AF65-F5344CB8AC3E}">
        <p14:creationId xmlns:p14="http://schemas.microsoft.com/office/powerpoint/2010/main" val="2364607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87" t="14042" r="51179" b="15177"/>
          <a:stretch/>
        </p:blipFill>
        <p:spPr>
          <a:xfrm rot="5400000">
            <a:off x="5060361" y="-2394982"/>
            <a:ext cx="2354094" cy="11404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0414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What is ……? </a:t>
            </a:r>
            <a:br>
              <a:rPr lang="en-US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5-point Star 2">
            <a:extLst>
              <a:ext uri="{FF2B5EF4-FFF2-40B4-BE49-F238E27FC236}">
                <a16:creationId xmlns:a16="http://schemas.microsoft.com/office/drawing/2014/main" id="{E170330C-254D-6A47-84A7-16146431DC53}"/>
              </a:ext>
            </a:extLst>
          </p:cNvPr>
          <p:cNvSpPr/>
          <p:nvPr/>
        </p:nvSpPr>
        <p:spPr>
          <a:xfrm>
            <a:off x="6071287" y="1334530"/>
            <a:ext cx="5490520" cy="3787346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3113A7-28EC-3D4C-9D3E-B4914CEF1486}"/>
              </a:ext>
            </a:extLst>
          </p:cNvPr>
          <p:cNvSpPr txBox="1"/>
          <p:nvPr/>
        </p:nvSpPr>
        <p:spPr>
          <a:xfrm>
            <a:off x="2582562" y="5367453"/>
            <a:ext cx="627723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>
                <a:latin typeface="Segoe Print" panose="02000800000000000000" pitchFamily="2" charset="0"/>
              </a:rPr>
              <a:t> </a:t>
            </a:r>
            <a:r>
              <a:rPr lang="en-US" sz="6600" b="1" err="1">
                <a:latin typeface="Segoe Print" panose="02000800000000000000" pitchFamily="2" charset="0"/>
              </a:rPr>
              <a:t>pedair</a:t>
            </a:r>
            <a:r>
              <a:rPr lang="en-US" sz="6600" b="1">
                <a:latin typeface="Segoe Print" panose="02000800000000000000" pitchFamily="2" charset="0"/>
              </a:rPr>
              <a:t> merch</a:t>
            </a:r>
          </a:p>
        </p:txBody>
      </p:sp>
      <p:pic>
        <p:nvPicPr>
          <p:cNvPr id="5122" name="Picture 2" descr="Image result for clipart white board&quot;">
            <a:extLst>
              <a:ext uri="{FF2B5EF4-FFF2-40B4-BE49-F238E27FC236}">
                <a16:creationId xmlns:a16="http://schemas.microsoft.com/office/drawing/2014/main" id="{8FF0A19C-7D75-9F41-96D2-976ADDAC5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107" y="5390010"/>
            <a:ext cx="1773023" cy="132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Image result for clipart four girls">
            <a:extLst>
              <a:ext uri="{FF2B5EF4-FFF2-40B4-BE49-F238E27FC236}">
                <a16:creationId xmlns:a16="http://schemas.microsoft.com/office/drawing/2014/main" id="{679EB36F-19A9-E941-B70C-8EE5C2B7AE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695" y="1588978"/>
            <a:ext cx="4812688" cy="3027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6A9CAD-5FEC-3043-A7AE-58BF980E6B67}"/>
              </a:ext>
            </a:extLst>
          </p:cNvPr>
          <p:cNvSpPr txBox="1"/>
          <p:nvPr/>
        </p:nvSpPr>
        <p:spPr>
          <a:xfrm>
            <a:off x="7865077" y="2828835"/>
            <a:ext cx="19029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/>
              <a:t>A </a:t>
            </a:r>
            <a:r>
              <a:rPr lang="en-US" sz="2400" b="1" err="1"/>
              <a:t>oes</a:t>
            </a:r>
            <a:r>
              <a:rPr lang="en-US" sz="2400" b="1"/>
              <a:t> </a:t>
            </a:r>
            <a:r>
              <a:rPr lang="en-US" sz="2400" b="1" err="1"/>
              <a:t>treiglad</a:t>
            </a:r>
            <a:r>
              <a:rPr lang="en-US" sz="2400" b="1"/>
              <a:t> </a:t>
            </a:r>
            <a:r>
              <a:rPr lang="en-US" sz="2400" b="1" err="1"/>
              <a:t>ar</a:t>
            </a:r>
            <a:r>
              <a:rPr lang="en-US" sz="2400" b="1"/>
              <a:t> </a:t>
            </a:r>
            <a:r>
              <a:rPr lang="en-US" sz="2400" b="1" err="1"/>
              <a:t>ôl</a:t>
            </a:r>
            <a:r>
              <a:rPr lang="en-US" sz="2400" b="1"/>
              <a:t> </a:t>
            </a:r>
            <a:r>
              <a:rPr lang="en-US" sz="2400" b="1" err="1"/>
              <a:t>pedair</a:t>
            </a:r>
            <a:r>
              <a:rPr lang="en-US" sz="2400" b="1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F9571E-7431-D940-A186-5B040192FA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594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9509" y="213997"/>
            <a:ext cx="5037542" cy="1116107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en-US" b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Beth </a:t>
            </a:r>
            <a:r>
              <a:rPr lang="en-US" b="1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ydy</a:t>
            </a:r>
            <a:r>
              <a:rPr lang="en-US" b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US" b="1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rhain</a:t>
            </a:r>
            <a:r>
              <a:rPr lang="en-US" b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?</a:t>
            </a:r>
          </a:p>
        </p:txBody>
      </p:sp>
      <p:pic>
        <p:nvPicPr>
          <p:cNvPr id="4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684816" y="1971172"/>
            <a:ext cx="2109803" cy="21098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4361" y="382072"/>
            <a:ext cx="1915659" cy="218020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4444" y="3221163"/>
            <a:ext cx="1915417" cy="199377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1991" y="4221169"/>
            <a:ext cx="2029991" cy="20573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35368" y="1600200"/>
            <a:ext cx="2392811" cy="239281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54258" y="4270580"/>
            <a:ext cx="1785459" cy="178545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29090" y="4136502"/>
            <a:ext cx="1657093" cy="2340973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7435142" y="147801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</a:p>
        </p:txBody>
      </p:sp>
      <p:sp>
        <p:nvSpPr>
          <p:cNvPr id="15" name="Rectangle 14"/>
          <p:cNvSpPr/>
          <p:nvPr/>
        </p:nvSpPr>
        <p:spPr>
          <a:xfrm>
            <a:off x="271386" y="4101010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</a:p>
        </p:txBody>
      </p:sp>
      <p:sp>
        <p:nvSpPr>
          <p:cNvPr id="16" name="Rectangle 15"/>
          <p:cNvSpPr/>
          <p:nvPr/>
        </p:nvSpPr>
        <p:spPr>
          <a:xfrm>
            <a:off x="4595706" y="5332116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</p:txBody>
      </p:sp>
      <p:sp>
        <p:nvSpPr>
          <p:cNvPr id="17" name="Rectangle 16"/>
          <p:cNvSpPr/>
          <p:nvPr/>
        </p:nvSpPr>
        <p:spPr>
          <a:xfrm>
            <a:off x="9789966" y="1990057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</p:txBody>
      </p:sp>
      <p:sp>
        <p:nvSpPr>
          <p:cNvPr id="19" name="Rectangle 18"/>
          <p:cNvSpPr/>
          <p:nvPr/>
        </p:nvSpPr>
        <p:spPr>
          <a:xfrm>
            <a:off x="9407970" y="4547756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345692" y="1378807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832166" y="3183979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</a:p>
        </p:txBody>
      </p:sp>
      <p:pic>
        <p:nvPicPr>
          <p:cNvPr id="22" name="Picture 4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827042" y="1370979"/>
            <a:ext cx="1502429" cy="2005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Rectangle 17"/>
          <p:cNvSpPr/>
          <p:nvPr/>
        </p:nvSpPr>
        <p:spPr>
          <a:xfrm>
            <a:off x="815312" y="1274897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8F89F5-5687-5C4E-9342-A75E11A642D2}"/>
              </a:ext>
            </a:extLst>
          </p:cNvPr>
          <p:cNvSpPr txBox="1"/>
          <p:nvPr/>
        </p:nvSpPr>
        <p:spPr>
          <a:xfrm>
            <a:off x="9465854" y="6378556"/>
            <a:ext cx="2547726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err="1">
                <a:latin typeface="Segoe Print" panose="02000800000000000000" pitchFamily="2" charset="0"/>
              </a:rPr>
              <a:t>Uned</a:t>
            </a:r>
            <a:r>
              <a:rPr lang="en-US">
                <a:latin typeface="Segoe Print" panose="02000800000000000000" pitchFamily="2" charset="0"/>
              </a:rPr>
              <a:t> 5: </a:t>
            </a:r>
            <a:r>
              <a:rPr lang="en-US" err="1">
                <a:latin typeface="Segoe Print" panose="02000800000000000000" pitchFamily="2" charset="0"/>
              </a:rPr>
              <a:t>Tasg</a:t>
            </a:r>
            <a:r>
              <a:rPr lang="en-US">
                <a:latin typeface="Segoe Print" panose="02000800000000000000" pitchFamily="2" charset="0"/>
              </a:rPr>
              <a:t> 2 a 4</a:t>
            </a:r>
          </a:p>
        </p:txBody>
      </p:sp>
    </p:spTree>
    <p:extLst>
      <p:ext uri="{BB962C8B-B14F-4D97-AF65-F5344CB8AC3E}">
        <p14:creationId xmlns:p14="http://schemas.microsoft.com/office/powerpoint/2010/main" val="3271321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Dyma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……                               This is … / Here is …</a:t>
            </a:r>
          </a:p>
        </p:txBody>
      </p:sp>
      <p:pic>
        <p:nvPicPr>
          <p:cNvPr id="16385" name="Picture 1" descr="page1image4243761648">
            <a:extLst>
              <a:ext uri="{FF2B5EF4-FFF2-40B4-BE49-F238E27FC236}">
                <a16:creationId xmlns:a16="http://schemas.microsoft.com/office/drawing/2014/main" id="{D8F0DFC6-C56A-DE47-9644-AEAE39EE7A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" t="4321" r="1980" b="3044"/>
          <a:stretch/>
        </p:blipFill>
        <p:spPr bwMode="auto">
          <a:xfrm>
            <a:off x="1885889" y="907205"/>
            <a:ext cx="8420221" cy="5671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298226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13" t="10922" r="43933" b="16028"/>
          <a:stretch/>
        </p:blipFill>
        <p:spPr>
          <a:xfrm rot="5400000">
            <a:off x="4510148" y="-3114222"/>
            <a:ext cx="3279536" cy="11623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2020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35C23-C128-CE4A-BA95-3C9595A47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420" y="275968"/>
            <a:ext cx="11358148" cy="860854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Y </a:t>
            </a:r>
            <a:r>
              <a:rPr lang="en-US" dirty="0" err="1"/>
              <a:t>tro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, </a:t>
            </a:r>
            <a:r>
              <a:rPr lang="en-US" dirty="0" err="1"/>
              <a:t>fe</a:t>
            </a:r>
            <a:r>
              <a:rPr lang="en-US" dirty="0"/>
              <a:t> </a:t>
            </a:r>
            <a:r>
              <a:rPr lang="en-US" dirty="0" err="1"/>
              <a:t>fyddwn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:</a:t>
            </a:r>
            <a:br>
              <a:rPr lang="en-US" dirty="0"/>
            </a:b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05D3D1-750E-4BFF-A9D3-77E42FD36027}"/>
              </a:ext>
            </a:extLst>
          </p:cNvPr>
          <p:cNvSpPr txBox="1"/>
          <p:nvPr/>
        </p:nvSpPr>
        <p:spPr>
          <a:xfrm>
            <a:off x="393221" y="1694372"/>
            <a:ext cx="9367567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matiau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llafar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;</a:t>
            </a:r>
          </a:p>
          <a:p>
            <a:endParaRPr lang="en-GB" dirty="0"/>
          </a:p>
          <a:p>
            <a:pPr marL="285750" indent="-285750">
              <a:buFont typeface="Wingdings"/>
              <a:buChar char="Ø"/>
            </a:pPr>
            <a:r>
              <a:rPr lang="en-GB" dirty="0" err="1"/>
              <a:t>Dysgu'r</a:t>
            </a:r>
            <a:r>
              <a:rPr lang="en-GB" dirty="0"/>
              <a:t> </a:t>
            </a:r>
            <a:r>
              <a:rPr lang="en-GB" dirty="0" err="1"/>
              <a:t>patrwm</a:t>
            </a:r>
            <a:r>
              <a:rPr lang="en-GB" dirty="0"/>
              <a:t> "Faint o ….?"</a:t>
            </a:r>
          </a:p>
          <a:p>
            <a:endParaRPr lang="en-GB" dirty="0"/>
          </a:p>
          <a:p>
            <a:pPr marL="285750" indent="-285750">
              <a:buFont typeface="Wingdings"/>
              <a:buChar char="Ø"/>
            </a:pPr>
            <a:r>
              <a:rPr lang="en-GB" dirty="0" err="1"/>
              <a:t>Dysgu'r</a:t>
            </a:r>
            <a:r>
              <a:rPr lang="en-GB" dirty="0"/>
              <a:t> </a:t>
            </a:r>
            <a:r>
              <a:rPr lang="en-GB" dirty="0" err="1"/>
              <a:t>arddodiaid</a:t>
            </a:r>
            <a:r>
              <a:rPr lang="en-GB" dirty="0"/>
              <a:t>;</a:t>
            </a:r>
          </a:p>
          <a:p>
            <a:pPr marL="285750" indent="-285750">
              <a:buFont typeface="Wingdings"/>
              <a:buChar char="Ø"/>
            </a:pPr>
            <a:endParaRPr lang="en-GB" dirty="0"/>
          </a:p>
          <a:p>
            <a:pPr marL="285750" indent="-285750">
              <a:buFont typeface="Wingdings"/>
              <a:buChar char="Ø"/>
            </a:pP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matiau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o </a:t>
            </a:r>
            <a:r>
              <a:rPr lang="en-GB" dirty="0" err="1"/>
              <a:t>ddisgyblion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8248097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741" y="156052"/>
            <a:ext cx="11540033" cy="60095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err="1">
                <a:solidFill>
                  <a:schemeClr val="bg1"/>
                </a:solidFill>
                <a:latin typeface="Segoe Print"/>
              </a:rPr>
              <a:t>Eich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tro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chi …                                  Your turn … </a:t>
            </a:r>
            <a:br>
              <a:rPr lang="en-US" b="1">
                <a:latin typeface="Segoe Print" panose="02000800000000000000" pitchFamily="2" charset="0"/>
              </a:rPr>
            </a:b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719DBD-9261-0847-AD1C-632EA8FDA6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249" y="1562019"/>
            <a:ext cx="6997584" cy="419420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3515370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{F1E3EC66-BA5A-B540-99FA-9E2A4F388C29}tf10001060</Template>
  <TotalTime>153</TotalTime>
  <Words>1297</Words>
  <Application>Microsoft Office PowerPoint</Application>
  <PresentationFormat>Widescreen</PresentationFormat>
  <Paragraphs>383</Paragraphs>
  <Slides>43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4" baseType="lpstr">
      <vt:lpstr>Facet</vt:lpstr>
      <vt:lpstr>Cymraeg</vt:lpstr>
      <vt:lpstr>PowerPoint Presentation</vt:lpstr>
      <vt:lpstr>Amser cofrestru ...      Registration time ...  </vt:lpstr>
      <vt:lpstr>Amser cofrestru                  Registration time </vt:lpstr>
      <vt:lpstr>Amser cofrestru                  Registration time </vt:lpstr>
      <vt:lpstr>Amser cofrestru                  Registration time </vt:lpstr>
      <vt:lpstr>Beth am adolygu …?                    Time to revise ….  </vt:lpstr>
      <vt:lpstr>Sgwrs</vt:lpstr>
      <vt:lpstr>Dewch i eistedd</vt:lpstr>
      <vt:lpstr>Dyma ……                               This is … / Here is …</vt:lpstr>
      <vt:lpstr>Y treiglad meddal                        The soft mutation</vt:lpstr>
      <vt:lpstr>Y lliwiau                                            Colours   </vt:lpstr>
      <vt:lpstr>Pa liw ydy'r  …?                      What colour is the …?  </vt:lpstr>
      <vt:lpstr>Pa liw ydy'r  …?       What colour is the …?  </vt:lpstr>
      <vt:lpstr>Pa liw ydy'r  …?       What colour is the …?  </vt:lpstr>
      <vt:lpstr>Pa liw ydy'r  …?                      What colour is the …?  </vt:lpstr>
      <vt:lpstr>PowerPoint Presentation</vt:lpstr>
      <vt:lpstr>PowerPoint Presentation</vt:lpstr>
      <vt:lpstr>Beth yw’r rhif?           What is the number?  </vt:lpstr>
      <vt:lpstr>Beth yw’r rhif?           What is the number?  </vt:lpstr>
      <vt:lpstr>Beth yw’r rhif?           What is the number?  </vt:lpstr>
      <vt:lpstr>Can Cyfrif Ar Y Bws (CYW)</vt:lpstr>
      <vt:lpstr>Beth yw’r rhif?           What is the number?  </vt:lpstr>
      <vt:lpstr>Beth yw’r rhif?           What is the number?  </vt:lpstr>
      <vt:lpstr>PowerPoint Presentation</vt:lpstr>
      <vt:lpstr>Beth yw’r rhif?           What is the number?  </vt:lpstr>
      <vt:lpstr>Rhifau</vt:lpstr>
      <vt:lpstr>PowerPoint Presentation</vt:lpstr>
      <vt:lpstr>Y Treigladau</vt:lpstr>
      <vt:lpstr>Y Treigladau</vt:lpstr>
      <vt:lpstr>Beth yw ……?                    What is ……?  </vt:lpstr>
      <vt:lpstr>Beth yw ……?                    What is ……?  </vt:lpstr>
      <vt:lpstr>Beth yw ……?                    What is ……?  </vt:lpstr>
      <vt:lpstr>PowerPoint Presentation</vt:lpstr>
      <vt:lpstr>Beth yw ……?                             What is ……?  </vt:lpstr>
      <vt:lpstr>Beth yw ……?                    What is ……?  </vt:lpstr>
      <vt:lpstr>PowerPoint Presentation</vt:lpstr>
      <vt:lpstr>Beth yw ……?                    What is ……?  </vt:lpstr>
      <vt:lpstr>Beth ydy rhain?</vt:lpstr>
      <vt:lpstr>Dyma ……                               This is … / Here is …</vt:lpstr>
      <vt:lpstr>PowerPoint Presentation</vt:lpstr>
      <vt:lpstr>Y tro nesaf, fe fyddwn ni yn: </vt:lpstr>
      <vt:lpstr>Eich tro chi …                                  Your turn …  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2</dc:title>
  <dc:creator>Microsoft Office User</dc:creator>
  <cp:lastModifiedBy>Nia Evans</cp:lastModifiedBy>
  <cp:revision>88</cp:revision>
  <cp:lastPrinted>2020-02-20T13:36:13Z</cp:lastPrinted>
  <dcterms:created xsi:type="dcterms:W3CDTF">2015-12-21T14:17:18Z</dcterms:created>
  <dcterms:modified xsi:type="dcterms:W3CDTF">2020-03-02T11:52:37Z</dcterms:modified>
</cp:coreProperties>
</file>