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5"/>
  </p:handoutMasterIdLst>
  <p:sldIdLst>
    <p:sldId id="256" r:id="rId5"/>
    <p:sldId id="259" r:id="rId6"/>
    <p:sldId id="260" r:id="rId7"/>
    <p:sldId id="261" r:id="rId8"/>
    <p:sldId id="266" r:id="rId9"/>
    <p:sldId id="264" r:id="rId10"/>
    <p:sldId id="279" r:id="rId11"/>
    <p:sldId id="280" r:id="rId12"/>
    <p:sldId id="265" r:id="rId13"/>
    <p:sldId id="281" r:id="rId14"/>
    <p:sldId id="282" r:id="rId15"/>
    <p:sldId id="288" r:id="rId16"/>
    <p:sldId id="262" r:id="rId17"/>
    <p:sldId id="285" r:id="rId18"/>
    <p:sldId id="263" r:id="rId19"/>
    <p:sldId id="284" r:id="rId20"/>
    <p:sldId id="286" r:id="rId21"/>
    <p:sldId id="287" r:id="rId22"/>
    <p:sldId id="283" r:id="rId23"/>
    <p:sldId id="257" r:id="rId24"/>
    <p:sldId id="267" r:id="rId25"/>
    <p:sldId id="268" r:id="rId26"/>
    <p:sldId id="270" r:id="rId27"/>
    <p:sldId id="272" r:id="rId28"/>
    <p:sldId id="273" r:id="rId29"/>
    <p:sldId id="274" r:id="rId30"/>
    <p:sldId id="275" r:id="rId31"/>
    <p:sldId id="276" r:id="rId32"/>
    <p:sldId id="277" r:id="rId33"/>
    <p:sldId id="278"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2" autoAdjust="0"/>
    <p:restoredTop sz="94660"/>
  </p:normalViewPr>
  <p:slideViewPr>
    <p:cSldViewPr>
      <p:cViewPr>
        <p:scale>
          <a:sx n="107" d="100"/>
          <a:sy n="107" d="100"/>
        </p:scale>
        <p:origin x="512" y="6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916890-E460-462F-BBE4-8DB73A958C12}" type="doc">
      <dgm:prSet loTypeId="urn:microsoft.com/office/officeart/2005/8/layout/cycle8" loCatId="cycle" qsTypeId="urn:microsoft.com/office/officeart/2005/8/quickstyle/simple1" qsCatId="simple" csTypeId="urn:microsoft.com/office/officeart/2005/8/colors/accent5_2" csCatId="accent5" phldr="1"/>
      <dgm:spPr/>
    </dgm:pt>
    <dgm:pt modelId="{1B745106-8081-498F-8450-DB06AA19D881}">
      <dgm:prSet phldrT="[Text]"/>
      <dgm:spPr/>
      <dgm:t>
        <a:bodyPr/>
        <a:lstStyle/>
        <a:p>
          <a:r>
            <a:rPr lang="en-US" dirty="0" smtClean="0"/>
            <a:t>Co-operative</a:t>
          </a:r>
          <a:endParaRPr lang="en-US" dirty="0"/>
        </a:p>
      </dgm:t>
    </dgm:pt>
    <dgm:pt modelId="{BC32AC49-788C-4829-AFE8-289EA72C6D5C}" type="parTrans" cxnId="{22590DB2-D0E3-446F-91B6-982EB2FF2B8D}">
      <dgm:prSet/>
      <dgm:spPr/>
      <dgm:t>
        <a:bodyPr/>
        <a:lstStyle/>
        <a:p>
          <a:endParaRPr lang="en-US"/>
        </a:p>
      </dgm:t>
    </dgm:pt>
    <dgm:pt modelId="{D81DFB0A-FE37-4D80-AAD0-9087E344341F}" type="sibTrans" cxnId="{22590DB2-D0E3-446F-91B6-982EB2FF2B8D}">
      <dgm:prSet/>
      <dgm:spPr/>
      <dgm:t>
        <a:bodyPr/>
        <a:lstStyle/>
        <a:p>
          <a:endParaRPr lang="en-US"/>
        </a:p>
      </dgm:t>
    </dgm:pt>
    <dgm:pt modelId="{1EB0EF00-F0C6-4103-B8FA-54D7A49106FD}">
      <dgm:prSet phldrT="[Text]"/>
      <dgm:spPr/>
      <dgm:t>
        <a:bodyPr/>
        <a:lstStyle/>
        <a:p>
          <a:r>
            <a:rPr lang="en-US" dirty="0" smtClean="0"/>
            <a:t>Autonomous</a:t>
          </a:r>
          <a:endParaRPr lang="en-US" dirty="0"/>
        </a:p>
      </dgm:t>
    </dgm:pt>
    <dgm:pt modelId="{FF1C2B13-CE73-4118-A44E-7233E84E56C9}" type="parTrans" cxnId="{BBE8F9C4-FC2F-468C-9549-1CE869F35929}">
      <dgm:prSet/>
      <dgm:spPr/>
      <dgm:t>
        <a:bodyPr/>
        <a:lstStyle/>
        <a:p>
          <a:endParaRPr lang="en-US"/>
        </a:p>
      </dgm:t>
    </dgm:pt>
    <dgm:pt modelId="{818178B9-E74B-4DA9-B664-9A58440F0822}" type="sibTrans" cxnId="{BBE8F9C4-FC2F-468C-9549-1CE869F35929}">
      <dgm:prSet/>
      <dgm:spPr/>
      <dgm:t>
        <a:bodyPr/>
        <a:lstStyle/>
        <a:p>
          <a:endParaRPr lang="en-US"/>
        </a:p>
      </dgm:t>
    </dgm:pt>
    <dgm:pt modelId="{0BC6D8BA-39D2-4830-AAAC-D9BD3B2582CA}">
      <dgm:prSet phldrT="[Text]"/>
      <dgm:spPr/>
      <dgm:t>
        <a:bodyPr/>
        <a:lstStyle/>
        <a:p>
          <a:r>
            <a:rPr lang="en-US" dirty="0" smtClean="0"/>
            <a:t>Hierarchical</a:t>
          </a:r>
          <a:endParaRPr lang="en-US" dirty="0"/>
        </a:p>
      </dgm:t>
    </dgm:pt>
    <dgm:pt modelId="{C9530A46-ADBC-40D8-9A04-4B93BA280E7D}" type="parTrans" cxnId="{2FE6B802-20FA-4ACC-B2BB-D86E86B299B2}">
      <dgm:prSet/>
      <dgm:spPr/>
      <dgm:t>
        <a:bodyPr/>
        <a:lstStyle/>
        <a:p>
          <a:endParaRPr lang="en-US"/>
        </a:p>
      </dgm:t>
    </dgm:pt>
    <dgm:pt modelId="{FE2CE589-9B50-4F7E-B906-50A9B48A43B7}" type="sibTrans" cxnId="{2FE6B802-20FA-4ACC-B2BB-D86E86B299B2}">
      <dgm:prSet/>
      <dgm:spPr/>
      <dgm:t>
        <a:bodyPr/>
        <a:lstStyle/>
        <a:p>
          <a:endParaRPr lang="en-US"/>
        </a:p>
      </dgm:t>
    </dgm:pt>
    <dgm:pt modelId="{5609ED54-23F5-4C9F-B539-3CDF6D4682A8}" type="pres">
      <dgm:prSet presAssocID="{B9916890-E460-462F-BBE4-8DB73A958C12}" presName="compositeShape" presStyleCnt="0">
        <dgm:presLayoutVars>
          <dgm:chMax val="7"/>
          <dgm:dir/>
          <dgm:resizeHandles val="exact"/>
        </dgm:presLayoutVars>
      </dgm:prSet>
      <dgm:spPr/>
    </dgm:pt>
    <dgm:pt modelId="{E0730D0E-CA0D-4331-8B86-402053B01E0D}" type="pres">
      <dgm:prSet presAssocID="{B9916890-E460-462F-BBE4-8DB73A958C12}" presName="wedge1" presStyleLbl="node1" presStyleIdx="0" presStyleCnt="3"/>
      <dgm:spPr/>
      <dgm:t>
        <a:bodyPr/>
        <a:lstStyle/>
        <a:p>
          <a:endParaRPr lang="en-US"/>
        </a:p>
      </dgm:t>
    </dgm:pt>
    <dgm:pt modelId="{B5E6CB06-46E1-4D36-9420-11B803DAC16F}" type="pres">
      <dgm:prSet presAssocID="{B9916890-E460-462F-BBE4-8DB73A958C12}" presName="dummy1a" presStyleCnt="0"/>
      <dgm:spPr/>
    </dgm:pt>
    <dgm:pt modelId="{98244702-210D-44BE-931D-E12D3FF649BB}" type="pres">
      <dgm:prSet presAssocID="{B9916890-E460-462F-BBE4-8DB73A958C12}" presName="dummy1b" presStyleCnt="0"/>
      <dgm:spPr/>
    </dgm:pt>
    <dgm:pt modelId="{AE545386-D57B-4D4B-8CCB-B7740A898EC0}" type="pres">
      <dgm:prSet presAssocID="{B9916890-E460-462F-BBE4-8DB73A958C12}" presName="wedge1Tx" presStyleLbl="node1" presStyleIdx="0" presStyleCnt="3">
        <dgm:presLayoutVars>
          <dgm:chMax val="0"/>
          <dgm:chPref val="0"/>
          <dgm:bulletEnabled val="1"/>
        </dgm:presLayoutVars>
      </dgm:prSet>
      <dgm:spPr/>
      <dgm:t>
        <a:bodyPr/>
        <a:lstStyle/>
        <a:p>
          <a:endParaRPr lang="en-US"/>
        </a:p>
      </dgm:t>
    </dgm:pt>
    <dgm:pt modelId="{542E1739-89E9-45D3-BFF7-4A981A69BF78}" type="pres">
      <dgm:prSet presAssocID="{B9916890-E460-462F-BBE4-8DB73A958C12}" presName="wedge2" presStyleLbl="node1" presStyleIdx="1" presStyleCnt="3"/>
      <dgm:spPr/>
      <dgm:t>
        <a:bodyPr/>
        <a:lstStyle/>
        <a:p>
          <a:endParaRPr lang="en-US"/>
        </a:p>
      </dgm:t>
    </dgm:pt>
    <dgm:pt modelId="{0480379F-42F3-4702-874C-65310DAB8A40}" type="pres">
      <dgm:prSet presAssocID="{B9916890-E460-462F-BBE4-8DB73A958C12}" presName="dummy2a" presStyleCnt="0"/>
      <dgm:spPr/>
    </dgm:pt>
    <dgm:pt modelId="{13348D41-53D3-4E1E-8E56-ACA3B7149E9B}" type="pres">
      <dgm:prSet presAssocID="{B9916890-E460-462F-BBE4-8DB73A958C12}" presName="dummy2b" presStyleCnt="0"/>
      <dgm:spPr/>
    </dgm:pt>
    <dgm:pt modelId="{B08E0D7E-F773-4748-A609-11D61C42B4E6}" type="pres">
      <dgm:prSet presAssocID="{B9916890-E460-462F-BBE4-8DB73A958C12}" presName="wedge2Tx" presStyleLbl="node1" presStyleIdx="1" presStyleCnt="3">
        <dgm:presLayoutVars>
          <dgm:chMax val="0"/>
          <dgm:chPref val="0"/>
          <dgm:bulletEnabled val="1"/>
        </dgm:presLayoutVars>
      </dgm:prSet>
      <dgm:spPr/>
      <dgm:t>
        <a:bodyPr/>
        <a:lstStyle/>
        <a:p>
          <a:endParaRPr lang="en-US"/>
        </a:p>
      </dgm:t>
    </dgm:pt>
    <dgm:pt modelId="{DBED6270-CDBF-4FE3-A344-254C1F08687A}" type="pres">
      <dgm:prSet presAssocID="{B9916890-E460-462F-BBE4-8DB73A958C12}" presName="wedge3" presStyleLbl="node1" presStyleIdx="2" presStyleCnt="3"/>
      <dgm:spPr/>
      <dgm:t>
        <a:bodyPr/>
        <a:lstStyle/>
        <a:p>
          <a:endParaRPr lang="en-US"/>
        </a:p>
      </dgm:t>
    </dgm:pt>
    <dgm:pt modelId="{45EB0062-03AA-4DE3-B455-D70214FEE7FC}" type="pres">
      <dgm:prSet presAssocID="{B9916890-E460-462F-BBE4-8DB73A958C12}" presName="dummy3a" presStyleCnt="0"/>
      <dgm:spPr/>
    </dgm:pt>
    <dgm:pt modelId="{DF98FF64-1EA6-43D1-A537-F97B4DCFE85E}" type="pres">
      <dgm:prSet presAssocID="{B9916890-E460-462F-BBE4-8DB73A958C12}" presName="dummy3b" presStyleCnt="0"/>
      <dgm:spPr/>
    </dgm:pt>
    <dgm:pt modelId="{B4835085-7791-4E93-A345-197C40F4091F}" type="pres">
      <dgm:prSet presAssocID="{B9916890-E460-462F-BBE4-8DB73A958C12}" presName="wedge3Tx" presStyleLbl="node1" presStyleIdx="2" presStyleCnt="3">
        <dgm:presLayoutVars>
          <dgm:chMax val="0"/>
          <dgm:chPref val="0"/>
          <dgm:bulletEnabled val="1"/>
        </dgm:presLayoutVars>
      </dgm:prSet>
      <dgm:spPr/>
      <dgm:t>
        <a:bodyPr/>
        <a:lstStyle/>
        <a:p>
          <a:endParaRPr lang="en-US"/>
        </a:p>
      </dgm:t>
    </dgm:pt>
    <dgm:pt modelId="{667DB1B4-DE6F-4FC6-87EB-2AE4D6DF0E64}" type="pres">
      <dgm:prSet presAssocID="{D81DFB0A-FE37-4D80-AAD0-9087E344341F}" presName="arrowWedge1" presStyleLbl="fgSibTrans2D1" presStyleIdx="0" presStyleCnt="3"/>
      <dgm:spPr/>
    </dgm:pt>
    <dgm:pt modelId="{829CD42A-7F18-496A-BE7F-E13CD3ADE351}" type="pres">
      <dgm:prSet presAssocID="{818178B9-E74B-4DA9-B664-9A58440F0822}" presName="arrowWedge2" presStyleLbl="fgSibTrans2D1" presStyleIdx="1" presStyleCnt="3"/>
      <dgm:spPr/>
    </dgm:pt>
    <dgm:pt modelId="{84801F49-9D00-427D-8939-652DA5D15396}" type="pres">
      <dgm:prSet presAssocID="{FE2CE589-9B50-4F7E-B906-50A9B48A43B7}" presName="arrowWedge3" presStyleLbl="fgSibTrans2D1" presStyleIdx="2" presStyleCnt="3"/>
      <dgm:spPr/>
    </dgm:pt>
  </dgm:ptLst>
  <dgm:cxnLst>
    <dgm:cxn modelId="{98A943A2-F892-4381-BC4B-AD4417754589}" type="presOf" srcId="{1B745106-8081-498F-8450-DB06AA19D881}" destId="{E0730D0E-CA0D-4331-8B86-402053B01E0D}" srcOrd="0" destOrd="0" presId="urn:microsoft.com/office/officeart/2005/8/layout/cycle8"/>
    <dgm:cxn modelId="{2FE6B802-20FA-4ACC-B2BB-D86E86B299B2}" srcId="{B9916890-E460-462F-BBE4-8DB73A958C12}" destId="{0BC6D8BA-39D2-4830-AAAC-D9BD3B2582CA}" srcOrd="2" destOrd="0" parTransId="{C9530A46-ADBC-40D8-9A04-4B93BA280E7D}" sibTransId="{FE2CE589-9B50-4F7E-B906-50A9B48A43B7}"/>
    <dgm:cxn modelId="{22590DB2-D0E3-446F-91B6-982EB2FF2B8D}" srcId="{B9916890-E460-462F-BBE4-8DB73A958C12}" destId="{1B745106-8081-498F-8450-DB06AA19D881}" srcOrd="0" destOrd="0" parTransId="{BC32AC49-788C-4829-AFE8-289EA72C6D5C}" sibTransId="{D81DFB0A-FE37-4D80-AAD0-9087E344341F}"/>
    <dgm:cxn modelId="{51A61CC3-A161-409A-BCBB-8E8C7524AC65}" type="presOf" srcId="{B9916890-E460-462F-BBE4-8DB73A958C12}" destId="{5609ED54-23F5-4C9F-B539-3CDF6D4682A8}" srcOrd="0" destOrd="0" presId="urn:microsoft.com/office/officeart/2005/8/layout/cycle8"/>
    <dgm:cxn modelId="{44A68050-5BA8-47B3-A1DF-1FF64FB7D180}" type="presOf" srcId="{1EB0EF00-F0C6-4103-B8FA-54D7A49106FD}" destId="{542E1739-89E9-45D3-BFF7-4A981A69BF78}" srcOrd="0" destOrd="0" presId="urn:microsoft.com/office/officeart/2005/8/layout/cycle8"/>
    <dgm:cxn modelId="{66EE683C-37C5-48D4-9870-A8288AC4AF01}" type="presOf" srcId="{0BC6D8BA-39D2-4830-AAAC-D9BD3B2582CA}" destId="{B4835085-7791-4E93-A345-197C40F4091F}" srcOrd="1" destOrd="0" presId="urn:microsoft.com/office/officeart/2005/8/layout/cycle8"/>
    <dgm:cxn modelId="{BBE8F9C4-FC2F-468C-9549-1CE869F35929}" srcId="{B9916890-E460-462F-BBE4-8DB73A958C12}" destId="{1EB0EF00-F0C6-4103-B8FA-54D7A49106FD}" srcOrd="1" destOrd="0" parTransId="{FF1C2B13-CE73-4118-A44E-7233E84E56C9}" sibTransId="{818178B9-E74B-4DA9-B664-9A58440F0822}"/>
    <dgm:cxn modelId="{8C7236A6-7F14-4103-889C-FFA670E8E823}" type="presOf" srcId="{1B745106-8081-498F-8450-DB06AA19D881}" destId="{AE545386-D57B-4D4B-8CCB-B7740A898EC0}" srcOrd="1" destOrd="0" presId="urn:microsoft.com/office/officeart/2005/8/layout/cycle8"/>
    <dgm:cxn modelId="{F29B9A73-D877-40D3-BD29-BFCCA8324057}" type="presOf" srcId="{1EB0EF00-F0C6-4103-B8FA-54D7A49106FD}" destId="{B08E0D7E-F773-4748-A609-11D61C42B4E6}" srcOrd="1" destOrd="0" presId="urn:microsoft.com/office/officeart/2005/8/layout/cycle8"/>
    <dgm:cxn modelId="{65060E4E-0846-4725-9E11-8B9F382BD5B4}" type="presOf" srcId="{0BC6D8BA-39D2-4830-AAAC-D9BD3B2582CA}" destId="{DBED6270-CDBF-4FE3-A344-254C1F08687A}" srcOrd="0" destOrd="0" presId="urn:microsoft.com/office/officeart/2005/8/layout/cycle8"/>
    <dgm:cxn modelId="{4406757D-7358-4E48-924A-C84C4DD9C4CB}" type="presParOf" srcId="{5609ED54-23F5-4C9F-B539-3CDF6D4682A8}" destId="{E0730D0E-CA0D-4331-8B86-402053B01E0D}" srcOrd="0" destOrd="0" presId="urn:microsoft.com/office/officeart/2005/8/layout/cycle8"/>
    <dgm:cxn modelId="{6E0D9D01-A5D4-465F-B297-E23E568BA828}" type="presParOf" srcId="{5609ED54-23F5-4C9F-B539-3CDF6D4682A8}" destId="{B5E6CB06-46E1-4D36-9420-11B803DAC16F}" srcOrd="1" destOrd="0" presId="urn:microsoft.com/office/officeart/2005/8/layout/cycle8"/>
    <dgm:cxn modelId="{DF7CE17E-56C2-47DA-94EF-0725D28CC855}" type="presParOf" srcId="{5609ED54-23F5-4C9F-B539-3CDF6D4682A8}" destId="{98244702-210D-44BE-931D-E12D3FF649BB}" srcOrd="2" destOrd="0" presId="urn:microsoft.com/office/officeart/2005/8/layout/cycle8"/>
    <dgm:cxn modelId="{35B5F7DB-6251-4FF9-8DEA-699F7BFD33E4}" type="presParOf" srcId="{5609ED54-23F5-4C9F-B539-3CDF6D4682A8}" destId="{AE545386-D57B-4D4B-8CCB-B7740A898EC0}" srcOrd="3" destOrd="0" presId="urn:microsoft.com/office/officeart/2005/8/layout/cycle8"/>
    <dgm:cxn modelId="{BFFA836E-833E-45FC-BB7A-3B9A7643ABE4}" type="presParOf" srcId="{5609ED54-23F5-4C9F-B539-3CDF6D4682A8}" destId="{542E1739-89E9-45D3-BFF7-4A981A69BF78}" srcOrd="4" destOrd="0" presId="urn:microsoft.com/office/officeart/2005/8/layout/cycle8"/>
    <dgm:cxn modelId="{12E3A04E-EFC3-4CCC-9597-ECCCDE8F5B31}" type="presParOf" srcId="{5609ED54-23F5-4C9F-B539-3CDF6D4682A8}" destId="{0480379F-42F3-4702-874C-65310DAB8A40}" srcOrd="5" destOrd="0" presId="urn:microsoft.com/office/officeart/2005/8/layout/cycle8"/>
    <dgm:cxn modelId="{8CC2369B-5777-442B-9835-B9140566E796}" type="presParOf" srcId="{5609ED54-23F5-4C9F-B539-3CDF6D4682A8}" destId="{13348D41-53D3-4E1E-8E56-ACA3B7149E9B}" srcOrd="6" destOrd="0" presId="urn:microsoft.com/office/officeart/2005/8/layout/cycle8"/>
    <dgm:cxn modelId="{15316736-8F99-4494-A439-A470C3CE3BDD}" type="presParOf" srcId="{5609ED54-23F5-4C9F-B539-3CDF6D4682A8}" destId="{B08E0D7E-F773-4748-A609-11D61C42B4E6}" srcOrd="7" destOrd="0" presId="urn:microsoft.com/office/officeart/2005/8/layout/cycle8"/>
    <dgm:cxn modelId="{15C4E532-0D30-40B1-84B0-3C449B8839E1}" type="presParOf" srcId="{5609ED54-23F5-4C9F-B539-3CDF6D4682A8}" destId="{DBED6270-CDBF-4FE3-A344-254C1F08687A}" srcOrd="8" destOrd="0" presId="urn:microsoft.com/office/officeart/2005/8/layout/cycle8"/>
    <dgm:cxn modelId="{BB62DD6E-8996-40FA-873C-4B771AFE4089}" type="presParOf" srcId="{5609ED54-23F5-4C9F-B539-3CDF6D4682A8}" destId="{45EB0062-03AA-4DE3-B455-D70214FEE7FC}" srcOrd="9" destOrd="0" presId="urn:microsoft.com/office/officeart/2005/8/layout/cycle8"/>
    <dgm:cxn modelId="{FD9D3CC3-5A83-4D40-8090-1795EC79B633}" type="presParOf" srcId="{5609ED54-23F5-4C9F-B539-3CDF6D4682A8}" destId="{DF98FF64-1EA6-43D1-A537-F97B4DCFE85E}" srcOrd="10" destOrd="0" presId="urn:microsoft.com/office/officeart/2005/8/layout/cycle8"/>
    <dgm:cxn modelId="{626291D1-D0D4-4087-BADA-81471F8456D6}" type="presParOf" srcId="{5609ED54-23F5-4C9F-B539-3CDF6D4682A8}" destId="{B4835085-7791-4E93-A345-197C40F4091F}" srcOrd="11" destOrd="0" presId="urn:microsoft.com/office/officeart/2005/8/layout/cycle8"/>
    <dgm:cxn modelId="{47133CDC-E8CF-451F-AD96-FB9C31BF138A}" type="presParOf" srcId="{5609ED54-23F5-4C9F-B539-3CDF6D4682A8}" destId="{667DB1B4-DE6F-4FC6-87EB-2AE4D6DF0E64}" srcOrd="12" destOrd="0" presId="urn:microsoft.com/office/officeart/2005/8/layout/cycle8"/>
    <dgm:cxn modelId="{37B913AF-7C79-429A-B92F-626B3661740E}" type="presParOf" srcId="{5609ED54-23F5-4C9F-B539-3CDF6D4682A8}" destId="{829CD42A-7F18-496A-BE7F-E13CD3ADE351}" srcOrd="13" destOrd="0" presId="urn:microsoft.com/office/officeart/2005/8/layout/cycle8"/>
    <dgm:cxn modelId="{73C1F6AA-6464-44A2-8386-006AE0E92A53}" type="presParOf" srcId="{5609ED54-23F5-4C9F-B539-3CDF6D4682A8}" destId="{84801F49-9D00-427D-8939-652DA5D15396}"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916890-E460-462F-BBE4-8DB73A958C12}" type="doc">
      <dgm:prSet loTypeId="urn:microsoft.com/office/officeart/2005/8/layout/cycle8" loCatId="cycle" qsTypeId="urn:microsoft.com/office/officeart/2005/8/quickstyle/simple1" qsCatId="simple" csTypeId="urn:microsoft.com/office/officeart/2005/8/colors/accent5_2" csCatId="accent5" phldr="1"/>
      <dgm:spPr/>
    </dgm:pt>
    <dgm:pt modelId="{1B745106-8081-498F-8450-DB06AA19D881}">
      <dgm:prSet phldrT="[Text]"/>
      <dgm:spPr/>
      <dgm:t>
        <a:bodyPr/>
        <a:lstStyle/>
        <a:p>
          <a:r>
            <a:rPr lang="en-US" dirty="0" smtClean="0"/>
            <a:t>Co-operative</a:t>
          </a:r>
          <a:endParaRPr lang="en-US" dirty="0"/>
        </a:p>
      </dgm:t>
    </dgm:pt>
    <dgm:pt modelId="{BC32AC49-788C-4829-AFE8-289EA72C6D5C}" type="parTrans" cxnId="{22590DB2-D0E3-446F-91B6-982EB2FF2B8D}">
      <dgm:prSet/>
      <dgm:spPr/>
      <dgm:t>
        <a:bodyPr/>
        <a:lstStyle/>
        <a:p>
          <a:endParaRPr lang="en-US"/>
        </a:p>
      </dgm:t>
    </dgm:pt>
    <dgm:pt modelId="{D81DFB0A-FE37-4D80-AAD0-9087E344341F}" type="sibTrans" cxnId="{22590DB2-D0E3-446F-91B6-982EB2FF2B8D}">
      <dgm:prSet/>
      <dgm:spPr/>
      <dgm:t>
        <a:bodyPr/>
        <a:lstStyle/>
        <a:p>
          <a:endParaRPr lang="en-US"/>
        </a:p>
      </dgm:t>
    </dgm:pt>
    <dgm:pt modelId="{1EB0EF00-F0C6-4103-B8FA-54D7A49106FD}">
      <dgm:prSet phldrT="[Text]"/>
      <dgm:spPr/>
      <dgm:t>
        <a:bodyPr/>
        <a:lstStyle/>
        <a:p>
          <a:r>
            <a:rPr lang="en-US" dirty="0" smtClean="0"/>
            <a:t>Autonomous</a:t>
          </a:r>
          <a:endParaRPr lang="en-US" dirty="0"/>
        </a:p>
      </dgm:t>
    </dgm:pt>
    <dgm:pt modelId="{FF1C2B13-CE73-4118-A44E-7233E84E56C9}" type="parTrans" cxnId="{BBE8F9C4-FC2F-468C-9549-1CE869F35929}">
      <dgm:prSet/>
      <dgm:spPr/>
      <dgm:t>
        <a:bodyPr/>
        <a:lstStyle/>
        <a:p>
          <a:endParaRPr lang="en-US"/>
        </a:p>
      </dgm:t>
    </dgm:pt>
    <dgm:pt modelId="{818178B9-E74B-4DA9-B664-9A58440F0822}" type="sibTrans" cxnId="{BBE8F9C4-FC2F-468C-9549-1CE869F35929}">
      <dgm:prSet/>
      <dgm:spPr/>
      <dgm:t>
        <a:bodyPr/>
        <a:lstStyle/>
        <a:p>
          <a:endParaRPr lang="en-US"/>
        </a:p>
      </dgm:t>
    </dgm:pt>
    <dgm:pt modelId="{0BC6D8BA-39D2-4830-AAAC-D9BD3B2582CA}">
      <dgm:prSet phldrT="[Text]"/>
      <dgm:spPr/>
      <dgm:t>
        <a:bodyPr/>
        <a:lstStyle/>
        <a:p>
          <a:r>
            <a:rPr lang="en-US" dirty="0" smtClean="0"/>
            <a:t>Hierarchical</a:t>
          </a:r>
          <a:endParaRPr lang="en-US" dirty="0"/>
        </a:p>
      </dgm:t>
    </dgm:pt>
    <dgm:pt modelId="{C9530A46-ADBC-40D8-9A04-4B93BA280E7D}" type="parTrans" cxnId="{2FE6B802-20FA-4ACC-B2BB-D86E86B299B2}">
      <dgm:prSet/>
      <dgm:spPr/>
      <dgm:t>
        <a:bodyPr/>
        <a:lstStyle/>
        <a:p>
          <a:endParaRPr lang="en-US"/>
        </a:p>
      </dgm:t>
    </dgm:pt>
    <dgm:pt modelId="{FE2CE589-9B50-4F7E-B906-50A9B48A43B7}" type="sibTrans" cxnId="{2FE6B802-20FA-4ACC-B2BB-D86E86B299B2}">
      <dgm:prSet/>
      <dgm:spPr/>
      <dgm:t>
        <a:bodyPr/>
        <a:lstStyle/>
        <a:p>
          <a:endParaRPr lang="en-US"/>
        </a:p>
      </dgm:t>
    </dgm:pt>
    <dgm:pt modelId="{5609ED54-23F5-4C9F-B539-3CDF6D4682A8}" type="pres">
      <dgm:prSet presAssocID="{B9916890-E460-462F-BBE4-8DB73A958C12}" presName="compositeShape" presStyleCnt="0">
        <dgm:presLayoutVars>
          <dgm:chMax val="7"/>
          <dgm:dir/>
          <dgm:resizeHandles val="exact"/>
        </dgm:presLayoutVars>
      </dgm:prSet>
      <dgm:spPr/>
    </dgm:pt>
    <dgm:pt modelId="{E0730D0E-CA0D-4331-8B86-402053B01E0D}" type="pres">
      <dgm:prSet presAssocID="{B9916890-E460-462F-BBE4-8DB73A958C12}" presName="wedge1" presStyleLbl="node1" presStyleIdx="0" presStyleCnt="3" custLinFactNeighborX="-35558" custLinFactNeighborY="31944"/>
      <dgm:spPr/>
      <dgm:t>
        <a:bodyPr/>
        <a:lstStyle/>
        <a:p>
          <a:endParaRPr lang="en-US"/>
        </a:p>
      </dgm:t>
    </dgm:pt>
    <dgm:pt modelId="{B5E6CB06-46E1-4D36-9420-11B803DAC16F}" type="pres">
      <dgm:prSet presAssocID="{B9916890-E460-462F-BBE4-8DB73A958C12}" presName="dummy1a" presStyleCnt="0"/>
      <dgm:spPr/>
    </dgm:pt>
    <dgm:pt modelId="{98244702-210D-44BE-931D-E12D3FF649BB}" type="pres">
      <dgm:prSet presAssocID="{B9916890-E460-462F-BBE4-8DB73A958C12}" presName="dummy1b" presStyleCnt="0"/>
      <dgm:spPr/>
    </dgm:pt>
    <dgm:pt modelId="{AE545386-D57B-4D4B-8CCB-B7740A898EC0}" type="pres">
      <dgm:prSet presAssocID="{B9916890-E460-462F-BBE4-8DB73A958C12}" presName="wedge1Tx" presStyleLbl="node1" presStyleIdx="0" presStyleCnt="3">
        <dgm:presLayoutVars>
          <dgm:chMax val="0"/>
          <dgm:chPref val="0"/>
          <dgm:bulletEnabled val="1"/>
        </dgm:presLayoutVars>
      </dgm:prSet>
      <dgm:spPr/>
      <dgm:t>
        <a:bodyPr/>
        <a:lstStyle/>
        <a:p>
          <a:endParaRPr lang="en-US"/>
        </a:p>
      </dgm:t>
    </dgm:pt>
    <dgm:pt modelId="{542E1739-89E9-45D3-BFF7-4A981A69BF78}" type="pres">
      <dgm:prSet presAssocID="{B9916890-E460-462F-BBE4-8DB73A958C12}" presName="wedge2" presStyleLbl="node1" presStyleIdx="1" presStyleCnt="3" custLinFactNeighborX="55808" custLinFactNeighborY="-50992"/>
      <dgm:spPr/>
      <dgm:t>
        <a:bodyPr/>
        <a:lstStyle/>
        <a:p>
          <a:endParaRPr lang="en-US"/>
        </a:p>
      </dgm:t>
    </dgm:pt>
    <dgm:pt modelId="{0480379F-42F3-4702-874C-65310DAB8A40}" type="pres">
      <dgm:prSet presAssocID="{B9916890-E460-462F-BBE4-8DB73A958C12}" presName="dummy2a" presStyleCnt="0"/>
      <dgm:spPr/>
    </dgm:pt>
    <dgm:pt modelId="{13348D41-53D3-4E1E-8E56-ACA3B7149E9B}" type="pres">
      <dgm:prSet presAssocID="{B9916890-E460-462F-BBE4-8DB73A958C12}" presName="dummy2b" presStyleCnt="0"/>
      <dgm:spPr/>
    </dgm:pt>
    <dgm:pt modelId="{B08E0D7E-F773-4748-A609-11D61C42B4E6}" type="pres">
      <dgm:prSet presAssocID="{B9916890-E460-462F-BBE4-8DB73A958C12}" presName="wedge2Tx" presStyleLbl="node1" presStyleIdx="1" presStyleCnt="3">
        <dgm:presLayoutVars>
          <dgm:chMax val="0"/>
          <dgm:chPref val="0"/>
          <dgm:bulletEnabled val="1"/>
        </dgm:presLayoutVars>
      </dgm:prSet>
      <dgm:spPr/>
      <dgm:t>
        <a:bodyPr/>
        <a:lstStyle/>
        <a:p>
          <a:endParaRPr lang="en-US"/>
        </a:p>
      </dgm:t>
    </dgm:pt>
    <dgm:pt modelId="{DBED6270-CDBF-4FE3-A344-254C1F08687A}" type="pres">
      <dgm:prSet presAssocID="{B9916890-E460-462F-BBE4-8DB73A958C12}" presName="wedge3" presStyleLbl="node1" presStyleIdx="2" presStyleCnt="3" custLinFactNeighborX="-44667" custLinFactNeighborY="-2778"/>
      <dgm:spPr/>
      <dgm:t>
        <a:bodyPr/>
        <a:lstStyle/>
        <a:p>
          <a:endParaRPr lang="en-US"/>
        </a:p>
      </dgm:t>
    </dgm:pt>
    <dgm:pt modelId="{45EB0062-03AA-4DE3-B455-D70214FEE7FC}" type="pres">
      <dgm:prSet presAssocID="{B9916890-E460-462F-BBE4-8DB73A958C12}" presName="dummy3a" presStyleCnt="0"/>
      <dgm:spPr/>
    </dgm:pt>
    <dgm:pt modelId="{DF98FF64-1EA6-43D1-A537-F97B4DCFE85E}" type="pres">
      <dgm:prSet presAssocID="{B9916890-E460-462F-BBE4-8DB73A958C12}" presName="dummy3b" presStyleCnt="0"/>
      <dgm:spPr/>
    </dgm:pt>
    <dgm:pt modelId="{B4835085-7791-4E93-A345-197C40F4091F}" type="pres">
      <dgm:prSet presAssocID="{B9916890-E460-462F-BBE4-8DB73A958C12}" presName="wedge3Tx" presStyleLbl="node1" presStyleIdx="2" presStyleCnt="3">
        <dgm:presLayoutVars>
          <dgm:chMax val="0"/>
          <dgm:chPref val="0"/>
          <dgm:bulletEnabled val="1"/>
        </dgm:presLayoutVars>
      </dgm:prSet>
      <dgm:spPr/>
      <dgm:t>
        <a:bodyPr/>
        <a:lstStyle/>
        <a:p>
          <a:endParaRPr lang="en-US"/>
        </a:p>
      </dgm:t>
    </dgm:pt>
    <dgm:pt modelId="{667DB1B4-DE6F-4FC6-87EB-2AE4D6DF0E64}" type="pres">
      <dgm:prSet presAssocID="{D81DFB0A-FE37-4D80-AAD0-9087E344341F}" presName="arrowWedge1" presStyleLbl="fgSibTrans2D1" presStyleIdx="0" presStyleCnt="3"/>
      <dgm:spPr/>
    </dgm:pt>
    <dgm:pt modelId="{829CD42A-7F18-496A-BE7F-E13CD3ADE351}" type="pres">
      <dgm:prSet presAssocID="{818178B9-E74B-4DA9-B664-9A58440F0822}" presName="arrowWedge2" presStyleLbl="fgSibTrans2D1" presStyleIdx="1" presStyleCnt="3"/>
      <dgm:spPr/>
    </dgm:pt>
    <dgm:pt modelId="{84801F49-9D00-427D-8939-652DA5D15396}" type="pres">
      <dgm:prSet presAssocID="{FE2CE589-9B50-4F7E-B906-50A9B48A43B7}" presName="arrowWedge3" presStyleLbl="fgSibTrans2D1" presStyleIdx="2" presStyleCnt="3"/>
      <dgm:spPr/>
    </dgm:pt>
  </dgm:ptLst>
  <dgm:cxnLst>
    <dgm:cxn modelId="{98A943A2-F892-4381-BC4B-AD4417754589}" type="presOf" srcId="{1B745106-8081-498F-8450-DB06AA19D881}" destId="{E0730D0E-CA0D-4331-8B86-402053B01E0D}" srcOrd="0" destOrd="0" presId="urn:microsoft.com/office/officeart/2005/8/layout/cycle8"/>
    <dgm:cxn modelId="{2FE6B802-20FA-4ACC-B2BB-D86E86B299B2}" srcId="{B9916890-E460-462F-BBE4-8DB73A958C12}" destId="{0BC6D8BA-39D2-4830-AAAC-D9BD3B2582CA}" srcOrd="2" destOrd="0" parTransId="{C9530A46-ADBC-40D8-9A04-4B93BA280E7D}" sibTransId="{FE2CE589-9B50-4F7E-B906-50A9B48A43B7}"/>
    <dgm:cxn modelId="{22590DB2-D0E3-446F-91B6-982EB2FF2B8D}" srcId="{B9916890-E460-462F-BBE4-8DB73A958C12}" destId="{1B745106-8081-498F-8450-DB06AA19D881}" srcOrd="0" destOrd="0" parTransId="{BC32AC49-788C-4829-AFE8-289EA72C6D5C}" sibTransId="{D81DFB0A-FE37-4D80-AAD0-9087E344341F}"/>
    <dgm:cxn modelId="{51A61CC3-A161-409A-BCBB-8E8C7524AC65}" type="presOf" srcId="{B9916890-E460-462F-BBE4-8DB73A958C12}" destId="{5609ED54-23F5-4C9F-B539-3CDF6D4682A8}" srcOrd="0" destOrd="0" presId="urn:microsoft.com/office/officeart/2005/8/layout/cycle8"/>
    <dgm:cxn modelId="{44A68050-5BA8-47B3-A1DF-1FF64FB7D180}" type="presOf" srcId="{1EB0EF00-F0C6-4103-B8FA-54D7A49106FD}" destId="{542E1739-89E9-45D3-BFF7-4A981A69BF78}" srcOrd="0" destOrd="0" presId="urn:microsoft.com/office/officeart/2005/8/layout/cycle8"/>
    <dgm:cxn modelId="{66EE683C-37C5-48D4-9870-A8288AC4AF01}" type="presOf" srcId="{0BC6D8BA-39D2-4830-AAAC-D9BD3B2582CA}" destId="{B4835085-7791-4E93-A345-197C40F4091F}" srcOrd="1" destOrd="0" presId="urn:microsoft.com/office/officeart/2005/8/layout/cycle8"/>
    <dgm:cxn modelId="{BBE8F9C4-FC2F-468C-9549-1CE869F35929}" srcId="{B9916890-E460-462F-BBE4-8DB73A958C12}" destId="{1EB0EF00-F0C6-4103-B8FA-54D7A49106FD}" srcOrd="1" destOrd="0" parTransId="{FF1C2B13-CE73-4118-A44E-7233E84E56C9}" sibTransId="{818178B9-E74B-4DA9-B664-9A58440F0822}"/>
    <dgm:cxn modelId="{8C7236A6-7F14-4103-889C-FFA670E8E823}" type="presOf" srcId="{1B745106-8081-498F-8450-DB06AA19D881}" destId="{AE545386-D57B-4D4B-8CCB-B7740A898EC0}" srcOrd="1" destOrd="0" presId="urn:microsoft.com/office/officeart/2005/8/layout/cycle8"/>
    <dgm:cxn modelId="{F29B9A73-D877-40D3-BD29-BFCCA8324057}" type="presOf" srcId="{1EB0EF00-F0C6-4103-B8FA-54D7A49106FD}" destId="{B08E0D7E-F773-4748-A609-11D61C42B4E6}" srcOrd="1" destOrd="0" presId="urn:microsoft.com/office/officeart/2005/8/layout/cycle8"/>
    <dgm:cxn modelId="{65060E4E-0846-4725-9E11-8B9F382BD5B4}" type="presOf" srcId="{0BC6D8BA-39D2-4830-AAAC-D9BD3B2582CA}" destId="{DBED6270-CDBF-4FE3-A344-254C1F08687A}" srcOrd="0" destOrd="0" presId="urn:microsoft.com/office/officeart/2005/8/layout/cycle8"/>
    <dgm:cxn modelId="{4406757D-7358-4E48-924A-C84C4DD9C4CB}" type="presParOf" srcId="{5609ED54-23F5-4C9F-B539-3CDF6D4682A8}" destId="{E0730D0E-CA0D-4331-8B86-402053B01E0D}" srcOrd="0" destOrd="0" presId="urn:microsoft.com/office/officeart/2005/8/layout/cycle8"/>
    <dgm:cxn modelId="{6E0D9D01-A5D4-465F-B297-E23E568BA828}" type="presParOf" srcId="{5609ED54-23F5-4C9F-B539-3CDF6D4682A8}" destId="{B5E6CB06-46E1-4D36-9420-11B803DAC16F}" srcOrd="1" destOrd="0" presId="urn:microsoft.com/office/officeart/2005/8/layout/cycle8"/>
    <dgm:cxn modelId="{DF7CE17E-56C2-47DA-94EF-0725D28CC855}" type="presParOf" srcId="{5609ED54-23F5-4C9F-B539-3CDF6D4682A8}" destId="{98244702-210D-44BE-931D-E12D3FF649BB}" srcOrd="2" destOrd="0" presId="urn:microsoft.com/office/officeart/2005/8/layout/cycle8"/>
    <dgm:cxn modelId="{35B5F7DB-6251-4FF9-8DEA-699F7BFD33E4}" type="presParOf" srcId="{5609ED54-23F5-4C9F-B539-3CDF6D4682A8}" destId="{AE545386-D57B-4D4B-8CCB-B7740A898EC0}" srcOrd="3" destOrd="0" presId="urn:microsoft.com/office/officeart/2005/8/layout/cycle8"/>
    <dgm:cxn modelId="{BFFA836E-833E-45FC-BB7A-3B9A7643ABE4}" type="presParOf" srcId="{5609ED54-23F5-4C9F-B539-3CDF6D4682A8}" destId="{542E1739-89E9-45D3-BFF7-4A981A69BF78}" srcOrd="4" destOrd="0" presId="urn:microsoft.com/office/officeart/2005/8/layout/cycle8"/>
    <dgm:cxn modelId="{12E3A04E-EFC3-4CCC-9597-ECCCDE8F5B31}" type="presParOf" srcId="{5609ED54-23F5-4C9F-B539-3CDF6D4682A8}" destId="{0480379F-42F3-4702-874C-65310DAB8A40}" srcOrd="5" destOrd="0" presId="urn:microsoft.com/office/officeart/2005/8/layout/cycle8"/>
    <dgm:cxn modelId="{8CC2369B-5777-442B-9835-B9140566E796}" type="presParOf" srcId="{5609ED54-23F5-4C9F-B539-3CDF6D4682A8}" destId="{13348D41-53D3-4E1E-8E56-ACA3B7149E9B}" srcOrd="6" destOrd="0" presId="urn:microsoft.com/office/officeart/2005/8/layout/cycle8"/>
    <dgm:cxn modelId="{15316736-8F99-4494-A439-A470C3CE3BDD}" type="presParOf" srcId="{5609ED54-23F5-4C9F-B539-3CDF6D4682A8}" destId="{B08E0D7E-F773-4748-A609-11D61C42B4E6}" srcOrd="7" destOrd="0" presId="urn:microsoft.com/office/officeart/2005/8/layout/cycle8"/>
    <dgm:cxn modelId="{15C4E532-0D30-40B1-84B0-3C449B8839E1}" type="presParOf" srcId="{5609ED54-23F5-4C9F-B539-3CDF6D4682A8}" destId="{DBED6270-CDBF-4FE3-A344-254C1F08687A}" srcOrd="8" destOrd="0" presId="urn:microsoft.com/office/officeart/2005/8/layout/cycle8"/>
    <dgm:cxn modelId="{BB62DD6E-8996-40FA-873C-4B771AFE4089}" type="presParOf" srcId="{5609ED54-23F5-4C9F-B539-3CDF6D4682A8}" destId="{45EB0062-03AA-4DE3-B455-D70214FEE7FC}" srcOrd="9" destOrd="0" presId="urn:microsoft.com/office/officeart/2005/8/layout/cycle8"/>
    <dgm:cxn modelId="{FD9D3CC3-5A83-4D40-8090-1795EC79B633}" type="presParOf" srcId="{5609ED54-23F5-4C9F-B539-3CDF6D4682A8}" destId="{DF98FF64-1EA6-43D1-A537-F97B4DCFE85E}" srcOrd="10" destOrd="0" presId="urn:microsoft.com/office/officeart/2005/8/layout/cycle8"/>
    <dgm:cxn modelId="{626291D1-D0D4-4087-BADA-81471F8456D6}" type="presParOf" srcId="{5609ED54-23F5-4C9F-B539-3CDF6D4682A8}" destId="{B4835085-7791-4E93-A345-197C40F4091F}" srcOrd="11" destOrd="0" presId="urn:microsoft.com/office/officeart/2005/8/layout/cycle8"/>
    <dgm:cxn modelId="{47133CDC-E8CF-451F-AD96-FB9C31BF138A}" type="presParOf" srcId="{5609ED54-23F5-4C9F-B539-3CDF6D4682A8}" destId="{667DB1B4-DE6F-4FC6-87EB-2AE4D6DF0E64}" srcOrd="12" destOrd="0" presId="urn:microsoft.com/office/officeart/2005/8/layout/cycle8"/>
    <dgm:cxn modelId="{37B913AF-7C79-429A-B92F-626B3661740E}" type="presParOf" srcId="{5609ED54-23F5-4C9F-B539-3CDF6D4682A8}" destId="{829CD42A-7F18-496A-BE7F-E13CD3ADE351}" srcOrd="13" destOrd="0" presId="urn:microsoft.com/office/officeart/2005/8/layout/cycle8"/>
    <dgm:cxn modelId="{73C1F6AA-6464-44A2-8386-006AE0E92A53}" type="presParOf" srcId="{5609ED54-23F5-4C9F-B539-3CDF6D4682A8}" destId="{84801F49-9D00-427D-8939-652DA5D15396}"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 csCatId="colorful" phldr="1"/>
      <dgm:spPr/>
      <dgm:t>
        <a:bodyPr/>
        <a:lstStyle/>
        <a:p>
          <a:endParaRPr lang="en-US"/>
        </a:p>
      </dgm:t>
    </dgm:pt>
    <dgm:pt modelId="{BE64692A-7AEB-4569-8EDD-D2ACD0DC856F}">
      <dgm:prSet phldrT="[Text]"/>
      <dgm:spPr/>
      <dgm:t>
        <a:bodyPr/>
        <a:lstStyle/>
        <a:p>
          <a:r>
            <a:rPr lang="en-US" dirty="0" smtClean="0"/>
            <a:t>Intentional Overt </a:t>
          </a:r>
          <a:endParaRPr lang="en-US" dirty="0"/>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56089EAA-D053-4CB5-936D-8A88961764B4}">
      <dgm:prSet phldrT="[Text]"/>
      <dgm:spPr/>
      <dgm:t>
        <a:bodyPr/>
        <a:lstStyle/>
        <a:p>
          <a:r>
            <a:rPr lang="en-US" dirty="0" smtClean="0"/>
            <a:t>Intentional Covert</a:t>
          </a:r>
          <a:endParaRPr lang="en-US" dirty="0"/>
        </a:p>
      </dgm:t>
    </dgm:pt>
    <dgm:pt modelId="{5EB6D536-F23C-4080-A2DA-16A9B910F418}" type="parTrans" cxnId="{B9EE67FF-DAB2-42E6-9644-48A6E8299106}">
      <dgm:prSet/>
      <dgm:spPr/>
      <dgm:t>
        <a:bodyPr/>
        <a:lstStyle/>
        <a:p>
          <a:endParaRPr lang="en-US"/>
        </a:p>
      </dgm:t>
    </dgm:pt>
    <dgm:pt modelId="{87747B93-9E25-4EC3-B2D5-C7706A76B91E}" type="sibTrans" cxnId="{B9EE67FF-DAB2-42E6-9644-48A6E8299106}">
      <dgm:prSet/>
      <dgm:spPr/>
      <dgm:t>
        <a:bodyPr/>
        <a:lstStyle/>
        <a:p>
          <a:endParaRPr lang="en-US"/>
        </a:p>
      </dgm:t>
    </dgm:pt>
    <dgm:pt modelId="{21B7A43A-E781-4D0F-912C-7B06A31720C3}">
      <dgm:prSet phldrT="[Text]"/>
      <dgm:spPr/>
      <dgm:t>
        <a:bodyPr/>
        <a:lstStyle/>
        <a:p>
          <a:r>
            <a:rPr lang="en-US" dirty="0" smtClean="0"/>
            <a:t>Unintentional Overt</a:t>
          </a:r>
          <a:endParaRPr lang="en-US" dirty="0"/>
        </a:p>
      </dgm:t>
    </dgm:pt>
    <dgm:pt modelId="{272DE25A-0DB5-44C9-9124-53F615263DAA}" type="parTrans" cxnId="{ED851419-017E-4334-9008-F1CF270A5F2C}">
      <dgm:prSet/>
      <dgm:spPr/>
      <dgm:t>
        <a:bodyPr/>
        <a:lstStyle/>
        <a:p>
          <a:endParaRPr lang="en-US"/>
        </a:p>
      </dgm:t>
    </dgm:pt>
    <dgm:pt modelId="{5EB1DED3-B1E7-4417-89BE-74CF4915704A}" type="sibTrans" cxnId="{ED851419-017E-4334-9008-F1CF270A5F2C}">
      <dgm:prSet/>
      <dgm:spPr/>
      <dgm:t>
        <a:bodyPr/>
        <a:lstStyle/>
        <a:p>
          <a:endParaRPr lang="en-US"/>
        </a:p>
      </dgm:t>
    </dgm:pt>
    <dgm:pt modelId="{5F28CC4A-9415-4BCF-BA6E-DC33BD7B9220}">
      <dgm:prSet phldrT="[Text]"/>
      <dgm:spPr/>
      <dgm:t>
        <a:bodyPr/>
        <a:lstStyle/>
        <a:p>
          <a:r>
            <a:rPr lang="en-US" dirty="0" smtClean="0"/>
            <a:t>Unintentional Covert</a:t>
          </a:r>
          <a:endParaRPr lang="en-US" dirty="0"/>
        </a:p>
      </dgm:t>
    </dgm:pt>
    <dgm:pt modelId="{55F265BA-4DE1-45E6-A332-6016479FF9EA}" type="parTrans" cxnId="{83400049-04D4-4C5E-8229-367E9B1EC2F1}">
      <dgm:prSet/>
      <dgm:spPr/>
      <dgm:t>
        <a:bodyPr/>
        <a:lstStyle/>
        <a:p>
          <a:endParaRPr lang="en-US"/>
        </a:p>
      </dgm:t>
    </dgm:pt>
    <dgm:pt modelId="{40ED24F3-481D-4A8B-A155-0F6BC7115012}" type="sibTrans" cxnId="{83400049-04D4-4C5E-8229-367E9B1EC2F1}">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t>
        <a:bodyPr/>
        <a:lstStyle/>
        <a:p>
          <a:endParaRPr lang="en-US"/>
        </a:p>
      </dgm:t>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t>
        <a:bodyPr/>
        <a:lstStyle/>
        <a:p>
          <a:endParaRPr lang="en-US"/>
        </a:p>
      </dgm:t>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t>
        <a:bodyPr/>
        <a:lstStyle/>
        <a:p>
          <a:endParaRPr lang="en-US"/>
        </a:p>
      </dgm:t>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t>
        <a:bodyPr/>
        <a:lstStyle/>
        <a:p>
          <a:endParaRPr lang="en-US"/>
        </a:p>
      </dgm:t>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t>
        <a:bodyPr/>
        <a:lstStyle/>
        <a:p>
          <a:endParaRPr lang="en-US"/>
        </a:p>
      </dgm:t>
    </dgm:pt>
  </dgm:ptLst>
  <dgm:cxnLst>
    <dgm:cxn modelId="{83400049-04D4-4C5E-8229-367E9B1EC2F1}" srcId="{231A7792-E034-4017-9A2E-235B7453D780}" destId="{5F28CC4A-9415-4BCF-BA6E-DC33BD7B9220}" srcOrd="3" destOrd="0" parTransId="{55F265BA-4DE1-45E6-A332-6016479FF9EA}" sibTransId="{40ED24F3-481D-4A8B-A155-0F6BC7115012}"/>
    <dgm:cxn modelId="{4B7D2CB6-F2F2-4024-980D-0BCA09848CDE}" srcId="{231A7792-E034-4017-9A2E-235B7453D780}" destId="{BE64692A-7AEB-4569-8EDD-D2ACD0DC856F}" srcOrd="0" destOrd="0" parTransId="{44C63AC9-EE9A-4242-8C2B-B8DC373CE37F}" sibTransId="{3C6710ED-4299-415B-9CBD-1A713B05FEB5}"/>
    <dgm:cxn modelId="{ED851419-017E-4334-9008-F1CF270A5F2C}" srcId="{231A7792-E034-4017-9A2E-235B7453D780}" destId="{21B7A43A-E781-4D0F-912C-7B06A31720C3}" srcOrd="2" destOrd="0" parTransId="{272DE25A-0DB5-44C9-9124-53F615263DAA}" sibTransId="{5EB1DED3-B1E7-4417-89BE-74CF4915704A}"/>
    <dgm:cxn modelId="{A2A17AEC-F976-46A3-8480-34AEC722B580}" type="presOf" srcId="{21B7A43A-E781-4D0F-912C-7B06A31720C3}" destId="{97F7170D-7BC9-4D3F-AFAC-DA3BC4F98E37}" srcOrd="0" destOrd="0" presId="urn:microsoft.com/office/officeart/2005/8/layout/matrix2"/>
    <dgm:cxn modelId="{C2C18717-7D3F-477D-A482-6F82CE667B5B}" type="presOf" srcId="{5F28CC4A-9415-4BCF-BA6E-DC33BD7B9220}" destId="{5624452D-E959-45C6-92C8-3D15C72747B8}" srcOrd="0" destOrd="0" presId="urn:microsoft.com/office/officeart/2005/8/layout/matrix2"/>
    <dgm:cxn modelId="{039D1620-DB89-47A4-9930-B014285954DD}" type="presOf" srcId="{BE64692A-7AEB-4569-8EDD-D2ACD0DC856F}" destId="{BD77F720-DA77-47E7-BE60-DA87CF98042B}" srcOrd="0" destOrd="0" presId="urn:microsoft.com/office/officeart/2005/8/layout/matrix2"/>
    <dgm:cxn modelId="{B9EE67FF-DAB2-42E6-9644-48A6E8299106}" srcId="{231A7792-E034-4017-9A2E-235B7453D780}" destId="{56089EAA-D053-4CB5-936D-8A88961764B4}" srcOrd="1" destOrd="0" parTransId="{5EB6D536-F23C-4080-A2DA-16A9B910F418}" sibTransId="{87747B93-9E25-4EC3-B2D5-C7706A76B91E}"/>
    <dgm:cxn modelId="{B4547408-F96F-4ACF-A606-1A83F06E1548}" type="presOf" srcId="{56089EAA-D053-4CB5-936D-8A88961764B4}" destId="{DDFDEB74-0EFB-4B9C-8946-A62172200F1D}" srcOrd="0" destOrd="0" presId="urn:microsoft.com/office/officeart/2005/8/layout/matrix2"/>
    <dgm:cxn modelId="{EDA0B2F0-C3F7-4459-AD64-CF4B1CE54534}" type="presOf" srcId="{231A7792-E034-4017-9A2E-235B7453D780}" destId="{FE17AB90-B8DA-4391-AE5A-2CA3C20549FB}" srcOrd="0" destOrd="0" presId="urn:microsoft.com/office/officeart/2005/8/layout/matrix2"/>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 csCatId="colorful" phldr="1"/>
      <dgm:spPr/>
      <dgm:t>
        <a:bodyPr/>
        <a:lstStyle/>
        <a:p>
          <a:endParaRPr lang="en-US"/>
        </a:p>
      </dgm:t>
    </dgm:pt>
    <dgm:pt modelId="{BE64692A-7AEB-4569-8EDD-D2ACD0DC856F}">
      <dgm:prSet phldrT="[Text]"/>
      <dgm:spPr/>
      <dgm:t>
        <a:bodyPr/>
        <a:lstStyle/>
        <a:p>
          <a:r>
            <a:rPr lang="en-US" dirty="0" smtClean="0"/>
            <a:t>Intentional Overt </a:t>
          </a:r>
          <a:endParaRPr lang="en-US" dirty="0"/>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t>
        <a:bodyPr/>
        <a:lstStyle/>
        <a:p>
          <a:endParaRPr lang="en-US"/>
        </a:p>
      </dgm:t>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t>
        <a:bodyPr/>
        <a:lstStyle/>
        <a:p>
          <a:endParaRPr lang="en-US"/>
        </a:p>
      </dgm:t>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t>
        <a:bodyPr/>
        <a:lstStyle/>
        <a:p>
          <a:endParaRPr lang="en-US"/>
        </a:p>
      </dgm:t>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t>
        <a:bodyPr/>
        <a:lstStyle/>
        <a:p>
          <a:endParaRPr lang="en-US"/>
        </a:p>
      </dgm:t>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pt>
  </dgm:ptLst>
  <dgm:cxnLst>
    <dgm:cxn modelId="{039D1620-DB89-47A4-9930-B014285954DD}" type="presOf" srcId="{BE64692A-7AEB-4569-8EDD-D2ACD0DC856F}" destId="{BD77F720-DA77-47E7-BE60-DA87CF98042B}" srcOrd="0" destOrd="0" presId="urn:microsoft.com/office/officeart/2005/8/layout/matrix2"/>
    <dgm:cxn modelId="{EDA0B2F0-C3F7-4459-AD64-CF4B1CE54534}" type="presOf" srcId="{231A7792-E034-4017-9A2E-235B7453D780}" destId="{FE17AB90-B8DA-4391-AE5A-2CA3C20549FB}" srcOrd="0" destOrd="0" presId="urn:microsoft.com/office/officeart/2005/8/layout/matrix2"/>
    <dgm:cxn modelId="{4B7D2CB6-F2F2-4024-980D-0BCA09848CDE}" srcId="{231A7792-E034-4017-9A2E-235B7453D780}" destId="{BE64692A-7AEB-4569-8EDD-D2ACD0DC856F}" srcOrd="0" destOrd="0" parTransId="{44C63AC9-EE9A-4242-8C2B-B8DC373CE37F}" sibTransId="{3C6710ED-4299-415B-9CBD-1A713B05FEB5}"/>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 csCatId="colorful" phldr="1"/>
      <dgm:spPr/>
      <dgm:t>
        <a:bodyPr/>
        <a:lstStyle/>
        <a:p>
          <a:endParaRPr lang="en-US"/>
        </a:p>
      </dgm:t>
    </dgm:pt>
    <dgm:pt modelId="{BE64692A-7AEB-4569-8EDD-D2ACD0DC856F}">
      <dgm:prSet phldrT="[Text]"/>
      <dgm:spPr/>
      <dgm:t>
        <a:bodyPr/>
        <a:lstStyle/>
        <a:p>
          <a:endParaRPr lang="en-US" dirty="0"/>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CDF31B17-BC67-413C-A950-CEBCCEA5D1AD}">
      <dgm:prSet/>
      <dgm:spPr/>
      <dgm:t>
        <a:bodyPr/>
        <a:lstStyle/>
        <a:p>
          <a:r>
            <a:rPr lang="en-US" dirty="0" smtClean="0"/>
            <a:t>Intentional Covert</a:t>
          </a:r>
          <a:endParaRPr lang="en-US" dirty="0"/>
        </a:p>
      </dgm:t>
    </dgm:pt>
    <dgm:pt modelId="{2B7E490E-6711-4AD3-B758-9074DA0F1901}" type="parTrans" cxnId="{F93852E6-DA6C-4BB7-BD98-16658A283D25}">
      <dgm:prSet/>
      <dgm:spPr/>
      <dgm:t>
        <a:bodyPr/>
        <a:lstStyle/>
        <a:p>
          <a:endParaRPr lang="en-US"/>
        </a:p>
      </dgm:t>
    </dgm:pt>
    <dgm:pt modelId="{8E8F621C-909C-430C-AFFC-32D4BE1E1C7C}" type="sibTrans" cxnId="{F93852E6-DA6C-4BB7-BD98-16658A283D25}">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t>
        <a:bodyPr/>
        <a:lstStyle/>
        <a:p>
          <a:endParaRPr lang="en-US"/>
        </a:p>
      </dgm:t>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t>
        <a:bodyPr/>
        <a:lstStyle/>
        <a:p>
          <a:endParaRPr lang="en-US"/>
        </a:p>
      </dgm:t>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t>
        <a:bodyPr/>
        <a:lstStyle/>
        <a:p>
          <a:endParaRPr lang="en-US"/>
        </a:p>
      </dgm:t>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t>
        <a:bodyPr/>
        <a:lstStyle/>
        <a:p>
          <a:endParaRPr lang="en-US"/>
        </a:p>
      </dgm:t>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pt>
  </dgm:ptLst>
  <dgm:cxnLst>
    <dgm:cxn modelId="{A9A244E5-3AAE-4398-BB5F-F4E7CD69FE74}" type="presOf" srcId="{CDF31B17-BC67-413C-A950-CEBCCEA5D1AD}" destId="{DDFDEB74-0EFB-4B9C-8946-A62172200F1D}" srcOrd="0" destOrd="0" presId="urn:microsoft.com/office/officeart/2005/8/layout/matrix2"/>
    <dgm:cxn modelId="{F93852E6-DA6C-4BB7-BD98-16658A283D25}" srcId="{231A7792-E034-4017-9A2E-235B7453D780}" destId="{CDF31B17-BC67-413C-A950-CEBCCEA5D1AD}" srcOrd="1" destOrd="0" parTransId="{2B7E490E-6711-4AD3-B758-9074DA0F1901}" sibTransId="{8E8F621C-909C-430C-AFFC-32D4BE1E1C7C}"/>
    <dgm:cxn modelId="{039D1620-DB89-47A4-9930-B014285954DD}" type="presOf" srcId="{BE64692A-7AEB-4569-8EDD-D2ACD0DC856F}" destId="{BD77F720-DA77-47E7-BE60-DA87CF98042B}" srcOrd="0" destOrd="0" presId="urn:microsoft.com/office/officeart/2005/8/layout/matrix2"/>
    <dgm:cxn modelId="{EDA0B2F0-C3F7-4459-AD64-CF4B1CE54534}" type="presOf" srcId="{231A7792-E034-4017-9A2E-235B7453D780}" destId="{FE17AB90-B8DA-4391-AE5A-2CA3C20549FB}" srcOrd="0" destOrd="0" presId="urn:microsoft.com/office/officeart/2005/8/layout/matrix2"/>
    <dgm:cxn modelId="{4B7D2CB6-F2F2-4024-980D-0BCA09848CDE}" srcId="{231A7792-E034-4017-9A2E-235B7453D780}" destId="{BE64692A-7AEB-4569-8EDD-D2ACD0DC856F}" srcOrd="0" destOrd="0" parTransId="{44C63AC9-EE9A-4242-8C2B-B8DC373CE37F}" sibTransId="{3C6710ED-4299-415B-9CBD-1A713B05FEB5}"/>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 csCatId="colorful" phldr="1"/>
      <dgm:spPr/>
      <dgm:t>
        <a:bodyPr/>
        <a:lstStyle/>
        <a:p>
          <a:endParaRPr lang="en-US"/>
        </a:p>
      </dgm:t>
    </dgm:pt>
    <dgm:pt modelId="{BE64692A-7AEB-4569-8EDD-D2ACD0DC856F}">
      <dgm:prSet phldrT="[Text]"/>
      <dgm:spPr/>
      <dgm:t>
        <a:bodyPr/>
        <a:lstStyle/>
        <a:p>
          <a:endParaRPr lang="en-US" dirty="0"/>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CDF31B17-BC67-413C-A950-CEBCCEA5D1AD}">
      <dgm:prSet/>
      <dgm:spPr/>
      <dgm:t>
        <a:bodyPr/>
        <a:lstStyle/>
        <a:p>
          <a:endParaRPr lang="en-US" dirty="0"/>
        </a:p>
      </dgm:t>
    </dgm:pt>
    <dgm:pt modelId="{2B7E490E-6711-4AD3-B758-9074DA0F1901}" type="parTrans" cxnId="{F93852E6-DA6C-4BB7-BD98-16658A283D25}">
      <dgm:prSet/>
      <dgm:spPr/>
      <dgm:t>
        <a:bodyPr/>
        <a:lstStyle/>
        <a:p>
          <a:endParaRPr lang="en-US"/>
        </a:p>
      </dgm:t>
    </dgm:pt>
    <dgm:pt modelId="{8E8F621C-909C-430C-AFFC-32D4BE1E1C7C}" type="sibTrans" cxnId="{F93852E6-DA6C-4BB7-BD98-16658A283D25}">
      <dgm:prSet/>
      <dgm:spPr/>
      <dgm:t>
        <a:bodyPr/>
        <a:lstStyle/>
        <a:p>
          <a:endParaRPr lang="en-US"/>
        </a:p>
      </dgm:t>
    </dgm:pt>
    <dgm:pt modelId="{12BCBAE4-9105-4670-9039-67CB225F36BE}">
      <dgm:prSet/>
      <dgm:spPr/>
      <dgm:t>
        <a:bodyPr/>
        <a:lstStyle/>
        <a:p>
          <a:r>
            <a:rPr lang="en-US" dirty="0" smtClean="0"/>
            <a:t>Unintentional Overt</a:t>
          </a:r>
          <a:endParaRPr lang="en-US" dirty="0"/>
        </a:p>
      </dgm:t>
    </dgm:pt>
    <dgm:pt modelId="{A9D0DB39-E100-458C-8BE3-D0319F39B503}" type="parTrans" cxnId="{3FF60CB5-DFEA-4AF4-92A6-70E646AEE6C5}">
      <dgm:prSet/>
      <dgm:spPr/>
      <dgm:t>
        <a:bodyPr/>
        <a:lstStyle/>
        <a:p>
          <a:endParaRPr lang="en-US"/>
        </a:p>
      </dgm:t>
    </dgm:pt>
    <dgm:pt modelId="{8CC56A89-C6ED-48F2-A9E2-663D3DFE794F}" type="sibTrans" cxnId="{3FF60CB5-DFEA-4AF4-92A6-70E646AEE6C5}">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t>
        <a:bodyPr/>
        <a:lstStyle/>
        <a:p>
          <a:endParaRPr lang="en-US"/>
        </a:p>
      </dgm:t>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t>
        <a:bodyPr/>
        <a:lstStyle/>
        <a:p>
          <a:endParaRPr lang="en-US"/>
        </a:p>
      </dgm:t>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t>
        <a:bodyPr/>
        <a:lstStyle/>
        <a:p>
          <a:endParaRPr lang="en-US"/>
        </a:p>
      </dgm:t>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t>
        <a:bodyPr/>
        <a:lstStyle/>
        <a:p>
          <a:endParaRPr lang="en-US"/>
        </a:p>
      </dgm:t>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pt>
  </dgm:ptLst>
  <dgm:cxnLst>
    <dgm:cxn modelId="{3FF60CB5-DFEA-4AF4-92A6-70E646AEE6C5}" srcId="{231A7792-E034-4017-9A2E-235B7453D780}" destId="{12BCBAE4-9105-4670-9039-67CB225F36BE}" srcOrd="2" destOrd="0" parTransId="{A9D0DB39-E100-458C-8BE3-D0319F39B503}" sibTransId="{8CC56A89-C6ED-48F2-A9E2-663D3DFE794F}"/>
    <dgm:cxn modelId="{A9A244E5-3AAE-4398-BB5F-F4E7CD69FE74}" type="presOf" srcId="{CDF31B17-BC67-413C-A950-CEBCCEA5D1AD}" destId="{DDFDEB74-0EFB-4B9C-8946-A62172200F1D}" srcOrd="0" destOrd="0" presId="urn:microsoft.com/office/officeart/2005/8/layout/matrix2"/>
    <dgm:cxn modelId="{F93852E6-DA6C-4BB7-BD98-16658A283D25}" srcId="{231A7792-E034-4017-9A2E-235B7453D780}" destId="{CDF31B17-BC67-413C-A950-CEBCCEA5D1AD}" srcOrd="1" destOrd="0" parTransId="{2B7E490E-6711-4AD3-B758-9074DA0F1901}" sibTransId="{8E8F621C-909C-430C-AFFC-32D4BE1E1C7C}"/>
    <dgm:cxn modelId="{039D1620-DB89-47A4-9930-B014285954DD}" type="presOf" srcId="{BE64692A-7AEB-4569-8EDD-D2ACD0DC856F}" destId="{BD77F720-DA77-47E7-BE60-DA87CF98042B}" srcOrd="0" destOrd="0" presId="urn:microsoft.com/office/officeart/2005/8/layout/matrix2"/>
    <dgm:cxn modelId="{EDA0B2F0-C3F7-4459-AD64-CF4B1CE54534}" type="presOf" srcId="{231A7792-E034-4017-9A2E-235B7453D780}" destId="{FE17AB90-B8DA-4391-AE5A-2CA3C20549FB}" srcOrd="0" destOrd="0" presId="urn:microsoft.com/office/officeart/2005/8/layout/matrix2"/>
    <dgm:cxn modelId="{4B7D2CB6-F2F2-4024-980D-0BCA09848CDE}" srcId="{231A7792-E034-4017-9A2E-235B7453D780}" destId="{BE64692A-7AEB-4569-8EDD-D2ACD0DC856F}" srcOrd="0" destOrd="0" parTransId="{44C63AC9-EE9A-4242-8C2B-B8DC373CE37F}" sibTransId="{3C6710ED-4299-415B-9CBD-1A713B05FEB5}"/>
    <dgm:cxn modelId="{EAA4B148-9472-4F56-A04F-FBEB3C55A320}" type="presOf" srcId="{12BCBAE4-9105-4670-9039-67CB225F36BE}" destId="{97F7170D-7BC9-4D3F-AFAC-DA3BC4F98E37}" srcOrd="0" destOrd="0" presId="urn:microsoft.com/office/officeart/2005/8/layout/matrix2"/>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 csCatId="colorful" phldr="1"/>
      <dgm:spPr/>
      <dgm:t>
        <a:bodyPr/>
        <a:lstStyle/>
        <a:p>
          <a:endParaRPr lang="en-US"/>
        </a:p>
      </dgm:t>
    </dgm:pt>
    <dgm:pt modelId="{BE64692A-7AEB-4569-8EDD-D2ACD0DC856F}">
      <dgm:prSet phldrT="[Text]"/>
      <dgm:spPr/>
      <dgm:t>
        <a:bodyPr/>
        <a:lstStyle/>
        <a:p>
          <a:endParaRPr lang="en-US" dirty="0"/>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CDF31B17-BC67-413C-A950-CEBCCEA5D1AD}">
      <dgm:prSet/>
      <dgm:spPr/>
      <dgm:t>
        <a:bodyPr/>
        <a:lstStyle/>
        <a:p>
          <a:endParaRPr lang="en-US" dirty="0"/>
        </a:p>
      </dgm:t>
    </dgm:pt>
    <dgm:pt modelId="{2B7E490E-6711-4AD3-B758-9074DA0F1901}" type="parTrans" cxnId="{F93852E6-DA6C-4BB7-BD98-16658A283D25}">
      <dgm:prSet/>
      <dgm:spPr/>
      <dgm:t>
        <a:bodyPr/>
        <a:lstStyle/>
        <a:p>
          <a:endParaRPr lang="en-US"/>
        </a:p>
      </dgm:t>
    </dgm:pt>
    <dgm:pt modelId="{8E8F621C-909C-430C-AFFC-32D4BE1E1C7C}" type="sibTrans" cxnId="{F93852E6-DA6C-4BB7-BD98-16658A283D25}">
      <dgm:prSet/>
      <dgm:spPr/>
      <dgm:t>
        <a:bodyPr/>
        <a:lstStyle/>
        <a:p>
          <a:endParaRPr lang="en-US"/>
        </a:p>
      </dgm:t>
    </dgm:pt>
    <dgm:pt modelId="{12BCBAE4-9105-4670-9039-67CB225F36BE}">
      <dgm:prSet/>
      <dgm:spPr/>
      <dgm:t>
        <a:bodyPr/>
        <a:lstStyle/>
        <a:p>
          <a:endParaRPr lang="en-US" dirty="0"/>
        </a:p>
      </dgm:t>
    </dgm:pt>
    <dgm:pt modelId="{A9D0DB39-E100-458C-8BE3-D0319F39B503}" type="parTrans" cxnId="{3FF60CB5-DFEA-4AF4-92A6-70E646AEE6C5}">
      <dgm:prSet/>
      <dgm:spPr/>
      <dgm:t>
        <a:bodyPr/>
        <a:lstStyle/>
        <a:p>
          <a:endParaRPr lang="en-US"/>
        </a:p>
      </dgm:t>
    </dgm:pt>
    <dgm:pt modelId="{8CC56A89-C6ED-48F2-A9E2-663D3DFE794F}" type="sibTrans" cxnId="{3FF60CB5-DFEA-4AF4-92A6-70E646AEE6C5}">
      <dgm:prSet/>
      <dgm:spPr/>
      <dgm:t>
        <a:bodyPr/>
        <a:lstStyle/>
        <a:p>
          <a:endParaRPr lang="en-US"/>
        </a:p>
      </dgm:t>
    </dgm:pt>
    <dgm:pt modelId="{DAC7A37C-5A91-4411-96E2-9243F43E665F}">
      <dgm:prSet/>
      <dgm:spPr/>
      <dgm:t>
        <a:bodyPr/>
        <a:lstStyle/>
        <a:p>
          <a:r>
            <a:rPr lang="en-US" dirty="0" smtClean="0"/>
            <a:t>Unintentional Covert</a:t>
          </a:r>
          <a:endParaRPr lang="en-US" dirty="0"/>
        </a:p>
      </dgm:t>
    </dgm:pt>
    <dgm:pt modelId="{D8B3D5FD-F748-4975-9D65-879ACC11B42A}" type="parTrans" cxnId="{15B5F1A9-A1FE-4561-B051-090AEE122647}">
      <dgm:prSet/>
      <dgm:spPr/>
      <dgm:t>
        <a:bodyPr/>
        <a:lstStyle/>
        <a:p>
          <a:endParaRPr lang="en-US"/>
        </a:p>
      </dgm:t>
    </dgm:pt>
    <dgm:pt modelId="{0B663079-9AA1-4093-8DE7-4D6C7156F7AE}" type="sibTrans" cxnId="{15B5F1A9-A1FE-4561-B051-090AEE122647}">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t>
        <a:bodyPr/>
        <a:lstStyle/>
        <a:p>
          <a:endParaRPr lang="en-US"/>
        </a:p>
      </dgm:t>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t>
        <a:bodyPr/>
        <a:lstStyle/>
        <a:p>
          <a:endParaRPr lang="en-US"/>
        </a:p>
      </dgm:t>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t>
        <a:bodyPr/>
        <a:lstStyle/>
        <a:p>
          <a:endParaRPr lang="en-US"/>
        </a:p>
      </dgm:t>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t>
        <a:bodyPr/>
        <a:lstStyle/>
        <a:p>
          <a:endParaRPr lang="en-US"/>
        </a:p>
      </dgm:t>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t>
        <a:bodyPr/>
        <a:lstStyle/>
        <a:p>
          <a:endParaRPr lang="en-US"/>
        </a:p>
      </dgm:t>
    </dgm:pt>
  </dgm:ptLst>
  <dgm:cxnLst>
    <dgm:cxn modelId="{4B7D2CB6-F2F2-4024-980D-0BCA09848CDE}" srcId="{231A7792-E034-4017-9A2E-235B7453D780}" destId="{BE64692A-7AEB-4569-8EDD-D2ACD0DC856F}" srcOrd="0" destOrd="0" parTransId="{44C63AC9-EE9A-4242-8C2B-B8DC373CE37F}" sibTransId="{3C6710ED-4299-415B-9CBD-1A713B05FEB5}"/>
    <dgm:cxn modelId="{A9A244E5-3AAE-4398-BB5F-F4E7CD69FE74}" type="presOf" srcId="{CDF31B17-BC67-413C-A950-CEBCCEA5D1AD}" destId="{DDFDEB74-0EFB-4B9C-8946-A62172200F1D}" srcOrd="0" destOrd="0" presId="urn:microsoft.com/office/officeart/2005/8/layout/matrix2"/>
    <dgm:cxn modelId="{3FF60CB5-DFEA-4AF4-92A6-70E646AEE6C5}" srcId="{231A7792-E034-4017-9A2E-235B7453D780}" destId="{12BCBAE4-9105-4670-9039-67CB225F36BE}" srcOrd="2" destOrd="0" parTransId="{A9D0DB39-E100-458C-8BE3-D0319F39B503}" sibTransId="{8CC56A89-C6ED-48F2-A9E2-663D3DFE794F}"/>
    <dgm:cxn modelId="{D4CB711C-E632-4D40-B5EA-35B5B6713FFD}" type="presOf" srcId="{DAC7A37C-5A91-4411-96E2-9243F43E665F}" destId="{5624452D-E959-45C6-92C8-3D15C72747B8}" srcOrd="0" destOrd="0" presId="urn:microsoft.com/office/officeart/2005/8/layout/matrix2"/>
    <dgm:cxn modelId="{039D1620-DB89-47A4-9930-B014285954DD}" type="presOf" srcId="{BE64692A-7AEB-4569-8EDD-D2ACD0DC856F}" destId="{BD77F720-DA77-47E7-BE60-DA87CF98042B}" srcOrd="0" destOrd="0" presId="urn:microsoft.com/office/officeart/2005/8/layout/matrix2"/>
    <dgm:cxn modelId="{EAA4B148-9472-4F56-A04F-FBEB3C55A320}" type="presOf" srcId="{12BCBAE4-9105-4670-9039-67CB225F36BE}" destId="{97F7170D-7BC9-4D3F-AFAC-DA3BC4F98E37}" srcOrd="0" destOrd="0" presId="urn:microsoft.com/office/officeart/2005/8/layout/matrix2"/>
    <dgm:cxn modelId="{F93852E6-DA6C-4BB7-BD98-16658A283D25}" srcId="{231A7792-E034-4017-9A2E-235B7453D780}" destId="{CDF31B17-BC67-413C-A950-CEBCCEA5D1AD}" srcOrd="1" destOrd="0" parTransId="{2B7E490E-6711-4AD3-B758-9074DA0F1901}" sibTransId="{8E8F621C-909C-430C-AFFC-32D4BE1E1C7C}"/>
    <dgm:cxn modelId="{15B5F1A9-A1FE-4561-B051-090AEE122647}" srcId="{231A7792-E034-4017-9A2E-235B7453D780}" destId="{DAC7A37C-5A91-4411-96E2-9243F43E665F}" srcOrd="3" destOrd="0" parTransId="{D8B3D5FD-F748-4975-9D65-879ACC11B42A}" sibTransId="{0B663079-9AA1-4093-8DE7-4D6C7156F7AE}"/>
    <dgm:cxn modelId="{EDA0B2F0-C3F7-4459-AD64-CF4B1CE54534}" type="presOf" srcId="{231A7792-E034-4017-9A2E-235B7453D780}" destId="{FE17AB90-B8DA-4391-AE5A-2CA3C20549FB}" srcOrd="0" destOrd="0" presId="urn:microsoft.com/office/officeart/2005/8/layout/matrix2"/>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30D0E-CA0D-4331-8B86-402053B01E0D}">
      <dsp:nvSpPr>
        <dsp:cNvPr id="0" name=""/>
        <dsp:cNvSpPr/>
      </dsp:nvSpPr>
      <dsp:spPr>
        <a:xfrm>
          <a:off x="2196647" y="336997"/>
          <a:ext cx="4355043" cy="4355043"/>
        </a:xfrm>
        <a:prstGeom prst="pie">
          <a:avLst>
            <a:gd name="adj1" fmla="val 16200000"/>
            <a:gd name="adj2" fmla="val 18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US" sz="2200" kern="1200" dirty="0" smtClean="0"/>
            <a:t>Co-operative</a:t>
          </a:r>
          <a:endParaRPr lang="en-US" sz="2200" kern="1200" dirty="0"/>
        </a:p>
      </dsp:txBody>
      <dsp:txXfrm>
        <a:off x="4491859" y="1259851"/>
        <a:ext cx="1555372" cy="1296144"/>
      </dsp:txXfrm>
    </dsp:sp>
    <dsp:sp modelId="{542E1739-89E9-45D3-BFF7-4A981A69BF78}">
      <dsp:nvSpPr>
        <dsp:cNvPr id="0" name=""/>
        <dsp:cNvSpPr/>
      </dsp:nvSpPr>
      <dsp:spPr>
        <a:xfrm>
          <a:off x="2106954" y="492534"/>
          <a:ext cx="4355043" cy="4355043"/>
        </a:xfrm>
        <a:prstGeom prst="pie">
          <a:avLst>
            <a:gd name="adj1" fmla="val 1800000"/>
            <a:gd name="adj2" fmla="val 90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US" sz="2200" kern="1200" dirty="0" smtClean="0"/>
            <a:t>Autonomous</a:t>
          </a:r>
          <a:endParaRPr lang="en-US" sz="2200" kern="1200" dirty="0"/>
        </a:p>
      </dsp:txBody>
      <dsp:txXfrm>
        <a:off x="3143869" y="3318128"/>
        <a:ext cx="2333059" cy="1140606"/>
      </dsp:txXfrm>
    </dsp:sp>
    <dsp:sp modelId="{DBED6270-CDBF-4FE3-A344-254C1F08687A}">
      <dsp:nvSpPr>
        <dsp:cNvPr id="0" name=""/>
        <dsp:cNvSpPr/>
      </dsp:nvSpPr>
      <dsp:spPr>
        <a:xfrm>
          <a:off x="2017260" y="336997"/>
          <a:ext cx="4355043" cy="4355043"/>
        </a:xfrm>
        <a:prstGeom prst="pie">
          <a:avLst>
            <a:gd name="adj1" fmla="val 9000000"/>
            <a:gd name="adj2" fmla="val 162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US" sz="2200" kern="1200" dirty="0" smtClean="0"/>
            <a:t>Hierarchical</a:t>
          </a:r>
          <a:endParaRPr lang="en-US" sz="2200" kern="1200" dirty="0"/>
        </a:p>
      </dsp:txBody>
      <dsp:txXfrm>
        <a:off x="2521720" y="1259851"/>
        <a:ext cx="1555372" cy="1296144"/>
      </dsp:txXfrm>
    </dsp:sp>
    <dsp:sp modelId="{667DB1B4-DE6F-4FC6-87EB-2AE4D6DF0E64}">
      <dsp:nvSpPr>
        <dsp:cNvPr id="0" name=""/>
        <dsp:cNvSpPr/>
      </dsp:nvSpPr>
      <dsp:spPr>
        <a:xfrm>
          <a:off x="1927408" y="67399"/>
          <a:ext cx="4894239" cy="4894239"/>
        </a:xfrm>
        <a:prstGeom prst="circularArrow">
          <a:avLst>
            <a:gd name="adj1" fmla="val 5085"/>
            <a:gd name="adj2" fmla="val 327528"/>
            <a:gd name="adj3" fmla="val 1472472"/>
            <a:gd name="adj4" fmla="val 1619943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9CD42A-7F18-496A-BE7F-E13CD3ADE351}">
      <dsp:nvSpPr>
        <dsp:cNvPr id="0" name=""/>
        <dsp:cNvSpPr/>
      </dsp:nvSpPr>
      <dsp:spPr>
        <a:xfrm>
          <a:off x="1837356" y="222661"/>
          <a:ext cx="4894239" cy="4894239"/>
        </a:xfrm>
        <a:prstGeom prst="circularArrow">
          <a:avLst>
            <a:gd name="adj1" fmla="val 5085"/>
            <a:gd name="adj2" fmla="val 327528"/>
            <a:gd name="adj3" fmla="val 8671970"/>
            <a:gd name="adj4" fmla="val 180050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801F49-9D00-427D-8939-652DA5D15396}">
      <dsp:nvSpPr>
        <dsp:cNvPr id="0" name=""/>
        <dsp:cNvSpPr/>
      </dsp:nvSpPr>
      <dsp:spPr>
        <a:xfrm>
          <a:off x="1747303" y="67399"/>
          <a:ext cx="4894239" cy="4894239"/>
        </a:xfrm>
        <a:prstGeom prst="circularArrow">
          <a:avLst>
            <a:gd name="adj1" fmla="val 5085"/>
            <a:gd name="adj2" fmla="val 327528"/>
            <a:gd name="adj3" fmla="val 15873039"/>
            <a:gd name="adj4" fmla="val 9000000"/>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30D0E-CA0D-4331-8B86-402053B01E0D}">
      <dsp:nvSpPr>
        <dsp:cNvPr id="0" name=""/>
        <dsp:cNvSpPr/>
      </dsp:nvSpPr>
      <dsp:spPr>
        <a:xfrm>
          <a:off x="648080" y="1728172"/>
          <a:ext cx="4355043" cy="4355043"/>
        </a:xfrm>
        <a:prstGeom prst="pie">
          <a:avLst>
            <a:gd name="adj1" fmla="val 16200000"/>
            <a:gd name="adj2" fmla="val 18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US" sz="2200" kern="1200" dirty="0" smtClean="0"/>
            <a:t>Co-operative</a:t>
          </a:r>
          <a:endParaRPr lang="en-US" sz="2200" kern="1200" dirty="0"/>
        </a:p>
      </dsp:txBody>
      <dsp:txXfrm>
        <a:off x="2943292" y="2651027"/>
        <a:ext cx="1555372" cy="1296144"/>
      </dsp:txXfrm>
    </dsp:sp>
    <dsp:sp modelId="{542E1739-89E9-45D3-BFF7-4A981A69BF78}">
      <dsp:nvSpPr>
        <dsp:cNvPr id="0" name=""/>
        <dsp:cNvSpPr/>
      </dsp:nvSpPr>
      <dsp:spPr>
        <a:xfrm>
          <a:off x="4537416" y="-1728189"/>
          <a:ext cx="4355043" cy="4355043"/>
        </a:xfrm>
        <a:prstGeom prst="pie">
          <a:avLst>
            <a:gd name="adj1" fmla="val 1800000"/>
            <a:gd name="adj2" fmla="val 90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US" sz="2200" kern="1200" dirty="0" smtClean="0"/>
            <a:t>Autonomous</a:t>
          </a:r>
          <a:endParaRPr lang="en-US" sz="2200" kern="1200" dirty="0"/>
        </a:p>
      </dsp:txBody>
      <dsp:txXfrm>
        <a:off x="5574332" y="1097404"/>
        <a:ext cx="2333059" cy="1140606"/>
      </dsp:txXfrm>
    </dsp:sp>
    <dsp:sp modelId="{DBED6270-CDBF-4FE3-A344-254C1F08687A}">
      <dsp:nvSpPr>
        <dsp:cNvPr id="0" name=""/>
        <dsp:cNvSpPr/>
      </dsp:nvSpPr>
      <dsp:spPr>
        <a:xfrm>
          <a:off x="71993" y="216014"/>
          <a:ext cx="4355043" cy="4355043"/>
        </a:xfrm>
        <a:prstGeom prst="pie">
          <a:avLst>
            <a:gd name="adj1" fmla="val 9000000"/>
            <a:gd name="adj2" fmla="val 162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US" sz="2200" kern="1200" dirty="0" smtClean="0"/>
            <a:t>Hierarchical</a:t>
          </a:r>
          <a:endParaRPr lang="en-US" sz="2200" kern="1200" dirty="0"/>
        </a:p>
      </dsp:txBody>
      <dsp:txXfrm>
        <a:off x="576452" y="1138868"/>
        <a:ext cx="1555372" cy="1296144"/>
      </dsp:txXfrm>
    </dsp:sp>
    <dsp:sp modelId="{667DB1B4-DE6F-4FC6-87EB-2AE4D6DF0E64}">
      <dsp:nvSpPr>
        <dsp:cNvPr id="0" name=""/>
        <dsp:cNvSpPr/>
      </dsp:nvSpPr>
      <dsp:spPr>
        <a:xfrm>
          <a:off x="378842" y="1458574"/>
          <a:ext cx="4894239" cy="4894239"/>
        </a:xfrm>
        <a:prstGeom prst="circularArrow">
          <a:avLst>
            <a:gd name="adj1" fmla="val 5085"/>
            <a:gd name="adj2" fmla="val 327528"/>
            <a:gd name="adj3" fmla="val 1472472"/>
            <a:gd name="adj4" fmla="val 1619943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9CD42A-7F18-496A-BE7F-E13CD3ADE351}">
      <dsp:nvSpPr>
        <dsp:cNvPr id="0" name=""/>
        <dsp:cNvSpPr/>
      </dsp:nvSpPr>
      <dsp:spPr>
        <a:xfrm>
          <a:off x="4267818" y="-1998062"/>
          <a:ext cx="4894239" cy="4894239"/>
        </a:xfrm>
        <a:prstGeom prst="circularArrow">
          <a:avLst>
            <a:gd name="adj1" fmla="val 5085"/>
            <a:gd name="adj2" fmla="val 327528"/>
            <a:gd name="adj3" fmla="val 8671970"/>
            <a:gd name="adj4" fmla="val 180050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801F49-9D00-427D-8939-652DA5D15396}">
      <dsp:nvSpPr>
        <dsp:cNvPr id="0" name=""/>
        <dsp:cNvSpPr/>
      </dsp:nvSpPr>
      <dsp:spPr>
        <a:xfrm>
          <a:off x="-197963" y="-53583"/>
          <a:ext cx="4894239" cy="4894239"/>
        </a:xfrm>
        <a:prstGeom prst="circularArrow">
          <a:avLst>
            <a:gd name="adj1" fmla="val 5085"/>
            <a:gd name="adj2" fmla="val 327528"/>
            <a:gd name="adj3" fmla="val 15873039"/>
            <a:gd name="adj4" fmla="val 9000000"/>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1368152" y="0"/>
          <a:ext cx="5328591" cy="532859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1714510" y="346358"/>
          <a:ext cx="2131436" cy="2131436"/>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kern="1200" dirty="0" smtClean="0"/>
            <a:t>Intentional Overt </a:t>
          </a:r>
          <a:endParaRPr lang="en-US" sz="2300" kern="1200" dirty="0"/>
        </a:p>
      </dsp:txBody>
      <dsp:txXfrm>
        <a:off x="1818558" y="450406"/>
        <a:ext cx="1923340" cy="1923340"/>
      </dsp:txXfrm>
    </dsp:sp>
    <dsp:sp modelId="{DDFDEB74-0EFB-4B9C-8946-A62172200F1D}">
      <dsp:nvSpPr>
        <dsp:cNvPr id="0" name=""/>
        <dsp:cNvSpPr/>
      </dsp:nvSpPr>
      <dsp:spPr>
        <a:xfrm>
          <a:off x="4218948" y="346358"/>
          <a:ext cx="2131436" cy="2131436"/>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kern="1200" dirty="0" smtClean="0"/>
            <a:t>Intentional Covert</a:t>
          </a:r>
          <a:endParaRPr lang="en-US" sz="2300" kern="1200" dirty="0"/>
        </a:p>
      </dsp:txBody>
      <dsp:txXfrm>
        <a:off x="4322996" y="450406"/>
        <a:ext cx="1923340" cy="1923340"/>
      </dsp:txXfrm>
    </dsp:sp>
    <dsp:sp modelId="{97F7170D-7BC9-4D3F-AFAC-DA3BC4F98E37}">
      <dsp:nvSpPr>
        <dsp:cNvPr id="0" name=""/>
        <dsp:cNvSpPr/>
      </dsp:nvSpPr>
      <dsp:spPr>
        <a:xfrm>
          <a:off x="1714510" y="2850796"/>
          <a:ext cx="2131436" cy="2131436"/>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kern="1200" dirty="0" smtClean="0"/>
            <a:t>Unintentional Overt</a:t>
          </a:r>
          <a:endParaRPr lang="en-US" sz="2300" kern="1200" dirty="0"/>
        </a:p>
      </dsp:txBody>
      <dsp:txXfrm>
        <a:off x="1818558" y="2954844"/>
        <a:ext cx="1923340" cy="1923340"/>
      </dsp:txXfrm>
    </dsp:sp>
    <dsp:sp modelId="{5624452D-E959-45C6-92C8-3D15C72747B8}">
      <dsp:nvSpPr>
        <dsp:cNvPr id="0" name=""/>
        <dsp:cNvSpPr/>
      </dsp:nvSpPr>
      <dsp:spPr>
        <a:xfrm>
          <a:off x="4218948" y="2850796"/>
          <a:ext cx="2131436" cy="2131436"/>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kern="1200" dirty="0" smtClean="0"/>
            <a:t>Unintentional Covert</a:t>
          </a:r>
          <a:endParaRPr lang="en-US" sz="2300" kern="1200" dirty="0"/>
        </a:p>
      </dsp:txBody>
      <dsp:txXfrm>
        <a:off x="4322996" y="2954844"/>
        <a:ext cx="1923340" cy="19233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0" y="72008"/>
          <a:ext cx="3168351" cy="316835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205942" y="277950"/>
          <a:ext cx="1267340" cy="126734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smtClean="0"/>
            <a:t>Intentional Overt </a:t>
          </a:r>
          <a:endParaRPr lang="en-US" sz="1700" kern="1200" dirty="0"/>
        </a:p>
      </dsp:txBody>
      <dsp:txXfrm>
        <a:off x="267808" y="339816"/>
        <a:ext cx="1143608" cy="1143608"/>
      </dsp:txXfrm>
    </dsp:sp>
    <dsp:sp modelId="{DDFDEB74-0EFB-4B9C-8946-A62172200F1D}">
      <dsp:nvSpPr>
        <dsp:cNvPr id="0" name=""/>
        <dsp:cNvSpPr/>
      </dsp:nvSpPr>
      <dsp:spPr>
        <a:xfrm>
          <a:off x="1695068" y="277950"/>
          <a:ext cx="1267340" cy="126734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97F7170D-7BC9-4D3F-AFAC-DA3BC4F98E37}">
      <dsp:nvSpPr>
        <dsp:cNvPr id="0" name=""/>
        <dsp:cNvSpPr/>
      </dsp:nvSpPr>
      <dsp:spPr>
        <a:xfrm>
          <a:off x="205942" y="1767076"/>
          <a:ext cx="1267340" cy="1267340"/>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5624452D-E959-45C6-92C8-3D15C72747B8}">
      <dsp:nvSpPr>
        <dsp:cNvPr id="0" name=""/>
        <dsp:cNvSpPr/>
      </dsp:nvSpPr>
      <dsp:spPr>
        <a:xfrm>
          <a:off x="1695068" y="1767076"/>
          <a:ext cx="1267340" cy="1267340"/>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0" y="72008"/>
          <a:ext cx="3168351" cy="316835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205942" y="277950"/>
          <a:ext cx="1267340" cy="126734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endParaRPr lang="en-US" sz="1700" kern="1200" dirty="0"/>
        </a:p>
      </dsp:txBody>
      <dsp:txXfrm>
        <a:off x="267808" y="339816"/>
        <a:ext cx="1143608" cy="1143608"/>
      </dsp:txXfrm>
    </dsp:sp>
    <dsp:sp modelId="{DDFDEB74-0EFB-4B9C-8946-A62172200F1D}">
      <dsp:nvSpPr>
        <dsp:cNvPr id="0" name=""/>
        <dsp:cNvSpPr/>
      </dsp:nvSpPr>
      <dsp:spPr>
        <a:xfrm>
          <a:off x="1695068" y="277950"/>
          <a:ext cx="1267340" cy="126734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smtClean="0"/>
            <a:t>Intentional Covert</a:t>
          </a:r>
          <a:endParaRPr lang="en-US" sz="1700" kern="1200" dirty="0"/>
        </a:p>
      </dsp:txBody>
      <dsp:txXfrm>
        <a:off x="1756934" y="339816"/>
        <a:ext cx="1143608" cy="1143608"/>
      </dsp:txXfrm>
    </dsp:sp>
    <dsp:sp modelId="{97F7170D-7BC9-4D3F-AFAC-DA3BC4F98E37}">
      <dsp:nvSpPr>
        <dsp:cNvPr id="0" name=""/>
        <dsp:cNvSpPr/>
      </dsp:nvSpPr>
      <dsp:spPr>
        <a:xfrm>
          <a:off x="205942" y="1767076"/>
          <a:ext cx="1267340" cy="1267340"/>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5624452D-E959-45C6-92C8-3D15C72747B8}">
      <dsp:nvSpPr>
        <dsp:cNvPr id="0" name=""/>
        <dsp:cNvSpPr/>
      </dsp:nvSpPr>
      <dsp:spPr>
        <a:xfrm>
          <a:off x="1695068" y="1767076"/>
          <a:ext cx="1267340" cy="1267340"/>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0" y="72008"/>
          <a:ext cx="3168351" cy="316835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205942" y="277950"/>
          <a:ext cx="1267340" cy="126734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endParaRPr lang="en-US" sz="1300" kern="1200" dirty="0"/>
        </a:p>
      </dsp:txBody>
      <dsp:txXfrm>
        <a:off x="267808" y="339816"/>
        <a:ext cx="1143608" cy="1143608"/>
      </dsp:txXfrm>
    </dsp:sp>
    <dsp:sp modelId="{DDFDEB74-0EFB-4B9C-8946-A62172200F1D}">
      <dsp:nvSpPr>
        <dsp:cNvPr id="0" name=""/>
        <dsp:cNvSpPr/>
      </dsp:nvSpPr>
      <dsp:spPr>
        <a:xfrm>
          <a:off x="1695068" y="277950"/>
          <a:ext cx="1267340" cy="126734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endParaRPr lang="en-US" sz="1300" kern="1200" dirty="0"/>
        </a:p>
      </dsp:txBody>
      <dsp:txXfrm>
        <a:off x="1756934" y="339816"/>
        <a:ext cx="1143608" cy="1143608"/>
      </dsp:txXfrm>
    </dsp:sp>
    <dsp:sp modelId="{97F7170D-7BC9-4D3F-AFAC-DA3BC4F98E37}">
      <dsp:nvSpPr>
        <dsp:cNvPr id="0" name=""/>
        <dsp:cNvSpPr/>
      </dsp:nvSpPr>
      <dsp:spPr>
        <a:xfrm>
          <a:off x="205942" y="1767076"/>
          <a:ext cx="1267340" cy="1267340"/>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Unintentional Overt</a:t>
          </a:r>
          <a:endParaRPr lang="en-US" sz="1300" kern="1200" dirty="0"/>
        </a:p>
      </dsp:txBody>
      <dsp:txXfrm>
        <a:off x="267808" y="1828942"/>
        <a:ext cx="1143608" cy="1143608"/>
      </dsp:txXfrm>
    </dsp:sp>
    <dsp:sp modelId="{5624452D-E959-45C6-92C8-3D15C72747B8}">
      <dsp:nvSpPr>
        <dsp:cNvPr id="0" name=""/>
        <dsp:cNvSpPr/>
      </dsp:nvSpPr>
      <dsp:spPr>
        <a:xfrm>
          <a:off x="1695068" y="1767076"/>
          <a:ext cx="1267340" cy="1267340"/>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0" y="72008"/>
          <a:ext cx="3168351" cy="316835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205942" y="277950"/>
          <a:ext cx="1267340" cy="126734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endParaRPr lang="en-US" sz="1300" kern="1200" dirty="0"/>
        </a:p>
      </dsp:txBody>
      <dsp:txXfrm>
        <a:off x="267808" y="339816"/>
        <a:ext cx="1143608" cy="1143608"/>
      </dsp:txXfrm>
    </dsp:sp>
    <dsp:sp modelId="{DDFDEB74-0EFB-4B9C-8946-A62172200F1D}">
      <dsp:nvSpPr>
        <dsp:cNvPr id="0" name=""/>
        <dsp:cNvSpPr/>
      </dsp:nvSpPr>
      <dsp:spPr>
        <a:xfrm>
          <a:off x="1695068" y="277950"/>
          <a:ext cx="1267340" cy="126734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endParaRPr lang="en-US" sz="1300" kern="1200" dirty="0"/>
        </a:p>
      </dsp:txBody>
      <dsp:txXfrm>
        <a:off x="1756934" y="339816"/>
        <a:ext cx="1143608" cy="1143608"/>
      </dsp:txXfrm>
    </dsp:sp>
    <dsp:sp modelId="{97F7170D-7BC9-4D3F-AFAC-DA3BC4F98E37}">
      <dsp:nvSpPr>
        <dsp:cNvPr id="0" name=""/>
        <dsp:cNvSpPr/>
      </dsp:nvSpPr>
      <dsp:spPr>
        <a:xfrm>
          <a:off x="205942" y="1767076"/>
          <a:ext cx="1267340" cy="1267340"/>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endParaRPr lang="en-US" sz="1300" kern="1200" dirty="0"/>
        </a:p>
      </dsp:txBody>
      <dsp:txXfrm>
        <a:off x="267808" y="1828942"/>
        <a:ext cx="1143608" cy="1143608"/>
      </dsp:txXfrm>
    </dsp:sp>
    <dsp:sp modelId="{5624452D-E959-45C6-92C8-3D15C72747B8}">
      <dsp:nvSpPr>
        <dsp:cNvPr id="0" name=""/>
        <dsp:cNvSpPr/>
      </dsp:nvSpPr>
      <dsp:spPr>
        <a:xfrm>
          <a:off x="1695068" y="1767076"/>
          <a:ext cx="1267340" cy="1267340"/>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Unintentional Covert</a:t>
          </a:r>
          <a:endParaRPr lang="en-US" sz="1300" kern="1200" dirty="0"/>
        </a:p>
      </dsp:txBody>
      <dsp:txXfrm>
        <a:off x="1756934" y="1828942"/>
        <a:ext cx="1143608" cy="1143608"/>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31/01/2021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31/01/2021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moodle.uwtsd.ac.uk/course/view.php?id=8610&amp;section=3"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www.wilderdom.com/facilitation/FacilitationWhatI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2564904"/>
            <a:ext cx="7992888" cy="1470025"/>
          </a:xfrm>
        </p:spPr>
        <p:txBody>
          <a:bodyPr>
            <a:noAutofit/>
          </a:bodyPr>
          <a:lstStyle/>
          <a:p>
            <a:r>
              <a:rPr lang="en-GB" sz="4800" dirty="0" smtClean="0">
                <a:solidFill>
                  <a:schemeClr val="bg1"/>
                </a:solidFill>
              </a:rPr>
              <a:t>Facilitation continued…. </a:t>
            </a:r>
            <a:r>
              <a:rPr lang="en-GB" sz="4800" dirty="0">
                <a:solidFill>
                  <a:schemeClr val="bg1"/>
                </a:solidFill>
              </a:rPr>
              <a:t/>
            </a:r>
            <a:br>
              <a:rPr lang="en-GB" sz="4800" dirty="0">
                <a:solidFill>
                  <a:schemeClr val="bg1"/>
                </a:solidFill>
              </a:rPr>
            </a:br>
            <a:r>
              <a:rPr lang="en-GB" sz="4800" dirty="0" smtClean="0">
                <a:solidFill>
                  <a:schemeClr val="bg1"/>
                </a:solidFill>
              </a:rPr>
              <a:t>Heron’s Modes and Dimensions</a:t>
            </a:r>
            <a:endParaRPr lang="en-GB" sz="4800" dirty="0">
              <a:solidFill>
                <a:schemeClr val="bg1"/>
              </a:solidFill>
            </a:endParaRPr>
          </a:p>
        </p:txBody>
      </p:sp>
      <p:sp>
        <p:nvSpPr>
          <p:cNvPr id="3" name="TextBox 2"/>
          <p:cNvSpPr txBox="1"/>
          <p:nvPr/>
        </p:nvSpPr>
        <p:spPr>
          <a:xfrm>
            <a:off x="5940152" y="4725144"/>
            <a:ext cx="2634054" cy="461665"/>
          </a:xfrm>
          <a:prstGeom prst="rect">
            <a:avLst/>
          </a:prstGeom>
          <a:noFill/>
        </p:spPr>
        <p:txBody>
          <a:bodyPr wrap="none" rtlCol="0">
            <a:spAutoFit/>
          </a:bodyPr>
          <a:lstStyle/>
          <a:p>
            <a:r>
              <a:rPr lang="en-GB" sz="2400" dirty="0" smtClean="0">
                <a:solidFill>
                  <a:schemeClr val="bg1"/>
                </a:solidFill>
              </a:rPr>
              <a:t>Jon </a:t>
            </a:r>
            <a:r>
              <a:rPr lang="en-GB" sz="2400" smtClean="0">
                <a:solidFill>
                  <a:schemeClr val="bg1"/>
                </a:solidFill>
              </a:rPr>
              <a:t>Haylock 2021</a:t>
            </a:r>
            <a:endParaRPr lang="en-GB" sz="2400" dirty="0">
              <a:solidFill>
                <a:schemeClr val="bg1"/>
              </a:solidFill>
            </a:endParaRP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778727451"/>
              </p:ext>
            </p:extLst>
          </p:nvPr>
        </p:nvGraphicFramePr>
        <p:xfrm>
          <a:off x="251520" y="620688"/>
          <a:ext cx="8568952"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flipH="1">
            <a:off x="35496" y="97468"/>
            <a:ext cx="5611131" cy="523220"/>
          </a:xfrm>
          <a:prstGeom prst="rect">
            <a:avLst/>
          </a:prstGeom>
          <a:noFill/>
        </p:spPr>
        <p:txBody>
          <a:bodyPr wrap="square" rtlCol="0">
            <a:spAutoFit/>
          </a:bodyPr>
          <a:lstStyle/>
          <a:p>
            <a:r>
              <a:rPr lang="en-GB" sz="2800" dirty="0" smtClean="0"/>
              <a:t>Heron’s 3 Modes of Facilitation</a:t>
            </a:r>
            <a:endParaRPr lang="en-GB" sz="2800" dirty="0"/>
          </a:p>
        </p:txBody>
      </p:sp>
    </p:spTree>
    <p:extLst>
      <p:ext uri="{BB962C8B-B14F-4D97-AF65-F5344CB8AC3E}">
        <p14:creationId xmlns:p14="http://schemas.microsoft.com/office/powerpoint/2010/main" val="175870556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71247894"/>
              </p:ext>
            </p:extLst>
          </p:nvPr>
        </p:nvGraphicFramePr>
        <p:xfrm>
          <a:off x="251520" y="620688"/>
          <a:ext cx="8568952"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flipH="1">
            <a:off x="35496" y="97468"/>
            <a:ext cx="5611131" cy="523220"/>
          </a:xfrm>
          <a:prstGeom prst="rect">
            <a:avLst/>
          </a:prstGeom>
          <a:noFill/>
        </p:spPr>
        <p:txBody>
          <a:bodyPr wrap="square" rtlCol="0">
            <a:spAutoFit/>
          </a:bodyPr>
          <a:lstStyle/>
          <a:p>
            <a:r>
              <a:rPr lang="en-GB" sz="2800" dirty="0" smtClean="0"/>
              <a:t>Heron’s 3 Modes of Facilitation</a:t>
            </a:r>
            <a:endParaRPr lang="en-GB" sz="2800" dirty="0"/>
          </a:p>
        </p:txBody>
      </p:sp>
      <p:sp>
        <p:nvSpPr>
          <p:cNvPr id="15" name="Freeform 14"/>
          <p:cNvSpPr/>
          <p:nvPr/>
        </p:nvSpPr>
        <p:spPr>
          <a:xfrm>
            <a:off x="18919" y="1172954"/>
            <a:ext cx="9080938" cy="3175085"/>
          </a:xfrm>
          <a:custGeom>
            <a:avLst/>
            <a:gdLst>
              <a:gd name="connsiteX0" fmla="*/ 0 w 9080938"/>
              <a:gd name="connsiteY0" fmla="*/ 63063 h 3175085"/>
              <a:gd name="connsiteX1" fmla="*/ 1210791 w 9080938"/>
              <a:gd name="connsiteY1" fmla="*/ 1727901 h 3175085"/>
              <a:gd name="connsiteX2" fmla="*/ 3821561 w 9080938"/>
              <a:gd name="connsiteY2" fmla="*/ 2036905 h 3175085"/>
              <a:gd name="connsiteX3" fmla="*/ 4735961 w 9080938"/>
              <a:gd name="connsiteY3" fmla="*/ 3146798 h 3175085"/>
              <a:gd name="connsiteX4" fmla="*/ 6476474 w 9080938"/>
              <a:gd name="connsiteY4" fmla="*/ 737827 h 3175085"/>
              <a:gd name="connsiteX5" fmla="*/ 7529611 w 9080938"/>
              <a:gd name="connsiteY5" fmla="*/ 1229711 h 3175085"/>
              <a:gd name="connsiteX6" fmla="*/ 9080938 w 9080938"/>
              <a:gd name="connsiteY6" fmla="*/ 0 h 3175085"/>
              <a:gd name="connsiteX7" fmla="*/ 9080938 w 9080938"/>
              <a:gd name="connsiteY7" fmla="*/ 0 h 3175085"/>
              <a:gd name="connsiteX8" fmla="*/ 9080938 w 9080938"/>
              <a:gd name="connsiteY8" fmla="*/ 0 h 3175085"/>
              <a:gd name="connsiteX9" fmla="*/ 9080938 w 9080938"/>
              <a:gd name="connsiteY9" fmla="*/ 0 h 3175085"/>
              <a:gd name="connsiteX10" fmla="*/ 9080938 w 9080938"/>
              <a:gd name="connsiteY10" fmla="*/ 0 h 3175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80938" h="3175085">
                <a:moveTo>
                  <a:pt x="0" y="63063"/>
                </a:moveTo>
                <a:cubicBezTo>
                  <a:pt x="286932" y="730995"/>
                  <a:pt x="573864" y="1398927"/>
                  <a:pt x="1210791" y="1727901"/>
                </a:cubicBezTo>
                <a:cubicBezTo>
                  <a:pt x="1847718" y="2056875"/>
                  <a:pt x="3234033" y="1800422"/>
                  <a:pt x="3821561" y="2036905"/>
                </a:cubicBezTo>
                <a:cubicBezTo>
                  <a:pt x="4409089" y="2273388"/>
                  <a:pt x="4293476" y="3363311"/>
                  <a:pt x="4735961" y="3146798"/>
                </a:cubicBezTo>
                <a:cubicBezTo>
                  <a:pt x="5178447" y="2930285"/>
                  <a:pt x="6010866" y="1057341"/>
                  <a:pt x="6476474" y="737827"/>
                </a:cubicBezTo>
                <a:cubicBezTo>
                  <a:pt x="6942082" y="418313"/>
                  <a:pt x="7095534" y="1352682"/>
                  <a:pt x="7529611" y="1229711"/>
                </a:cubicBezTo>
                <a:cubicBezTo>
                  <a:pt x="7963688" y="1106740"/>
                  <a:pt x="9080938" y="0"/>
                  <a:pt x="9080938" y="0"/>
                </a:cubicBezTo>
                <a:lnTo>
                  <a:pt x="9080938" y="0"/>
                </a:lnTo>
                <a:lnTo>
                  <a:pt x="9080938" y="0"/>
                </a:lnTo>
                <a:lnTo>
                  <a:pt x="9080938" y="0"/>
                </a:lnTo>
                <a:lnTo>
                  <a:pt x="9080938" y="0"/>
                </a:lnTo>
              </a:path>
            </a:pathLst>
          </a:custGeom>
          <a:noFill/>
          <a:ln w="76200" cap="flat" cmpd="sng" algn="ctr">
            <a:solidFill>
              <a:srgbClr val="FF000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10626977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Modes                Dimensions</a:t>
            </a:r>
            <a:endParaRPr lang="en-GB" dirty="0"/>
          </a:p>
        </p:txBody>
      </p:sp>
      <p:sp>
        <p:nvSpPr>
          <p:cNvPr id="3" name="Content Placeholder 2"/>
          <p:cNvSpPr>
            <a:spLocks noGrp="1"/>
          </p:cNvSpPr>
          <p:nvPr>
            <p:ph sz="half" idx="1"/>
          </p:nvPr>
        </p:nvSpPr>
        <p:spPr/>
        <p:txBody>
          <a:bodyPr/>
          <a:lstStyle/>
          <a:p>
            <a:r>
              <a:rPr lang="en-GB" dirty="0" smtClean="0"/>
              <a:t>Hierarchical </a:t>
            </a:r>
          </a:p>
          <a:p>
            <a:endParaRPr lang="en-GB" dirty="0"/>
          </a:p>
          <a:p>
            <a:r>
              <a:rPr lang="en-GB" dirty="0" smtClean="0"/>
              <a:t>Co-operative</a:t>
            </a:r>
          </a:p>
          <a:p>
            <a:endParaRPr lang="en-GB" dirty="0" smtClean="0"/>
          </a:p>
          <a:p>
            <a:r>
              <a:rPr lang="en-GB" dirty="0" smtClean="0"/>
              <a:t>Autonomous </a:t>
            </a:r>
            <a:endParaRPr lang="en-GB" dirty="0"/>
          </a:p>
          <a:p>
            <a:endParaRPr lang="en-GB" dirty="0"/>
          </a:p>
        </p:txBody>
      </p:sp>
      <p:sp>
        <p:nvSpPr>
          <p:cNvPr id="4" name="Content Placeholder 3"/>
          <p:cNvSpPr>
            <a:spLocks noGrp="1"/>
          </p:cNvSpPr>
          <p:nvPr>
            <p:ph sz="half" idx="2"/>
          </p:nvPr>
        </p:nvSpPr>
        <p:spPr/>
        <p:txBody>
          <a:bodyPr/>
          <a:lstStyle/>
          <a:p>
            <a:r>
              <a:rPr lang="en-GB" dirty="0" smtClean="0"/>
              <a:t>Planning</a:t>
            </a:r>
          </a:p>
          <a:p>
            <a:r>
              <a:rPr lang="en-GB" dirty="0" smtClean="0"/>
              <a:t>Structuring</a:t>
            </a:r>
          </a:p>
          <a:p>
            <a:r>
              <a:rPr lang="en-GB" dirty="0" smtClean="0"/>
              <a:t>Meaning</a:t>
            </a:r>
          </a:p>
          <a:p>
            <a:r>
              <a:rPr lang="en-GB" dirty="0" smtClean="0"/>
              <a:t>Feeling</a:t>
            </a:r>
          </a:p>
          <a:p>
            <a:r>
              <a:rPr lang="en-GB" dirty="0" smtClean="0"/>
              <a:t>Confronting</a:t>
            </a:r>
          </a:p>
          <a:p>
            <a:r>
              <a:rPr lang="en-GB" dirty="0" smtClean="0"/>
              <a:t>Valuing</a:t>
            </a:r>
          </a:p>
          <a:p>
            <a:endParaRPr lang="en-GB" dirty="0"/>
          </a:p>
        </p:txBody>
      </p:sp>
    </p:spTree>
    <p:extLst>
      <p:ext uri="{BB962C8B-B14F-4D97-AF65-F5344CB8AC3E}">
        <p14:creationId xmlns:p14="http://schemas.microsoft.com/office/powerpoint/2010/main" val="4197444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107504"/>
            <a:ext cx="9144000" cy="6858001"/>
          </a:xfrm>
        </p:spPr>
      </p:pic>
      <p:sp>
        <p:nvSpPr>
          <p:cNvPr id="5" name="TextBox 4"/>
          <p:cNvSpPr txBox="1"/>
          <p:nvPr/>
        </p:nvSpPr>
        <p:spPr>
          <a:xfrm>
            <a:off x="1439652" y="2708920"/>
            <a:ext cx="6264696" cy="2062103"/>
          </a:xfrm>
          <a:prstGeom prst="rect">
            <a:avLst/>
          </a:prstGeom>
          <a:solidFill>
            <a:schemeClr val="bg1">
              <a:lumMod val="65000"/>
            </a:schemeClr>
          </a:solidFill>
        </p:spPr>
        <p:txBody>
          <a:bodyPr wrap="square" rtlCol="0">
            <a:spAutoFit/>
          </a:bodyPr>
          <a:lstStyle/>
          <a:p>
            <a:pPr algn="ctr"/>
            <a:r>
              <a:rPr lang="en-GB" sz="3200" dirty="0" smtClean="0">
                <a:solidFill>
                  <a:schemeClr val="bg1"/>
                </a:solidFill>
              </a:rPr>
              <a:t>The </a:t>
            </a:r>
            <a:r>
              <a:rPr lang="en-GB" sz="3200" dirty="0" smtClean="0">
                <a:solidFill>
                  <a:schemeClr val="bg1"/>
                </a:solidFill>
              </a:rPr>
              <a:t>dimensions </a:t>
            </a:r>
            <a:r>
              <a:rPr lang="en-GB" sz="3200" dirty="0" smtClean="0">
                <a:solidFill>
                  <a:schemeClr val="bg1"/>
                </a:solidFill>
              </a:rPr>
              <a:t>of facilitation are all components through which the facilitator can structure and influence the learning process. </a:t>
            </a:r>
            <a:endParaRPr lang="en-GB" sz="3200" dirty="0">
              <a:solidFill>
                <a:schemeClr val="bg1"/>
              </a:solidFill>
            </a:endParaRPr>
          </a:p>
        </p:txBody>
      </p:sp>
    </p:spTree>
    <p:extLst>
      <p:ext uri="{BB962C8B-B14F-4D97-AF65-F5344CB8AC3E}">
        <p14:creationId xmlns:p14="http://schemas.microsoft.com/office/powerpoint/2010/main" val="74259243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8350"/>
            <a:ext cx="9886038" cy="5723495"/>
          </a:xfrm>
          <a:prstGeom prst="rect">
            <a:avLst/>
          </a:prstGeom>
        </p:spPr>
      </p:pic>
      <p:sp>
        <p:nvSpPr>
          <p:cNvPr id="3" name="Content Placeholder 2"/>
          <p:cNvSpPr>
            <a:spLocks noGrp="1"/>
          </p:cNvSpPr>
          <p:nvPr>
            <p:ph idx="1"/>
          </p:nvPr>
        </p:nvSpPr>
        <p:spPr>
          <a:xfrm>
            <a:off x="323528" y="169101"/>
            <a:ext cx="8229600" cy="5328592"/>
          </a:xfrm>
        </p:spPr>
        <p:txBody>
          <a:bodyPr>
            <a:normAutofit/>
          </a:bodyPr>
          <a:lstStyle/>
          <a:p>
            <a:pPr marL="0" indent="0">
              <a:buNone/>
            </a:pPr>
            <a:endParaRPr lang="en-GB" sz="2400" b="1" dirty="0" smtClean="0"/>
          </a:p>
          <a:p>
            <a:pPr marL="0" indent="0">
              <a:buNone/>
            </a:pPr>
            <a:endParaRPr lang="en-GB" sz="2400" b="1" dirty="0"/>
          </a:p>
          <a:p>
            <a:pPr marL="0" indent="0">
              <a:buNone/>
            </a:pPr>
            <a:r>
              <a:rPr lang="en-GB" sz="2400" b="1" dirty="0" smtClean="0"/>
              <a:t>The </a:t>
            </a:r>
            <a:r>
              <a:rPr lang="en-GB" sz="2400" b="1" dirty="0" smtClean="0"/>
              <a:t>planning Dimension</a:t>
            </a:r>
            <a:r>
              <a:rPr lang="en-GB" sz="2400" dirty="0" smtClean="0"/>
              <a:t> </a:t>
            </a:r>
            <a:r>
              <a:rPr lang="en-GB" sz="2400" dirty="0" smtClean="0"/>
              <a:t> </a:t>
            </a:r>
          </a:p>
          <a:p>
            <a:pPr marL="0" indent="0">
              <a:buNone/>
            </a:pPr>
            <a:endParaRPr lang="en-GB" sz="2400" dirty="0" smtClean="0"/>
          </a:p>
          <a:p>
            <a:pPr marL="0" indent="0">
              <a:buNone/>
            </a:pPr>
            <a:r>
              <a:rPr lang="en-GB" sz="2400" dirty="0" smtClean="0"/>
              <a:t>Concerned </a:t>
            </a:r>
            <a:r>
              <a:rPr lang="en-GB" sz="2400" dirty="0" smtClean="0"/>
              <a:t>with the aims and objectives of the group.  </a:t>
            </a:r>
            <a:endParaRPr lang="en-GB" sz="2400" dirty="0" smtClean="0"/>
          </a:p>
          <a:p>
            <a:pPr marL="0" indent="0">
              <a:buNone/>
            </a:pPr>
            <a:endParaRPr lang="en-GB" sz="2400" dirty="0"/>
          </a:p>
          <a:p>
            <a:pPr marL="0" indent="0">
              <a:buNone/>
            </a:pPr>
            <a:r>
              <a:rPr lang="en-GB" sz="2400" dirty="0" smtClean="0"/>
              <a:t>Goals </a:t>
            </a:r>
            <a:r>
              <a:rPr lang="en-GB" sz="2400" dirty="0" smtClean="0"/>
              <a:t>– Means – End </a:t>
            </a:r>
          </a:p>
          <a:p>
            <a:pPr marL="0" indent="0">
              <a:buNone/>
            </a:pPr>
            <a:endParaRPr lang="en-GB" sz="2400" dirty="0" smtClean="0"/>
          </a:p>
          <a:p>
            <a:pPr marL="0" indent="0">
              <a:buNone/>
            </a:pPr>
            <a:r>
              <a:rPr lang="en-GB" sz="2400" dirty="0" smtClean="0"/>
              <a:t>How </a:t>
            </a:r>
            <a:r>
              <a:rPr lang="en-GB" sz="2400" dirty="0" smtClean="0"/>
              <a:t>will the group acquire its objectives?</a:t>
            </a:r>
          </a:p>
          <a:p>
            <a:pPr marL="0" indent="0">
              <a:buNone/>
            </a:pPr>
            <a:endParaRPr lang="en-GB" sz="2400" dirty="0"/>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352220897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179512"/>
            <a:ext cx="12300181" cy="6918852"/>
          </a:xfrm>
          <a:prstGeom prst="rect">
            <a:avLst/>
          </a:prstGeom>
        </p:spPr>
      </p:pic>
      <p:sp>
        <p:nvSpPr>
          <p:cNvPr id="3" name="Content Placeholder 2"/>
          <p:cNvSpPr>
            <a:spLocks noGrp="1"/>
          </p:cNvSpPr>
          <p:nvPr>
            <p:ph idx="1"/>
          </p:nvPr>
        </p:nvSpPr>
        <p:spPr>
          <a:xfrm>
            <a:off x="251520" y="476672"/>
            <a:ext cx="8229600" cy="3917032"/>
          </a:xfrm>
        </p:spPr>
        <p:txBody>
          <a:bodyPr>
            <a:normAutofit/>
          </a:bodyPr>
          <a:lstStyle/>
          <a:p>
            <a:pPr marL="0" indent="0">
              <a:buNone/>
            </a:pPr>
            <a:r>
              <a:rPr lang="en-GB" sz="2400" b="1" dirty="0">
                <a:solidFill>
                  <a:schemeClr val="bg1"/>
                </a:solidFill>
              </a:rPr>
              <a:t>The Structuring Dimension </a:t>
            </a:r>
            <a:r>
              <a:rPr lang="en-GB" sz="2400" dirty="0" smtClean="0">
                <a:solidFill>
                  <a:schemeClr val="bg1"/>
                </a:solidFill>
              </a:rPr>
              <a:t> </a:t>
            </a:r>
          </a:p>
          <a:p>
            <a:pPr marL="0" indent="0">
              <a:buNone/>
            </a:pPr>
            <a:endParaRPr lang="en-GB" sz="2400" dirty="0" smtClean="0">
              <a:solidFill>
                <a:schemeClr val="bg1"/>
              </a:solidFill>
            </a:endParaRPr>
          </a:p>
          <a:p>
            <a:pPr marL="0" indent="0">
              <a:buNone/>
            </a:pPr>
            <a:r>
              <a:rPr lang="en-GB" sz="2400" dirty="0" smtClean="0">
                <a:solidFill>
                  <a:schemeClr val="bg1"/>
                </a:solidFill>
              </a:rPr>
              <a:t>Creating </a:t>
            </a:r>
            <a:r>
              <a:rPr lang="en-GB" sz="2400" dirty="0">
                <a:solidFill>
                  <a:schemeClr val="bg1"/>
                </a:solidFill>
              </a:rPr>
              <a:t>the structure for the </a:t>
            </a:r>
            <a:endParaRPr lang="en-GB" sz="2400" dirty="0" smtClean="0">
              <a:solidFill>
                <a:schemeClr val="bg1"/>
              </a:solidFill>
            </a:endParaRPr>
          </a:p>
          <a:p>
            <a:pPr marL="0" indent="0">
              <a:buNone/>
            </a:pPr>
            <a:r>
              <a:rPr lang="en-GB" sz="2400" dirty="0" smtClean="0">
                <a:solidFill>
                  <a:schemeClr val="bg1"/>
                </a:solidFill>
              </a:rPr>
              <a:t>learning </a:t>
            </a:r>
            <a:r>
              <a:rPr lang="en-GB" sz="2400" dirty="0">
                <a:solidFill>
                  <a:schemeClr val="bg1"/>
                </a:solidFill>
              </a:rPr>
              <a:t>of the group</a:t>
            </a:r>
            <a:r>
              <a:rPr lang="en-GB" sz="2400" dirty="0" smtClean="0">
                <a:solidFill>
                  <a:schemeClr val="bg1"/>
                </a:solidFill>
              </a:rPr>
              <a:t>.</a:t>
            </a:r>
          </a:p>
          <a:p>
            <a:pPr marL="0" indent="0">
              <a:buNone/>
            </a:pPr>
            <a:endParaRPr lang="en-GB" sz="2400" dirty="0">
              <a:solidFill>
                <a:schemeClr val="bg1"/>
              </a:solidFill>
            </a:endParaRPr>
          </a:p>
          <a:p>
            <a:pPr marL="0" indent="0">
              <a:buNone/>
            </a:pPr>
            <a:endParaRPr lang="en-GB" sz="2400" dirty="0">
              <a:solidFill>
                <a:schemeClr val="bg1"/>
              </a:solidFill>
            </a:endParaRPr>
          </a:p>
          <a:p>
            <a:pPr marL="0" indent="0">
              <a:buNone/>
            </a:pPr>
            <a:r>
              <a:rPr lang="en-GB" sz="2400" dirty="0">
                <a:solidFill>
                  <a:schemeClr val="bg1"/>
                </a:solidFill>
              </a:rPr>
              <a:t>How can the groups learning </a:t>
            </a:r>
            <a:endParaRPr lang="en-GB" sz="2400" dirty="0" smtClean="0">
              <a:solidFill>
                <a:schemeClr val="bg1"/>
              </a:solidFill>
            </a:endParaRPr>
          </a:p>
          <a:p>
            <a:pPr marL="0" indent="0">
              <a:buNone/>
            </a:pPr>
            <a:r>
              <a:rPr lang="en-GB" sz="2400" dirty="0" smtClean="0">
                <a:solidFill>
                  <a:schemeClr val="bg1"/>
                </a:solidFill>
              </a:rPr>
              <a:t>experiences </a:t>
            </a:r>
            <a:r>
              <a:rPr lang="en-GB" sz="2400" dirty="0">
                <a:solidFill>
                  <a:schemeClr val="bg1"/>
                </a:solidFill>
              </a:rPr>
              <a:t>be structured?</a:t>
            </a:r>
          </a:p>
          <a:p>
            <a:endParaRPr lang="en-GB" dirty="0"/>
          </a:p>
        </p:txBody>
      </p:sp>
    </p:spTree>
    <p:extLst>
      <p:ext uri="{BB962C8B-B14F-4D97-AF65-F5344CB8AC3E}">
        <p14:creationId xmlns:p14="http://schemas.microsoft.com/office/powerpoint/2010/main" val="113638655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6592" y="-11797"/>
            <a:ext cx="13377598" cy="5733256"/>
          </a:xfrm>
          <a:prstGeom prst="rect">
            <a:avLst/>
          </a:prstGeom>
        </p:spPr>
      </p:pic>
      <p:sp>
        <p:nvSpPr>
          <p:cNvPr id="3" name="Content Placeholder 2"/>
          <p:cNvSpPr>
            <a:spLocks noGrp="1"/>
          </p:cNvSpPr>
          <p:nvPr>
            <p:ph idx="1"/>
          </p:nvPr>
        </p:nvSpPr>
        <p:spPr>
          <a:xfrm>
            <a:off x="4067944" y="764704"/>
            <a:ext cx="8229600" cy="3917032"/>
          </a:xfrm>
        </p:spPr>
        <p:txBody>
          <a:bodyPr>
            <a:normAutofit lnSpcReduction="10000"/>
          </a:bodyPr>
          <a:lstStyle/>
          <a:p>
            <a:pPr marL="0" indent="0">
              <a:buNone/>
            </a:pPr>
            <a:r>
              <a:rPr lang="en-GB" sz="2400" b="1" dirty="0"/>
              <a:t>The Meaning </a:t>
            </a:r>
            <a:r>
              <a:rPr lang="en-GB" sz="2400" b="1" dirty="0" smtClean="0"/>
              <a:t>Dimension</a:t>
            </a:r>
          </a:p>
          <a:p>
            <a:pPr marL="0" indent="0">
              <a:buNone/>
            </a:pPr>
            <a:r>
              <a:rPr lang="en-GB" sz="2400" b="1" dirty="0" smtClean="0"/>
              <a:t> </a:t>
            </a:r>
            <a:endParaRPr lang="en-GB" sz="2400" dirty="0" smtClean="0"/>
          </a:p>
          <a:p>
            <a:pPr marL="0" indent="0">
              <a:buNone/>
            </a:pPr>
            <a:r>
              <a:rPr lang="en-GB" sz="2400" dirty="0" smtClean="0"/>
              <a:t>Concerned </a:t>
            </a:r>
            <a:r>
              <a:rPr lang="en-GB" sz="2400" dirty="0"/>
              <a:t>with the participants </a:t>
            </a:r>
          </a:p>
          <a:p>
            <a:pPr marL="0" indent="0">
              <a:buNone/>
            </a:pPr>
            <a:r>
              <a:rPr lang="en-GB" sz="2400" dirty="0" smtClean="0"/>
              <a:t>understanding </a:t>
            </a:r>
            <a:r>
              <a:rPr lang="en-GB" sz="2400" dirty="0"/>
              <a:t>of what is happening.</a:t>
            </a:r>
          </a:p>
          <a:p>
            <a:pPr marL="0" indent="0">
              <a:buNone/>
            </a:pPr>
            <a:endParaRPr lang="en-GB" sz="2400" dirty="0" smtClean="0"/>
          </a:p>
          <a:p>
            <a:pPr marL="0" indent="0">
              <a:buNone/>
            </a:pPr>
            <a:endParaRPr lang="en-GB" sz="2400" dirty="0"/>
          </a:p>
          <a:p>
            <a:pPr marL="0" indent="0">
              <a:buNone/>
            </a:pPr>
            <a:endParaRPr lang="en-GB" sz="2400" dirty="0" smtClean="0"/>
          </a:p>
          <a:p>
            <a:pPr marL="0" indent="0">
              <a:buNone/>
            </a:pPr>
            <a:r>
              <a:rPr lang="en-GB" sz="2400" dirty="0" smtClean="0"/>
              <a:t>How </a:t>
            </a:r>
            <a:r>
              <a:rPr lang="en-GB" sz="2400" dirty="0"/>
              <a:t>can meaning be given to and </a:t>
            </a:r>
            <a:endParaRPr lang="en-GB" sz="2400" dirty="0" smtClean="0"/>
          </a:p>
          <a:p>
            <a:pPr marL="0" indent="0">
              <a:buNone/>
            </a:pPr>
            <a:r>
              <a:rPr lang="en-GB" sz="2400" dirty="0" smtClean="0"/>
              <a:t>found </a:t>
            </a:r>
            <a:r>
              <a:rPr lang="en-GB" sz="2400" dirty="0"/>
              <a:t>in the experiences?</a:t>
            </a:r>
          </a:p>
          <a:p>
            <a:endParaRPr lang="en-GB" dirty="0"/>
          </a:p>
        </p:txBody>
      </p:sp>
    </p:spTree>
    <p:extLst>
      <p:ext uri="{BB962C8B-B14F-4D97-AF65-F5344CB8AC3E}">
        <p14:creationId xmlns:p14="http://schemas.microsoft.com/office/powerpoint/2010/main" val="279195164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76" y="0"/>
            <a:ext cx="9257922" cy="5733256"/>
          </a:xfrm>
          <a:prstGeom prst="rect">
            <a:avLst/>
          </a:prstGeom>
        </p:spPr>
      </p:pic>
      <p:sp>
        <p:nvSpPr>
          <p:cNvPr id="3" name="Content Placeholder 2"/>
          <p:cNvSpPr>
            <a:spLocks noGrp="1"/>
          </p:cNvSpPr>
          <p:nvPr>
            <p:ph idx="1"/>
          </p:nvPr>
        </p:nvSpPr>
        <p:spPr>
          <a:xfrm>
            <a:off x="179512" y="202332"/>
            <a:ext cx="8229600" cy="5328592"/>
          </a:xfrm>
        </p:spPr>
        <p:txBody>
          <a:bodyPr>
            <a:normAutofit/>
          </a:bodyPr>
          <a:lstStyle/>
          <a:p>
            <a:pPr marL="0" indent="0">
              <a:buNone/>
            </a:pPr>
            <a:r>
              <a:rPr lang="en-GB" sz="2400" b="1" dirty="0" smtClean="0"/>
              <a:t>The Feeling Dimension</a:t>
            </a:r>
          </a:p>
          <a:p>
            <a:pPr marL="0" indent="0">
              <a:buNone/>
            </a:pPr>
            <a:r>
              <a:rPr lang="en-GB" sz="2400" dirty="0" smtClean="0"/>
              <a:t>All to do with the management of the emotions and feelings within a group during the experience.</a:t>
            </a:r>
          </a:p>
          <a:p>
            <a:pPr marL="0" indent="0">
              <a:buNone/>
            </a:pPr>
            <a:r>
              <a:rPr lang="en-GB" sz="2400" dirty="0" smtClean="0"/>
              <a:t>How will the feelings within the group be handled? </a:t>
            </a:r>
          </a:p>
          <a:p>
            <a:pPr marL="0" indent="0">
              <a:buNone/>
            </a:pPr>
            <a:endParaRPr lang="en-GB" sz="2400" dirty="0"/>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147829057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116632" y="27356"/>
            <a:ext cx="10911666" cy="5701344"/>
          </a:xfrm>
        </p:spPr>
      </p:pic>
      <p:sp>
        <p:nvSpPr>
          <p:cNvPr id="4" name="Rectangle 3"/>
          <p:cNvSpPr/>
          <p:nvPr/>
        </p:nvSpPr>
        <p:spPr>
          <a:xfrm>
            <a:off x="2053201" y="1268760"/>
            <a:ext cx="4572000" cy="2554545"/>
          </a:xfrm>
          <a:prstGeom prst="rect">
            <a:avLst/>
          </a:prstGeom>
        </p:spPr>
        <p:txBody>
          <a:bodyPr>
            <a:spAutoFit/>
          </a:bodyPr>
          <a:lstStyle/>
          <a:p>
            <a:pPr algn="ctr"/>
            <a:r>
              <a:rPr lang="en-GB" sz="2000" b="1" dirty="0"/>
              <a:t>The Confronting Dimension </a:t>
            </a:r>
            <a:endParaRPr lang="en-GB" sz="2000" dirty="0" smtClean="0"/>
          </a:p>
          <a:p>
            <a:endParaRPr lang="en-GB" sz="2000" dirty="0" smtClean="0"/>
          </a:p>
          <a:p>
            <a:endParaRPr lang="en-GB" sz="2000" dirty="0"/>
          </a:p>
          <a:p>
            <a:pPr algn="ctr"/>
            <a:r>
              <a:rPr lang="en-GB" sz="2000" dirty="0" smtClean="0"/>
              <a:t>Raising </a:t>
            </a:r>
            <a:r>
              <a:rPr lang="en-GB" sz="2000" dirty="0"/>
              <a:t>the consciousness about the groups processes. </a:t>
            </a:r>
            <a:endParaRPr lang="en-GB" sz="2000" dirty="0" smtClean="0"/>
          </a:p>
          <a:p>
            <a:pPr algn="ctr"/>
            <a:r>
              <a:rPr lang="en-GB" sz="2000" dirty="0" smtClean="0"/>
              <a:t>Any </a:t>
            </a:r>
            <a:r>
              <a:rPr lang="en-GB" sz="2000" dirty="0"/>
              <a:t>resistances, avoidance etc</a:t>
            </a:r>
            <a:r>
              <a:rPr lang="en-GB" sz="2000" dirty="0" smtClean="0"/>
              <a:t>.</a:t>
            </a:r>
            <a:endParaRPr lang="en-GB" sz="2000" dirty="0"/>
          </a:p>
          <a:p>
            <a:pPr algn="ctr"/>
            <a:r>
              <a:rPr lang="en-GB" sz="2000" dirty="0"/>
              <a:t>How can the awareness be draw to potential issues?</a:t>
            </a:r>
          </a:p>
        </p:txBody>
      </p:sp>
    </p:spTree>
    <p:extLst>
      <p:ext uri="{BB962C8B-B14F-4D97-AF65-F5344CB8AC3E}">
        <p14:creationId xmlns:p14="http://schemas.microsoft.com/office/powerpoint/2010/main" val="274539061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7584" y="1988840"/>
            <a:ext cx="7033344" cy="3630113"/>
          </a:xfrm>
          <a:prstGeom prst="rect">
            <a:avLst/>
          </a:prstGeom>
        </p:spPr>
      </p:pic>
      <p:sp>
        <p:nvSpPr>
          <p:cNvPr id="3" name="Content Placeholder 2"/>
          <p:cNvSpPr>
            <a:spLocks noGrp="1"/>
          </p:cNvSpPr>
          <p:nvPr>
            <p:ph idx="1"/>
          </p:nvPr>
        </p:nvSpPr>
        <p:spPr>
          <a:xfrm>
            <a:off x="179512" y="332656"/>
            <a:ext cx="8229600" cy="2736304"/>
          </a:xfrm>
        </p:spPr>
        <p:txBody>
          <a:bodyPr>
            <a:normAutofit fontScale="92500" lnSpcReduction="10000"/>
          </a:bodyPr>
          <a:lstStyle/>
          <a:p>
            <a:pPr marL="0" indent="0">
              <a:buNone/>
            </a:pPr>
            <a:r>
              <a:rPr lang="en-GB" sz="2800" b="1" dirty="0"/>
              <a:t>The Valuing Dimension </a:t>
            </a:r>
            <a:endParaRPr lang="en-GB" sz="2800" b="1" dirty="0" smtClean="0"/>
          </a:p>
          <a:p>
            <a:pPr marL="0" indent="0">
              <a:buNone/>
            </a:pPr>
            <a:endParaRPr lang="en-GB" sz="2800" dirty="0" smtClean="0"/>
          </a:p>
          <a:p>
            <a:pPr marL="0" indent="0">
              <a:buNone/>
            </a:pPr>
            <a:r>
              <a:rPr lang="en-GB" sz="2800" dirty="0" smtClean="0"/>
              <a:t>Developing </a:t>
            </a:r>
            <a:r>
              <a:rPr lang="en-GB" sz="2800" dirty="0"/>
              <a:t>an supportive culture for group members</a:t>
            </a:r>
            <a:r>
              <a:rPr lang="en-GB" sz="2800" dirty="0" smtClean="0"/>
              <a:t>.</a:t>
            </a:r>
          </a:p>
          <a:p>
            <a:pPr marL="0" indent="0">
              <a:buNone/>
            </a:pPr>
            <a:endParaRPr lang="en-GB" sz="2800" dirty="0"/>
          </a:p>
          <a:p>
            <a:pPr marL="0" indent="0">
              <a:buNone/>
            </a:pPr>
            <a:r>
              <a:rPr lang="en-GB" sz="2800" dirty="0"/>
              <a:t>How can this supportive culture be nurtured and maintained?</a:t>
            </a:r>
          </a:p>
          <a:p>
            <a:endParaRPr lang="en-GB" dirty="0"/>
          </a:p>
        </p:txBody>
      </p:sp>
    </p:spTree>
    <p:extLst>
      <p:ext uri="{BB962C8B-B14F-4D97-AF65-F5344CB8AC3E}">
        <p14:creationId xmlns:p14="http://schemas.microsoft.com/office/powerpoint/2010/main" val="216643756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07" y="1124744"/>
            <a:ext cx="9134393" cy="4597048"/>
          </a:xfrm>
          <a:prstGeom prst="rect">
            <a:avLst/>
          </a:prstGeom>
        </p:spPr>
      </p:pic>
      <p:sp>
        <p:nvSpPr>
          <p:cNvPr id="5" name="TextBox 4"/>
          <p:cNvSpPr txBox="1"/>
          <p:nvPr/>
        </p:nvSpPr>
        <p:spPr>
          <a:xfrm>
            <a:off x="107504" y="863134"/>
            <a:ext cx="5785558" cy="523220"/>
          </a:xfrm>
          <a:prstGeom prst="rect">
            <a:avLst/>
          </a:prstGeom>
          <a:noFill/>
        </p:spPr>
        <p:txBody>
          <a:bodyPr wrap="none" rtlCol="0">
            <a:spAutoFit/>
          </a:bodyPr>
          <a:lstStyle/>
          <a:p>
            <a:r>
              <a:rPr lang="en-GB" sz="2800" dirty="0" smtClean="0"/>
              <a:t>The modes and Dimensions merge</a:t>
            </a:r>
            <a:endParaRPr lang="en-GB" sz="2800" dirty="0"/>
          </a:p>
        </p:txBody>
      </p:sp>
      <p:sp>
        <p:nvSpPr>
          <p:cNvPr id="8" name="TextBox 7"/>
          <p:cNvSpPr txBox="1"/>
          <p:nvPr/>
        </p:nvSpPr>
        <p:spPr>
          <a:xfrm>
            <a:off x="107504" y="2060848"/>
            <a:ext cx="6615850" cy="954107"/>
          </a:xfrm>
          <a:prstGeom prst="rect">
            <a:avLst/>
          </a:prstGeom>
          <a:noFill/>
        </p:spPr>
        <p:txBody>
          <a:bodyPr wrap="none" rtlCol="0">
            <a:spAutoFit/>
          </a:bodyPr>
          <a:lstStyle/>
          <a:p>
            <a:r>
              <a:rPr lang="en-GB" sz="2800" dirty="0" smtClean="0"/>
              <a:t>Giving us 18 different options to help the</a:t>
            </a:r>
          </a:p>
          <a:p>
            <a:r>
              <a:rPr lang="en-GB" sz="2800" dirty="0" smtClean="0"/>
              <a:t>Facilitated process grow….</a:t>
            </a:r>
            <a:endParaRPr lang="en-GB" sz="2800" dirty="0"/>
          </a:p>
        </p:txBody>
      </p:sp>
    </p:spTree>
    <p:extLst>
      <p:ext uri="{BB962C8B-B14F-4D97-AF65-F5344CB8AC3E}">
        <p14:creationId xmlns:p14="http://schemas.microsoft.com/office/powerpoint/2010/main" val="3604133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033824761"/>
              </p:ext>
            </p:extLst>
          </p:nvPr>
        </p:nvGraphicFramePr>
        <p:xfrm>
          <a:off x="178043" y="1556792"/>
          <a:ext cx="8784979" cy="3168353"/>
        </p:xfrm>
        <a:graphic>
          <a:graphicData uri="http://schemas.openxmlformats.org/drawingml/2006/table">
            <a:tbl>
              <a:tblPr firstRow="1" bandRow="1">
                <a:tableStyleId>{5C22544A-7EE6-4342-B048-85BDC9FD1C3A}</a:tableStyleId>
              </a:tblPr>
              <a:tblGrid>
                <a:gridCol w="1254997">
                  <a:extLst>
                    <a:ext uri="{9D8B030D-6E8A-4147-A177-3AD203B41FA5}">
                      <a16:colId xmlns:a16="http://schemas.microsoft.com/office/drawing/2014/main" val="457968947"/>
                    </a:ext>
                  </a:extLst>
                </a:gridCol>
                <a:gridCol w="1254997">
                  <a:extLst>
                    <a:ext uri="{9D8B030D-6E8A-4147-A177-3AD203B41FA5}">
                      <a16:colId xmlns:a16="http://schemas.microsoft.com/office/drawing/2014/main" val="3110806559"/>
                    </a:ext>
                  </a:extLst>
                </a:gridCol>
                <a:gridCol w="1254997">
                  <a:extLst>
                    <a:ext uri="{9D8B030D-6E8A-4147-A177-3AD203B41FA5}">
                      <a16:colId xmlns:a16="http://schemas.microsoft.com/office/drawing/2014/main" val="535343817"/>
                    </a:ext>
                  </a:extLst>
                </a:gridCol>
                <a:gridCol w="1254997">
                  <a:extLst>
                    <a:ext uri="{9D8B030D-6E8A-4147-A177-3AD203B41FA5}">
                      <a16:colId xmlns:a16="http://schemas.microsoft.com/office/drawing/2014/main" val="3422248837"/>
                    </a:ext>
                  </a:extLst>
                </a:gridCol>
                <a:gridCol w="1254997">
                  <a:extLst>
                    <a:ext uri="{9D8B030D-6E8A-4147-A177-3AD203B41FA5}">
                      <a16:colId xmlns:a16="http://schemas.microsoft.com/office/drawing/2014/main" val="1995159966"/>
                    </a:ext>
                  </a:extLst>
                </a:gridCol>
                <a:gridCol w="1254997">
                  <a:extLst>
                    <a:ext uri="{9D8B030D-6E8A-4147-A177-3AD203B41FA5}">
                      <a16:colId xmlns:a16="http://schemas.microsoft.com/office/drawing/2014/main" val="772077339"/>
                    </a:ext>
                  </a:extLst>
                </a:gridCol>
                <a:gridCol w="1254997">
                  <a:extLst>
                    <a:ext uri="{9D8B030D-6E8A-4147-A177-3AD203B41FA5}">
                      <a16:colId xmlns:a16="http://schemas.microsoft.com/office/drawing/2014/main" val="396642443"/>
                    </a:ext>
                  </a:extLst>
                </a:gridCol>
              </a:tblGrid>
              <a:tr h="618215">
                <a:tc>
                  <a:txBody>
                    <a:bodyPr/>
                    <a:lstStyle/>
                    <a:p>
                      <a:pPr algn="ctr"/>
                      <a:endParaRPr lang="en-GB" sz="1400" dirty="0">
                        <a:solidFill>
                          <a:schemeClr val="tx1"/>
                        </a:solidFill>
                      </a:endParaRPr>
                    </a:p>
                  </a:txBody>
                  <a:tcPr/>
                </a:tc>
                <a:tc>
                  <a:txBody>
                    <a:bodyPr/>
                    <a:lstStyle/>
                    <a:p>
                      <a:pPr algn="ctr"/>
                      <a:r>
                        <a:rPr lang="en-GB" sz="1400" dirty="0" smtClean="0">
                          <a:solidFill>
                            <a:schemeClr val="tx1"/>
                          </a:solidFill>
                        </a:rPr>
                        <a:t>Planning</a:t>
                      </a:r>
                      <a:endParaRPr lang="en-GB" sz="1400" dirty="0">
                        <a:solidFill>
                          <a:schemeClr val="tx1"/>
                        </a:solidFill>
                      </a:endParaRPr>
                    </a:p>
                  </a:txBody>
                  <a:tcPr/>
                </a:tc>
                <a:tc>
                  <a:txBody>
                    <a:bodyPr/>
                    <a:lstStyle/>
                    <a:p>
                      <a:pPr algn="ctr"/>
                      <a:r>
                        <a:rPr lang="en-GB" sz="1400" dirty="0" smtClean="0">
                          <a:solidFill>
                            <a:schemeClr val="tx1"/>
                          </a:solidFill>
                        </a:rPr>
                        <a:t>Structuring</a:t>
                      </a:r>
                      <a:endParaRPr lang="en-GB" sz="1400" dirty="0">
                        <a:solidFill>
                          <a:schemeClr val="tx1"/>
                        </a:solidFill>
                      </a:endParaRPr>
                    </a:p>
                  </a:txBody>
                  <a:tcPr/>
                </a:tc>
                <a:tc>
                  <a:txBody>
                    <a:bodyPr/>
                    <a:lstStyle/>
                    <a:p>
                      <a:pPr algn="ctr"/>
                      <a:r>
                        <a:rPr lang="en-GB" sz="1400" dirty="0" smtClean="0">
                          <a:solidFill>
                            <a:schemeClr val="tx1"/>
                          </a:solidFill>
                        </a:rPr>
                        <a:t>Meaning</a:t>
                      </a:r>
                      <a:endParaRPr lang="en-GB" sz="1400" dirty="0">
                        <a:solidFill>
                          <a:schemeClr val="tx1"/>
                        </a:solidFill>
                      </a:endParaRPr>
                    </a:p>
                  </a:txBody>
                  <a:tcPr/>
                </a:tc>
                <a:tc>
                  <a:txBody>
                    <a:bodyPr/>
                    <a:lstStyle/>
                    <a:p>
                      <a:pPr algn="ctr"/>
                      <a:r>
                        <a:rPr lang="en-GB" sz="1400" dirty="0" smtClean="0">
                          <a:solidFill>
                            <a:schemeClr val="tx1"/>
                          </a:solidFill>
                        </a:rPr>
                        <a:t>Feeling</a:t>
                      </a:r>
                      <a:endParaRPr lang="en-GB" sz="1400" dirty="0">
                        <a:solidFill>
                          <a:schemeClr val="tx1"/>
                        </a:solidFill>
                      </a:endParaRPr>
                    </a:p>
                  </a:txBody>
                  <a:tcPr/>
                </a:tc>
                <a:tc>
                  <a:txBody>
                    <a:bodyPr/>
                    <a:lstStyle/>
                    <a:p>
                      <a:pPr algn="ctr"/>
                      <a:r>
                        <a:rPr lang="en-GB" sz="1400" dirty="0" smtClean="0">
                          <a:solidFill>
                            <a:schemeClr val="tx1"/>
                          </a:solidFill>
                        </a:rPr>
                        <a:t>Confronting</a:t>
                      </a:r>
                      <a:endParaRPr lang="en-GB" sz="1400" dirty="0">
                        <a:solidFill>
                          <a:schemeClr val="tx1"/>
                        </a:solidFill>
                      </a:endParaRPr>
                    </a:p>
                  </a:txBody>
                  <a:tcPr/>
                </a:tc>
                <a:tc>
                  <a:txBody>
                    <a:bodyPr/>
                    <a:lstStyle/>
                    <a:p>
                      <a:pPr algn="ctr"/>
                      <a:r>
                        <a:rPr lang="en-GB" sz="1400" dirty="0" smtClean="0">
                          <a:solidFill>
                            <a:schemeClr val="tx1"/>
                          </a:solidFill>
                        </a:rPr>
                        <a:t>Valuing</a:t>
                      </a:r>
                      <a:endParaRPr lang="en-GB" sz="1400" dirty="0">
                        <a:solidFill>
                          <a:schemeClr val="tx1"/>
                        </a:solidFill>
                      </a:endParaRPr>
                    </a:p>
                  </a:txBody>
                  <a:tcPr/>
                </a:tc>
                <a:extLst>
                  <a:ext uri="{0D108BD9-81ED-4DB2-BD59-A6C34878D82A}">
                    <a16:rowId xmlns:a16="http://schemas.microsoft.com/office/drawing/2014/main" val="1721563172"/>
                  </a:ext>
                </a:extLst>
              </a:tr>
              <a:tr h="850046">
                <a:tc>
                  <a:txBody>
                    <a:bodyPr/>
                    <a:lstStyle/>
                    <a:p>
                      <a:pPr algn="ctr"/>
                      <a:endParaRPr lang="en-GB" sz="1400" dirty="0" smtClean="0">
                        <a:solidFill>
                          <a:schemeClr val="tx1"/>
                        </a:solidFill>
                      </a:endParaRPr>
                    </a:p>
                    <a:p>
                      <a:pPr algn="ctr"/>
                      <a:r>
                        <a:rPr lang="en-GB" sz="1400" dirty="0" smtClean="0">
                          <a:solidFill>
                            <a:schemeClr val="tx1"/>
                          </a:solidFill>
                        </a:rPr>
                        <a:t>Hierarchical</a:t>
                      </a:r>
                      <a:endParaRPr lang="en-GB" sz="1400" dirty="0">
                        <a:solidFill>
                          <a:schemeClr val="tx1"/>
                        </a:solidFill>
                      </a:endParaRPr>
                    </a:p>
                  </a:txBody>
                  <a:tcPr/>
                </a:tc>
                <a:tc>
                  <a:txBody>
                    <a:bodyPr/>
                    <a:lstStyle/>
                    <a:p>
                      <a:pPr algn="ctr"/>
                      <a:r>
                        <a:rPr lang="en-GB" dirty="0" smtClean="0">
                          <a:solidFill>
                            <a:schemeClr val="tx1"/>
                          </a:solidFill>
                        </a:rPr>
                        <a:t>1</a:t>
                      </a:r>
                      <a:endParaRPr lang="en-GB" dirty="0">
                        <a:solidFill>
                          <a:schemeClr val="tx1"/>
                        </a:solidFill>
                      </a:endParaRPr>
                    </a:p>
                  </a:txBody>
                  <a:tcPr/>
                </a:tc>
                <a:tc>
                  <a:txBody>
                    <a:bodyPr/>
                    <a:lstStyle/>
                    <a:p>
                      <a:pPr algn="ctr"/>
                      <a:r>
                        <a:rPr lang="en-GB" dirty="0" smtClean="0">
                          <a:solidFill>
                            <a:schemeClr val="tx1"/>
                          </a:solidFill>
                        </a:rPr>
                        <a:t>4</a:t>
                      </a:r>
                    </a:p>
                  </a:txBody>
                  <a:tcPr/>
                </a:tc>
                <a:tc>
                  <a:txBody>
                    <a:bodyPr/>
                    <a:lstStyle/>
                    <a:p>
                      <a:pPr algn="ctr"/>
                      <a:r>
                        <a:rPr lang="en-GB" dirty="0" smtClean="0">
                          <a:solidFill>
                            <a:schemeClr val="tx1"/>
                          </a:solidFill>
                        </a:rPr>
                        <a:t>7</a:t>
                      </a:r>
                      <a:endParaRPr lang="en-GB" dirty="0">
                        <a:solidFill>
                          <a:schemeClr val="tx1"/>
                        </a:solidFill>
                      </a:endParaRPr>
                    </a:p>
                  </a:txBody>
                  <a:tcPr/>
                </a:tc>
                <a:tc>
                  <a:txBody>
                    <a:bodyPr/>
                    <a:lstStyle/>
                    <a:p>
                      <a:pPr algn="ctr"/>
                      <a:r>
                        <a:rPr lang="en-GB" dirty="0" smtClean="0">
                          <a:solidFill>
                            <a:schemeClr val="tx1"/>
                          </a:solidFill>
                        </a:rPr>
                        <a:t>10</a:t>
                      </a:r>
                      <a:endParaRPr lang="en-GB" dirty="0">
                        <a:solidFill>
                          <a:schemeClr val="tx1"/>
                        </a:solidFill>
                      </a:endParaRPr>
                    </a:p>
                  </a:txBody>
                  <a:tcPr/>
                </a:tc>
                <a:tc>
                  <a:txBody>
                    <a:bodyPr/>
                    <a:lstStyle/>
                    <a:p>
                      <a:pPr algn="ctr"/>
                      <a:r>
                        <a:rPr lang="en-GB" dirty="0" smtClean="0">
                          <a:solidFill>
                            <a:schemeClr val="tx1"/>
                          </a:solidFill>
                        </a:rPr>
                        <a:t>13</a:t>
                      </a:r>
                      <a:endParaRPr lang="en-GB" dirty="0">
                        <a:solidFill>
                          <a:schemeClr val="tx1"/>
                        </a:solidFill>
                      </a:endParaRPr>
                    </a:p>
                  </a:txBody>
                  <a:tcPr/>
                </a:tc>
                <a:tc>
                  <a:txBody>
                    <a:bodyPr/>
                    <a:lstStyle/>
                    <a:p>
                      <a:pPr algn="ctr"/>
                      <a:r>
                        <a:rPr lang="en-GB" dirty="0" smtClean="0">
                          <a:solidFill>
                            <a:schemeClr val="tx1"/>
                          </a:solidFill>
                        </a:rPr>
                        <a:t>16</a:t>
                      </a:r>
                      <a:endParaRPr lang="en-GB" dirty="0">
                        <a:solidFill>
                          <a:schemeClr val="tx1"/>
                        </a:solidFill>
                      </a:endParaRPr>
                    </a:p>
                  </a:txBody>
                  <a:tcPr/>
                </a:tc>
                <a:extLst>
                  <a:ext uri="{0D108BD9-81ED-4DB2-BD59-A6C34878D82A}">
                    <a16:rowId xmlns:a16="http://schemas.microsoft.com/office/drawing/2014/main" val="2349117217"/>
                  </a:ext>
                </a:extLst>
              </a:tr>
              <a:tr h="850046">
                <a:tc>
                  <a:txBody>
                    <a:bodyPr/>
                    <a:lstStyle/>
                    <a:p>
                      <a:pPr algn="ctr"/>
                      <a:endParaRPr lang="en-GB" sz="1400" dirty="0" smtClean="0">
                        <a:solidFill>
                          <a:schemeClr val="tx1"/>
                        </a:solidFill>
                      </a:endParaRPr>
                    </a:p>
                    <a:p>
                      <a:pPr algn="ctr"/>
                      <a:r>
                        <a:rPr lang="en-GB" sz="1400" dirty="0" smtClean="0">
                          <a:solidFill>
                            <a:schemeClr val="tx1"/>
                          </a:solidFill>
                        </a:rPr>
                        <a:t>Co-operative</a:t>
                      </a:r>
                      <a:endParaRPr lang="en-GB" sz="1400" dirty="0">
                        <a:solidFill>
                          <a:schemeClr val="tx1"/>
                        </a:solidFill>
                      </a:endParaRPr>
                    </a:p>
                  </a:txBody>
                  <a:tcPr/>
                </a:tc>
                <a:tc>
                  <a:txBody>
                    <a:bodyPr/>
                    <a:lstStyle/>
                    <a:p>
                      <a:pPr algn="ctr"/>
                      <a:r>
                        <a:rPr lang="en-GB" dirty="0" smtClean="0">
                          <a:solidFill>
                            <a:schemeClr val="tx1"/>
                          </a:solidFill>
                        </a:rPr>
                        <a:t>2</a:t>
                      </a:r>
                      <a:endParaRPr lang="en-GB" dirty="0">
                        <a:solidFill>
                          <a:schemeClr val="tx1"/>
                        </a:solidFill>
                      </a:endParaRPr>
                    </a:p>
                  </a:txBody>
                  <a:tcPr/>
                </a:tc>
                <a:tc>
                  <a:txBody>
                    <a:bodyPr/>
                    <a:lstStyle/>
                    <a:p>
                      <a:pPr algn="ctr"/>
                      <a:r>
                        <a:rPr lang="en-GB" dirty="0" smtClean="0">
                          <a:solidFill>
                            <a:schemeClr val="tx1"/>
                          </a:solidFill>
                        </a:rPr>
                        <a:t>5</a:t>
                      </a:r>
                      <a:endParaRPr lang="en-GB" dirty="0">
                        <a:solidFill>
                          <a:schemeClr val="tx1"/>
                        </a:solidFill>
                      </a:endParaRPr>
                    </a:p>
                  </a:txBody>
                  <a:tcPr/>
                </a:tc>
                <a:tc>
                  <a:txBody>
                    <a:bodyPr/>
                    <a:lstStyle/>
                    <a:p>
                      <a:pPr algn="ctr"/>
                      <a:r>
                        <a:rPr lang="en-GB" dirty="0" smtClean="0">
                          <a:solidFill>
                            <a:schemeClr val="tx1"/>
                          </a:solidFill>
                        </a:rPr>
                        <a:t>8</a:t>
                      </a:r>
                      <a:endParaRPr lang="en-GB" dirty="0">
                        <a:solidFill>
                          <a:schemeClr val="tx1"/>
                        </a:solidFill>
                      </a:endParaRPr>
                    </a:p>
                  </a:txBody>
                  <a:tcPr/>
                </a:tc>
                <a:tc>
                  <a:txBody>
                    <a:bodyPr/>
                    <a:lstStyle/>
                    <a:p>
                      <a:pPr algn="ctr"/>
                      <a:r>
                        <a:rPr lang="en-GB" dirty="0" smtClean="0">
                          <a:solidFill>
                            <a:schemeClr val="tx1"/>
                          </a:solidFill>
                        </a:rPr>
                        <a:t>11</a:t>
                      </a:r>
                      <a:endParaRPr lang="en-GB" dirty="0">
                        <a:solidFill>
                          <a:schemeClr val="tx1"/>
                        </a:solidFill>
                      </a:endParaRPr>
                    </a:p>
                  </a:txBody>
                  <a:tcPr/>
                </a:tc>
                <a:tc>
                  <a:txBody>
                    <a:bodyPr/>
                    <a:lstStyle/>
                    <a:p>
                      <a:pPr algn="ctr"/>
                      <a:r>
                        <a:rPr lang="en-GB" dirty="0" smtClean="0">
                          <a:solidFill>
                            <a:schemeClr val="tx1"/>
                          </a:solidFill>
                        </a:rPr>
                        <a:t>14</a:t>
                      </a:r>
                      <a:endParaRPr lang="en-GB" dirty="0">
                        <a:solidFill>
                          <a:schemeClr val="tx1"/>
                        </a:solidFill>
                      </a:endParaRPr>
                    </a:p>
                  </a:txBody>
                  <a:tcPr/>
                </a:tc>
                <a:tc>
                  <a:txBody>
                    <a:bodyPr/>
                    <a:lstStyle/>
                    <a:p>
                      <a:pPr algn="ctr"/>
                      <a:r>
                        <a:rPr lang="en-GB" dirty="0" smtClean="0">
                          <a:solidFill>
                            <a:schemeClr val="tx1"/>
                          </a:solidFill>
                        </a:rPr>
                        <a:t>17</a:t>
                      </a:r>
                      <a:endParaRPr lang="en-GB" dirty="0">
                        <a:solidFill>
                          <a:schemeClr val="tx1"/>
                        </a:solidFill>
                      </a:endParaRPr>
                    </a:p>
                  </a:txBody>
                  <a:tcPr/>
                </a:tc>
                <a:extLst>
                  <a:ext uri="{0D108BD9-81ED-4DB2-BD59-A6C34878D82A}">
                    <a16:rowId xmlns:a16="http://schemas.microsoft.com/office/drawing/2014/main" val="1021638112"/>
                  </a:ext>
                </a:extLst>
              </a:tr>
              <a:tr h="850046">
                <a:tc>
                  <a:txBody>
                    <a:bodyPr/>
                    <a:lstStyle/>
                    <a:p>
                      <a:pPr algn="ctr"/>
                      <a:endParaRPr lang="en-GB" sz="1400" dirty="0" smtClean="0">
                        <a:solidFill>
                          <a:schemeClr val="tx1"/>
                        </a:solidFill>
                      </a:endParaRPr>
                    </a:p>
                    <a:p>
                      <a:pPr algn="ctr"/>
                      <a:r>
                        <a:rPr lang="en-GB" sz="1400" dirty="0" smtClean="0">
                          <a:solidFill>
                            <a:schemeClr val="tx1"/>
                          </a:solidFill>
                        </a:rPr>
                        <a:t>Autonomous</a:t>
                      </a:r>
                      <a:endParaRPr lang="en-GB" sz="1400" dirty="0">
                        <a:solidFill>
                          <a:schemeClr val="tx1"/>
                        </a:solidFill>
                      </a:endParaRPr>
                    </a:p>
                  </a:txBody>
                  <a:tcPr/>
                </a:tc>
                <a:tc>
                  <a:txBody>
                    <a:bodyPr/>
                    <a:lstStyle/>
                    <a:p>
                      <a:pPr algn="ctr"/>
                      <a:r>
                        <a:rPr lang="en-GB" dirty="0" smtClean="0">
                          <a:solidFill>
                            <a:schemeClr val="tx1"/>
                          </a:solidFill>
                        </a:rPr>
                        <a:t>3</a:t>
                      </a:r>
                      <a:endParaRPr lang="en-GB" dirty="0">
                        <a:solidFill>
                          <a:schemeClr val="tx1"/>
                        </a:solidFill>
                      </a:endParaRPr>
                    </a:p>
                  </a:txBody>
                  <a:tcPr/>
                </a:tc>
                <a:tc>
                  <a:txBody>
                    <a:bodyPr/>
                    <a:lstStyle/>
                    <a:p>
                      <a:pPr algn="ctr"/>
                      <a:r>
                        <a:rPr lang="en-GB" dirty="0" smtClean="0">
                          <a:solidFill>
                            <a:schemeClr val="tx1"/>
                          </a:solidFill>
                        </a:rPr>
                        <a:t>6</a:t>
                      </a:r>
                      <a:endParaRPr lang="en-GB" dirty="0">
                        <a:solidFill>
                          <a:schemeClr val="tx1"/>
                        </a:solidFill>
                      </a:endParaRPr>
                    </a:p>
                  </a:txBody>
                  <a:tcPr/>
                </a:tc>
                <a:tc>
                  <a:txBody>
                    <a:bodyPr/>
                    <a:lstStyle/>
                    <a:p>
                      <a:pPr algn="ctr"/>
                      <a:r>
                        <a:rPr lang="en-GB" dirty="0" smtClean="0">
                          <a:solidFill>
                            <a:schemeClr val="tx1"/>
                          </a:solidFill>
                        </a:rPr>
                        <a:t>9</a:t>
                      </a:r>
                      <a:endParaRPr lang="en-GB" dirty="0">
                        <a:solidFill>
                          <a:schemeClr val="tx1"/>
                        </a:solidFill>
                      </a:endParaRPr>
                    </a:p>
                  </a:txBody>
                  <a:tcPr/>
                </a:tc>
                <a:tc>
                  <a:txBody>
                    <a:bodyPr/>
                    <a:lstStyle/>
                    <a:p>
                      <a:pPr algn="ctr"/>
                      <a:r>
                        <a:rPr lang="en-GB" dirty="0" smtClean="0">
                          <a:solidFill>
                            <a:schemeClr val="tx1"/>
                          </a:solidFill>
                        </a:rPr>
                        <a:t>12</a:t>
                      </a:r>
                      <a:endParaRPr lang="en-GB" dirty="0">
                        <a:solidFill>
                          <a:schemeClr val="tx1"/>
                        </a:solidFill>
                      </a:endParaRPr>
                    </a:p>
                  </a:txBody>
                  <a:tcPr/>
                </a:tc>
                <a:tc>
                  <a:txBody>
                    <a:bodyPr/>
                    <a:lstStyle/>
                    <a:p>
                      <a:pPr algn="ctr"/>
                      <a:r>
                        <a:rPr lang="en-GB" dirty="0" smtClean="0">
                          <a:solidFill>
                            <a:schemeClr val="tx1"/>
                          </a:solidFill>
                        </a:rPr>
                        <a:t>15</a:t>
                      </a:r>
                      <a:endParaRPr lang="en-GB" dirty="0">
                        <a:solidFill>
                          <a:schemeClr val="tx1"/>
                        </a:solidFill>
                      </a:endParaRPr>
                    </a:p>
                  </a:txBody>
                  <a:tcPr/>
                </a:tc>
                <a:tc>
                  <a:txBody>
                    <a:bodyPr/>
                    <a:lstStyle/>
                    <a:p>
                      <a:pPr algn="ctr"/>
                      <a:r>
                        <a:rPr lang="en-GB" dirty="0" smtClean="0">
                          <a:solidFill>
                            <a:schemeClr val="tx1"/>
                          </a:solidFill>
                        </a:rPr>
                        <a:t>18</a:t>
                      </a:r>
                      <a:endParaRPr lang="en-GB" dirty="0">
                        <a:solidFill>
                          <a:schemeClr val="tx1"/>
                        </a:solidFill>
                      </a:endParaRPr>
                    </a:p>
                  </a:txBody>
                  <a:tcPr/>
                </a:tc>
                <a:extLst>
                  <a:ext uri="{0D108BD9-81ED-4DB2-BD59-A6C34878D82A}">
                    <a16:rowId xmlns:a16="http://schemas.microsoft.com/office/drawing/2014/main" val="1372659072"/>
                  </a:ext>
                </a:extLst>
              </a:tr>
            </a:tbl>
          </a:graphicData>
        </a:graphic>
      </p:graphicFrame>
      <p:sp>
        <p:nvSpPr>
          <p:cNvPr id="5" name="TextBox 4"/>
          <p:cNvSpPr txBox="1"/>
          <p:nvPr/>
        </p:nvSpPr>
        <p:spPr>
          <a:xfrm>
            <a:off x="178043" y="404664"/>
            <a:ext cx="4896544" cy="646331"/>
          </a:xfrm>
          <a:prstGeom prst="rect">
            <a:avLst/>
          </a:prstGeom>
          <a:noFill/>
        </p:spPr>
        <p:txBody>
          <a:bodyPr wrap="square" rtlCol="0">
            <a:spAutoFit/>
          </a:bodyPr>
          <a:lstStyle/>
          <a:p>
            <a:r>
              <a:rPr lang="en-GB" sz="3600" dirty="0" smtClean="0"/>
              <a:t>The 18 basic Options</a:t>
            </a:r>
            <a:endParaRPr lang="en-GB" sz="3600" dirty="0"/>
          </a:p>
        </p:txBody>
      </p:sp>
      <p:sp>
        <p:nvSpPr>
          <p:cNvPr id="6" name="Oval 5"/>
          <p:cNvSpPr/>
          <p:nvPr/>
        </p:nvSpPr>
        <p:spPr>
          <a:xfrm>
            <a:off x="1835696"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8100392"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4316580"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6118660" y="5046276"/>
            <a:ext cx="2313454" cy="369332"/>
          </a:xfrm>
          <a:prstGeom prst="rect">
            <a:avLst/>
          </a:prstGeom>
          <a:noFill/>
        </p:spPr>
        <p:txBody>
          <a:bodyPr wrap="none" rtlCol="0">
            <a:spAutoFit/>
          </a:bodyPr>
          <a:lstStyle/>
          <a:p>
            <a:r>
              <a:rPr lang="en-GB" dirty="0" smtClean="0">
                <a:hlinkClick r:id="rId2"/>
              </a:rPr>
              <a:t>Summary on moodle</a:t>
            </a:r>
            <a:endParaRPr lang="en-GB" dirty="0"/>
          </a:p>
        </p:txBody>
      </p:sp>
    </p:spTree>
    <p:extLst>
      <p:ext uri="{BB962C8B-B14F-4D97-AF65-F5344CB8AC3E}">
        <p14:creationId xmlns:p14="http://schemas.microsoft.com/office/powerpoint/2010/main" val="1784919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033824761"/>
              </p:ext>
            </p:extLst>
          </p:nvPr>
        </p:nvGraphicFramePr>
        <p:xfrm>
          <a:off x="178043" y="1556792"/>
          <a:ext cx="8784979" cy="3168353"/>
        </p:xfrm>
        <a:graphic>
          <a:graphicData uri="http://schemas.openxmlformats.org/drawingml/2006/table">
            <a:tbl>
              <a:tblPr firstRow="1" bandRow="1">
                <a:tableStyleId>{5C22544A-7EE6-4342-B048-85BDC9FD1C3A}</a:tableStyleId>
              </a:tblPr>
              <a:tblGrid>
                <a:gridCol w="1254997">
                  <a:extLst>
                    <a:ext uri="{9D8B030D-6E8A-4147-A177-3AD203B41FA5}">
                      <a16:colId xmlns:a16="http://schemas.microsoft.com/office/drawing/2014/main" val="457968947"/>
                    </a:ext>
                  </a:extLst>
                </a:gridCol>
                <a:gridCol w="1254997">
                  <a:extLst>
                    <a:ext uri="{9D8B030D-6E8A-4147-A177-3AD203B41FA5}">
                      <a16:colId xmlns:a16="http://schemas.microsoft.com/office/drawing/2014/main" val="3110806559"/>
                    </a:ext>
                  </a:extLst>
                </a:gridCol>
                <a:gridCol w="1254997">
                  <a:extLst>
                    <a:ext uri="{9D8B030D-6E8A-4147-A177-3AD203B41FA5}">
                      <a16:colId xmlns:a16="http://schemas.microsoft.com/office/drawing/2014/main" val="535343817"/>
                    </a:ext>
                  </a:extLst>
                </a:gridCol>
                <a:gridCol w="1254997">
                  <a:extLst>
                    <a:ext uri="{9D8B030D-6E8A-4147-A177-3AD203B41FA5}">
                      <a16:colId xmlns:a16="http://schemas.microsoft.com/office/drawing/2014/main" val="3422248837"/>
                    </a:ext>
                  </a:extLst>
                </a:gridCol>
                <a:gridCol w="1254997">
                  <a:extLst>
                    <a:ext uri="{9D8B030D-6E8A-4147-A177-3AD203B41FA5}">
                      <a16:colId xmlns:a16="http://schemas.microsoft.com/office/drawing/2014/main" val="1995159966"/>
                    </a:ext>
                  </a:extLst>
                </a:gridCol>
                <a:gridCol w="1254997">
                  <a:extLst>
                    <a:ext uri="{9D8B030D-6E8A-4147-A177-3AD203B41FA5}">
                      <a16:colId xmlns:a16="http://schemas.microsoft.com/office/drawing/2014/main" val="772077339"/>
                    </a:ext>
                  </a:extLst>
                </a:gridCol>
                <a:gridCol w="1254997">
                  <a:extLst>
                    <a:ext uri="{9D8B030D-6E8A-4147-A177-3AD203B41FA5}">
                      <a16:colId xmlns:a16="http://schemas.microsoft.com/office/drawing/2014/main" val="396642443"/>
                    </a:ext>
                  </a:extLst>
                </a:gridCol>
              </a:tblGrid>
              <a:tr h="618215">
                <a:tc>
                  <a:txBody>
                    <a:bodyPr/>
                    <a:lstStyle/>
                    <a:p>
                      <a:pPr algn="ctr"/>
                      <a:endParaRPr lang="en-GB" sz="1400" dirty="0">
                        <a:solidFill>
                          <a:schemeClr val="tx1"/>
                        </a:solidFill>
                      </a:endParaRPr>
                    </a:p>
                  </a:txBody>
                  <a:tcPr/>
                </a:tc>
                <a:tc>
                  <a:txBody>
                    <a:bodyPr/>
                    <a:lstStyle/>
                    <a:p>
                      <a:pPr algn="ctr"/>
                      <a:r>
                        <a:rPr lang="en-GB" sz="1400" dirty="0" smtClean="0">
                          <a:solidFill>
                            <a:schemeClr val="tx1"/>
                          </a:solidFill>
                        </a:rPr>
                        <a:t>Planning</a:t>
                      </a:r>
                      <a:endParaRPr lang="en-GB" sz="1400" dirty="0">
                        <a:solidFill>
                          <a:schemeClr val="tx1"/>
                        </a:solidFill>
                      </a:endParaRPr>
                    </a:p>
                  </a:txBody>
                  <a:tcPr/>
                </a:tc>
                <a:tc>
                  <a:txBody>
                    <a:bodyPr/>
                    <a:lstStyle/>
                    <a:p>
                      <a:pPr algn="ctr"/>
                      <a:r>
                        <a:rPr lang="en-GB" sz="1400" dirty="0" smtClean="0">
                          <a:solidFill>
                            <a:schemeClr val="tx1"/>
                          </a:solidFill>
                        </a:rPr>
                        <a:t>Structuring</a:t>
                      </a:r>
                      <a:endParaRPr lang="en-GB" sz="1400" dirty="0">
                        <a:solidFill>
                          <a:schemeClr val="tx1"/>
                        </a:solidFill>
                      </a:endParaRPr>
                    </a:p>
                  </a:txBody>
                  <a:tcPr/>
                </a:tc>
                <a:tc>
                  <a:txBody>
                    <a:bodyPr/>
                    <a:lstStyle/>
                    <a:p>
                      <a:pPr algn="ctr"/>
                      <a:r>
                        <a:rPr lang="en-GB" sz="1400" dirty="0" smtClean="0">
                          <a:solidFill>
                            <a:schemeClr val="tx1"/>
                          </a:solidFill>
                        </a:rPr>
                        <a:t>Meaning</a:t>
                      </a:r>
                      <a:endParaRPr lang="en-GB" sz="1400" dirty="0">
                        <a:solidFill>
                          <a:schemeClr val="tx1"/>
                        </a:solidFill>
                      </a:endParaRPr>
                    </a:p>
                  </a:txBody>
                  <a:tcPr/>
                </a:tc>
                <a:tc>
                  <a:txBody>
                    <a:bodyPr/>
                    <a:lstStyle/>
                    <a:p>
                      <a:pPr algn="ctr"/>
                      <a:r>
                        <a:rPr lang="en-GB" sz="1400" dirty="0" smtClean="0">
                          <a:solidFill>
                            <a:schemeClr val="tx1"/>
                          </a:solidFill>
                        </a:rPr>
                        <a:t>Feeling</a:t>
                      </a:r>
                      <a:endParaRPr lang="en-GB" sz="1400" dirty="0">
                        <a:solidFill>
                          <a:schemeClr val="tx1"/>
                        </a:solidFill>
                      </a:endParaRPr>
                    </a:p>
                  </a:txBody>
                  <a:tcPr/>
                </a:tc>
                <a:tc>
                  <a:txBody>
                    <a:bodyPr/>
                    <a:lstStyle/>
                    <a:p>
                      <a:pPr algn="ctr"/>
                      <a:r>
                        <a:rPr lang="en-GB" sz="1400" dirty="0" smtClean="0">
                          <a:solidFill>
                            <a:schemeClr val="tx1"/>
                          </a:solidFill>
                        </a:rPr>
                        <a:t>Confronting</a:t>
                      </a:r>
                      <a:endParaRPr lang="en-GB" sz="1400" dirty="0">
                        <a:solidFill>
                          <a:schemeClr val="tx1"/>
                        </a:solidFill>
                      </a:endParaRPr>
                    </a:p>
                  </a:txBody>
                  <a:tcPr/>
                </a:tc>
                <a:tc>
                  <a:txBody>
                    <a:bodyPr/>
                    <a:lstStyle/>
                    <a:p>
                      <a:pPr algn="ctr"/>
                      <a:r>
                        <a:rPr lang="en-GB" sz="1400" dirty="0" smtClean="0">
                          <a:solidFill>
                            <a:schemeClr val="tx1"/>
                          </a:solidFill>
                        </a:rPr>
                        <a:t>Valuing</a:t>
                      </a:r>
                      <a:endParaRPr lang="en-GB" sz="1400" dirty="0">
                        <a:solidFill>
                          <a:schemeClr val="tx1"/>
                        </a:solidFill>
                      </a:endParaRPr>
                    </a:p>
                  </a:txBody>
                  <a:tcPr/>
                </a:tc>
                <a:extLst>
                  <a:ext uri="{0D108BD9-81ED-4DB2-BD59-A6C34878D82A}">
                    <a16:rowId xmlns:a16="http://schemas.microsoft.com/office/drawing/2014/main" val="1721563172"/>
                  </a:ext>
                </a:extLst>
              </a:tr>
              <a:tr h="850046">
                <a:tc>
                  <a:txBody>
                    <a:bodyPr/>
                    <a:lstStyle/>
                    <a:p>
                      <a:pPr algn="ctr"/>
                      <a:endParaRPr lang="en-GB" sz="1400" dirty="0" smtClean="0">
                        <a:solidFill>
                          <a:schemeClr val="tx1"/>
                        </a:solidFill>
                      </a:endParaRPr>
                    </a:p>
                    <a:p>
                      <a:pPr algn="ctr"/>
                      <a:r>
                        <a:rPr lang="en-GB" sz="1400" dirty="0" smtClean="0">
                          <a:solidFill>
                            <a:schemeClr val="tx1"/>
                          </a:solidFill>
                        </a:rPr>
                        <a:t>Hierarchical</a:t>
                      </a:r>
                      <a:endParaRPr lang="en-GB" sz="1400" dirty="0">
                        <a:solidFill>
                          <a:schemeClr val="tx1"/>
                        </a:solidFill>
                      </a:endParaRPr>
                    </a:p>
                  </a:txBody>
                  <a:tcPr/>
                </a:tc>
                <a:tc>
                  <a:txBody>
                    <a:bodyPr/>
                    <a:lstStyle/>
                    <a:p>
                      <a:pPr algn="ctr"/>
                      <a:r>
                        <a:rPr lang="en-GB" dirty="0" smtClean="0">
                          <a:solidFill>
                            <a:schemeClr val="tx1"/>
                          </a:solidFill>
                        </a:rPr>
                        <a:t>1</a:t>
                      </a:r>
                      <a:endParaRPr lang="en-GB" dirty="0">
                        <a:solidFill>
                          <a:schemeClr val="tx1"/>
                        </a:solidFill>
                      </a:endParaRPr>
                    </a:p>
                  </a:txBody>
                  <a:tcPr/>
                </a:tc>
                <a:tc>
                  <a:txBody>
                    <a:bodyPr/>
                    <a:lstStyle/>
                    <a:p>
                      <a:pPr algn="ctr"/>
                      <a:r>
                        <a:rPr lang="en-GB" dirty="0" smtClean="0">
                          <a:solidFill>
                            <a:schemeClr val="tx1"/>
                          </a:solidFill>
                        </a:rPr>
                        <a:t>4</a:t>
                      </a:r>
                    </a:p>
                  </a:txBody>
                  <a:tcPr/>
                </a:tc>
                <a:tc>
                  <a:txBody>
                    <a:bodyPr/>
                    <a:lstStyle/>
                    <a:p>
                      <a:pPr algn="ctr"/>
                      <a:r>
                        <a:rPr lang="en-GB" dirty="0" smtClean="0">
                          <a:solidFill>
                            <a:schemeClr val="tx1"/>
                          </a:solidFill>
                        </a:rPr>
                        <a:t>7</a:t>
                      </a:r>
                      <a:endParaRPr lang="en-GB" dirty="0">
                        <a:solidFill>
                          <a:schemeClr val="tx1"/>
                        </a:solidFill>
                      </a:endParaRPr>
                    </a:p>
                  </a:txBody>
                  <a:tcPr/>
                </a:tc>
                <a:tc>
                  <a:txBody>
                    <a:bodyPr/>
                    <a:lstStyle/>
                    <a:p>
                      <a:pPr algn="ctr"/>
                      <a:r>
                        <a:rPr lang="en-GB" dirty="0" smtClean="0">
                          <a:solidFill>
                            <a:schemeClr val="tx1"/>
                          </a:solidFill>
                        </a:rPr>
                        <a:t>10</a:t>
                      </a:r>
                      <a:endParaRPr lang="en-GB" dirty="0">
                        <a:solidFill>
                          <a:schemeClr val="tx1"/>
                        </a:solidFill>
                      </a:endParaRPr>
                    </a:p>
                  </a:txBody>
                  <a:tcPr/>
                </a:tc>
                <a:tc>
                  <a:txBody>
                    <a:bodyPr/>
                    <a:lstStyle/>
                    <a:p>
                      <a:pPr algn="ctr"/>
                      <a:r>
                        <a:rPr lang="en-GB" dirty="0" smtClean="0">
                          <a:solidFill>
                            <a:schemeClr val="tx1"/>
                          </a:solidFill>
                        </a:rPr>
                        <a:t>13</a:t>
                      </a:r>
                      <a:endParaRPr lang="en-GB" dirty="0">
                        <a:solidFill>
                          <a:schemeClr val="tx1"/>
                        </a:solidFill>
                      </a:endParaRPr>
                    </a:p>
                  </a:txBody>
                  <a:tcPr/>
                </a:tc>
                <a:tc>
                  <a:txBody>
                    <a:bodyPr/>
                    <a:lstStyle/>
                    <a:p>
                      <a:pPr algn="ctr"/>
                      <a:r>
                        <a:rPr lang="en-GB" dirty="0" smtClean="0">
                          <a:solidFill>
                            <a:schemeClr val="tx1"/>
                          </a:solidFill>
                        </a:rPr>
                        <a:t>16</a:t>
                      </a:r>
                      <a:endParaRPr lang="en-GB" dirty="0">
                        <a:solidFill>
                          <a:schemeClr val="tx1"/>
                        </a:solidFill>
                      </a:endParaRPr>
                    </a:p>
                  </a:txBody>
                  <a:tcPr/>
                </a:tc>
                <a:extLst>
                  <a:ext uri="{0D108BD9-81ED-4DB2-BD59-A6C34878D82A}">
                    <a16:rowId xmlns:a16="http://schemas.microsoft.com/office/drawing/2014/main" val="2349117217"/>
                  </a:ext>
                </a:extLst>
              </a:tr>
              <a:tr h="850046">
                <a:tc>
                  <a:txBody>
                    <a:bodyPr/>
                    <a:lstStyle/>
                    <a:p>
                      <a:pPr algn="ctr"/>
                      <a:endParaRPr lang="en-GB" sz="1400" dirty="0" smtClean="0">
                        <a:solidFill>
                          <a:schemeClr val="tx1"/>
                        </a:solidFill>
                      </a:endParaRPr>
                    </a:p>
                    <a:p>
                      <a:pPr algn="ctr"/>
                      <a:r>
                        <a:rPr lang="en-GB" sz="1400" dirty="0" smtClean="0">
                          <a:solidFill>
                            <a:schemeClr val="tx1"/>
                          </a:solidFill>
                        </a:rPr>
                        <a:t>Co-operative</a:t>
                      </a:r>
                      <a:endParaRPr lang="en-GB" sz="1400" dirty="0">
                        <a:solidFill>
                          <a:schemeClr val="tx1"/>
                        </a:solidFill>
                      </a:endParaRPr>
                    </a:p>
                  </a:txBody>
                  <a:tcPr/>
                </a:tc>
                <a:tc>
                  <a:txBody>
                    <a:bodyPr/>
                    <a:lstStyle/>
                    <a:p>
                      <a:pPr algn="ctr"/>
                      <a:r>
                        <a:rPr lang="en-GB" dirty="0" smtClean="0">
                          <a:solidFill>
                            <a:schemeClr val="tx1"/>
                          </a:solidFill>
                        </a:rPr>
                        <a:t>2</a:t>
                      </a:r>
                      <a:endParaRPr lang="en-GB" dirty="0">
                        <a:solidFill>
                          <a:schemeClr val="tx1"/>
                        </a:solidFill>
                      </a:endParaRPr>
                    </a:p>
                  </a:txBody>
                  <a:tcPr/>
                </a:tc>
                <a:tc>
                  <a:txBody>
                    <a:bodyPr/>
                    <a:lstStyle/>
                    <a:p>
                      <a:pPr algn="ctr"/>
                      <a:r>
                        <a:rPr lang="en-GB" dirty="0" smtClean="0">
                          <a:solidFill>
                            <a:schemeClr val="tx1"/>
                          </a:solidFill>
                        </a:rPr>
                        <a:t>5</a:t>
                      </a:r>
                      <a:endParaRPr lang="en-GB" dirty="0">
                        <a:solidFill>
                          <a:schemeClr val="tx1"/>
                        </a:solidFill>
                      </a:endParaRPr>
                    </a:p>
                  </a:txBody>
                  <a:tcPr/>
                </a:tc>
                <a:tc>
                  <a:txBody>
                    <a:bodyPr/>
                    <a:lstStyle/>
                    <a:p>
                      <a:pPr algn="ctr"/>
                      <a:r>
                        <a:rPr lang="en-GB" dirty="0" smtClean="0">
                          <a:solidFill>
                            <a:schemeClr val="tx1"/>
                          </a:solidFill>
                        </a:rPr>
                        <a:t>8</a:t>
                      </a:r>
                      <a:endParaRPr lang="en-GB" dirty="0">
                        <a:solidFill>
                          <a:schemeClr val="tx1"/>
                        </a:solidFill>
                      </a:endParaRPr>
                    </a:p>
                  </a:txBody>
                  <a:tcPr/>
                </a:tc>
                <a:tc>
                  <a:txBody>
                    <a:bodyPr/>
                    <a:lstStyle/>
                    <a:p>
                      <a:pPr algn="ctr"/>
                      <a:r>
                        <a:rPr lang="en-GB" dirty="0" smtClean="0">
                          <a:solidFill>
                            <a:schemeClr val="tx1"/>
                          </a:solidFill>
                        </a:rPr>
                        <a:t>11</a:t>
                      </a:r>
                      <a:endParaRPr lang="en-GB" dirty="0">
                        <a:solidFill>
                          <a:schemeClr val="tx1"/>
                        </a:solidFill>
                      </a:endParaRPr>
                    </a:p>
                  </a:txBody>
                  <a:tcPr/>
                </a:tc>
                <a:tc>
                  <a:txBody>
                    <a:bodyPr/>
                    <a:lstStyle/>
                    <a:p>
                      <a:pPr algn="ctr"/>
                      <a:r>
                        <a:rPr lang="en-GB" dirty="0" smtClean="0">
                          <a:solidFill>
                            <a:schemeClr val="tx1"/>
                          </a:solidFill>
                        </a:rPr>
                        <a:t>14</a:t>
                      </a:r>
                      <a:endParaRPr lang="en-GB" dirty="0">
                        <a:solidFill>
                          <a:schemeClr val="tx1"/>
                        </a:solidFill>
                      </a:endParaRPr>
                    </a:p>
                  </a:txBody>
                  <a:tcPr/>
                </a:tc>
                <a:tc>
                  <a:txBody>
                    <a:bodyPr/>
                    <a:lstStyle/>
                    <a:p>
                      <a:pPr algn="ctr"/>
                      <a:r>
                        <a:rPr lang="en-GB" dirty="0" smtClean="0">
                          <a:solidFill>
                            <a:schemeClr val="tx1"/>
                          </a:solidFill>
                        </a:rPr>
                        <a:t>17</a:t>
                      </a:r>
                      <a:endParaRPr lang="en-GB" dirty="0">
                        <a:solidFill>
                          <a:schemeClr val="tx1"/>
                        </a:solidFill>
                      </a:endParaRPr>
                    </a:p>
                  </a:txBody>
                  <a:tcPr/>
                </a:tc>
                <a:extLst>
                  <a:ext uri="{0D108BD9-81ED-4DB2-BD59-A6C34878D82A}">
                    <a16:rowId xmlns:a16="http://schemas.microsoft.com/office/drawing/2014/main" val="1021638112"/>
                  </a:ext>
                </a:extLst>
              </a:tr>
              <a:tr h="850046">
                <a:tc>
                  <a:txBody>
                    <a:bodyPr/>
                    <a:lstStyle/>
                    <a:p>
                      <a:pPr algn="ctr"/>
                      <a:endParaRPr lang="en-GB" sz="1400" dirty="0" smtClean="0">
                        <a:solidFill>
                          <a:schemeClr val="tx1"/>
                        </a:solidFill>
                      </a:endParaRPr>
                    </a:p>
                    <a:p>
                      <a:pPr algn="ctr"/>
                      <a:r>
                        <a:rPr lang="en-GB" sz="1400" dirty="0" smtClean="0">
                          <a:solidFill>
                            <a:schemeClr val="tx1"/>
                          </a:solidFill>
                        </a:rPr>
                        <a:t>Autonomous</a:t>
                      </a:r>
                      <a:endParaRPr lang="en-GB" sz="1400" dirty="0">
                        <a:solidFill>
                          <a:schemeClr val="tx1"/>
                        </a:solidFill>
                      </a:endParaRPr>
                    </a:p>
                  </a:txBody>
                  <a:tcPr/>
                </a:tc>
                <a:tc>
                  <a:txBody>
                    <a:bodyPr/>
                    <a:lstStyle/>
                    <a:p>
                      <a:pPr algn="ctr"/>
                      <a:r>
                        <a:rPr lang="en-GB" dirty="0" smtClean="0">
                          <a:solidFill>
                            <a:schemeClr val="tx1"/>
                          </a:solidFill>
                        </a:rPr>
                        <a:t>3</a:t>
                      </a:r>
                      <a:endParaRPr lang="en-GB" dirty="0">
                        <a:solidFill>
                          <a:schemeClr val="tx1"/>
                        </a:solidFill>
                      </a:endParaRPr>
                    </a:p>
                  </a:txBody>
                  <a:tcPr/>
                </a:tc>
                <a:tc>
                  <a:txBody>
                    <a:bodyPr/>
                    <a:lstStyle/>
                    <a:p>
                      <a:pPr algn="ctr"/>
                      <a:r>
                        <a:rPr lang="en-GB" dirty="0" smtClean="0">
                          <a:solidFill>
                            <a:schemeClr val="tx1"/>
                          </a:solidFill>
                        </a:rPr>
                        <a:t>6</a:t>
                      </a:r>
                      <a:endParaRPr lang="en-GB" dirty="0">
                        <a:solidFill>
                          <a:schemeClr val="tx1"/>
                        </a:solidFill>
                      </a:endParaRPr>
                    </a:p>
                  </a:txBody>
                  <a:tcPr/>
                </a:tc>
                <a:tc>
                  <a:txBody>
                    <a:bodyPr/>
                    <a:lstStyle/>
                    <a:p>
                      <a:pPr algn="ctr"/>
                      <a:r>
                        <a:rPr lang="en-GB" dirty="0" smtClean="0">
                          <a:solidFill>
                            <a:schemeClr val="tx1"/>
                          </a:solidFill>
                        </a:rPr>
                        <a:t>9</a:t>
                      </a:r>
                      <a:endParaRPr lang="en-GB" dirty="0">
                        <a:solidFill>
                          <a:schemeClr val="tx1"/>
                        </a:solidFill>
                      </a:endParaRPr>
                    </a:p>
                  </a:txBody>
                  <a:tcPr/>
                </a:tc>
                <a:tc>
                  <a:txBody>
                    <a:bodyPr/>
                    <a:lstStyle/>
                    <a:p>
                      <a:pPr algn="ctr"/>
                      <a:r>
                        <a:rPr lang="en-GB" dirty="0" smtClean="0">
                          <a:solidFill>
                            <a:schemeClr val="tx1"/>
                          </a:solidFill>
                        </a:rPr>
                        <a:t>12</a:t>
                      </a:r>
                      <a:endParaRPr lang="en-GB" dirty="0">
                        <a:solidFill>
                          <a:schemeClr val="tx1"/>
                        </a:solidFill>
                      </a:endParaRPr>
                    </a:p>
                  </a:txBody>
                  <a:tcPr/>
                </a:tc>
                <a:tc>
                  <a:txBody>
                    <a:bodyPr/>
                    <a:lstStyle/>
                    <a:p>
                      <a:pPr algn="ctr"/>
                      <a:r>
                        <a:rPr lang="en-GB" dirty="0" smtClean="0">
                          <a:solidFill>
                            <a:schemeClr val="tx1"/>
                          </a:solidFill>
                        </a:rPr>
                        <a:t>15</a:t>
                      </a:r>
                      <a:endParaRPr lang="en-GB" dirty="0">
                        <a:solidFill>
                          <a:schemeClr val="tx1"/>
                        </a:solidFill>
                      </a:endParaRPr>
                    </a:p>
                  </a:txBody>
                  <a:tcPr/>
                </a:tc>
                <a:tc>
                  <a:txBody>
                    <a:bodyPr/>
                    <a:lstStyle/>
                    <a:p>
                      <a:pPr algn="ctr"/>
                      <a:r>
                        <a:rPr lang="en-GB" dirty="0" smtClean="0">
                          <a:solidFill>
                            <a:schemeClr val="tx1"/>
                          </a:solidFill>
                        </a:rPr>
                        <a:t>18</a:t>
                      </a:r>
                      <a:endParaRPr lang="en-GB" dirty="0">
                        <a:solidFill>
                          <a:schemeClr val="tx1"/>
                        </a:solidFill>
                      </a:endParaRPr>
                    </a:p>
                  </a:txBody>
                  <a:tcPr/>
                </a:tc>
                <a:extLst>
                  <a:ext uri="{0D108BD9-81ED-4DB2-BD59-A6C34878D82A}">
                    <a16:rowId xmlns:a16="http://schemas.microsoft.com/office/drawing/2014/main" val="1372659072"/>
                  </a:ext>
                </a:extLst>
              </a:tr>
            </a:tbl>
          </a:graphicData>
        </a:graphic>
      </p:graphicFrame>
      <p:sp>
        <p:nvSpPr>
          <p:cNvPr id="5" name="TextBox 4"/>
          <p:cNvSpPr txBox="1"/>
          <p:nvPr/>
        </p:nvSpPr>
        <p:spPr>
          <a:xfrm>
            <a:off x="178043" y="404664"/>
            <a:ext cx="4896544" cy="646331"/>
          </a:xfrm>
          <a:prstGeom prst="rect">
            <a:avLst/>
          </a:prstGeom>
          <a:noFill/>
        </p:spPr>
        <p:txBody>
          <a:bodyPr wrap="square" rtlCol="0">
            <a:spAutoFit/>
          </a:bodyPr>
          <a:lstStyle/>
          <a:p>
            <a:r>
              <a:rPr lang="en-GB" sz="3600" dirty="0" smtClean="0"/>
              <a:t>The 18 basic Options</a:t>
            </a:r>
            <a:endParaRPr lang="en-GB" sz="3600" dirty="0"/>
          </a:p>
        </p:txBody>
      </p:sp>
      <p:sp>
        <p:nvSpPr>
          <p:cNvPr id="6" name="Oval 5"/>
          <p:cNvSpPr/>
          <p:nvPr/>
        </p:nvSpPr>
        <p:spPr>
          <a:xfrm>
            <a:off x="1835696"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48085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268760"/>
            <a:ext cx="8229600" cy="3312368"/>
          </a:xfrm>
        </p:spPr>
        <p:txBody>
          <a:bodyPr/>
          <a:lstStyle/>
          <a:p>
            <a:pPr marL="514350" indent="-514350">
              <a:buAutoNum type="arabicPeriod"/>
            </a:pPr>
            <a:r>
              <a:rPr lang="en-GB" sz="2800" b="1" i="1" dirty="0" smtClean="0"/>
              <a:t>The </a:t>
            </a:r>
            <a:r>
              <a:rPr lang="en-GB" sz="2800" b="1" i="1" dirty="0" smtClean="0"/>
              <a:t>Planning Dimension </a:t>
            </a:r>
            <a:r>
              <a:rPr lang="en-GB" sz="2800" dirty="0" smtClean="0"/>
              <a:t>– Hierarchical mode </a:t>
            </a:r>
            <a:endParaRPr lang="en-GB" sz="2800" dirty="0" smtClean="0"/>
          </a:p>
          <a:p>
            <a:pPr marL="514350" indent="-514350">
              <a:buAutoNum type="arabicPeriod"/>
            </a:pPr>
            <a:endParaRPr lang="en-GB" sz="2800" dirty="0" smtClean="0"/>
          </a:p>
          <a:p>
            <a:pPr marL="0" indent="0" algn="ctr">
              <a:buNone/>
            </a:pPr>
            <a:r>
              <a:rPr lang="en-GB" sz="2800" u="sng" dirty="0" smtClean="0"/>
              <a:t>You </a:t>
            </a:r>
            <a:r>
              <a:rPr lang="en-GB" sz="2800" u="sng" dirty="0" smtClean="0"/>
              <a:t>plan here </a:t>
            </a:r>
            <a:r>
              <a:rPr lang="en-GB" sz="2800" dirty="0" smtClean="0"/>
              <a:t>for the group. You Direct the planning of the </a:t>
            </a:r>
            <a:r>
              <a:rPr lang="en-GB" sz="2800" dirty="0" smtClean="0"/>
              <a:t>groups </a:t>
            </a:r>
            <a:r>
              <a:rPr lang="en-GB" sz="2800" dirty="0" smtClean="0"/>
              <a:t>learning, deciding on the content of the course </a:t>
            </a:r>
            <a:r>
              <a:rPr lang="en-GB" sz="2800" dirty="0" smtClean="0"/>
              <a:t>programme </a:t>
            </a:r>
            <a:r>
              <a:rPr lang="en-GB" sz="2800" dirty="0" smtClean="0"/>
              <a:t>and making decisions.</a:t>
            </a:r>
          </a:p>
          <a:p>
            <a:pPr marL="0" indent="0">
              <a:buNone/>
            </a:pPr>
            <a:endParaRPr lang="en-GB" sz="2000" dirty="0"/>
          </a:p>
          <a:p>
            <a:pPr marL="0" indent="0">
              <a:buNone/>
            </a:pPr>
            <a:endParaRPr lang="en-GB" dirty="0"/>
          </a:p>
        </p:txBody>
      </p:sp>
    </p:spTree>
    <p:extLst>
      <p:ext uri="{BB962C8B-B14F-4D97-AF65-F5344CB8AC3E}">
        <p14:creationId xmlns:p14="http://schemas.microsoft.com/office/powerpoint/2010/main" val="107262328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033824761"/>
              </p:ext>
            </p:extLst>
          </p:nvPr>
        </p:nvGraphicFramePr>
        <p:xfrm>
          <a:off x="178043" y="1556792"/>
          <a:ext cx="8784979" cy="3168353"/>
        </p:xfrm>
        <a:graphic>
          <a:graphicData uri="http://schemas.openxmlformats.org/drawingml/2006/table">
            <a:tbl>
              <a:tblPr firstRow="1" bandRow="1">
                <a:tableStyleId>{5C22544A-7EE6-4342-B048-85BDC9FD1C3A}</a:tableStyleId>
              </a:tblPr>
              <a:tblGrid>
                <a:gridCol w="1254997">
                  <a:extLst>
                    <a:ext uri="{9D8B030D-6E8A-4147-A177-3AD203B41FA5}">
                      <a16:colId xmlns:a16="http://schemas.microsoft.com/office/drawing/2014/main" val="457968947"/>
                    </a:ext>
                  </a:extLst>
                </a:gridCol>
                <a:gridCol w="1254997">
                  <a:extLst>
                    <a:ext uri="{9D8B030D-6E8A-4147-A177-3AD203B41FA5}">
                      <a16:colId xmlns:a16="http://schemas.microsoft.com/office/drawing/2014/main" val="3110806559"/>
                    </a:ext>
                  </a:extLst>
                </a:gridCol>
                <a:gridCol w="1254997">
                  <a:extLst>
                    <a:ext uri="{9D8B030D-6E8A-4147-A177-3AD203B41FA5}">
                      <a16:colId xmlns:a16="http://schemas.microsoft.com/office/drawing/2014/main" val="535343817"/>
                    </a:ext>
                  </a:extLst>
                </a:gridCol>
                <a:gridCol w="1254997">
                  <a:extLst>
                    <a:ext uri="{9D8B030D-6E8A-4147-A177-3AD203B41FA5}">
                      <a16:colId xmlns:a16="http://schemas.microsoft.com/office/drawing/2014/main" val="3422248837"/>
                    </a:ext>
                  </a:extLst>
                </a:gridCol>
                <a:gridCol w="1254997">
                  <a:extLst>
                    <a:ext uri="{9D8B030D-6E8A-4147-A177-3AD203B41FA5}">
                      <a16:colId xmlns:a16="http://schemas.microsoft.com/office/drawing/2014/main" val="1995159966"/>
                    </a:ext>
                  </a:extLst>
                </a:gridCol>
                <a:gridCol w="1254997">
                  <a:extLst>
                    <a:ext uri="{9D8B030D-6E8A-4147-A177-3AD203B41FA5}">
                      <a16:colId xmlns:a16="http://schemas.microsoft.com/office/drawing/2014/main" val="772077339"/>
                    </a:ext>
                  </a:extLst>
                </a:gridCol>
                <a:gridCol w="1254997">
                  <a:extLst>
                    <a:ext uri="{9D8B030D-6E8A-4147-A177-3AD203B41FA5}">
                      <a16:colId xmlns:a16="http://schemas.microsoft.com/office/drawing/2014/main" val="396642443"/>
                    </a:ext>
                  </a:extLst>
                </a:gridCol>
              </a:tblGrid>
              <a:tr h="618215">
                <a:tc>
                  <a:txBody>
                    <a:bodyPr/>
                    <a:lstStyle/>
                    <a:p>
                      <a:pPr algn="ctr"/>
                      <a:endParaRPr lang="en-GB" sz="1400" dirty="0">
                        <a:solidFill>
                          <a:schemeClr val="tx1"/>
                        </a:solidFill>
                      </a:endParaRPr>
                    </a:p>
                  </a:txBody>
                  <a:tcPr/>
                </a:tc>
                <a:tc>
                  <a:txBody>
                    <a:bodyPr/>
                    <a:lstStyle/>
                    <a:p>
                      <a:pPr algn="ctr"/>
                      <a:r>
                        <a:rPr lang="en-GB" sz="1400" dirty="0" smtClean="0">
                          <a:solidFill>
                            <a:schemeClr val="tx1"/>
                          </a:solidFill>
                        </a:rPr>
                        <a:t>Planning</a:t>
                      </a:r>
                      <a:endParaRPr lang="en-GB" sz="1400" dirty="0">
                        <a:solidFill>
                          <a:schemeClr val="tx1"/>
                        </a:solidFill>
                      </a:endParaRPr>
                    </a:p>
                  </a:txBody>
                  <a:tcPr/>
                </a:tc>
                <a:tc>
                  <a:txBody>
                    <a:bodyPr/>
                    <a:lstStyle/>
                    <a:p>
                      <a:pPr algn="ctr"/>
                      <a:r>
                        <a:rPr lang="en-GB" sz="1400" dirty="0" smtClean="0">
                          <a:solidFill>
                            <a:schemeClr val="tx1"/>
                          </a:solidFill>
                        </a:rPr>
                        <a:t>Structuring</a:t>
                      </a:r>
                      <a:endParaRPr lang="en-GB" sz="1400" dirty="0">
                        <a:solidFill>
                          <a:schemeClr val="tx1"/>
                        </a:solidFill>
                      </a:endParaRPr>
                    </a:p>
                  </a:txBody>
                  <a:tcPr/>
                </a:tc>
                <a:tc>
                  <a:txBody>
                    <a:bodyPr/>
                    <a:lstStyle/>
                    <a:p>
                      <a:pPr algn="ctr"/>
                      <a:r>
                        <a:rPr lang="en-GB" sz="1400" dirty="0" smtClean="0">
                          <a:solidFill>
                            <a:schemeClr val="tx1"/>
                          </a:solidFill>
                        </a:rPr>
                        <a:t>Meaning</a:t>
                      </a:r>
                      <a:endParaRPr lang="en-GB" sz="1400" dirty="0">
                        <a:solidFill>
                          <a:schemeClr val="tx1"/>
                        </a:solidFill>
                      </a:endParaRPr>
                    </a:p>
                  </a:txBody>
                  <a:tcPr/>
                </a:tc>
                <a:tc>
                  <a:txBody>
                    <a:bodyPr/>
                    <a:lstStyle/>
                    <a:p>
                      <a:pPr algn="ctr"/>
                      <a:r>
                        <a:rPr lang="en-GB" sz="1400" dirty="0" smtClean="0">
                          <a:solidFill>
                            <a:schemeClr val="tx1"/>
                          </a:solidFill>
                        </a:rPr>
                        <a:t>Feeling</a:t>
                      </a:r>
                      <a:endParaRPr lang="en-GB" sz="1400" dirty="0">
                        <a:solidFill>
                          <a:schemeClr val="tx1"/>
                        </a:solidFill>
                      </a:endParaRPr>
                    </a:p>
                  </a:txBody>
                  <a:tcPr/>
                </a:tc>
                <a:tc>
                  <a:txBody>
                    <a:bodyPr/>
                    <a:lstStyle/>
                    <a:p>
                      <a:pPr algn="ctr"/>
                      <a:r>
                        <a:rPr lang="en-GB" sz="1400" dirty="0" smtClean="0">
                          <a:solidFill>
                            <a:schemeClr val="tx1"/>
                          </a:solidFill>
                        </a:rPr>
                        <a:t>Confronting</a:t>
                      </a:r>
                      <a:endParaRPr lang="en-GB" sz="1400" dirty="0">
                        <a:solidFill>
                          <a:schemeClr val="tx1"/>
                        </a:solidFill>
                      </a:endParaRPr>
                    </a:p>
                  </a:txBody>
                  <a:tcPr/>
                </a:tc>
                <a:tc>
                  <a:txBody>
                    <a:bodyPr/>
                    <a:lstStyle/>
                    <a:p>
                      <a:pPr algn="ctr"/>
                      <a:r>
                        <a:rPr lang="en-GB" sz="1400" dirty="0" smtClean="0">
                          <a:solidFill>
                            <a:schemeClr val="tx1"/>
                          </a:solidFill>
                        </a:rPr>
                        <a:t>Valuing</a:t>
                      </a:r>
                      <a:endParaRPr lang="en-GB" sz="1400" dirty="0">
                        <a:solidFill>
                          <a:schemeClr val="tx1"/>
                        </a:solidFill>
                      </a:endParaRPr>
                    </a:p>
                  </a:txBody>
                  <a:tcPr/>
                </a:tc>
                <a:extLst>
                  <a:ext uri="{0D108BD9-81ED-4DB2-BD59-A6C34878D82A}">
                    <a16:rowId xmlns:a16="http://schemas.microsoft.com/office/drawing/2014/main" val="1721563172"/>
                  </a:ext>
                </a:extLst>
              </a:tr>
              <a:tr h="850046">
                <a:tc>
                  <a:txBody>
                    <a:bodyPr/>
                    <a:lstStyle/>
                    <a:p>
                      <a:pPr algn="ctr"/>
                      <a:endParaRPr lang="en-GB" sz="1400" dirty="0" smtClean="0">
                        <a:solidFill>
                          <a:schemeClr val="tx1"/>
                        </a:solidFill>
                      </a:endParaRPr>
                    </a:p>
                    <a:p>
                      <a:pPr algn="ctr"/>
                      <a:r>
                        <a:rPr lang="en-GB" sz="1400" dirty="0" smtClean="0">
                          <a:solidFill>
                            <a:schemeClr val="tx1"/>
                          </a:solidFill>
                        </a:rPr>
                        <a:t>Hierarchical</a:t>
                      </a:r>
                      <a:endParaRPr lang="en-GB" sz="1400" dirty="0">
                        <a:solidFill>
                          <a:schemeClr val="tx1"/>
                        </a:solidFill>
                      </a:endParaRPr>
                    </a:p>
                  </a:txBody>
                  <a:tcPr/>
                </a:tc>
                <a:tc>
                  <a:txBody>
                    <a:bodyPr/>
                    <a:lstStyle/>
                    <a:p>
                      <a:pPr algn="ctr"/>
                      <a:r>
                        <a:rPr lang="en-GB" dirty="0" smtClean="0">
                          <a:solidFill>
                            <a:schemeClr val="tx1"/>
                          </a:solidFill>
                        </a:rPr>
                        <a:t>1</a:t>
                      </a:r>
                      <a:endParaRPr lang="en-GB" dirty="0">
                        <a:solidFill>
                          <a:schemeClr val="tx1"/>
                        </a:solidFill>
                      </a:endParaRPr>
                    </a:p>
                  </a:txBody>
                  <a:tcPr/>
                </a:tc>
                <a:tc>
                  <a:txBody>
                    <a:bodyPr/>
                    <a:lstStyle/>
                    <a:p>
                      <a:pPr algn="ctr"/>
                      <a:r>
                        <a:rPr lang="en-GB" dirty="0" smtClean="0">
                          <a:solidFill>
                            <a:schemeClr val="tx1"/>
                          </a:solidFill>
                        </a:rPr>
                        <a:t>4</a:t>
                      </a:r>
                    </a:p>
                  </a:txBody>
                  <a:tcPr/>
                </a:tc>
                <a:tc>
                  <a:txBody>
                    <a:bodyPr/>
                    <a:lstStyle/>
                    <a:p>
                      <a:pPr algn="ctr"/>
                      <a:r>
                        <a:rPr lang="en-GB" dirty="0" smtClean="0">
                          <a:solidFill>
                            <a:schemeClr val="tx1"/>
                          </a:solidFill>
                        </a:rPr>
                        <a:t>7</a:t>
                      </a:r>
                      <a:endParaRPr lang="en-GB" dirty="0">
                        <a:solidFill>
                          <a:schemeClr val="tx1"/>
                        </a:solidFill>
                      </a:endParaRPr>
                    </a:p>
                  </a:txBody>
                  <a:tcPr/>
                </a:tc>
                <a:tc>
                  <a:txBody>
                    <a:bodyPr/>
                    <a:lstStyle/>
                    <a:p>
                      <a:pPr algn="ctr"/>
                      <a:r>
                        <a:rPr lang="en-GB" dirty="0" smtClean="0">
                          <a:solidFill>
                            <a:schemeClr val="tx1"/>
                          </a:solidFill>
                        </a:rPr>
                        <a:t>10</a:t>
                      </a:r>
                      <a:endParaRPr lang="en-GB" dirty="0">
                        <a:solidFill>
                          <a:schemeClr val="tx1"/>
                        </a:solidFill>
                      </a:endParaRPr>
                    </a:p>
                  </a:txBody>
                  <a:tcPr/>
                </a:tc>
                <a:tc>
                  <a:txBody>
                    <a:bodyPr/>
                    <a:lstStyle/>
                    <a:p>
                      <a:pPr algn="ctr"/>
                      <a:r>
                        <a:rPr lang="en-GB" dirty="0" smtClean="0">
                          <a:solidFill>
                            <a:schemeClr val="tx1"/>
                          </a:solidFill>
                        </a:rPr>
                        <a:t>13</a:t>
                      </a:r>
                      <a:endParaRPr lang="en-GB" dirty="0">
                        <a:solidFill>
                          <a:schemeClr val="tx1"/>
                        </a:solidFill>
                      </a:endParaRPr>
                    </a:p>
                  </a:txBody>
                  <a:tcPr/>
                </a:tc>
                <a:tc>
                  <a:txBody>
                    <a:bodyPr/>
                    <a:lstStyle/>
                    <a:p>
                      <a:pPr algn="ctr"/>
                      <a:r>
                        <a:rPr lang="en-GB" dirty="0" smtClean="0">
                          <a:solidFill>
                            <a:schemeClr val="tx1"/>
                          </a:solidFill>
                        </a:rPr>
                        <a:t>16</a:t>
                      </a:r>
                      <a:endParaRPr lang="en-GB" dirty="0">
                        <a:solidFill>
                          <a:schemeClr val="tx1"/>
                        </a:solidFill>
                      </a:endParaRPr>
                    </a:p>
                  </a:txBody>
                  <a:tcPr/>
                </a:tc>
                <a:extLst>
                  <a:ext uri="{0D108BD9-81ED-4DB2-BD59-A6C34878D82A}">
                    <a16:rowId xmlns:a16="http://schemas.microsoft.com/office/drawing/2014/main" val="2349117217"/>
                  </a:ext>
                </a:extLst>
              </a:tr>
              <a:tr h="850046">
                <a:tc>
                  <a:txBody>
                    <a:bodyPr/>
                    <a:lstStyle/>
                    <a:p>
                      <a:pPr algn="ctr"/>
                      <a:endParaRPr lang="en-GB" sz="1400" dirty="0" smtClean="0">
                        <a:solidFill>
                          <a:schemeClr val="tx1"/>
                        </a:solidFill>
                      </a:endParaRPr>
                    </a:p>
                    <a:p>
                      <a:pPr algn="ctr"/>
                      <a:r>
                        <a:rPr lang="en-GB" sz="1400" dirty="0" smtClean="0">
                          <a:solidFill>
                            <a:schemeClr val="tx1"/>
                          </a:solidFill>
                        </a:rPr>
                        <a:t>Co-operative</a:t>
                      </a:r>
                      <a:endParaRPr lang="en-GB" sz="1400" dirty="0">
                        <a:solidFill>
                          <a:schemeClr val="tx1"/>
                        </a:solidFill>
                      </a:endParaRPr>
                    </a:p>
                  </a:txBody>
                  <a:tcPr/>
                </a:tc>
                <a:tc>
                  <a:txBody>
                    <a:bodyPr/>
                    <a:lstStyle/>
                    <a:p>
                      <a:pPr algn="ctr"/>
                      <a:r>
                        <a:rPr lang="en-GB" dirty="0" smtClean="0">
                          <a:solidFill>
                            <a:schemeClr val="tx1"/>
                          </a:solidFill>
                        </a:rPr>
                        <a:t>2</a:t>
                      </a:r>
                      <a:endParaRPr lang="en-GB" dirty="0">
                        <a:solidFill>
                          <a:schemeClr val="tx1"/>
                        </a:solidFill>
                      </a:endParaRPr>
                    </a:p>
                  </a:txBody>
                  <a:tcPr/>
                </a:tc>
                <a:tc>
                  <a:txBody>
                    <a:bodyPr/>
                    <a:lstStyle/>
                    <a:p>
                      <a:pPr algn="ctr"/>
                      <a:r>
                        <a:rPr lang="en-GB" dirty="0" smtClean="0">
                          <a:solidFill>
                            <a:schemeClr val="tx1"/>
                          </a:solidFill>
                        </a:rPr>
                        <a:t>5</a:t>
                      </a:r>
                      <a:endParaRPr lang="en-GB" dirty="0">
                        <a:solidFill>
                          <a:schemeClr val="tx1"/>
                        </a:solidFill>
                      </a:endParaRPr>
                    </a:p>
                  </a:txBody>
                  <a:tcPr/>
                </a:tc>
                <a:tc>
                  <a:txBody>
                    <a:bodyPr/>
                    <a:lstStyle/>
                    <a:p>
                      <a:pPr algn="ctr"/>
                      <a:r>
                        <a:rPr lang="en-GB" dirty="0" smtClean="0">
                          <a:solidFill>
                            <a:schemeClr val="tx1"/>
                          </a:solidFill>
                        </a:rPr>
                        <a:t>8</a:t>
                      </a:r>
                      <a:endParaRPr lang="en-GB" dirty="0">
                        <a:solidFill>
                          <a:schemeClr val="tx1"/>
                        </a:solidFill>
                      </a:endParaRPr>
                    </a:p>
                  </a:txBody>
                  <a:tcPr/>
                </a:tc>
                <a:tc>
                  <a:txBody>
                    <a:bodyPr/>
                    <a:lstStyle/>
                    <a:p>
                      <a:pPr algn="ctr"/>
                      <a:r>
                        <a:rPr lang="en-GB" dirty="0" smtClean="0">
                          <a:solidFill>
                            <a:schemeClr val="tx1"/>
                          </a:solidFill>
                        </a:rPr>
                        <a:t>11</a:t>
                      </a:r>
                      <a:endParaRPr lang="en-GB" dirty="0">
                        <a:solidFill>
                          <a:schemeClr val="tx1"/>
                        </a:solidFill>
                      </a:endParaRPr>
                    </a:p>
                  </a:txBody>
                  <a:tcPr/>
                </a:tc>
                <a:tc>
                  <a:txBody>
                    <a:bodyPr/>
                    <a:lstStyle/>
                    <a:p>
                      <a:pPr algn="ctr"/>
                      <a:r>
                        <a:rPr lang="en-GB" dirty="0" smtClean="0">
                          <a:solidFill>
                            <a:schemeClr val="tx1"/>
                          </a:solidFill>
                        </a:rPr>
                        <a:t>14</a:t>
                      </a:r>
                      <a:endParaRPr lang="en-GB" dirty="0">
                        <a:solidFill>
                          <a:schemeClr val="tx1"/>
                        </a:solidFill>
                      </a:endParaRPr>
                    </a:p>
                  </a:txBody>
                  <a:tcPr/>
                </a:tc>
                <a:tc>
                  <a:txBody>
                    <a:bodyPr/>
                    <a:lstStyle/>
                    <a:p>
                      <a:pPr algn="ctr"/>
                      <a:r>
                        <a:rPr lang="en-GB" dirty="0" smtClean="0">
                          <a:solidFill>
                            <a:schemeClr val="tx1"/>
                          </a:solidFill>
                        </a:rPr>
                        <a:t>17</a:t>
                      </a:r>
                      <a:endParaRPr lang="en-GB" dirty="0">
                        <a:solidFill>
                          <a:schemeClr val="tx1"/>
                        </a:solidFill>
                      </a:endParaRPr>
                    </a:p>
                  </a:txBody>
                  <a:tcPr/>
                </a:tc>
                <a:extLst>
                  <a:ext uri="{0D108BD9-81ED-4DB2-BD59-A6C34878D82A}">
                    <a16:rowId xmlns:a16="http://schemas.microsoft.com/office/drawing/2014/main" val="1021638112"/>
                  </a:ext>
                </a:extLst>
              </a:tr>
              <a:tr h="850046">
                <a:tc>
                  <a:txBody>
                    <a:bodyPr/>
                    <a:lstStyle/>
                    <a:p>
                      <a:pPr algn="ctr"/>
                      <a:endParaRPr lang="en-GB" sz="1400" dirty="0" smtClean="0">
                        <a:solidFill>
                          <a:schemeClr val="tx1"/>
                        </a:solidFill>
                      </a:endParaRPr>
                    </a:p>
                    <a:p>
                      <a:pPr algn="ctr"/>
                      <a:r>
                        <a:rPr lang="en-GB" sz="1400" dirty="0" smtClean="0">
                          <a:solidFill>
                            <a:schemeClr val="tx1"/>
                          </a:solidFill>
                        </a:rPr>
                        <a:t>Autonomous</a:t>
                      </a:r>
                      <a:endParaRPr lang="en-GB" sz="1400" dirty="0">
                        <a:solidFill>
                          <a:schemeClr val="tx1"/>
                        </a:solidFill>
                      </a:endParaRPr>
                    </a:p>
                  </a:txBody>
                  <a:tcPr/>
                </a:tc>
                <a:tc>
                  <a:txBody>
                    <a:bodyPr/>
                    <a:lstStyle/>
                    <a:p>
                      <a:pPr algn="ctr"/>
                      <a:r>
                        <a:rPr lang="en-GB" dirty="0" smtClean="0">
                          <a:solidFill>
                            <a:schemeClr val="tx1"/>
                          </a:solidFill>
                        </a:rPr>
                        <a:t>3</a:t>
                      </a:r>
                      <a:endParaRPr lang="en-GB" dirty="0">
                        <a:solidFill>
                          <a:schemeClr val="tx1"/>
                        </a:solidFill>
                      </a:endParaRPr>
                    </a:p>
                  </a:txBody>
                  <a:tcPr/>
                </a:tc>
                <a:tc>
                  <a:txBody>
                    <a:bodyPr/>
                    <a:lstStyle/>
                    <a:p>
                      <a:pPr algn="ctr"/>
                      <a:r>
                        <a:rPr lang="en-GB" dirty="0" smtClean="0">
                          <a:solidFill>
                            <a:schemeClr val="tx1"/>
                          </a:solidFill>
                        </a:rPr>
                        <a:t>6</a:t>
                      </a:r>
                      <a:endParaRPr lang="en-GB" dirty="0">
                        <a:solidFill>
                          <a:schemeClr val="tx1"/>
                        </a:solidFill>
                      </a:endParaRPr>
                    </a:p>
                  </a:txBody>
                  <a:tcPr/>
                </a:tc>
                <a:tc>
                  <a:txBody>
                    <a:bodyPr/>
                    <a:lstStyle/>
                    <a:p>
                      <a:pPr algn="ctr"/>
                      <a:r>
                        <a:rPr lang="en-GB" dirty="0" smtClean="0">
                          <a:solidFill>
                            <a:schemeClr val="tx1"/>
                          </a:solidFill>
                        </a:rPr>
                        <a:t>9</a:t>
                      </a:r>
                      <a:endParaRPr lang="en-GB" dirty="0">
                        <a:solidFill>
                          <a:schemeClr val="tx1"/>
                        </a:solidFill>
                      </a:endParaRPr>
                    </a:p>
                  </a:txBody>
                  <a:tcPr/>
                </a:tc>
                <a:tc>
                  <a:txBody>
                    <a:bodyPr/>
                    <a:lstStyle/>
                    <a:p>
                      <a:pPr algn="ctr"/>
                      <a:r>
                        <a:rPr lang="en-GB" dirty="0" smtClean="0">
                          <a:solidFill>
                            <a:schemeClr val="tx1"/>
                          </a:solidFill>
                        </a:rPr>
                        <a:t>12</a:t>
                      </a:r>
                      <a:endParaRPr lang="en-GB" dirty="0">
                        <a:solidFill>
                          <a:schemeClr val="tx1"/>
                        </a:solidFill>
                      </a:endParaRPr>
                    </a:p>
                  </a:txBody>
                  <a:tcPr/>
                </a:tc>
                <a:tc>
                  <a:txBody>
                    <a:bodyPr/>
                    <a:lstStyle/>
                    <a:p>
                      <a:pPr algn="ctr"/>
                      <a:r>
                        <a:rPr lang="en-GB" dirty="0" smtClean="0">
                          <a:solidFill>
                            <a:schemeClr val="tx1"/>
                          </a:solidFill>
                        </a:rPr>
                        <a:t>15</a:t>
                      </a:r>
                      <a:endParaRPr lang="en-GB" dirty="0">
                        <a:solidFill>
                          <a:schemeClr val="tx1"/>
                        </a:solidFill>
                      </a:endParaRPr>
                    </a:p>
                  </a:txBody>
                  <a:tcPr/>
                </a:tc>
                <a:tc>
                  <a:txBody>
                    <a:bodyPr/>
                    <a:lstStyle/>
                    <a:p>
                      <a:pPr algn="ctr"/>
                      <a:r>
                        <a:rPr lang="en-GB" dirty="0" smtClean="0">
                          <a:solidFill>
                            <a:schemeClr val="tx1"/>
                          </a:solidFill>
                        </a:rPr>
                        <a:t>18</a:t>
                      </a:r>
                      <a:endParaRPr lang="en-GB" dirty="0">
                        <a:solidFill>
                          <a:schemeClr val="tx1"/>
                        </a:solidFill>
                      </a:endParaRPr>
                    </a:p>
                  </a:txBody>
                  <a:tcPr/>
                </a:tc>
                <a:extLst>
                  <a:ext uri="{0D108BD9-81ED-4DB2-BD59-A6C34878D82A}">
                    <a16:rowId xmlns:a16="http://schemas.microsoft.com/office/drawing/2014/main" val="1372659072"/>
                  </a:ext>
                </a:extLst>
              </a:tr>
            </a:tbl>
          </a:graphicData>
        </a:graphic>
      </p:graphicFrame>
      <p:sp>
        <p:nvSpPr>
          <p:cNvPr id="5" name="TextBox 4"/>
          <p:cNvSpPr txBox="1"/>
          <p:nvPr/>
        </p:nvSpPr>
        <p:spPr>
          <a:xfrm>
            <a:off x="178043" y="404664"/>
            <a:ext cx="4896544" cy="646331"/>
          </a:xfrm>
          <a:prstGeom prst="rect">
            <a:avLst/>
          </a:prstGeom>
          <a:noFill/>
        </p:spPr>
        <p:txBody>
          <a:bodyPr wrap="square" rtlCol="0">
            <a:spAutoFit/>
          </a:bodyPr>
          <a:lstStyle/>
          <a:p>
            <a:r>
              <a:rPr lang="en-GB" sz="3600" dirty="0" smtClean="0"/>
              <a:t>The 18 basic Options</a:t>
            </a:r>
            <a:endParaRPr lang="en-GB" sz="3600" dirty="0"/>
          </a:p>
        </p:txBody>
      </p:sp>
      <p:sp>
        <p:nvSpPr>
          <p:cNvPr id="8" name="Oval 7"/>
          <p:cNvSpPr/>
          <p:nvPr/>
        </p:nvSpPr>
        <p:spPr>
          <a:xfrm>
            <a:off x="4316580"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44858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980728"/>
            <a:ext cx="8229600" cy="4608512"/>
          </a:xfrm>
        </p:spPr>
        <p:txBody>
          <a:bodyPr>
            <a:normAutofit/>
          </a:bodyPr>
          <a:lstStyle/>
          <a:p>
            <a:pPr marL="0" indent="0">
              <a:buNone/>
            </a:pPr>
            <a:r>
              <a:rPr lang="en-GB" sz="2800" dirty="0"/>
              <a:t>7. </a:t>
            </a:r>
            <a:r>
              <a:rPr lang="en-GB" sz="2800" b="1" i="1" dirty="0"/>
              <a:t>The meaning Dimension </a:t>
            </a:r>
            <a:r>
              <a:rPr lang="en-GB" sz="2800" dirty="0"/>
              <a:t>– Hierarchical </a:t>
            </a:r>
            <a:r>
              <a:rPr lang="en-GB" sz="2800" dirty="0" smtClean="0"/>
              <a:t>Mode</a:t>
            </a:r>
          </a:p>
          <a:p>
            <a:pPr marL="0" indent="0">
              <a:buNone/>
            </a:pPr>
            <a:endParaRPr lang="en-GB" dirty="0"/>
          </a:p>
          <a:p>
            <a:pPr marL="0" indent="0" algn="ctr">
              <a:buNone/>
            </a:pPr>
            <a:r>
              <a:rPr lang="en-GB" dirty="0" smtClean="0"/>
              <a:t>You </a:t>
            </a:r>
            <a:r>
              <a:rPr lang="en-GB" dirty="0"/>
              <a:t>make sense of what is going on for the group, you give </a:t>
            </a:r>
            <a:r>
              <a:rPr lang="en-GB" dirty="0" smtClean="0"/>
              <a:t>meaning </a:t>
            </a:r>
            <a:r>
              <a:rPr lang="en-GB" dirty="0"/>
              <a:t>to events and illuminate them, </a:t>
            </a:r>
            <a:r>
              <a:rPr lang="en-GB" u="sng" dirty="0"/>
              <a:t>you are the source of </a:t>
            </a:r>
            <a:r>
              <a:rPr lang="en-GB" u="sng" dirty="0" smtClean="0"/>
              <a:t>understanding</a:t>
            </a:r>
            <a:r>
              <a:rPr lang="en-GB" dirty="0" smtClean="0"/>
              <a:t> </a:t>
            </a:r>
            <a:r>
              <a:rPr lang="en-GB" dirty="0"/>
              <a:t>what is going on.</a:t>
            </a:r>
          </a:p>
          <a:p>
            <a:pPr marL="0" indent="0">
              <a:buNone/>
            </a:pPr>
            <a:endParaRPr lang="en-GB" dirty="0"/>
          </a:p>
          <a:p>
            <a:endParaRPr lang="en-GB" dirty="0"/>
          </a:p>
        </p:txBody>
      </p:sp>
    </p:spTree>
    <p:extLst>
      <p:ext uri="{BB962C8B-B14F-4D97-AF65-F5344CB8AC3E}">
        <p14:creationId xmlns:p14="http://schemas.microsoft.com/office/powerpoint/2010/main" val="112262861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033824761"/>
              </p:ext>
            </p:extLst>
          </p:nvPr>
        </p:nvGraphicFramePr>
        <p:xfrm>
          <a:off x="178043" y="1556792"/>
          <a:ext cx="8784979" cy="3168353"/>
        </p:xfrm>
        <a:graphic>
          <a:graphicData uri="http://schemas.openxmlformats.org/drawingml/2006/table">
            <a:tbl>
              <a:tblPr firstRow="1" bandRow="1">
                <a:tableStyleId>{5C22544A-7EE6-4342-B048-85BDC9FD1C3A}</a:tableStyleId>
              </a:tblPr>
              <a:tblGrid>
                <a:gridCol w="1254997">
                  <a:extLst>
                    <a:ext uri="{9D8B030D-6E8A-4147-A177-3AD203B41FA5}">
                      <a16:colId xmlns:a16="http://schemas.microsoft.com/office/drawing/2014/main" val="457968947"/>
                    </a:ext>
                  </a:extLst>
                </a:gridCol>
                <a:gridCol w="1254997">
                  <a:extLst>
                    <a:ext uri="{9D8B030D-6E8A-4147-A177-3AD203B41FA5}">
                      <a16:colId xmlns:a16="http://schemas.microsoft.com/office/drawing/2014/main" val="3110806559"/>
                    </a:ext>
                  </a:extLst>
                </a:gridCol>
                <a:gridCol w="1254997">
                  <a:extLst>
                    <a:ext uri="{9D8B030D-6E8A-4147-A177-3AD203B41FA5}">
                      <a16:colId xmlns:a16="http://schemas.microsoft.com/office/drawing/2014/main" val="535343817"/>
                    </a:ext>
                  </a:extLst>
                </a:gridCol>
                <a:gridCol w="1254997">
                  <a:extLst>
                    <a:ext uri="{9D8B030D-6E8A-4147-A177-3AD203B41FA5}">
                      <a16:colId xmlns:a16="http://schemas.microsoft.com/office/drawing/2014/main" val="3422248837"/>
                    </a:ext>
                  </a:extLst>
                </a:gridCol>
                <a:gridCol w="1254997">
                  <a:extLst>
                    <a:ext uri="{9D8B030D-6E8A-4147-A177-3AD203B41FA5}">
                      <a16:colId xmlns:a16="http://schemas.microsoft.com/office/drawing/2014/main" val="1995159966"/>
                    </a:ext>
                  </a:extLst>
                </a:gridCol>
                <a:gridCol w="1254997">
                  <a:extLst>
                    <a:ext uri="{9D8B030D-6E8A-4147-A177-3AD203B41FA5}">
                      <a16:colId xmlns:a16="http://schemas.microsoft.com/office/drawing/2014/main" val="772077339"/>
                    </a:ext>
                  </a:extLst>
                </a:gridCol>
                <a:gridCol w="1254997">
                  <a:extLst>
                    <a:ext uri="{9D8B030D-6E8A-4147-A177-3AD203B41FA5}">
                      <a16:colId xmlns:a16="http://schemas.microsoft.com/office/drawing/2014/main" val="396642443"/>
                    </a:ext>
                  </a:extLst>
                </a:gridCol>
              </a:tblGrid>
              <a:tr h="618215">
                <a:tc>
                  <a:txBody>
                    <a:bodyPr/>
                    <a:lstStyle/>
                    <a:p>
                      <a:pPr algn="ctr"/>
                      <a:endParaRPr lang="en-GB" sz="1400" dirty="0">
                        <a:solidFill>
                          <a:schemeClr val="tx1"/>
                        </a:solidFill>
                      </a:endParaRPr>
                    </a:p>
                  </a:txBody>
                  <a:tcPr/>
                </a:tc>
                <a:tc>
                  <a:txBody>
                    <a:bodyPr/>
                    <a:lstStyle/>
                    <a:p>
                      <a:pPr algn="ctr"/>
                      <a:r>
                        <a:rPr lang="en-GB" sz="1400" dirty="0" smtClean="0">
                          <a:solidFill>
                            <a:schemeClr val="tx1"/>
                          </a:solidFill>
                        </a:rPr>
                        <a:t>Planning</a:t>
                      </a:r>
                      <a:endParaRPr lang="en-GB" sz="1400" dirty="0">
                        <a:solidFill>
                          <a:schemeClr val="tx1"/>
                        </a:solidFill>
                      </a:endParaRPr>
                    </a:p>
                  </a:txBody>
                  <a:tcPr/>
                </a:tc>
                <a:tc>
                  <a:txBody>
                    <a:bodyPr/>
                    <a:lstStyle/>
                    <a:p>
                      <a:pPr algn="ctr"/>
                      <a:r>
                        <a:rPr lang="en-GB" sz="1400" dirty="0" smtClean="0">
                          <a:solidFill>
                            <a:schemeClr val="tx1"/>
                          </a:solidFill>
                        </a:rPr>
                        <a:t>Structuring</a:t>
                      </a:r>
                      <a:endParaRPr lang="en-GB" sz="1400" dirty="0">
                        <a:solidFill>
                          <a:schemeClr val="tx1"/>
                        </a:solidFill>
                      </a:endParaRPr>
                    </a:p>
                  </a:txBody>
                  <a:tcPr/>
                </a:tc>
                <a:tc>
                  <a:txBody>
                    <a:bodyPr/>
                    <a:lstStyle/>
                    <a:p>
                      <a:pPr algn="ctr"/>
                      <a:r>
                        <a:rPr lang="en-GB" sz="1400" dirty="0" smtClean="0">
                          <a:solidFill>
                            <a:schemeClr val="tx1"/>
                          </a:solidFill>
                        </a:rPr>
                        <a:t>Meaning</a:t>
                      </a:r>
                      <a:endParaRPr lang="en-GB" sz="1400" dirty="0">
                        <a:solidFill>
                          <a:schemeClr val="tx1"/>
                        </a:solidFill>
                      </a:endParaRPr>
                    </a:p>
                  </a:txBody>
                  <a:tcPr/>
                </a:tc>
                <a:tc>
                  <a:txBody>
                    <a:bodyPr/>
                    <a:lstStyle/>
                    <a:p>
                      <a:pPr algn="ctr"/>
                      <a:r>
                        <a:rPr lang="en-GB" sz="1400" dirty="0" smtClean="0">
                          <a:solidFill>
                            <a:schemeClr val="tx1"/>
                          </a:solidFill>
                        </a:rPr>
                        <a:t>Feeling</a:t>
                      </a:r>
                      <a:endParaRPr lang="en-GB" sz="1400" dirty="0">
                        <a:solidFill>
                          <a:schemeClr val="tx1"/>
                        </a:solidFill>
                      </a:endParaRPr>
                    </a:p>
                  </a:txBody>
                  <a:tcPr/>
                </a:tc>
                <a:tc>
                  <a:txBody>
                    <a:bodyPr/>
                    <a:lstStyle/>
                    <a:p>
                      <a:pPr algn="ctr"/>
                      <a:r>
                        <a:rPr lang="en-GB" sz="1400" dirty="0" smtClean="0">
                          <a:solidFill>
                            <a:schemeClr val="tx1"/>
                          </a:solidFill>
                        </a:rPr>
                        <a:t>Confronting</a:t>
                      </a:r>
                      <a:endParaRPr lang="en-GB" sz="1400" dirty="0">
                        <a:solidFill>
                          <a:schemeClr val="tx1"/>
                        </a:solidFill>
                      </a:endParaRPr>
                    </a:p>
                  </a:txBody>
                  <a:tcPr/>
                </a:tc>
                <a:tc>
                  <a:txBody>
                    <a:bodyPr/>
                    <a:lstStyle/>
                    <a:p>
                      <a:pPr algn="ctr"/>
                      <a:r>
                        <a:rPr lang="en-GB" sz="1400" dirty="0" smtClean="0">
                          <a:solidFill>
                            <a:schemeClr val="tx1"/>
                          </a:solidFill>
                        </a:rPr>
                        <a:t>Valuing</a:t>
                      </a:r>
                      <a:endParaRPr lang="en-GB" sz="1400" dirty="0">
                        <a:solidFill>
                          <a:schemeClr val="tx1"/>
                        </a:solidFill>
                      </a:endParaRPr>
                    </a:p>
                  </a:txBody>
                  <a:tcPr/>
                </a:tc>
                <a:extLst>
                  <a:ext uri="{0D108BD9-81ED-4DB2-BD59-A6C34878D82A}">
                    <a16:rowId xmlns:a16="http://schemas.microsoft.com/office/drawing/2014/main" val="1721563172"/>
                  </a:ext>
                </a:extLst>
              </a:tr>
              <a:tr h="850046">
                <a:tc>
                  <a:txBody>
                    <a:bodyPr/>
                    <a:lstStyle/>
                    <a:p>
                      <a:pPr algn="ctr"/>
                      <a:endParaRPr lang="en-GB" sz="1400" dirty="0" smtClean="0">
                        <a:solidFill>
                          <a:schemeClr val="tx1"/>
                        </a:solidFill>
                      </a:endParaRPr>
                    </a:p>
                    <a:p>
                      <a:pPr algn="ctr"/>
                      <a:r>
                        <a:rPr lang="en-GB" sz="1400" dirty="0" smtClean="0">
                          <a:solidFill>
                            <a:schemeClr val="tx1"/>
                          </a:solidFill>
                        </a:rPr>
                        <a:t>Hierarchical</a:t>
                      </a:r>
                      <a:endParaRPr lang="en-GB" sz="1400" dirty="0">
                        <a:solidFill>
                          <a:schemeClr val="tx1"/>
                        </a:solidFill>
                      </a:endParaRPr>
                    </a:p>
                  </a:txBody>
                  <a:tcPr/>
                </a:tc>
                <a:tc>
                  <a:txBody>
                    <a:bodyPr/>
                    <a:lstStyle/>
                    <a:p>
                      <a:pPr algn="ctr"/>
                      <a:r>
                        <a:rPr lang="en-GB" dirty="0" smtClean="0">
                          <a:solidFill>
                            <a:schemeClr val="tx1"/>
                          </a:solidFill>
                        </a:rPr>
                        <a:t>1</a:t>
                      </a:r>
                      <a:endParaRPr lang="en-GB" dirty="0">
                        <a:solidFill>
                          <a:schemeClr val="tx1"/>
                        </a:solidFill>
                      </a:endParaRPr>
                    </a:p>
                  </a:txBody>
                  <a:tcPr/>
                </a:tc>
                <a:tc>
                  <a:txBody>
                    <a:bodyPr/>
                    <a:lstStyle/>
                    <a:p>
                      <a:pPr algn="ctr"/>
                      <a:r>
                        <a:rPr lang="en-GB" dirty="0" smtClean="0">
                          <a:solidFill>
                            <a:schemeClr val="tx1"/>
                          </a:solidFill>
                        </a:rPr>
                        <a:t>4</a:t>
                      </a:r>
                    </a:p>
                  </a:txBody>
                  <a:tcPr/>
                </a:tc>
                <a:tc>
                  <a:txBody>
                    <a:bodyPr/>
                    <a:lstStyle/>
                    <a:p>
                      <a:pPr algn="ctr"/>
                      <a:r>
                        <a:rPr lang="en-GB" dirty="0" smtClean="0">
                          <a:solidFill>
                            <a:schemeClr val="tx1"/>
                          </a:solidFill>
                        </a:rPr>
                        <a:t>7</a:t>
                      </a:r>
                      <a:endParaRPr lang="en-GB" dirty="0">
                        <a:solidFill>
                          <a:schemeClr val="tx1"/>
                        </a:solidFill>
                      </a:endParaRPr>
                    </a:p>
                  </a:txBody>
                  <a:tcPr/>
                </a:tc>
                <a:tc>
                  <a:txBody>
                    <a:bodyPr/>
                    <a:lstStyle/>
                    <a:p>
                      <a:pPr algn="ctr"/>
                      <a:r>
                        <a:rPr lang="en-GB" dirty="0" smtClean="0">
                          <a:solidFill>
                            <a:schemeClr val="tx1"/>
                          </a:solidFill>
                        </a:rPr>
                        <a:t>10</a:t>
                      </a:r>
                      <a:endParaRPr lang="en-GB" dirty="0">
                        <a:solidFill>
                          <a:schemeClr val="tx1"/>
                        </a:solidFill>
                      </a:endParaRPr>
                    </a:p>
                  </a:txBody>
                  <a:tcPr/>
                </a:tc>
                <a:tc>
                  <a:txBody>
                    <a:bodyPr/>
                    <a:lstStyle/>
                    <a:p>
                      <a:pPr algn="ctr"/>
                      <a:r>
                        <a:rPr lang="en-GB" dirty="0" smtClean="0">
                          <a:solidFill>
                            <a:schemeClr val="tx1"/>
                          </a:solidFill>
                        </a:rPr>
                        <a:t>13</a:t>
                      </a:r>
                      <a:endParaRPr lang="en-GB" dirty="0">
                        <a:solidFill>
                          <a:schemeClr val="tx1"/>
                        </a:solidFill>
                      </a:endParaRPr>
                    </a:p>
                  </a:txBody>
                  <a:tcPr/>
                </a:tc>
                <a:tc>
                  <a:txBody>
                    <a:bodyPr/>
                    <a:lstStyle/>
                    <a:p>
                      <a:pPr algn="ctr"/>
                      <a:r>
                        <a:rPr lang="en-GB" dirty="0" smtClean="0">
                          <a:solidFill>
                            <a:schemeClr val="tx1"/>
                          </a:solidFill>
                        </a:rPr>
                        <a:t>16</a:t>
                      </a:r>
                      <a:endParaRPr lang="en-GB" dirty="0">
                        <a:solidFill>
                          <a:schemeClr val="tx1"/>
                        </a:solidFill>
                      </a:endParaRPr>
                    </a:p>
                  </a:txBody>
                  <a:tcPr/>
                </a:tc>
                <a:extLst>
                  <a:ext uri="{0D108BD9-81ED-4DB2-BD59-A6C34878D82A}">
                    <a16:rowId xmlns:a16="http://schemas.microsoft.com/office/drawing/2014/main" val="2349117217"/>
                  </a:ext>
                </a:extLst>
              </a:tr>
              <a:tr h="850046">
                <a:tc>
                  <a:txBody>
                    <a:bodyPr/>
                    <a:lstStyle/>
                    <a:p>
                      <a:pPr algn="ctr"/>
                      <a:endParaRPr lang="en-GB" sz="1400" dirty="0" smtClean="0">
                        <a:solidFill>
                          <a:schemeClr val="tx1"/>
                        </a:solidFill>
                      </a:endParaRPr>
                    </a:p>
                    <a:p>
                      <a:pPr algn="ctr"/>
                      <a:r>
                        <a:rPr lang="en-GB" sz="1400" dirty="0" smtClean="0">
                          <a:solidFill>
                            <a:schemeClr val="tx1"/>
                          </a:solidFill>
                        </a:rPr>
                        <a:t>Co-operative</a:t>
                      </a:r>
                      <a:endParaRPr lang="en-GB" sz="1400" dirty="0">
                        <a:solidFill>
                          <a:schemeClr val="tx1"/>
                        </a:solidFill>
                      </a:endParaRPr>
                    </a:p>
                  </a:txBody>
                  <a:tcPr/>
                </a:tc>
                <a:tc>
                  <a:txBody>
                    <a:bodyPr/>
                    <a:lstStyle/>
                    <a:p>
                      <a:pPr algn="ctr"/>
                      <a:r>
                        <a:rPr lang="en-GB" dirty="0" smtClean="0">
                          <a:solidFill>
                            <a:schemeClr val="tx1"/>
                          </a:solidFill>
                        </a:rPr>
                        <a:t>2</a:t>
                      </a:r>
                      <a:endParaRPr lang="en-GB" dirty="0">
                        <a:solidFill>
                          <a:schemeClr val="tx1"/>
                        </a:solidFill>
                      </a:endParaRPr>
                    </a:p>
                  </a:txBody>
                  <a:tcPr/>
                </a:tc>
                <a:tc>
                  <a:txBody>
                    <a:bodyPr/>
                    <a:lstStyle/>
                    <a:p>
                      <a:pPr algn="ctr"/>
                      <a:r>
                        <a:rPr lang="en-GB" dirty="0" smtClean="0">
                          <a:solidFill>
                            <a:schemeClr val="tx1"/>
                          </a:solidFill>
                        </a:rPr>
                        <a:t>5</a:t>
                      </a:r>
                      <a:endParaRPr lang="en-GB" dirty="0">
                        <a:solidFill>
                          <a:schemeClr val="tx1"/>
                        </a:solidFill>
                      </a:endParaRPr>
                    </a:p>
                  </a:txBody>
                  <a:tcPr/>
                </a:tc>
                <a:tc>
                  <a:txBody>
                    <a:bodyPr/>
                    <a:lstStyle/>
                    <a:p>
                      <a:pPr algn="ctr"/>
                      <a:r>
                        <a:rPr lang="en-GB" dirty="0" smtClean="0">
                          <a:solidFill>
                            <a:schemeClr val="tx1"/>
                          </a:solidFill>
                        </a:rPr>
                        <a:t>8</a:t>
                      </a:r>
                      <a:endParaRPr lang="en-GB" dirty="0">
                        <a:solidFill>
                          <a:schemeClr val="tx1"/>
                        </a:solidFill>
                      </a:endParaRPr>
                    </a:p>
                  </a:txBody>
                  <a:tcPr/>
                </a:tc>
                <a:tc>
                  <a:txBody>
                    <a:bodyPr/>
                    <a:lstStyle/>
                    <a:p>
                      <a:pPr algn="ctr"/>
                      <a:r>
                        <a:rPr lang="en-GB" dirty="0" smtClean="0">
                          <a:solidFill>
                            <a:schemeClr val="tx1"/>
                          </a:solidFill>
                        </a:rPr>
                        <a:t>11</a:t>
                      </a:r>
                      <a:endParaRPr lang="en-GB" dirty="0">
                        <a:solidFill>
                          <a:schemeClr val="tx1"/>
                        </a:solidFill>
                      </a:endParaRPr>
                    </a:p>
                  </a:txBody>
                  <a:tcPr/>
                </a:tc>
                <a:tc>
                  <a:txBody>
                    <a:bodyPr/>
                    <a:lstStyle/>
                    <a:p>
                      <a:pPr algn="ctr"/>
                      <a:r>
                        <a:rPr lang="en-GB" dirty="0" smtClean="0">
                          <a:solidFill>
                            <a:schemeClr val="tx1"/>
                          </a:solidFill>
                        </a:rPr>
                        <a:t>14</a:t>
                      </a:r>
                      <a:endParaRPr lang="en-GB" dirty="0">
                        <a:solidFill>
                          <a:schemeClr val="tx1"/>
                        </a:solidFill>
                      </a:endParaRPr>
                    </a:p>
                  </a:txBody>
                  <a:tcPr/>
                </a:tc>
                <a:tc>
                  <a:txBody>
                    <a:bodyPr/>
                    <a:lstStyle/>
                    <a:p>
                      <a:pPr algn="ctr"/>
                      <a:r>
                        <a:rPr lang="en-GB" dirty="0" smtClean="0">
                          <a:solidFill>
                            <a:schemeClr val="tx1"/>
                          </a:solidFill>
                        </a:rPr>
                        <a:t>17</a:t>
                      </a:r>
                      <a:endParaRPr lang="en-GB" dirty="0">
                        <a:solidFill>
                          <a:schemeClr val="tx1"/>
                        </a:solidFill>
                      </a:endParaRPr>
                    </a:p>
                  </a:txBody>
                  <a:tcPr/>
                </a:tc>
                <a:extLst>
                  <a:ext uri="{0D108BD9-81ED-4DB2-BD59-A6C34878D82A}">
                    <a16:rowId xmlns:a16="http://schemas.microsoft.com/office/drawing/2014/main" val="1021638112"/>
                  </a:ext>
                </a:extLst>
              </a:tr>
              <a:tr h="850046">
                <a:tc>
                  <a:txBody>
                    <a:bodyPr/>
                    <a:lstStyle/>
                    <a:p>
                      <a:pPr algn="ctr"/>
                      <a:endParaRPr lang="en-GB" sz="1400" dirty="0" smtClean="0">
                        <a:solidFill>
                          <a:schemeClr val="tx1"/>
                        </a:solidFill>
                      </a:endParaRPr>
                    </a:p>
                    <a:p>
                      <a:pPr algn="ctr"/>
                      <a:r>
                        <a:rPr lang="en-GB" sz="1400" dirty="0" smtClean="0">
                          <a:solidFill>
                            <a:schemeClr val="tx1"/>
                          </a:solidFill>
                        </a:rPr>
                        <a:t>Autonomous</a:t>
                      </a:r>
                      <a:endParaRPr lang="en-GB" sz="1400" dirty="0">
                        <a:solidFill>
                          <a:schemeClr val="tx1"/>
                        </a:solidFill>
                      </a:endParaRPr>
                    </a:p>
                  </a:txBody>
                  <a:tcPr/>
                </a:tc>
                <a:tc>
                  <a:txBody>
                    <a:bodyPr/>
                    <a:lstStyle/>
                    <a:p>
                      <a:pPr algn="ctr"/>
                      <a:r>
                        <a:rPr lang="en-GB" dirty="0" smtClean="0">
                          <a:solidFill>
                            <a:schemeClr val="tx1"/>
                          </a:solidFill>
                        </a:rPr>
                        <a:t>3</a:t>
                      </a:r>
                      <a:endParaRPr lang="en-GB" dirty="0">
                        <a:solidFill>
                          <a:schemeClr val="tx1"/>
                        </a:solidFill>
                      </a:endParaRPr>
                    </a:p>
                  </a:txBody>
                  <a:tcPr/>
                </a:tc>
                <a:tc>
                  <a:txBody>
                    <a:bodyPr/>
                    <a:lstStyle/>
                    <a:p>
                      <a:pPr algn="ctr"/>
                      <a:r>
                        <a:rPr lang="en-GB" dirty="0" smtClean="0">
                          <a:solidFill>
                            <a:schemeClr val="tx1"/>
                          </a:solidFill>
                        </a:rPr>
                        <a:t>6</a:t>
                      </a:r>
                      <a:endParaRPr lang="en-GB" dirty="0">
                        <a:solidFill>
                          <a:schemeClr val="tx1"/>
                        </a:solidFill>
                      </a:endParaRPr>
                    </a:p>
                  </a:txBody>
                  <a:tcPr/>
                </a:tc>
                <a:tc>
                  <a:txBody>
                    <a:bodyPr/>
                    <a:lstStyle/>
                    <a:p>
                      <a:pPr algn="ctr"/>
                      <a:r>
                        <a:rPr lang="en-GB" dirty="0" smtClean="0">
                          <a:solidFill>
                            <a:schemeClr val="tx1"/>
                          </a:solidFill>
                        </a:rPr>
                        <a:t>9</a:t>
                      </a:r>
                      <a:endParaRPr lang="en-GB" dirty="0">
                        <a:solidFill>
                          <a:schemeClr val="tx1"/>
                        </a:solidFill>
                      </a:endParaRPr>
                    </a:p>
                  </a:txBody>
                  <a:tcPr/>
                </a:tc>
                <a:tc>
                  <a:txBody>
                    <a:bodyPr/>
                    <a:lstStyle/>
                    <a:p>
                      <a:pPr algn="ctr"/>
                      <a:r>
                        <a:rPr lang="en-GB" dirty="0" smtClean="0">
                          <a:solidFill>
                            <a:schemeClr val="tx1"/>
                          </a:solidFill>
                        </a:rPr>
                        <a:t>12</a:t>
                      </a:r>
                      <a:endParaRPr lang="en-GB" dirty="0">
                        <a:solidFill>
                          <a:schemeClr val="tx1"/>
                        </a:solidFill>
                      </a:endParaRPr>
                    </a:p>
                  </a:txBody>
                  <a:tcPr/>
                </a:tc>
                <a:tc>
                  <a:txBody>
                    <a:bodyPr/>
                    <a:lstStyle/>
                    <a:p>
                      <a:pPr algn="ctr"/>
                      <a:r>
                        <a:rPr lang="en-GB" dirty="0" smtClean="0">
                          <a:solidFill>
                            <a:schemeClr val="tx1"/>
                          </a:solidFill>
                        </a:rPr>
                        <a:t>15</a:t>
                      </a:r>
                      <a:endParaRPr lang="en-GB" dirty="0">
                        <a:solidFill>
                          <a:schemeClr val="tx1"/>
                        </a:solidFill>
                      </a:endParaRPr>
                    </a:p>
                  </a:txBody>
                  <a:tcPr/>
                </a:tc>
                <a:tc>
                  <a:txBody>
                    <a:bodyPr/>
                    <a:lstStyle/>
                    <a:p>
                      <a:pPr algn="ctr"/>
                      <a:r>
                        <a:rPr lang="en-GB" dirty="0" smtClean="0">
                          <a:solidFill>
                            <a:schemeClr val="tx1"/>
                          </a:solidFill>
                        </a:rPr>
                        <a:t>18</a:t>
                      </a:r>
                      <a:endParaRPr lang="en-GB" dirty="0">
                        <a:solidFill>
                          <a:schemeClr val="tx1"/>
                        </a:solidFill>
                      </a:endParaRPr>
                    </a:p>
                  </a:txBody>
                  <a:tcPr/>
                </a:tc>
                <a:extLst>
                  <a:ext uri="{0D108BD9-81ED-4DB2-BD59-A6C34878D82A}">
                    <a16:rowId xmlns:a16="http://schemas.microsoft.com/office/drawing/2014/main" val="1372659072"/>
                  </a:ext>
                </a:extLst>
              </a:tr>
            </a:tbl>
          </a:graphicData>
        </a:graphic>
      </p:graphicFrame>
      <p:sp>
        <p:nvSpPr>
          <p:cNvPr id="5" name="TextBox 4"/>
          <p:cNvSpPr txBox="1"/>
          <p:nvPr/>
        </p:nvSpPr>
        <p:spPr>
          <a:xfrm>
            <a:off x="178043" y="404664"/>
            <a:ext cx="4896544" cy="646331"/>
          </a:xfrm>
          <a:prstGeom prst="rect">
            <a:avLst/>
          </a:prstGeom>
          <a:noFill/>
        </p:spPr>
        <p:txBody>
          <a:bodyPr wrap="square" rtlCol="0">
            <a:spAutoFit/>
          </a:bodyPr>
          <a:lstStyle/>
          <a:p>
            <a:r>
              <a:rPr lang="en-GB" sz="3600" dirty="0" smtClean="0"/>
              <a:t>The 18 basic Options</a:t>
            </a:r>
            <a:endParaRPr lang="en-GB" sz="3600" dirty="0"/>
          </a:p>
        </p:txBody>
      </p:sp>
      <p:sp>
        <p:nvSpPr>
          <p:cNvPr id="7" name="Oval 6"/>
          <p:cNvSpPr/>
          <p:nvPr/>
        </p:nvSpPr>
        <p:spPr>
          <a:xfrm>
            <a:off x="8100392"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22562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67544" y="1196752"/>
            <a:ext cx="8064896" cy="2985433"/>
          </a:xfrm>
          <a:prstGeom prst="rect">
            <a:avLst/>
          </a:prstGeom>
        </p:spPr>
        <p:txBody>
          <a:bodyPr wrap="square">
            <a:spAutoFit/>
          </a:bodyPr>
          <a:lstStyle/>
          <a:p>
            <a:r>
              <a:rPr lang="en-GB" sz="2800" dirty="0"/>
              <a:t>16. </a:t>
            </a:r>
            <a:r>
              <a:rPr lang="en-GB" sz="2800" b="1" i="1" dirty="0"/>
              <a:t>The Valuing Dimension </a:t>
            </a:r>
            <a:r>
              <a:rPr lang="en-GB" sz="2800" dirty="0"/>
              <a:t>– Hierarchical </a:t>
            </a:r>
            <a:r>
              <a:rPr lang="en-GB" sz="2800" dirty="0" smtClean="0"/>
              <a:t>Mode</a:t>
            </a:r>
          </a:p>
          <a:p>
            <a:endParaRPr lang="en-GB" sz="3200" dirty="0"/>
          </a:p>
          <a:p>
            <a:r>
              <a:rPr lang="en-GB" sz="3200" dirty="0" smtClean="0"/>
              <a:t>You </a:t>
            </a:r>
            <a:r>
              <a:rPr lang="en-GB" sz="3200" dirty="0"/>
              <a:t>take strong initiatives to care for group members. </a:t>
            </a:r>
            <a:r>
              <a:rPr lang="en-GB" sz="3200" u="sng" dirty="0"/>
              <a:t>You </a:t>
            </a:r>
            <a:r>
              <a:rPr lang="en-GB" sz="3200" u="sng" dirty="0" smtClean="0"/>
              <a:t>manifest directly</a:t>
            </a:r>
            <a:r>
              <a:rPr lang="en-GB" sz="3200" dirty="0" smtClean="0"/>
              <a:t> in </a:t>
            </a:r>
            <a:r>
              <a:rPr lang="en-GB" sz="3200" dirty="0"/>
              <a:t>word and what you do, your commitment to </a:t>
            </a:r>
            <a:r>
              <a:rPr lang="en-GB" sz="3200" dirty="0" smtClean="0"/>
              <a:t>their </a:t>
            </a:r>
            <a:r>
              <a:rPr lang="en-GB" sz="3200" dirty="0"/>
              <a:t>fundamental worth as a person. </a:t>
            </a:r>
            <a:endParaRPr lang="en-GB" sz="3200" dirty="0"/>
          </a:p>
        </p:txBody>
      </p:sp>
    </p:spTree>
    <p:extLst>
      <p:ext uri="{BB962C8B-B14F-4D97-AF65-F5344CB8AC3E}">
        <p14:creationId xmlns:p14="http://schemas.microsoft.com/office/powerpoint/2010/main" val="406654698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43808" y="188640"/>
            <a:ext cx="3436510" cy="5327923"/>
          </a:xfrm>
        </p:spPr>
      </p:pic>
    </p:spTree>
    <p:extLst>
      <p:ext uri="{BB962C8B-B14F-4D97-AF65-F5344CB8AC3E}">
        <p14:creationId xmlns:p14="http://schemas.microsoft.com/office/powerpoint/2010/main" val="176456455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chemeClr val="bg1"/>
                </a:solidFill>
              </a:rPr>
              <a:t>James Neil (2004) </a:t>
            </a:r>
            <a:endParaRPr lang="en-GB" dirty="0">
              <a:solidFill>
                <a:schemeClr val="bg1"/>
              </a:solidFill>
            </a:endParaRPr>
          </a:p>
        </p:txBody>
      </p:sp>
      <p:sp>
        <p:nvSpPr>
          <p:cNvPr id="3" name="Subtitle 2"/>
          <p:cNvSpPr>
            <a:spLocks noGrp="1"/>
          </p:cNvSpPr>
          <p:nvPr>
            <p:ph type="subTitle" idx="1"/>
          </p:nvPr>
        </p:nvSpPr>
        <p:spPr/>
        <p:txBody>
          <a:bodyPr/>
          <a:lstStyle/>
          <a:p>
            <a:r>
              <a:rPr lang="en-GB" dirty="0" smtClean="0">
                <a:solidFill>
                  <a:schemeClr val="bg1"/>
                </a:solidFill>
              </a:rPr>
              <a:t>Quadrants of Facilitation</a:t>
            </a:r>
            <a:endParaRPr lang="en-GB" dirty="0">
              <a:solidFill>
                <a:schemeClr val="bg1"/>
              </a:solidFill>
            </a:endParaRPr>
          </a:p>
        </p:txBody>
      </p:sp>
    </p:spTree>
    <p:extLst>
      <p:ext uri="{BB962C8B-B14F-4D97-AF65-F5344CB8AC3E}">
        <p14:creationId xmlns:p14="http://schemas.microsoft.com/office/powerpoint/2010/main" val="383927325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32656"/>
            <a:ext cx="8229600" cy="5040560"/>
          </a:xfrm>
        </p:spPr>
        <p:txBody>
          <a:bodyPr>
            <a:normAutofit fontScale="92500" lnSpcReduction="20000"/>
          </a:bodyPr>
          <a:lstStyle/>
          <a:p>
            <a:pPr marL="0" indent="0">
              <a:buNone/>
            </a:pPr>
            <a:r>
              <a:rPr lang="en-GB" dirty="0" smtClean="0"/>
              <a:t>James Neil (2004)</a:t>
            </a:r>
          </a:p>
          <a:p>
            <a:pPr marL="0" indent="0">
              <a:buNone/>
            </a:pPr>
            <a:endParaRPr lang="en-GB" dirty="0" smtClean="0"/>
          </a:p>
          <a:p>
            <a:pPr marL="0" indent="0" algn="ctr">
              <a:buNone/>
            </a:pPr>
            <a:r>
              <a:rPr lang="en-GB" dirty="0" smtClean="0"/>
              <a:t>Facilitation </a:t>
            </a:r>
            <a:r>
              <a:rPr lang="en-GB" dirty="0"/>
              <a:t>may be considered to mean all the behaviours and actions of a teacher, </a:t>
            </a:r>
            <a:r>
              <a:rPr lang="en-GB" dirty="0" smtClean="0"/>
              <a:t>instructor</a:t>
            </a:r>
            <a:r>
              <a:rPr lang="en-GB" dirty="0"/>
              <a:t>.</a:t>
            </a:r>
            <a:endParaRPr lang="en-GB" dirty="0" smtClean="0"/>
          </a:p>
          <a:p>
            <a:pPr marL="0" indent="0" algn="ctr">
              <a:buNone/>
            </a:pPr>
            <a:endParaRPr lang="en-GB" dirty="0"/>
          </a:p>
          <a:p>
            <a:pPr marL="0" indent="0" algn="ctr">
              <a:buNone/>
            </a:pPr>
            <a:r>
              <a:rPr lang="en-GB" dirty="0" smtClean="0"/>
              <a:t>These </a:t>
            </a:r>
            <a:r>
              <a:rPr lang="en-GB" dirty="0" smtClean="0"/>
              <a:t>actions </a:t>
            </a:r>
            <a:r>
              <a:rPr lang="en-GB" dirty="0"/>
              <a:t>influence the experience of the individuals/ group. </a:t>
            </a:r>
            <a:endParaRPr lang="en-GB" dirty="0" smtClean="0"/>
          </a:p>
          <a:p>
            <a:pPr marL="0" indent="0" algn="ctr">
              <a:buNone/>
            </a:pPr>
            <a:r>
              <a:rPr lang="en-GB" dirty="0" smtClean="0"/>
              <a:t> </a:t>
            </a:r>
          </a:p>
          <a:p>
            <a:pPr marL="0" indent="0" algn="ctr">
              <a:buNone/>
            </a:pPr>
            <a:r>
              <a:rPr lang="en-GB" dirty="0" smtClean="0"/>
              <a:t>This </a:t>
            </a:r>
            <a:r>
              <a:rPr lang="en-GB" dirty="0"/>
              <a:t>includes subtle, unconscious behaviours which can have profound influences on what unfolds. </a:t>
            </a:r>
          </a:p>
          <a:p>
            <a:endParaRPr lang="en-GB" dirty="0"/>
          </a:p>
        </p:txBody>
      </p:sp>
    </p:spTree>
    <p:extLst>
      <p:ext uri="{BB962C8B-B14F-4D97-AF65-F5344CB8AC3E}">
        <p14:creationId xmlns:p14="http://schemas.microsoft.com/office/powerpoint/2010/main" val="216291633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2547" y="692696"/>
            <a:ext cx="8229600" cy="2880320"/>
          </a:xfrm>
        </p:spPr>
        <p:txBody>
          <a:bodyPr>
            <a:normAutofit/>
          </a:bodyPr>
          <a:lstStyle/>
          <a:p>
            <a:pPr marL="0" indent="0" algn="ctr">
              <a:buNone/>
            </a:pPr>
            <a:r>
              <a:rPr lang="en-GB" sz="2800" dirty="0"/>
              <a:t>There are a myriad of ways an instructor shapes and moulds a participants' </a:t>
            </a:r>
            <a:r>
              <a:rPr lang="en-GB" sz="2800" dirty="0" smtClean="0"/>
              <a:t>experience. </a:t>
            </a:r>
          </a:p>
          <a:p>
            <a:pPr marL="0" indent="0">
              <a:buNone/>
            </a:pPr>
            <a:endParaRPr lang="en-GB" sz="2800" dirty="0"/>
          </a:p>
          <a:p>
            <a:r>
              <a:rPr lang="en-GB" sz="2800" dirty="0"/>
              <a:t>W</a:t>
            </a:r>
            <a:r>
              <a:rPr lang="en-GB" sz="2800" dirty="0" smtClean="0"/>
              <a:t>ords </a:t>
            </a:r>
            <a:r>
              <a:rPr lang="en-GB" sz="2800" dirty="0"/>
              <a:t>of </a:t>
            </a:r>
            <a:r>
              <a:rPr lang="en-GB" sz="2800" dirty="0" smtClean="0"/>
              <a:t>encouragement/discouragement</a:t>
            </a:r>
          </a:p>
          <a:p>
            <a:r>
              <a:rPr lang="en-GB" sz="2800" dirty="0"/>
              <a:t>B</a:t>
            </a:r>
            <a:r>
              <a:rPr lang="en-GB" sz="2800" dirty="0" smtClean="0"/>
              <a:t>ody </a:t>
            </a:r>
            <a:r>
              <a:rPr lang="en-GB" sz="2800" dirty="0"/>
              <a:t>language to reinforce desired </a:t>
            </a:r>
            <a:r>
              <a:rPr lang="en-GB" sz="2800" dirty="0" smtClean="0"/>
              <a:t>behaviours</a:t>
            </a:r>
          </a:p>
          <a:p>
            <a:pPr marL="0" indent="0">
              <a:buNone/>
            </a:pPr>
            <a:endParaRPr lang="en-GB" dirty="0"/>
          </a:p>
          <a:p>
            <a:pPr marL="0" indent="0">
              <a:buNone/>
            </a:pPr>
            <a:endParaRPr lang="en-GB" dirty="0" smtClean="0"/>
          </a:p>
        </p:txBody>
      </p:sp>
      <p:sp>
        <p:nvSpPr>
          <p:cNvPr id="2" name="TextBox 1"/>
          <p:cNvSpPr txBox="1"/>
          <p:nvPr/>
        </p:nvSpPr>
        <p:spPr>
          <a:xfrm>
            <a:off x="502541" y="3933056"/>
            <a:ext cx="8159606" cy="1231106"/>
          </a:xfrm>
          <a:prstGeom prst="rect">
            <a:avLst/>
          </a:prstGeom>
          <a:noFill/>
        </p:spPr>
        <p:txBody>
          <a:bodyPr wrap="none" rtlCol="0">
            <a:spAutoFit/>
          </a:bodyPr>
          <a:lstStyle/>
          <a:p>
            <a:pPr algn="ctr"/>
            <a:r>
              <a:rPr lang="en-GB" sz="2800" dirty="0"/>
              <a:t>So facilitation is an infinitely complicated process, </a:t>
            </a:r>
            <a:endParaRPr lang="en-GB" sz="2800" dirty="0" smtClean="0"/>
          </a:p>
          <a:p>
            <a:pPr algn="ctr"/>
            <a:r>
              <a:rPr lang="en-GB" sz="2800" dirty="0" smtClean="0"/>
              <a:t>particularly </a:t>
            </a:r>
            <a:r>
              <a:rPr lang="en-GB" sz="2800" dirty="0"/>
              <a:t>with groups</a:t>
            </a:r>
            <a:r>
              <a:rPr lang="en-GB" sz="2000" dirty="0"/>
              <a:t> </a:t>
            </a:r>
          </a:p>
          <a:p>
            <a:endParaRPr lang="en-GB" dirty="0"/>
          </a:p>
        </p:txBody>
      </p:sp>
    </p:spTree>
    <p:extLst>
      <p:ext uri="{BB962C8B-B14F-4D97-AF65-F5344CB8AC3E}">
        <p14:creationId xmlns:p14="http://schemas.microsoft.com/office/powerpoint/2010/main" val="241407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595676185"/>
              </p:ext>
            </p:extLst>
          </p:nvPr>
        </p:nvGraphicFramePr>
        <p:xfrm>
          <a:off x="539552" y="188640"/>
          <a:ext cx="8064896" cy="5328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926778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926624979"/>
              </p:ext>
            </p:extLst>
          </p:nvPr>
        </p:nvGraphicFramePr>
        <p:xfrm>
          <a:off x="539552" y="188640"/>
          <a:ext cx="3168352" cy="3312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3995936" y="813772"/>
            <a:ext cx="4366199" cy="2062103"/>
          </a:xfrm>
          <a:prstGeom prst="rect">
            <a:avLst/>
          </a:prstGeom>
          <a:noFill/>
        </p:spPr>
        <p:txBody>
          <a:bodyPr wrap="square" rtlCol="0">
            <a:spAutoFit/>
          </a:bodyPr>
          <a:lstStyle/>
          <a:p>
            <a:r>
              <a:rPr lang="en-GB" sz="3200" dirty="0"/>
              <a:t>These are things an instructor does intentionally and are noticed by students.</a:t>
            </a:r>
          </a:p>
        </p:txBody>
      </p:sp>
      <p:sp>
        <p:nvSpPr>
          <p:cNvPr id="5" name="TextBox 4"/>
          <p:cNvSpPr txBox="1"/>
          <p:nvPr/>
        </p:nvSpPr>
        <p:spPr>
          <a:xfrm>
            <a:off x="539552" y="3501008"/>
            <a:ext cx="7776864" cy="1938992"/>
          </a:xfrm>
          <a:prstGeom prst="rect">
            <a:avLst/>
          </a:prstGeom>
          <a:noFill/>
        </p:spPr>
        <p:txBody>
          <a:bodyPr wrap="square" rtlCol="0">
            <a:spAutoFit/>
          </a:bodyPr>
          <a:lstStyle/>
          <a:p>
            <a:r>
              <a:rPr lang="en-GB" sz="2400" dirty="0" smtClean="0"/>
              <a:t>Examples:</a:t>
            </a:r>
          </a:p>
          <a:p>
            <a:pPr marL="342900" indent="-342900">
              <a:buFont typeface="Wingdings" panose="05000000000000000000" pitchFamily="2" charset="2"/>
              <a:buChar char="ü"/>
            </a:pPr>
            <a:r>
              <a:rPr lang="en-GB" sz="2400" dirty="0" smtClean="0"/>
              <a:t>A </a:t>
            </a:r>
            <a:r>
              <a:rPr lang="en-GB" sz="2400" dirty="0"/>
              <a:t>facilitator shows students how to make a fire.</a:t>
            </a:r>
          </a:p>
          <a:p>
            <a:pPr marL="342900" indent="-342900">
              <a:buFont typeface="Wingdings" panose="05000000000000000000" pitchFamily="2" charset="2"/>
              <a:buChar char="ü"/>
            </a:pPr>
            <a:r>
              <a:rPr lang="en-GB" sz="2400" dirty="0"/>
              <a:t>A facilitator uses </a:t>
            </a:r>
            <a:r>
              <a:rPr lang="en-GB" sz="2400" dirty="0" smtClean="0"/>
              <a:t>direct questioning </a:t>
            </a:r>
            <a:r>
              <a:rPr lang="en-GB" sz="2400" dirty="0"/>
              <a:t>when asking a </a:t>
            </a:r>
            <a:r>
              <a:rPr lang="en-GB" sz="2400" dirty="0" smtClean="0"/>
              <a:t>group/participant </a:t>
            </a:r>
            <a:r>
              <a:rPr lang="en-GB" sz="2400" dirty="0"/>
              <a:t>during </a:t>
            </a:r>
            <a:r>
              <a:rPr lang="en-GB" sz="2400" dirty="0" smtClean="0"/>
              <a:t>a debrief.</a:t>
            </a:r>
          </a:p>
          <a:p>
            <a:pPr marL="342900" indent="-342900">
              <a:buFont typeface="Wingdings" panose="05000000000000000000" pitchFamily="2" charset="2"/>
              <a:buChar char="ü"/>
            </a:pPr>
            <a:r>
              <a:rPr lang="en-GB" sz="2400" dirty="0" smtClean="0"/>
              <a:t>An instructor gives verbal feedback to a participant</a:t>
            </a:r>
            <a:endParaRPr lang="en-GB" sz="2400" dirty="0"/>
          </a:p>
        </p:txBody>
      </p:sp>
    </p:spTree>
    <p:extLst>
      <p:ext uri="{BB962C8B-B14F-4D97-AF65-F5344CB8AC3E}">
        <p14:creationId xmlns:p14="http://schemas.microsoft.com/office/powerpoint/2010/main" val="3250593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82448010"/>
              </p:ext>
            </p:extLst>
          </p:nvPr>
        </p:nvGraphicFramePr>
        <p:xfrm>
          <a:off x="539552" y="188640"/>
          <a:ext cx="3168352" cy="3312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3927632" y="567552"/>
            <a:ext cx="4366199" cy="2554545"/>
          </a:xfrm>
          <a:prstGeom prst="rect">
            <a:avLst/>
          </a:prstGeom>
          <a:noFill/>
        </p:spPr>
        <p:txBody>
          <a:bodyPr wrap="square" rtlCol="0">
            <a:spAutoFit/>
          </a:bodyPr>
          <a:lstStyle/>
          <a:p>
            <a:r>
              <a:rPr lang="en-GB" sz="3200" dirty="0"/>
              <a:t>These are things an instructor does intentionally but are not noticed by students</a:t>
            </a:r>
            <a:r>
              <a:rPr lang="en-GB" sz="3200" dirty="0" smtClean="0"/>
              <a:t>.</a:t>
            </a:r>
            <a:endParaRPr lang="en-GB" sz="3200" dirty="0"/>
          </a:p>
        </p:txBody>
      </p:sp>
      <p:sp>
        <p:nvSpPr>
          <p:cNvPr id="5" name="TextBox 4"/>
          <p:cNvSpPr txBox="1"/>
          <p:nvPr/>
        </p:nvSpPr>
        <p:spPr>
          <a:xfrm>
            <a:off x="539552" y="3501008"/>
            <a:ext cx="7776864" cy="1938992"/>
          </a:xfrm>
          <a:prstGeom prst="rect">
            <a:avLst/>
          </a:prstGeom>
          <a:noFill/>
        </p:spPr>
        <p:txBody>
          <a:bodyPr wrap="square" rtlCol="0">
            <a:spAutoFit/>
          </a:bodyPr>
          <a:lstStyle/>
          <a:p>
            <a:r>
              <a:rPr lang="en-GB" sz="2400" dirty="0" smtClean="0"/>
              <a:t>Example:</a:t>
            </a:r>
          </a:p>
          <a:p>
            <a:pPr marL="457200" indent="-457200">
              <a:buFont typeface="Wingdings" panose="05000000000000000000" pitchFamily="2" charset="2"/>
              <a:buChar char="ü"/>
            </a:pPr>
            <a:r>
              <a:rPr lang="en-GB" sz="2400" dirty="0"/>
              <a:t>As a group sit down to have a discussion, facilitator intentionally sits next to a student who she wants to begin the </a:t>
            </a:r>
            <a:r>
              <a:rPr lang="en-GB" sz="2400" dirty="0" smtClean="0"/>
              <a:t>discussion, then casually starts the conversation from this position.</a:t>
            </a:r>
          </a:p>
        </p:txBody>
      </p:sp>
    </p:spTree>
    <p:extLst>
      <p:ext uri="{BB962C8B-B14F-4D97-AF65-F5344CB8AC3E}">
        <p14:creationId xmlns:p14="http://schemas.microsoft.com/office/powerpoint/2010/main" val="3283307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259949398"/>
              </p:ext>
            </p:extLst>
          </p:nvPr>
        </p:nvGraphicFramePr>
        <p:xfrm>
          <a:off x="539552" y="188640"/>
          <a:ext cx="3168352" cy="3312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3927632" y="567552"/>
            <a:ext cx="4366199" cy="2554545"/>
          </a:xfrm>
          <a:prstGeom prst="rect">
            <a:avLst/>
          </a:prstGeom>
          <a:noFill/>
        </p:spPr>
        <p:txBody>
          <a:bodyPr wrap="square" rtlCol="0">
            <a:spAutoFit/>
          </a:bodyPr>
          <a:lstStyle/>
          <a:p>
            <a:r>
              <a:rPr lang="en-GB" sz="3200" dirty="0"/>
              <a:t>These are things an instructor does </a:t>
            </a:r>
            <a:r>
              <a:rPr lang="en-GB" sz="3200" i="1" dirty="0"/>
              <a:t>without intending</a:t>
            </a:r>
            <a:r>
              <a:rPr lang="en-GB" sz="3200" dirty="0"/>
              <a:t> and they are </a:t>
            </a:r>
            <a:r>
              <a:rPr lang="en-GB" sz="3200" i="1" dirty="0"/>
              <a:t>noticed</a:t>
            </a:r>
            <a:r>
              <a:rPr lang="en-GB" sz="3200" dirty="0"/>
              <a:t> by the students</a:t>
            </a:r>
            <a:r>
              <a:rPr lang="en-GB" sz="3200" dirty="0" smtClean="0"/>
              <a:t>.</a:t>
            </a:r>
            <a:endParaRPr lang="en-GB" sz="3200" dirty="0"/>
          </a:p>
        </p:txBody>
      </p:sp>
      <p:sp>
        <p:nvSpPr>
          <p:cNvPr id="5" name="TextBox 4"/>
          <p:cNvSpPr txBox="1"/>
          <p:nvPr/>
        </p:nvSpPr>
        <p:spPr>
          <a:xfrm>
            <a:off x="539552" y="3429000"/>
            <a:ext cx="7776864" cy="2308324"/>
          </a:xfrm>
          <a:prstGeom prst="rect">
            <a:avLst/>
          </a:prstGeom>
          <a:noFill/>
        </p:spPr>
        <p:txBody>
          <a:bodyPr wrap="square" rtlCol="0">
            <a:spAutoFit/>
          </a:bodyPr>
          <a:lstStyle/>
          <a:p>
            <a:r>
              <a:rPr lang="en-GB" sz="2400" dirty="0" smtClean="0"/>
              <a:t>Examples:</a:t>
            </a:r>
          </a:p>
          <a:p>
            <a:pPr marL="342900" indent="-342900">
              <a:buFont typeface="Wingdings" panose="05000000000000000000" pitchFamily="2" charset="2"/>
              <a:buChar char="ü"/>
            </a:pPr>
            <a:r>
              <a:rPr lang="en-GB" sz="2400" dirty="0"/>
              <a:t>An instructor is naturally warm-hearted (without realising) and this quickly makes students feel accepted and excited about the programme.</a:t>
            </a:r>
          </a:p>
          <a:p>
            <a:pPr marL="342900" indent="-342900">
              <a:buFont typeface="Wingdings" panose="05000000000000000000" pitchFamily="2" charset="2"/>
              <a:buChar char="ü"/>
            </a:pPr>
            <a:r>
              <a:rPr lang="en-GB" sz="2400" dirty="0"/>
              <a:t>An instructor unintentionally uses gendered language which upsets several participants. </a:t>
            </a:r>
          </a:p>
        </p:txBody>
      </p:sp>
    </p:spTree>
    <p:extLst>
      <p:ext uri="{BB962C8B-B14F-4D97-AF65-F5344CB8AC3E}">
        <p14:creationId xmlns:p14="http://schemas.microsoft.com/office/powerpoint/2010/main" val="1593957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495416501"/>
              </p:ext>
            </p:extLst>
          </p:nvPr>
        </p:nvGraphicFramePr>
        <p:xfrm>
          <a:off x="539552" y="188640"/>
          <a:ext cx="3168352" cy="3312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3851920" y="321330"/>
            <a:ext cx="4892840" cy="3046988"/>
          </a:xfrm>
          <a:prstGeom prst="rect">
            <a:avLst/>
          </a:prstGeom>
          <a:noFill/>
        </p:spPr>
        <p:txBody>
          <a:bodyPr wrap="square" rtlCol="0">
            <a:spAutoFit/>
          </a:bodyPr>
          <a:lstStyle/>
          <a:p>
            <a:r>
              <a:rPr lang="en-GB" sz="3200" dirty="0"/>
              <a:t>These are things an instructor does </a:t>
            </a:r>
            <a:r>
              <a:rPr lang="en-GB" sz="3200" i="1" dirty="0"/>
              <a:t>without intending</a:t>
            </a:r>
            <a:r>
              <a:rPr lang="en-GB" sz="3200" dirty="0"/>
              <a:t> and go </a:t>
            </a:r>
            <a:r>
              <a:rPr lang="en-GB" sz="3200" i="1" dirty="0"/>
              <a:t>unnoticed</a:t>
            </a:r>
            <a:r>
              <a:rPr lang="en-GB" sz="3200" dirty="0"/>
              <a:t> by the students but which affect individual's </a:t>
            </a:r>
            <a:r>
              <a:rPr lang="en-GB" sz="3200" dirty="0" smtClean="0"/>
              <a:t>experiences.</a:t>
            </a:r>
            <a:endParaRPr lang="en-GB" sz="3200" dirty="0"/>
          </a:p>
        </p:txBody>
      </p:sp>
      <p:sp>
        <p:nvSpPr>
          <p:cNvPr id="5" name="TextBox 4"/>
          <p:cNvSpPr txBox="1"/>
          <p:nvPr/>
        </p:nvSpPr>
        <p:spPr>
          <a:xfrm>
            <a:off x="539552" y="3429000"/>
            <a:ext cx="7776864" cy="2308324"/>
          </a:xfrm>
          <a:prstGeom prst="rect">
            <a:avLst/>
          </a:prstGeom>
          <a:noFill/>
        </p:spPr>
        <p:txBody>
          <a:bodyPr wrap="square" rtlCol="0">
            <a:spAutoFit/>
          </a:bodyPr>
          <a:lstStyle/>
          <a:p>
            <a:r>
              <a:rPr lang="en-GB" sz="2400" dirty="0" smtClean="0"/>
              <a:t>Example:</a:t>
            </a:r>
          </a:p>
          <a:p>
            <a:pPr marL="342900" indent="-342900">
              <a:buFont typeface="Wingdings" panose="05000000000000000000" pitchFamily="2" charset="2"/>
              <a:buChar char="ü"/>
            </a:pPr>
            <a:r>
              <a:rPr lang="en-GB" sz="2400" dirty="0"/>
              <a:t>As a group sit down for a debrief, the facilitator unintentionally sits either too far apart from the group or too far into the group circle.  The group don't consciously notice but it effects the way participants respond to the instructor</a:t>
            </a:r>
            <a:r>
              <a:rPr lang="en-GB" sz="2400" dirty="0" smtClean="0"/>
              <a:t>.</a:t>
            </a:r>
            <a:endParaRPr lang="en-GB" sz="2400" dirty="0"/>
          </a:p>
        </p:txBody>
      </p:sp>
    </p:spTree>
    <p:extLst>
      <p:ext uri="{BB962C8B-B14F-4D97-AF65-F5344CB8AC3E}">
        <p14:creationId xmlns:p14="http://schemas.microsoft.com/office/powerpoint/2010/main" val="375270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smtClean="0"/>
              <a:t>References</a:t>
            </a:r>
            <a:endParaRPr lang="en-GB" dirty="0"/>
          </a:p>
        </p:txBody>
      </p:sp>
      <p:sp>
        <p:nvSpPr>
          <p:cNvPr id="3" name="Content Placeholder 2"/>
          <p:cNvSpPr>
            <a:spLocks noGrp="1"/>
          </p:cNvSpPr>
          <p:nvPr>
            <p:ph idx="1"/>
          </p:nvPr>
        </p:nvSpPr>
        <p:spPr>
          <a:xfrm>
            <a:off x="457200" y="1052736"/>
            <a:ext cx="8229600" cy="4464497"/>
          </a:xfrm>
        </p:spPr>
        <p:txBody>
          <a:bodyPr>
            <a:normAutofit fontScale="40000" lnSpcReduction="20000"/>
          </a:bodyPr>
          <a:lstStyle/>
          <a:p>
            <a:pPr marL="0" indent="0">
              <a:buNone/>
            </a:pPr>
            <a:r>
              <a:rPr lang="en-GB" sz="4900" dirty="0" smtClean="0"/>
              <a:t>Brookfield</a:t>
            </a:r>
            <a:r>
              <a:rPr lang="en-GB" sz="4900" dirty="0"/>
              <a:t>, S., D. (1986) </a:t>
            </a:r>
            <a:r>
              <a:rPr lang="en-GB" sz="4900" i="1" dirty="0"/>
              <a:t>Understanding and Facilitating Adult Learning</a:t>
            </a:r>
            <a:r>
              <a:rPr lang="en-GB" sz="4900" dirty="0"/>
              <a:t>. Milton Keynes: Open University Press.</a:t>
            </a:r>
          </a:p>
          <a:p>
            <a:pPr marL="0" indent="0">
              <a:buNone/>
            </a:pPr>
            <a:r>
              <a:rPr lang="en-GB" sz="4900" dirty="0"/>
              <a:t>Brown, M. (2002). The facilitator as gatekeeper: A critical analysis of social order in facilitation sessions. </a:t>
            </a:r>
            <a:r>
              <a:rPr lang="en-GB" sz="4900" i="1" dirty="0"/>
              <a:t>Journal of Adventure Education and Outdoor Learning, 2</a:t>
            </a:r>
            <a:r>
              <a:rPr lang="en-GB" sz="4900" dirty="0"/>
              <a:t>(2), 101-112.</a:t>
            </a:r>
          </a:p>
          <a:p>
            <a:pPr marL="0" indent="0">
              <a:buNone/>
            </a:pPr>
            <a:r>
              <a:rPr lang="en-GB" sz="4900" dirty="0" err="1"/>
              <a:t>Fullan</a:t>
            </a:r>
            <a:r>
              <a:rPr lang="en-GB" sz="4900" dirty="0"/>
              <a:t>, M. &amp; </a:t>
            </a:r>
            <a:r>
              <a:rPr lang="en-GB" sz="4900" dirty="0" err="1"/>
              <a:t>Langworthy</a:t>
            </a:r>
            <a:r>
              <a:rPr lang="en-GB" sz="4900" dirty="0"/>
              <a:t>, M. (2014) </a:t>
            </a:r>
            <a:r>
              <a:rPr lang="en-GB" sz="4900" i="1" dirty="0"/>
              <a:t>A Rich Seam: How New Pedagogies Find Deep Learning, </a:t>
            </a:r>
            <a:r>
              <a:rPr lang="en-GB" sz="4900" dirty="0"/>
              <a:t>London: Pearson. </a:t>
            </a:r>
          </a:p>
          <a:p>
            <a:pPr marL="0" indent="0">
              <a:buNone/>
            </a:pPr>
            <a:r>
              <a:rPr lang="en-GB" sz="4900" dirty="0"/>
              <a:t>Goodyear, V. &amp; Dudley, D. (2015) ‘“I’m a Facilitator of Learning!” Understanding What Teachers and Students Do Within Student-</a:t>
            </a:r>
            <a:r>
              <a:rPr lang="en-GB" sz="4900" dirty="0" err="1"/>
              <a:t>Centered</a:t>
            </a:r>
            <a:r>
              <a:rPr lang="en-GB" sz="4900" dirty="0"/>
              <a:t> Physical Education Models’, </a:t>
            </a:r>
            <a:r>
              <a:rPr lang="en-GB" sz="4900" i="1" dirty="0"/>
              <a:t>Quest</a:t>
            </a:r>
            <a:r>
              <a:rPr lang="en-GB" sz="4900" dirty="0"/>
              <a:t>, 67:3, 274-289, DOI: 10.1080/00336297.2015.1051236 </a:t>
            </a:r>
          </a:p>
          <a:p>
            <a:pPr marL="0" indent="0">
              <a:buNone/>
            </a:pPr>
            <a:r>
              <a:rPr lang="en-GB" sz="4900" dirty="0" err="1"/>
              <a:t>Garvis</a:t>
            </a:r>
            <a:r>
              <a:rPr lang="en-GB" sz="4900" dirty="0"/>
              <a:t>, S. (2015) </a:t>
            </a:r>
            <a:r>
              <a:rPr lang="en-GB" sz="4900" i="1" dirty="0"/>
              <a:t>Narrative Constellations: Exploring Lived Experiences in Education, </a:t>
            </a:r>
            <a:r>
              <a:rPr lang="en-GB" sz="4900" dirty="0"/>
              <a:t>Rotterdam</a:t>
            </a:r>
            <a:r>
              <a:rPr lang="en-GB" sz="4900" i="1" dirty="0"/>
              <a:t>: </a:t>
            </a:r>
            <a:r>
              <a:rPr lang="en-GB" sz="4900" dirty="0"/>
              <a:t>Sense Publishing </a:t>
            </a:r>
          </a:p>
          <a:p>
            <a:pPr marL="0" indent="0">
              <a:buNone/>
            </a:pPr>
            <a:r>
              <a:rPr lang="en-GB" sz="4900" dirty="0"/>
              <a:t>Hattie, J. (2012) </a:t>
            </a:r>
            <a:r>
              <a:rPr lang="en-GB" sz="4900" i="1" dirty="0"/>
              <a:t>Visible Learning for Teachers: Maximising impact on learning, </a:t>
            </a:r>
            <a:r>
              <a:rPr lang="en-GB" sz="4900" dirty="0"/>
              <a:t>London:</a:t>
            </a:r>
            <a:r>
              <a:rPr lang="en-GB" sz="4900" i="1" dirty="0"/>
              <a:t> </a:t>
            </a:r>
            <a:r>
              <a:rPr lang="en-GB" sz="4900" dirty="0" smtClean="0"/>
              <a:t>Routledge</a:t>
            </a:r>
          </a:p>
          <a:p>
            <a:pPr marL="0" indent="0">
              <a:buNone/>
            </a:pPr>
            <a:r>
              <a:rPr lang="en-GB" sz="4900" dirty="0"/>
              <a:t>Heron, J. (1999) The Complete Facilitators Handbook</a:t>
            </a:r>
            <a:r>
              <a:rPr lang="en-GB" sz="4900" dirty="0" smtClean="0"/>
              <a:t>.</a:t>
            </a:r>
            <a:endParaRPr lang="en-GB" sz="4300" dirty="0"/>
          </a:p>
          <a:p>
            <a:endParaRPr lang="en-GB" dirty="0"/>
          </a:p>
        </p:txBody>
      </p:sp>
    </p:spTree>
    <p:extLst>
      <p:ext uri="{BB962C8B-B14F-4D97-AF65-F5344CB8AC3E}">
        <p14:creationId xmlns:p14="http://schemas.microsoft.com/office/powerpoint/2010/main" val="121593833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smtClean="0"/>
              <a:t>References</a:t>
            </a:r>
            <a:endParaRPr lang="en-GB" dirty="0"/>
          </a:p>
        </p:txBody>
      </p:sp>
      <p:sp>
        <p:nvSpPr>
          <p:cNvPr id="3" name="Content Placeholder 2"/>
          <p:cNvSpPr>
            <a:spLocks noGrp="1"/>
          </p:cNvSpPr>
          <p:nvPr>
            <p:ph idx="1"/>
          </p:nvPr>
        </p:nvSpPr>
        <p:spPr>
          <a:xfrm>
            <a:off x="458813" y="1196752"/>
            <a:ext cx="8229600" cy="3917032"/>
          </a:xfrm>
        </p:spPr>
        <p:txBody>
          <a:bodyPr>
            <a:normAutofit/>
          </a:bodyPr>
          <a:lstStyle/>
          <a:p>
            <a:pPr marL="0" indent="0">
              <a:buNone/>
            </a:pPr>
            <a:r>
              <a:rPr lang="en-GB" sz="1600" dirty="0" smtClean="0"/>
              <a:t>Kolb</a:t>
            </a:r>
            <a:r>
              <a:rPr lang="en-GB" sz="1600" dirty="0"/>
              <a:t>, D. (1984) </a:t>
            </a:r>
            <a:r>
              <a:rPr lang="en-GB" sz="1600" i="1" dirty="0"/>
              <a:t>Experiential Learning: Experience as the source of learning and development</a:t>
            </a:r>
            <a:r>
              <a:rPr lang="en-GB" sz="1600" dirty="0"/>
              <a:t>, London: Prentice-Hall </a:t>
            </a:r>
          </a:p>
          <a:p>
            <a:pPr marL="0" indent="0">
              <a:buNone/>
            </a:pPr>
            <a:r>
              <a:rPr lang="en-GB" sz="1600" dirty="0"/>
              <a:t>Neil., J. (2004). </a:t>
            </a:r>
            <a:r>
              <a:rPr lang="en-GB" sz="1600" i="1" dirty="0"/>
              <a:t>What is facilitation?.</a:t>
            </a:r>
            <a:r>
              <a:rPr lang="en-GB" sz="1600" dirty="0"/>
              <a:t> Available: </a:t>
            </a:r>
            <a:r>
              <a:rPr lang="en-GB" sz="1600" dirty="0">
                <a:hlinkClick r:id="rId2"/>
              </a:rPr>
              <a:t>http://www.wilderdom.com/facilitation/FacilitationWhatIs.html</a:t>
            </a:r>
            <a:r>
              <a:rPr lang="en-GB" sz="1600" dirty="0"/>
              <a:t> Last accessed 16th September 2017</a:t>
            </a:r>
            <a:r>
              <a:rPr lang="en-GB" sz="1600" dirty="0" smtClean="0"/>
              <a:t>.</a:t>
            </a:r>
            <a:endParaRPr lang="en-GB" sz="1600" dirty="0"/>
          </a:p>
        </p:txBody>
      </p:sp>
    </p:spTree>
    <p:extLst>
      <p:ext uri="{BB962C8B-B14F-4D97-AF65-F5344CB8AC3E}">
        <p14:creationId xmlns:p14="http://schemas.microsoft.com/office/powerpoint/2010/main" val="3019415868"/>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6" ma:contentTypeDescription="Create a new document." ma:contentTypeScope="" ma:versionID="7e721309f6c97e83d6d337bbe4ad3833">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231938f77745fabf4e500f6c5e72d4c6"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7534e9c7-d8a7-4ffa-a350-0e66096719e3"/>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5CD4514D-3FAB-4F0C-ACA6-E5E5F86C10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14100</TotalTime>
  <Words>1014</Words>
  <Application>Microsoft Office PowerPoint</Application>
  <PresentationFormat>On-screen Show (4:3)</PresentationFormat>
  <Paragraphs>251</Paragraphs>
  <Slides>30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Myriad Pro</vt:lpstr>
      <vt:lpstr>Wingdings</vt:lpstr>
      <vt:lpstr>20140311PresentationUWTSDTemplate</vt:lpstr>
      <vt:lpstr>Facilitation continued….  Heron’s Modes and Dimensions</vt:lpstr>
      <vt:lpstr>PowerPoint Presentation</vt:lpstr>
      <vt:lpstr>PowerPoint Presentation</vt:lpstr>
      <vt:lpstr>Modes                Dimensions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James Neil (2004)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Jonathan Haylock</cp:lastModifiedBy>
  <cp:revision>54</cp:revision>
  <dcterms:created xsi:type="dcterms:W3CDTF">2015-04-14T15:21:28Z</dcterms:created>
  <dcterms:modified xsi:type="dcterms:W3CDTF">2021-02-01T23:14:52Z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