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6"/>
  </p:notesMasterIdLst>
  <p:sldIdLst>
    <p:sldId id="292" r:id="rId2"/>
    <p:sldId id="259" r:id="rId3"/>
    <p:sldId id="277" r:id="rId4"/>
    <p:sldId id="257" r:id="rId5"/>
    <p:sldId id="264" r:id="rId6"/>
    <p:sldId id="267" r:id="rId7"/>
    <p:sldId id="268" r:id="rId8"/>
    <p:sldId id="266" r:id="rId9"/>
    <p:sldId id="283" r:id="rId10"/>
    <p:sldId id="269" r:id="rId11"/>
    <p:sldId id="289" r:id="rId12"/>
    <p:sldId id="282" r:id="rId13"/>
    <p:sldId id="265" r:id="rId14"/>
    <p:sldId id="284" r:id="rId15"/>
    <p:sldId id="285" r:id="rId16"/>
    <p:sldId id="281" r:id="rId17"/>
    <p:sldId id="290" r:id="rId18"/>
    <p:sldId id="270" r:id="rId19"/>
    <p:sldId id="286" r:id="rId20"/>
    <p:sldId id="291" r:id="rId21"/>
    <p:sldId id="275" r:id="rId22"/>
    <p:sldId id="276" r:id="rId23"/>
    <p:sldId id="288" r:id="rId24"/>
    <p:sldId id="287" r:id="rId2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C9C9"/>
    <a:srgbClr val="D67F58"/>
    <a:srgbClr val="E04E63"/>
    <a:srgbClr val="C2313E"/>
    <a:srgbClr val="B76537"/>
    <a:srgbClr val="BB7733"/>
    <a:srgbClr val="E0664E"/>
    <a:srgbClr val="680E17"/>
    <a:srgbClr val="37287B"/>
    <a:srgbClr val="5146A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8AABC4-A99C-4FA0-8292-1AED1190AD80}" v="84" dt="2020-12-26T10:38:58.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2" autoAdjust="0"/>
    <p:restoredTop sz="94598" autoAdjust="0"/>
  </p:normalViewPr>
  <p:slideViewPr>
    <p:cSldViewPr>
      <p:cViewPr varScale="1">
        <p:scale>
          <a:sx n="113" d="100"/>
          <a:sy n="113" d="100"/>
        </p:scale>
        <p:origin x="586" y="-125"/>
      </p:cViewPr>
      <p:guideLst>
        <p:guide orient="horz" pos="1620"/>
        <p:guide pos="2880"/>
      </p:guideLst>
    </p:cSldViewPr>
  </p:slideViewPr>
  <p:outlineViewPr>
    <p:cViewPr>
      <p:scale>
        <a:sx n="33" d="100"/>
        <a:sy n="33" d="100"/>
      </p:scale>
      <p:origin x="0" y="-1358"/>
    </p:cViewPr>
  </p:outlin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A03F53-C4BB-460B-B25B-80B5705C075D}"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US"/>
        </a:p>
      </dgm:t>
    </dgm:pt>
    <dgm:pt modelId="{634E42D3-2124-470F-BC96-47609D36D3AC}">
      <dgm:prSet custT="1"/>
      <dgm:spPr/>
      <dgm:t>
        <a:bodyPr/>
        <a:lstStyle/>
        <a:p>
          <a:r>
            <a:rPr lang="en-US" sz="2800" u="sng" dirty="0"/>
            <a:t>Lack of analytical skills</a:t>
          </a:r>
          <a:endParaRPr lang="en-US" sz="2800" dirty="0"/>
        </a:p>
      </dgm:t>
    </dgm:pt>
    <dgm:pt modelId="{882A8B5D-3030-4FC5-AC87-C932BA5F3C1F}" type="parTrans" cxnId="{F296B615-5643-4C54-B31C-EA459FEBA165}">
      <dgm:prSet/>
      <dgm:spPr/>
      <dgm:t>
        <a:bodyPr/>
        <a:lstStyle/>
        <a:p>
          <a:endParaRPr lang="en-US"/>
        </a:p>
      </dgm:t>
    </dgm:pt>
    <dgm:pt modelId="{E674614E-2442-4A41-B0ED-8321470375B5}" type="sibTrans" cxnId="{F296B615-5643-4C54-B31C-EA459FEBA165}">
      <dgm:prSet/>
      <dgm:spPr/>
      <dgm:t>
        <a:bodyPr/>
        <a:lstStyle/>
        <a:p>
          <a:endParaRPr lang="en-US"/>
        </a:p>
      </dgm:t>
    </dgm:pt>
    <dgm:pt modelId="{FD584B8F-2D95-4EEC-9778-097FA1804D1E}">
      <dgm:prSet custT="1"/>
      <dgm:spPr/>
      <dgm:t>
        <a:bodyPr/>
        <a:lstStyle/>
        <a:p>
          <a:r>
            <a:rPr lang="en-US" sz="1900" dirty="0"/>
            <a:t>Interpretation of the data generated.</a:t>
          </a:r>
        </a:p>
      </dgm:t>
    </dgm:pt>
    <dgm:pt modelId="{A3FF6A7E-4472-4E07-BAF7-54C1F3FC5BD7}" type="parTrans" cxnId="{91FFD999-C146-4269-A885-3A4FE9F38ED3}">
      <dgm:prSet/>
      <dgm:spPr/>
      <dgm:t>
        <a:bodyPr/>
        <a:lstStyle/>
        <a:p>
          <a:endParaRPr lang="en-US"/>
        </a:p>
      </dgm:t>
    </dgm:pt>
    <dgm:pt modelId="{AAE5F634-2EE6-4F6A-BB4D-56BB4796B08D}" type="sibTrans" cxnId="{91FFD999-C146-4269-A885-3A4FE9F38ED3}">
      <dgm:prSet/>
      <dgm:spPr/>
      <dgm:t>
        <a:bodyPr/>
        <a:lstStyle/>
        <a:p>
          <a:endParaRPr lang="en-US"/>
        </a:p>
      </dgm:t>
    </dgm:pt>
    <dgm:pt modelId="{02C9BF9A-1CC4-44AE-AD8E-FF3A0ECD906E}">
      <dgm:prSet custT="1"/>
      <dgm:spPr/>
      <dgm:t>
        <a:bodyPr/>
        <a:lstStyle/>
        <a:p>
          <a:r>
            <a:rPr lang="en-US" sz="1900" dirty="0"/>
            <a:t>Creditability of the data pattern.</a:t>
          </a:r>
        </a:p>
      </dgm:t>
    </dgm:pt>
    <dgm:pt modelId="{24C21A0E-1E09-4DB2-9650-226CB8DAE4C8}" type="parTrans" cxnId="{8D7CC98A-5461-48AF-BF25-EF8656B7A2ED}">
      <dgm:prSet/>
      <dgm:spPr/>
      <dgm:t>
        <a:bodyPr/>
        <a:lstStyle/>
        <a:p>
          <a:endParaRPr lang="en-US"/>
        </a:p>
      </dgm:t>
    </dgm:pt>
    <dgm:pt modelId="{8DEC255A-B903-49FF-BEB2-F6621BEBC201}" type="sibTrans" cxnId="{8D7CC98A-5461-48AF-BF25-EF8656B7A2ED}">
      <dgm:prSet/>
      <dgm:spPr/>
      <dgm:t>
        <a:bodyPr/>
        <a:lstStyle/>
        <a:p>
          <a:endParaRPr lang="en-US"/>
        </a:p>
      </dgm:t>
    </dgm:pt>
    <dgm:pt modelId="{1385B143-0049-4B14-9B76-5BB8AEFA166E}">
      <dgm:prSet custT="1"/>
      <dgm:spPr/>
      <dgm:t>
        <a:bodyPr/>
        <a:lstStyle/>
        <a:p>
          <a:r>
            <a:rPr lang="en-US" sz="1900" dirty="0"/>
            <a:t>Threatens the effectiveness of decision making.</a:t>
          </a:r>
        </a:p>
      </dgm:t>
    </dgm:pt>
    <dgm:pt modelId="{65E2565A-C715-492C-BBE5-FBE15D23609B}" type="parTrans" cxnId="{B90A02E5-B469-493A-BFD3-8260722AF0BE}">
      <dgm:prSet/>
      <dgm:spPr/>
      <dgm:t>
        <a:bodyPr/>
        <a:lstStyle/>
        <a:p>
          <a:endParaRPr lang="en-US"/>
        </a:p>
      </dgm:t>
    </dgm:pt>
    <dgm:pt modelId="{5AAFCDC3-839D-43D9-9337-7362AB262DAA}" type="sibTrans" cxnId="{B90A02E5-B469-493A-BFD3-8260722AF0BE}">
      <dgm:prSet/>
      <dgm:spPr/>
      <dgm:t>
        <a:bodyPr/>
        <a:lstStyle/>
        <a:p>
          <a:endParaRPr lang="en-US"/>
        </a:p>
      </dgm:t>
    </dgm:pt>
    <dgm:pt modelId="{9C03F6A4-3F0C-495A-A4CA-6411862B2C2C}" type="pres">
      <dgm:prSet presAssocID="{77A03F53-C4BB-460B-B25B-80B5705C075D}" presName="linearFlow" presStyleCnt="0">
        <dgm:presLayoutVars>
          <dgm:dir/>
          <dgm:animLvl val="lvl"/>
          <dgm:resizeHandles val="exact"/>
        </dgm:presLayoutVars>
      </dgm:prSet>
      <dgm:spPr/>
    </dgm:pt>
    <dgm:pt modelId="{1AB4DF2D-8518-47A6-9AE8-A2A729029688}" type="pres">
      <dgm:prSet presAssocID="{634E42D3-2124-470F-BC96-47609D36D3AC}" presName="composite" presStyleCnt="0"/>
      <dgm:spPr/>
    </dgm:pt>
    <dgm:pt modelId="{F7DA4619-691F-4D36-96BB-2D84B967F3F6}" type="pres">
      <dgm:prSet presAssocID="{634E42D3-2124-470F-BC96-47609D36D3AC}" presName="parTx" presStyleLbl="node1" presStyleIdx="0" presStyleCnt="1">
        <dgm:presLayoutVars>
          <dgm:chMax val="0"/>
          <dgm:chPref val="0"/>
          <dgm:bulletEnabled val="1"/>
        </dgm:presLayoutVars>
      </dgm:prSet>
      <dgm:spPr/>
    </dgm:pt>
    <dgm:pt modelId="{1BE06604-6BF6-4605-9D1A-846F9DCC5DB0}" type="pres">
      <dgm:prSet presAssocID="{634E42D3-2124-470F-BC96-47609D36D3AC}" presName="parSh" presStyleLbl="node1" presStyleIdx="0" presStyleCnt="1"/>
      <dgm:spPr/>
    </dgm:pt>
    <dgm:pt modelId="{AA3C458B-1989-4D15-83C4-32ACAA5D4357}" type="pres">
      <dgm:prSet presAssocID="{634E42D3-2124-470F-BC96-47609D36D3AC}" presName="desTx" presStyleLbl="fgAcc1" presStyleIdx="0" presStyleCnt="1" custLinFactNeighborY="1638">
        <dgm:presLayoutVars>
          <dgm:bulletEnabled val="1"/>
        </dgm:presLayoutVars>
      </dgm:prSet>
      <dgm:spPr/>
    </dgm:pt>
  </dgm:ptLst>
  <dgm:cxnLst>
    <dgm:cxn modelId="{9A39A906-76A1-4C19-A4CD-FCA695380D42}" type="presOf" srcId="{02C9BF9A-1CC4-44AE-AD8E-FF3A0ECD906E}" destId="{AA3C458B-1989-4D15-83C4-32ACAA5D4357}" srcOrd="0" destOrd="1" presId="urn:microsoft.com/office/officeart/2005/8/layout/process3"/>
    <dgm:cxn modelId="{F296B615-5643-4C54-B31C-EA459FEBA165}" srcId="{77A03F53-C4BB-460B-B25B-80B5705C075D}" destId="{634E42D3-2124-470F-BC96-47609D36D3AC}" srcOrd="0" destOrd="0" parTransId="{882A8B5D-3030-4FC5-AC87-C932BA5F3C1F}" sibTransId="{E674614E-2442-4A41-B0ED-8321470375B5}"/>
    <dgm:cxn modelId="{28A21572-81A1-4C3A-9C94-A90403E26209}" type="presOf" srcId="{634E42D3-2124-470F-BC96-47609D36D3AC}" destId="{F7DA4619-691F-4D36-96BB-2D84B967F3F6}" srcOrd="0" destOrd="0" presId="urn:microsoft.com/office/officeart/2005/8/layout/process3"/>
    <dgm:cxn modelId="{95A6A482-B8F8-41D4-B0BB-AE127B91DF98}" type="presOf" srcId="{FD584B8F-2D95-4EEC-9778-097FA1804D1E}" destId="{AA3C458B-1989-4D15-83C4-32ACAA5D4357}" srcOrd="0" destOrd="0" presId="urn:microsoft.com/office/officeart/2005/8/layout/process3"/>
    <dgm:cxn modelId="{8D7CC98A-5461-48AF-BF25-EF8656B7A2ED}" srcId="{634E42D3-2124-470F-BC96-47609D36D3AC}" destId="{02C9BF9A-1CC4-44AE-AD8E-FF3A0ECD906E}" srcOrd="1" destOrd="0" parTransId="{24C21A0E-1E09-4DB2-9650-226CB8DAE4C8}" sibTransId="{8DEC255A-B903-49FF-BEB2-F6621BEBC201}"/>
    <dgm:cxn modelId="{91FFD999-C146-4269-A885-3A4FE9F38ED3}" srcId="{634E42D3-2124-470F-BC96-47609D36D3AC}" destId="{FD584B8F-2D95-4EEC-9778-097FA1804D1E}" srcOrd="0" destOrd="0" parTransId="{A3FF6A7E-4472-4E07-BAF7-54C1F3FC5BD7}" sibTransId="{AAE5F634-2EE6-4F6A-BB4D-56BB4796B08D}"/>
    <dgm:cxn modelId="{328E79BD-3B74-44D4-86B8-823174260028}" type="presOf" srcId="{634E42D3-2124-470F-BC96-47609D36D3AC}" destId="{1BE06604-6BF6-4605-9D1A-846F9DCC5DB0}" srcOrd="1" destOrd="0" presId="urn:microsoft.com/office/officeart/2005/8/layout/process3"/>
    <dgm:cxn modelId="{6456F9D1-F57E-4844-AB64-26E8F3C7F924}" type="presOf" srcId="{1385B143-0049-4B14-9B76-5BB8AEFA166E}" destId="{AA3C458B-1989-4D15-83C4-32ACAA5D4357}" srcOrd="0" destOrd="2" presId="urn:microsoft.com/office/officeart/2005/8/layout/process3"/>
    <dgm:cxn modelId="{B90A02E5-B469-493A-BFD3-8260722AF0BE}" srcId="{634E42D3-2124-470F-BC96-47609D36D3AC}" destId="{1385B143-0049-4B14-9B76-5BB8AEFA166E}" srcOrd="2" destOrd="0" parTransId="{65E2565A-C715-492C-BBE5-FBE15D23609B}" sibTransId="{5AAFCDC3-839D-43D9-9337-7362AB262DAA}"/>
    <dgm:cxn modelId="{205774E7-C1E8-499D-B21F-87D1D04DE942}" type="presOf" srcId="{77A03F53-C4BB-460B-B25B-80B5705C075D}" destId="{9C03F6A4-3F0C-495A-A4CA-6411862B2C2C}" srcOrd="0" destOrd="0" presId="urn:microsoft.com/office/officeart/2005/8/layout/process3"/>
    <dgm:cxn modelId="{5F95CC48-BA07-4208-A3BD-D65F712E3C1C}" type="presParOf" srcId="{9C03F6A4-3F0C-495A-A4CA-6411862B2C2C}" destId="{1AB4DF2D-8518-47A6-9AE8-A2A729029688}" srcOrd="0" destOrd="0" presId="urn:microsoft.com/office/officeart/2005/8/layout/process3"/>
    <dgm:cxn modelId="{7E319304-4B29-4302-88E7-23EB211E755C}" type="presParOf" srcId="{1AB4DF2D-8518-47A6-9AE8-A2A729029688}" destId="{F7DA4619-691F-4D36-96BB-2D84B967F3F6}" srcOrd="0" destOrd="0" presId="urn:microsoft.com/office/officeart/2005/8/layout/process3"/>
    <dgm:cxn modelId="{4895230C-EE67-42E7-8495-817F3A1D32BB}" type="presParOf" srcId="{1AB4DF2D-8518-47A6-9AE8-A2A729029688}" destId="{1BE06604-6BF6-4605-9D1A-846F9DCC5DB0}" srcOrd="1" destOrd="0" presId="urn:microsoft.com/office/officeart/2005/8/layout/process3"/>
    <dgm:cxn modelId="{33C15469-5861-4103-8112-DE362E90E4FC}" type="presParOf" srcId="{1AB4DF2D-8518-47A6-9AE8-A2A729029688}" destId="{AA3C458B-1989-4D15-83C4-32ACAA5D4357}"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563331-E773-40EA-8292-0801CAE2D089}" type="doc">
      <dgm:prSet loTypeId="urn:microsoft.com/office/officeart/2005/8/layout/process3" loCatId="process" qsTypeId="urn:microsoft.com/office/officeart/2005/8/quickstyle/simple2" qsCatId="simple" csTypeId="urn:microsoft.com/office/officeart/2005/8/colors/accent1_2" csCatId="accent1" phldr="1"/>
      <dgm:spPr/>
      <dgm:t>
        <a:bodyPr/>
        <a:lstStyle/>
        <a:p>
          <a:endParaRPr lang="en-US"/>
        </a:p>
      </dgm:t>
    </dgm:pt>
    <dgm:pt modelId="{7EC52285-0134-4640-A0BF-0755659B885F}">
      <dgm:prSet custT="1"/>
      <dgm:spPr/>
      <dgm:t>
        <a:bodyPr/>
        <a:lstStyle/>
        <a:p>
          <a:r>
            <a:rPr lang="en-US" sz="1900" dirty="0"/>
            <a:t>False and misleading information</a:t>
          </a:r>
        </a:p>
      </dgm:t>
    </dgm:pt>
    <dgm:pt modelId="{3C2DDF2D-56EF-4975-ABD4-4C37CD1000D6}" type="sibTrans" cxnId="{A5945517-8287-4FCB-8E38-0FA6E0D87CCD}">
      <dgm:prSet/>
      <dgm:spPr/>
      <dgm:t>
        <a:bodyPr/>
        <a:lstStyle/>
        <a:p>
          <a:endParaRPr lang="en-US"/>
        </a:p>
      </dgm:t>
    </dgm:pt>
    <dgm:pt modelId="{FEF7B4A8-7F59-4104-8A4B-5C292BBBD732}" type="parTrans" cxnId="{A5945517-8287-4FCB-8E38-0FA6E0D87CCD}">
      <dgm:prSet/>
      <dgm:spPr/>
      <dgm:t>
        <a:bodyPr/>
        <a:lstStyle/>
        <a:p>
          <a:endParaRPr lang="en-US"/>
        </a:p>
      </dgm:t>
    </dgm:pt>
    <dgm:pt modelId="{398487C4-AE1E-4E5D-9B99-917B81D7DD9C}">
      <dgm:prSet custT="1"/>
      <dgm:spPr/>
      <dgm:t>
        <a:bodyPr/>
        <a:lstStyle/>
        <a:p>
          <a:r>
            <a:rPr lang="en-US" sz="2800" u="sng" dirty="0"/>
            <a:t>Misrepresentation of data</a:t>
          </a:r>
          <a:endParaRPr lang="en-US" sz="2800" dirty="0"/>
        </a:p>
      </dgm:t>
    </dgm:pt>
    <dgm:pt modelId="{41E8555C-7611-45BE-9784-29F8EF98C34C}" type="sibTrans" cxnId="{CC711031-4E64-4A36-ACBD-10AD270BC34C}">
      <dgm:prSet/>
      <dgm:spPr/>
      <dgm:t>
        <a:bodyPr/>
        <a:lstStyle/>
        <a:p>
          <a:endParaRPr lang="en-US"/>
        </a:p>
      </dgm:t>
    </dgm:pt>
    <dgm:pt modelId="{B6AF85CD-DFE6-4E0E-B4DD-43345CF22D82}" type="parTrans" cxnId="{CC711031-4E64-4A36-ACBD-10AD270BC34C}">
      <dgm:prSet/>
      <dgm:spPr/>
      <dgm:t>
        <a:bodyPr/>
        <a:lstStyle/>
        <a:p>
          <a:endParaRPr lang="en-US"/>
        </a:p>
      </dgm:t>
    </dgm:pt>
    <dgm:pt modelId="{D8E8B309-E366-4A1D-B90F-60789F942EF1}">
      <dgm:prSet custT="1"/>
      <dgm:spPr/>
      <dgm:t>
        <a:bodyPr/>
        <a:lstStyle/>
        <a:p>
          <a:r>
            <a:rPr lang="en-US" sz="1900" dirty="0"/>
            <a:t>Too rely on the data from social media</a:t>
          </a:r>
        </a:p>
      </dgm:t>
    </dgm:pt>
    <dgm:pt modelId="{3874387E-9048-4911-82AA-39A304A75D75}" type="parTrans" cxnId="{B44B1577-11DE-46A1-BE28-5CCA3FDCFEB9}">
      <dgm:prSet/>
      <dgm:spPr/>
      <dgm:t>
        <a:bodyPr/>
        <a:lstStyle/>
        <a:p>
          <a:endParaRPr lang="en-US"/>
        </a:p>
      </dgm:t>
    </dgm:pt>
    <dgm:pt modelId="{70A3CAF3-7F0B-4D2D-908C-77AFABC86706}" type="sibTrans" cxnId="{B44B1577-11DE-46A1-BE28-5CCA3FDCFEB9}">
      <dgm:prSet/>
      <dgm:spPr/>
      <dgm:t>
        <a:bodyPr/>
        <a:lstStyle/>
        <a:p>
          <a:endParaRPr lang="en-US"/>
        </a:p>
      </dgm:t>
    </dgm:pt>
    <dgm:pt modelId="{9D8D414D-D5CE-467C-9A80-EE2E7105DDA6}" type="pres">
      <dgm:prSet presAssocID="{5A563331-E773-40EA-8292-0801CAE2D089}" presName="linearFlow" presStyleCnt="0">
        <dgm:presLayoutVars>
          <dgm:dir/>
          <dgm:animLvl val="lvl"/>
          <dgm:resizeHandles val="exact"/>
        </dgm:presLayoutVars>
      </dgm:prSet>
      <dgm:spPr/>
    </dgm:pt>
    <dgm:pt modelId="{886CD203-35AB-448D-B197-D120A4A17827}" type="pres">
      <dgm:prSet presAssocID="{398487C4-AE1E-4E5D-9B99-917B81D7DD9C}" presName="composite" presStyleCnt="0"/>
      <dgm:spPr/>
    </dgm:pt>
    <dgm:pt modelId="{C7DF0462-98AB-4FAE-B5CC-80E67B7BA763}" type="pres">
      <dgm:prSet presAssocID="{398487C4-AE1E-4E5D-9B99-917B81D7DD9C}" presName="parTx" presStyleLbl="node1" presStyleIdx="0" presStyleCnt="1">
        <dgm:presLayoutVars>
          <dgm:chMax val="0"/>
          <dgm:chPref val="0"/>
          <dgm:bulletEnabled val="1"/>
        </dgm:presLayoutVars>
      </dgm:prSet>
      <dgm:spPr/>
    </dgm:pt>
    <dgm:pt modelId="{FFB3CA5B-B514-40F9-B318-E7B51C53A5FF}" type="pres">
      <dgm:prSet presAssocID="{398487C4-AE1E-4E5D-9B99-917B81D7DD9C}" presName="parSh" presStyleLbl="node1" presStyleIdx="0" presStyleCnt="1"/>
      <dgm:spPr/>
    </dgm:pt>
    <dgm:pt modelId="{C5A4E97E-DB1F-4482-AE44-CE987C2AE24C}" type="pres">
      <dgm:prSet presAssocID="{398487C4-AE1E-4E5D-9B99-917B81D7DD9C}" presName="desTx" presStyleLbl="fgAcc1" presStyleIdx="0" presStyleCnt="1">
        <dgm:presLayoutVars>
          <dgm:bulletEnabled val="1"/>
        </dgm:presLayoutVars>
      </dgm:prSet>
      <dgm:spPr/>
    </dgm:pt>
  </dgm:ptLst>
  <dgm:cxnLst>
    <dgm:cxn modelId="{A5945517-8287-4FCB-8E38-0FA6E0D87CCD}" srcId="{398487C4-AE1E-4E5D-9B99-917B81D7DD9C}" destId="{7EC52285-0134-4640-A0BF-0755659B885F}" srcOrd="1" destOrd="0" parTransId="{FEF7B4A8-7F59-4104-8A4B-5C292BBBD732}" sibTransId="{3C2DDF2D-56EF-4975-ABD4-4C37CD1000D6}"/>
    <dgm:cxn modelId="{CC711031-4E64-4A36-ACBD-10AD270BC34C}" srcId="{5A563331-E773-40EA-8292-0801CAE2D089}" destId="{398487C4-AE1E-4E5D-9B99-917B81D7DD9C}" srcOrd="0" destOrd="0" parTransId="{B6AF85CD-DFE6-4E0E-B4DD-43345CF22D82}" sibTransId="{41E8555C-7611-45BE-9784-29F8EF98C34C}"/>
    <dgm:cxn modelId="{C427DA44-B002-4DEE-AD82-501B03DBFE83}" type="presOf" srcId="{398487C4-AE1E-4E5D-9B99-917B81D7DD9C}" destId="{FFB3CA5B-B514-40F9-B318-E7B51C53A5FF}" srcOrd="1" destOrd="0" presId="urn:microsoft.com/office/officeart/2005/8/layout/process3"/>
    <dgm:cxn modelId="{CEC91D46-C236-40C0-B5E2-AE6BBAFD4911}" type="presOf" srcId="{D8E8B309-E366-4A1D-B90F-60789F942EF1}" destId="{C5A4E97E-DB1F-4482-AE44-CE987C2AE24C}" srcOrd="0" destOrd="0" presId="urn:microsoft.com/office/officeart/2005/8/layout/process3"/>
    <dgm:cxn modelId="{B44B1577-11DE-46A1-BE28-5CCA3FDCFEB9}" srcId="{398487C4-AE1E-4E5D-9B99-917B81D7DD9C}" destId="{D8E8B309-E366-4A1D-B90F-60789F942EF1}" srcOrd="0" destOrd="0" parTransId="{3874387E-9048-4911-82AA-39A304A75D75}" sibTransId="{70A3CAF3-7F0B-4D2D-908C-77AFABC86706}"/>
    <dgm:cxn modelId="{840FEE95-D4E7-43A8-9A2E-D8917247DDB3}" type="presOf" srcId="{7EC52285-0134-4640-A0BF-0755659B885F}" destId="{C5A4E97E-DB1F-4482-AE44-CE987C2AE24C}" srcOrd="0" destOrd="1" presId="urn:microsoft.com/office/officeart/2005/8/layout/process3"/>
    <dgm:cxn modelId="{CCF89ACB-7E8A-492A-975C-9D60BE55C990}" type="presOf" srcId="{398487C4-AE1E-4E5D-9B99-917B81D7DD9C}" destId="{C7DF0462-98AB-4FAE-B5CC-80E67B7BA763}" srcOrd="0" destOrd="0" presId="urn:microsoft.com/office/officeart/2005/8/layout/process3"/>
    <dgm:cxn modelId="{B7B2E2EF-002F-461D-86B5-89320C4E6469}" type="presOf" srcId="{5A563331-E773-40EA-8292-0801CAE2D089}" destId="{9D8D414D-D5CE-467C-9A80-EE2E7105DDA6}" srcOrd="0" destOrd="0" presId="urn:microsoft.com/office/officeart/2005/8/layout/process3"/>
    <dgm:cxn modelId="{1122E0CE-DC91-46FB-ACCD-D132F0A6BFB7}" type="presParOf" srcId="{9D8D414D-D5CE-467C-9A80-EE2E7105DDA6}" destId="{886CD203-35AB-448D-B197-D120A4A17827}" srcOrd="0" destOrd="0" presId="urn:microsoft.com/office/officeart/2005/8/layout/process3"/>
    <dgm:cxn modelId="{D9FF8024-F8EB-468F-808A-C6D393638DE0}" type="presParOf" srcId="{886CD203-35AB-448D-B197-D120A4A17827}" destId="{C7DF0462-98AB-4FAE-B5CC-80E67B7BA763}" srcOrd="0" destOrd="0" presId="urn:microsoft.com/office/officeart/2005/8/layout/process3"/>
    <dgm:cxn modelId="{0C426EC7-162D-4BFB-BD39-838327F5224E}" type="presParOf" srcId="{886CD203-35AB-448D-B197-D120A4A17827}" destId="{FFB3CA5B-B514-40F9-B318-E7B51C53A5FF}" srcOrd="1" destOrd="0" presId="urn:microsoft.com/office/officeart/2005/8/layout/process3"/>
    <dgm:cxn modelId="{C9B47C8E-1027-4F71-9B50-85F08A32FF29}" type="presParOf" srcId="{886CD203-35AB-448D-B197-D120A4A17827}" destId="{C5A4E97E-DB1F-4482-AE44-CE987C2AE24C}"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C7563841-31BD-42F3-A272-951B9C8FFC61}" type="doc">
      <dgm:prSet loTypeId="urn:microsoft.com/office/officeart/2005/8/layout/process3" loCatId="process" qsTypeId="urn:microsoft.com/office/officeart/2005/8/quickstyle/simple1" qsCatId="simple" csTypeId="urn:microsoft.com/office/officeart/2005/8/colors/accent1_2" csCatId="accent1"/>
      <dgm:spPr/>
      <dgm:t>
        <a:bodyPr/>
        <a:lstStyle/>
        <a:p>
          <a:endParaRPr lang="en-US"/>
        </a:p>
      </dgm:t>
    </dgm:pt>
    <dgm:pt modelId="{983FA366-1F51-4CFC-8CA1-3DE75FBD28D6}">
      <dgm:prSet custT="1"/>
      <dgm:spPr/>
      <dgm:t>
        <a:bodyPr/>
        <a:lstStyle/>
        <a:p>
          <a:r>
            <a:rPr lang="en-US" sz="2800" dirty="0"/>
            <a:t>Organization branding</a:t>
          </a:r>
        </a:p>
      </dgm:t>
    </dgm:pt>
    <dgm:pt modelId="{B1979C0D-4A15-4BDD-B0F4-671146A9B3FE}" type="parTrans" cxnId="{2B26A0E1-7F96-472E-842E-761DE03C3CC7}">
      <dgm:prSet/>
      <dgm:spPr/>
      <dgm:t>
        <a:bodyPr/>
        <a:lstStyle/>
        <a:p>
          <a:endParaRPr lang="en-US"/>
        </a:p>
      </dgm:t>
    </dgm:pt>
    <dgm:pt modelId="{D657E0D5-7DAB-417E-B47F-46C0F212C0F5}" type="sibTrans" cxnId="{2B26A0E1-7F96-472E-842E-761DE03C3CC7}">
      <dgm:prSet/>
      <dgm:spPr/>
      <dgm:t>
        <a:bodyPr/>
        <a:lstStyle/>
        <a:p>
          <a:endParaRPr lang="en-US"/>
        </a:p>
      </dgm:t>
    </dgm:pt>
    <dgm:pt modelId="{211F74B3-B640-46EC-8012-2A05A9CBFA56}">
      <dgm:prSet custT="1"/>
      <dgm:spPr/>
      <dgm:t>
        <a:bodyPr/>
        <a:lstStyle/>
        <a:p>
          <a:r>
            <a:rPr lang="en-US" sz="1900" dirty="0"/>
            <a:t>Image</a:t>
          </a:r>
        </a:p>
      </dgm:t>
    </dgm:pt>
    <dgm:pt modelId="{62D4E778-6990-4780-A9AE-A3C87207F4C6}" type="parTrans" cxnId="{8B25196A-6915-4963-9595-7970B5515283}">
      <dgm:prSet/>
      <dgm:spPr/>
      <dgm:t>
        <a:bodyPr/>
        <a:lstStyle/>
        <a:p>
          <a:endParaRPr lang="en-US"/>
        </a:p>
      </dgm:t>
    </dgm:pt>
    <dgm:pt modelId="{3D8CCEEF-D27C-4F5D-BA33-9068D9AAF902}" type="sibTrans" cxnId="{8B25196A-6915-4963-9595-7970B5515283}">
      <dgm:prSet/>
      <dgm:spPr/>
      <dgm:t>
        <a:bodyPr/>
        <a:lstStyle/>
        <a:p>
          <a:endParaRPr lang="en-US"/>
        </a:p>
      </dgm:t>
    </dgm:pt>
    <dgm:pt modelId="{F7962600-D5D1-4BD3-B3C9-133F60FBC7D8}">
      <dgm:prSet custT="1"/>
      <dgm:spPr/>
      <dgm:t>
        <a:bodyPr/>
        <a:lstStyle/>
        <a:p>
          <a:r>
            <a:rPr lang="en-US" sz="1900" dirty="0"/>
            <a:t>Reputation</a:t>
          </a:r>
        </a:p>
      </dgm:t>
    </dgm:pt>
    <dgm:pt modelId="{55DE5555-B7DC-416B-B617-FB45EA4D8231}" type="parTrans" cxnId="{D8BBF96C-7C7C-490C-A049-E260C1245411}">
      <dgm:prSet/>
      <dgm:spPr/>
      <dgm:t>
        <a:bodyPr/>
        <a:lstStyle/>
        <a:p>
          <a:endParaRPr lang="en-US"/>
        </a:p>
      </dgm:t>
    </dgm:pt>
    <dgm:pt modelId="{8171DECC-CF53-4B39-9EAB-BF12A9842D57}" type="sibTrans" cxnId="{D8BBF96C-7C7C-490C-A049-E260C1245411}">
      <dgm:prSet/>
      <dgm:spPr/>
      <dgm:t>
        <a:bodyPr/>
        <a:lstStyle/>
        <a:p>
          <a:endParaRPr lang="en-US"/>
        </a:p>
      </dgm:t>
    </dgm:pt>
    <dgm:pt modelId="{C73A69A1-7BED-4846-8296-9C1E22CE22E4}" type="pres">
      <dgm:prSet presAssocID="{C7563841-31BD-42F3-A272-951B9C8FFC61}" presName="linearFlow" presStyleCnt="0">
        <dgm:presLayoutVars>
          <dgm:dir/>
          <dgm:animLvl val="lvl"/>
          <dgm:resizeHandles val="exact"/>
        </dgm:presLayoutVars>
      </dgm:prSet>
      <dgm:spPr/>
    </dgm:pt>
    <dgm:pt modelId="{01E77D24-2D7C-48E2-B155-E6306FFE928A}" type="pres">
      <dgm:prSet presAssocID="{983FA366-1F51-4CFC-8CA1-3DE75FBD28D6}" presName="composite" presStyleCnt="0"/>
      <dgm:spPr/>
    </dgm:pt>
    <dgm:pt modelId="{21C85A44-1BFC-4922-AE4D-A96BD6B962AF}" type="pres">
      <dgm:prSet presAssocID="{983FA366-1F51-4CFC-8CA1-3DE75FBD28D6}" presName="parTx" presStyleLbl="node1" presStyleIdx="0" presStyleCnt="1">
        <dgm:presLayoutVars>
          <dgm:chMax val="0"/>
          <dgm:chPref val="0"/>
          <dgm:bulletEnabled val="1"/>
        </dgm:presLayoutVars>
      </dgm:prSet>
      <dgm:spPr/>
    </dgm:pt>
    <dgm:pt modelId="{232DB393-0E7F-4856-A463-3D5CCBA3A5AB}" type="pres">
      <dgm:prSet presAssocID="{983FA366-1F51-4CFC-8CA1-3DE75FBD28D6}" presName="parSh" presStyleLbl="node1" presStyleIdx="0" presStyleCnt="1" custLinFactNeighborY="-367"/>
      <dgm:spPr/>
    </dgm:pt>
    <dgm:pt modelId="{E5B9C67C-82E7-40D8-88C2-5C0C99FA3DAC}" type="pres">
      <dgm:prSet presAssocID="{983FA366-1F51-4CFC-8CA1-3DE75FBD28D6}" presName="desTx" presStyleLbl="fgAcc1" presStyleIdx="0" presStyleCnt="1">
        <dgm:presLayoutVars>
          <dgm:bulletEnabled val="1"/>
        </dgm:presLayoutVars>
      </dgm:prSet>
      <dgm:spPr/>
    </dgm:pt>
  </dgm:ptLst>
  <dgm:cxnLst>
    <dgm:cxn modelId="{34E49F26-7C60-4387-BBCE-2B941DD9F576}" type="presOf" srcId="{F7962600-D5D1-4BD3-B3C9-133F60FBC7D8}" destId="{E5B9C67C-82E7-40D8-88C2-5C0C99FA3DAC}" srcOrd="0" destOrd="1" presId="urn:microsoft.com/office/officeart/2005/8/layout/process3"/>
    <dgm:cxn modelId="{81356133-4217-4FE0-B9D6-D169FB0183ED}" type="presOf" srcId="{983FA366-1F51-4CFC-8CA1-3DE75FBD28D6}" destId="{21C85A44-1BFC-4922-AE4D-A96BD6B962AF}" srcOrd="0" destOrd="0" presId="urn:microsoft.com/office/officeart/2005/8/layout/process3"/>
    <dgm:cxn modelId="{8093F734-3C53-40C1-9B3A-B7D2AD526712}" type="presOf" srcId="{C7563841-31BD-42F3-A272-951B9C8FFC61}" destId="{C73A69A1-7BED-4846-8296-9C1E22CE22E4}" srcOrd="0" destOrd="0" presId="urn:microsoft.com/office/officeart/2005/8/layout/process3"/>
    <dgm:cxn modelId="{50CC4F67-0DC3-428F-A06E-CF26BC1624D4}" type="presOf" srcId="{211F74B3-B640-46EC-8012-2A05A9CBFA56}" destId="{E5B9C67C-82E7-40D8-88C2-5C0C99FA3DAC}" srcOrd="0" destOrd="0" presId="urn:microsoft.com/office/officeart/2005/8/layout/process3"/>
    <dgm:cxn modelId="{8B25196A-6915-4963-9595-7970B5515283}" srcId="{983FA366-1F51-4CFC-8CA1-3DE75FBD28D6}" destId="{211F74B3-B640-46EC-8012-2A05A9CBFA56}" srcOrd="0" destOrd="0" parTransId="{62D4E778-6990-4780-A9AE-A3C87207F4C6}" sibTransId="{3D8CCEEF-D27C-4F5D-BA33-9068D9AAF902}"/>
    <dgm:cxn modelId="{D8BBF96C-7C7C-490C-A049-E260C1245411}" srcId="{983FA366-1F51-4CFC-8CA1-3DE75FBD28D6}" destId="{F7962600-D5D1-4BD3-B3C9-133F60FBC7D8}" srcOrd="1" destOrd="0" parTransId="{55DE5555-B7DC-416B-B617-FB45EA4D8231}" sibTransId="{8171DECC-CF53-4B39-9EAB-BF12A9842D57}"/>
    <dgm:cxn modelId="{D80F9256-9A2B-4A76-A13F-9952BC74117D}" type="presOf" srcId="{983FA366-1F51-4CFC-8CA1-3DE75FBD28D6}" destId="{232DB393-0E7F-4856-A463-3D5CCBA3A5AB}" srcOrd="1" destOrd="0" presId="urn:microsoft.com/office/officeart/2005/8/layout/process3"/>
    <dgm:cxn modelId="{2B26A0E1-7F96-472E-842E-761DE03C3CC7}" srcId="{C7563841-31BD-42F3-A272-951B9C8FFC61}" destId="{983FA366-1F51-4CFC-8CA1-3DE75FBD28D6}" srcOrd="0" destOrd="0" parTransId="{B1979C0D-4A15-4BDD-B0F4-671146A9B3FE}" sibTransId="{D657E0D5-7DAB-417E-B47F-46C0F212C0F5}"/>
    <dgm:cxn modelId="{B8D9E6EF-4064-4225-BC45-4B2B0C97DE58}" type="presParOf" srcId="{C73A69A1-7BED-4846-8296-9C1E22CE22E4}" destId="{01E77D24-2D7C-48E2-B155-E6306FFE928A}" srcOrd="0" destOrd="0" presId="urn:microsoft.com/office/officeart/2005/8/layout/process3"/>
    <dgm:cxn modelId="{51660767-4E78-4AF4-A14B-18E17CB302FE}" type="presParOf" srcId="{01E77D24-2D7C-48E2-B155-E6306FFE928A}" destId="{21C85A44-1BFC-4922-AE4D-A96BD6B962AF}" srcOrd="0" destOrd="0" presId="urn:microsoft.com/office/officeart/2005/8/layout/process3"/>
    <dgm:cxn modelId="{347BD360-7433-48A5-85A1-EE1BFA672894}" type="presParOf" srcId="{01E77D24-2D7C-48E2-B155-E6306FFE928A}" destId="{232DB393-0E7F-4856-A463-3D5CCBA3A5AB}" srcOrd="1" destOrd="0" presId="urn:microsoft.com/office/officeart/2005/8/layout/process3"/>
    <dgm:cxn modelId="{EF1D880D-A729-47B1-9DC6-52D136011DE1}" type="presParOf" srcId="{01E77D24-2D7C-48E2-B155-E6306FFE928A}" destId="{E5B9C67C-82E7-40D8-88C2-5C0C99FA3DAC}"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F4BBBE-C2EC-4A58-82B5-CEDAC1B4A3FA}"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US"/>
        </a:p>
      </dgm:t>
    </dgm:pt>
    <dgm:pt modelId="{5597FCC7-65B4-428D-A7B4-D17180E86E9B}">
      <dgm:prSet custT="1"/>
      <dgm:spPr/>
      <dgm:t>
        <a:bodyPr/>
        <a:lstStyle/>
        <a:p>
          <a:r>
            <a:rPr lang="en-US" sz="2800" dirty="0"/>
            <a:t>Privacy and Compliance</a:t>
          </a:r>
        </a:p>
      </dgm:t>
    </dgm:pt>
    <dgm:pt modelId="{BAEEABB9-393A-4847-8267-70183E50DF8C}" type="parTrans" cxnId="{99399C81-9D66-4FEE-B4C0-46ECB8617213}">
      <dgm:prSet/>
      <dgm:spPr/>
      <dgm:t>
        <a:bodyPr/>
        <a:lstStyle/>
        <a:p>
          <a:endParaRPr lang="en-US"/>
        </a:p>
      </dgm:t>
    </dgm:pt>
    <dgm:pt modelId="{5AB902A3-2A41-45D3-82F6-EEC6BA48AE35}" type="sibTrans" cxnId="{99399C81-9D66-4FEE-B4C0-46ECB8617213}">
      <dgm:prSet/>
      <dgm:spPr/>
      <dgm:t>
        <a:bodyPr/>
        <a:lstStyle/>
        <a:p>
          <a:endParaRPr lang="en-US"/>
        </a:p>
      </dgm:t>
    </dgm:pt>
    <dgm:pt modelId="{AD64A666-B0BE-404C-886B-2304B78755F1}">
      <dgm:prSet custT="1"/>
      <dgm:spPr/>
      <dgm:t>
        <a:bodyPr/>
        <a:lstStyle/>
        <a:p>
          <a:r>
            <a:rPr lang="en-US" sz="1900" dirty="0"/>
            <a:t>Breach of employee’s personal data as well as organization’s data.</a:t>
          </a:r>
        </a:p>
      </dgm:t>
    </dgm:pt>
    <dgm:pt modelId="{83F506B6-4E6B-4FC7-9FDA-A2CBC602F963}" type="parTrans" cxnId="{08FABA0E-FBA1-45F6-8799-65E4169BA0A1}">
      <dgm:prSet/>
      <dgm:spPr/>
      <dgm:t>
        <a:bodyPr/>
        <a:lstStyle/>
        <a:p>
          <a:endParaRPr lang="en-US"/>
        </a:p>
      </dgm:t>
    </dgm:pt>
    <dgm:pt modelId="{7C9C6DC3-5803-4773-B3BD-6A76F4C2AC8A}" type="sibTrans" cxnId="{08FABA0E-FBA1-45F6-8799-65E4169BA0A1}">
      <dgm:prSet/>
      <dgm:spPr/>
      <dgm:t>
        <a:bodyPr/>
        <a:lstStyle/>
        <a:p>
          <a:endParaRPr lang="en-US"/>
        </a:p>
      </dgm:t>
    </dgm:pt>
    <dgm:pt modelId="{52CEF7A3-FC8C-4C2D-BBDC-ADE140E16244}">
      <dgm:prSet custT="1"/>
      <dgm:spPr/>
      <dgm:t>
        <a:bodyPr/>
        <a:lstStyle/>
        <a:p>
          <a:r>
            <a:rPr lang="en-US" sz="1900" dirty="0"/>
            <a:t>Data mining may induce infringement of intellectual property rights.</a:t>
          </a:r>
        </a:p>
      </dgm:t>
    </dgm:pt>
    <dgm:pt modelId="{66363739-AA16-48A9-B0AD-74673432FF45}" type="parTrans" cxnId="{3BC067FB-B681-40C0-AD24-63497F392A9C}">
      <dgm:prSet/>
      <dgm:spPr/>
      <dgm:t>
        <a:bodyPr/>
        <a:lstStyle/>
        <a:p>
          <a:endParaRPr lang="en-US"/>
        </a:p>
      </dgm:t>
    </dgm:pt>
    <dgm:pt modelId="{F07A58DC-C758-4B9B-99E4-7F04E9831419}" type="sibTrans" cxnId="{3BC067FB-B681-40C0-AD24-63497F392A9C}">
      <dgm:prSet/>
      <dgm:spPr/>
      <dgm:t>
        <a:bodyPr/>
        <a:lstStyle/>
        <a:p>
          <a:endParaRPr lang="en-US"/>
        </a:p>
      </dgm:t>
    </dgm:pt>
    <dgm:pt modelId="{222BCF51-7ED3-4F9A-A994-9DAF20A477FF}" type="pres">
      <dgm:prSet presAssocID="{3EF4BBBE-C2EC-4A58-82B5-CEDAC1B4A3FA}" presName="linearFlow" presStyleCnt="0">
        <dgm:presLayoutVars>
          <dgm:dir/>
          <dgm:animLvl val="lvl"/>
          <dgm:resizeHandles val="exact"/>
        </dgm:presLayoutVars>
      </dgm:prSet>
      <dgm:spPr/>
    </dgm:pt>
    <dgm:pt modelId="{E98F71B1-E902-4C3B-BF44-C8C456B98296}" type="pres">
      <dgm:prSet presAssocID="{5597FCC7-65B4-428D-A7B4-D17180E86E9B}" presName="composite" presStyleCnt="0"/>
      <dgm:spPr/>
    </dgm:pt>
    <dgm:pt modelId="{8DD15A27-897C-4D25-82D0-62AC03E350CC}" type="pres">
      <dgm:prSet presAssocID="{5597FCC7-65B4-428D-A7B4-D17180E86E9B}" presName="parTx" presStyleLbl="node1" presStyleIdx="0" presStyleCnt="1">
        <dgm:presLayoutVars>
          <dgm:chMax val="0"/>
          <dgm:chPref val="0"/>
          <dgm:bulletEnabled val="1"/>
        </dgm:presLayoutVars>
      </dgm:prSet>
      <dgm:spPr/>
    </dgm:pt>
    <dgm:pt modelId="{C0A60950-4408-4FDE-B78C-1520A438D22B}" type="pres">
      <dgm:prSet presAssocID="{5597FCC7-65B4-428D-A7B4-D17180E86E9B}" presName="parSh" presStyleLbl="node1" presStyleIdx="0" presStyleCnt="1"/>
      <dgm:spPr/>
    </dgm:pt>
    <dgm:pt modelId="{E4E9B9F6-244D-4773-B284-EF604ED0F76D}" type="pres">
      <dgm:prSet presAssocID="{5597FCC7-65B4-428D-A7B4-D17180E86E9B}" presName="desTx" presStyleLbl="fgAcc1" presStyleIdx="0" presStyleCnt="1">
        <dgm:presLayoutVars>
          <dgm:bulletEnabled val="1"/>
        </dgm:presLayoutVars>
      </dgm:prSet>
      <dgm:spPr/>
    </dgm:pt>
  </dgm:ptLst>
  <dgm:cxnLst>
    <dgm:cxn modelId="{08FABA0E-FBA1-45F6-8799-65E4169BA0A1}" srcId="{5597FCC7-65B4-428D-A7B4-D17180E86E9B}" destId="{AD64A666-B0BE-404C-886B-2304B78755F1}" srcOrd="0" destOrd="0" parTransId="{83F506B6-4E6B-4FC7-9FDA-A2CBC602F963}" sibTransId="{7C9C6DC3-5803-4773-B3BD-6A76F4C2AC8A}"/>
    <dgm:cxn modelId="{C31E7A22-2B6A-490F-937D-E071A6212F65}" type="presOf" srcId="{5597FCC7-65B4-428D-A7B4-D17180E86E9B}" destId="{8DD15A27-897C-4D25-82D0-62AC03E350CC}" srcOrd="0" destOrd="0" presId="urn:microsoft.com/office/officeart/2005/8/layout/process3"/>
    <dgm:cxn modelId="{CE333837-A067-462A-B236-8C659BDAD71C}" type="presOf" srcId="{3EF4BBBE-C2EC-4A58-82B5-CEDAC1B4A3FA}" destId="{222BCF51-7ED3-4F9A-A994-9DAF20A477FF}" srcOrd="0" destOrd="0" presId="urn:microsoft.com/office/officeart/2005/8/layout/process3"/>
    <dgm:cxn modelId="{03BC9E50-B5D1-4A30-82D5-973DAD0A5DFE}" type="presOf" srcId="{5597FCC7-65B4-428D-A7B4-D17180E86E9B}" destId="{C0A60950-4408-4FDE-B78C-1520A438D22B}" srcOrd="1" destOrd="0" presId="urn:microsoft.com/office/officeart/2005/8/layout/process3"/>
    <dgm:cxn modelId="{99399C81-9D66-4FEE-B4C0-46ECB8617213}" srcId="{3EF4BBBE-C2EC-4A58-82B5-CEDAC1B4A3FA}" destId="{5597FCC7-65B4-428D-A7B4-D17180E86E9B}" srcOrd="0" destOrd="0" parTransId="{BAEEABB9-393A-4847-8267-70183E50DF8C}" sibTransId="{5AB902A3-2A41-45D3-82F6-EEC6BA48AE35}"/>
    <dgm:cxn modelId="{67D77184-CEF6-47C5-8F63-9E76A32C3A74}" type="presOf" srcId="{AD64A666-B0BE-404C-886B-2304B78755F1}" destId="{E4E9B9F6-244D-4773-B284-EF604ED0F76D}" srcOrd="0" destOrd="0" presId="urn:microsoft.com/office/officeart/2005/8/layout/process3"/>
    <dgm:cxn modelId="{F78A9A8E-CF97-44F3-BD93-1652B78CA2D2}" type="presOf" srcId="{52CEF7A3-FC8C-4C2D-BBDC-ADE140E16244}" destId="{E4E9B9F6-244D-4773-B284-EF604ED0F76D}" srcOrd="0" destOrd="1" presId="urn:microsoft.com/office/officeart/2005/8/layout/process3"/>
    <dgm:cxn modelId="{3BC067FB-B681-40C0-AD24-63497F392A9C}" srcId="{5597FCC7-65B4-428D-A7B4-D17180E86E9B}" destId="{52CEF7A3-FC8C-4C2D-BBDC-ADE140E16244}" srcOrd="1" destOrd="0" parTransId="{66363739-AA16-48A9-B0AD-74673432FF45}" sibTransId="{F07A58DC-C758-4B9B-99E4-7F04E9831419}"/>
    <dgm:cxn modelId="{19C87016-86A8-4182-9485-FB55CE2617A8}" type="presParOf" srcId="{222BCF51-7ED3-4F9A-A994-9DAF20A477FF}" destId="{E98F71B1-E902-4C3B-BF44-C8C456B98296}" srcOrd="0" destOrd="0" presId="urn:microsoft.com/office/officeart/2005/8/layout/process3"/>
    <dgm:cxn modelId="{1C1A4995-578D-45BE-8A12-9037CA245945}" type="presParOf" srcId="{E98F71B1-E902-4C3B-BF44-C8C456B98296}" destId="{8DD15A27-897C-4D25-82D0-62AC03E350CC}" srcOrd="0" destOrd="0" presId="urn:microsoft.com/office/officeart/2005/8/layout/process3"/>
    <dgm:cxn modelId="{486984F0-3113-40FE-87E2-83FE35C2FBF5}" type="presParOf" srcId="{E98F71B1-E902-4C3B-BF44-C8C456B98296}" destId="{C0A60950-4408-4FDE-B78C-1520A438D22B}" srcOrd="1" destOrd="0" presId="urn:microsoft.com/office/officeart/2005/8/layout/process3"/>
    <dgm:cxn modelId="{A86A2B0F-26FC-4384-98F5-1B9B107D6A8E}" type="presParOf" srcId="{E98F71B1-E902-4C3B-BF44-C8C456B98296}" destId="{E4E9B9F6-244D-4773-B284-EF604ED0F76D}"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E06604-6BF6-4605-9D1A-846F9DCC5DB0}">
      <dsp:nvSpPr>
        <dsp:cNvPr id="0" name=""/>
        <dsp:cNvSpPr/>
      </dsp:nvSpPr>
      <dsp:spPr>
        <a:xfrm>
          <a:off x="0" y="35145"/>
          <a:ext cx="6590748" cy="13391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u="sng" kern="1200" dirty="0"/>
            <a:t>Lack of analytical skills</a:t>
          </a:r>
          <a:endParaRPr lang="en-US" sz="2800" kern="1200" dirty="0"/>
        </a:p>
      </dsp:txBody>
      <dsp:txXfrm>
        <a:off x="0" y="35145"/>
        <a:ext cx="6590748" cy="892800"/>
      </dsp:txXfrm>
    </dsp:sp>
    <dsp:sp modelId="{AA3C458B-1989-4D15-83C4-32ACAA5D4357}">
      <dsp:nvSpPr>
        <dsp:cNvPr id="0" name=""/>
        <dsp:cNvSpPr/>
      </dsp:nvSpPr>
      <dsp:spPr>
        <a:xfrm>
          <a:off x="1349912" y="957193"/>
          <a:ext cx="6590748" cy="17856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Interpretation of the data generated.</a:t>
          </a:r>
        </a:p>
        <a:p>
          <a:pPr marL="171450" lvl="1" indent="-171450" algn="l" defTabSz="844550">
            <a:lnSpc>
              <a:spcPct val="90000"/>
            </a:lnSpc>
            <a:spcBef>
              <a:spcPct val="0"/>
            </a:spcBef>
            <a:spcAft>
              <a:spcPct val="15000"/>
            </a:spcAft>
            <a:buChar char="•"/>
          </a:pPr>
          <a:r>
            <a:rPr lang="en-US" sz="1900" kern="1200" dirty="0"/>
            <a:t>Creditability of the data pattern.</a:t>
          </a:r>
        </a:p>
        <a:p>
          <a:pPr marL="171450" lvl="1" indent="-171450" algn="l" defTabSz="844550">
            <a:lnSpc>
              <a:spcPct val="90000"/>
            </a:lnSpc>
            <a:spcBef>
              <a:spcPct val="0"/>
            </a:spcBef>
            <a:spcAft>
              <a:spcPct val="15000"/>
            </a:spcAft>
            <a:buChar char="•"/>
          </a:pPr>
          <a:r>
            <a:rPr lang="en-US" sz="1900" kern="1200" dirty="0"/>
            <a:t>Threatens the effectiveness of decision making.</a:t>
          </a:r>
        </a:p>
      </dsp:txBody>
      <dsp:txXfrm>
        <a:off x="1402210" y="1009491"/>
        <a:ext cx="6486152" cy="16810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3CA5B-B514-40F9-B318-E7B51C53A5FF}">
      <dsp:nvSpPr>
        <dsp:cNvPr id="0" name=""/>
        <dsp:cNvSpPr/>
      </dsp:nvSpPr>
      <dsp:spPr>
        <a:xfrm>
          <a:off x="0" y="1992"/>
          <a:ext cx="6464003" cy="1296000"/>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u="sng" kern="1200" dirty="0"/>
            <a:t>Misrepresentation of data</a:t>
          </a:r>
          <a:endParaRPr lang="en-US" sz="2800" kern="1200" dirty="0"/>
        </a:p>
      </dsp:txBody>
      <dsp:txXfrm>
        <a:off x="0" y="1992"/>
        <a:ext cx="6464003" cy="864000"/>
      </dsp:txXfrm>
    </dsp:sp>
    <dsp:sp modelId="{C5A4E97E-DB1F-4482-AE44-CE987C2AE24C}">
      <dsp:nvSpPr>
        <dsp:cNvPr id="0" name=""/>
        <dsp:cNvSpPr/>
      </dsp:nvSpPr>
      <dsp:spPr>
        <a:xfrm>
          <a:off x="1323952" y="865992"/>
          <a:ext cx="6464003" cy="17280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Too rely on the data from social media</a:t>
          </a:r>
        </a:p>
        <a:p>
          <a:pPr marL="171450" lvl="1" indent="-171450" algn="l" defTabSz="844550">
            <a:lnSpc>
              <a:spcPct val="90000"/>
            </a:lnSpc>
            <a:spcBef>
              <a:spcPct val="0"/>
            </a:spcBef>
            <a:spcAft>
              <a:spcPct val="15000"/>
            </a:spcAft>
            <a:buChar char="•"/>
          </a:pPr>
          <a:r>
            <a:rPr lang="en-US" sz="1900" kern="1200" dirty="0"/>
            <a:t>False and misleading information</a:t>
          </a:r>
        </a:p>
      </dsp:txBody>
      <dsp:txXfrm>
        <a:off x="1374563" y="916603"/>
        <a:ext cx="6362781" cy="1626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DB393-0E7F-4856-A463-3D5CCBA3A5AB}">
      <dsp:nvSpPr>
        <dsp:cNvPr id="0" name=""/>
        <dsp:cNvSpPr/>
      </dsp:nvSpPr>
      <dsp:spPr>
        <a:xfrm>
          <a:off x="0" y="5"/>
          <a:ext cx="6210512" cy="112084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kern="1200" dirty="0"/>
            <a:t>Organization branding</a:t>
          </a:r>
        </a:p>
      </dsp:txBody>
      <dsp:txXfrm>
        <a:off x="0" y="5"/>
        <a:ext cx="6210512" cy="747231"/>
      </dsp:txXfrm>
    </dsp:sp>
    <dsp:sp modelId="{E5B9C67C-82E7-40D8-88C2-5C0C99FA3DAC}">
      <dsp:nvSpPr>
        <dsp:cNvPr id="0" name=""/>
        <dsp:cNvSpPr/>
      </dsp:nvSpPr>
      <dsp:spPr>
        <a:xfrm>
          <a:off x="1272032" y="751350"/>
          <a:ext cx="6210512" cy="13824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Image</a:t>
          </a:r>
        </a:p>
        <a:p>
          <a:pPr marL="171450" lvl="1" indent="-171450" algn="l" defTabSz="844550">
            <a:lnSpc>
              <a:spcPct val="90000"/>
            </a:lnSpc>
            <a:spcBef>
              <a:spcPct val="0"/>
            </a:spcBef>
            <a:spcAft>
              <a:spcPct val="15000"/>
            </a:spcAft>
            <a:buChar char="•"/>
          </a:pPr>
          <a:r>
            <a:rPr lang="en-US" sz="1900" kern="1200" dirty="0"/>
            <a:t>Reputation</a:t>
          </a:r>
        </a:p>
      </dsp:txBody>
      <dsp:txXfrm>
        <a:off x="1312521" y="791839"/>
        <a:ext cx="6129534" cy="13014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60950-4408-4FDE-B78C-1520A438D22B}">
      <dsp:nvSpPr>
        <dsp:cNvPr id="0" name=""/>
        <dsp:cNvSpPr/>
      </dsp:nvSpPr>
      <dsp:spPr>
        <a:xfrm>
          <a:off x="0" y="35145"/>
          <a:ext cx="6590747" cy="13391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kern="1200" dirty="0"/>
            <a:t>Privacy and Compliance</a:t>
          </a:r>
        </a:p>
      </dsp:txBody>
      <dsp:txXfrm>
        <a:off x="0" y="35145"/>
        <a:ext cx="6590747" cy="892800"/>
      </dsp:txXfrm>
    </dsp:sp>
    <dsp:sp modelId="{E4E9B9F6-244D-4773-B284-EF604ED0F76D}">
      <dsp:nvSpPr>
        <dsp:cNvPr id="0" name=""/>
        <dsp:cNvSpPr/>
      </dsp:nvSpPr>
      <dsp:spPr>
        <a:xfrm>
          <a:off x="1349912" y="927945"/>
          <a:ext cx="6590747" cy="17856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t>Breach of employee’s personal data as well as organization’s data.</a:t>
          </a:r>
        </a:p>
        <a:p>
          <a:pPr marL="171450" lvl="1" indent="-171450" algn="l" defTabSz="844550">
            <a:lnSpc>
              <a:spcPct val="90000"/>
            </a:lnSpc>
            <a:spcBef>
              <a:spcPct val="0"/>
            </a:spcBef>
            <a:spcAft>
              <a:spcPct val="15000"/>
            </a:spcAft>
            <a:buChar char="•"/>
          </a:pPr>
          <a:r>
            <a:rPr lang="en-US" sz="1900" kern="1200" dirty="0"/>
            <a:t>Data mining may induce infringement of intellectual property rights.</a:t>
          </a:r>
        </a:p>
      </dsp:txBody>
      <dsp:txXfrm>
        <a:off x="1402210" y="980243"/>
        <a:ext cx="6486151" cy="16810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12/26/2020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dirty="0"/>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2590800" y="739291"/>
            <a:ext cx="6113537" cy="1527050"/>
          </a:xfrm>
          <a:noFill/>
          <a:effectLst>
            <a:outerShdw blurRad="50800" dist="38100" dir="2700000" algn="tl" rotWithShape="0">
              <a:prstClr val="black">
                <a:alpha val="40000"/>
              </a:prstClr>
            </a:outerShdw>
          </a:effectLst>
        </p:spPr>
        <p:txBody>
          <a:bodyPr>
            <a:normAutofit/>
          </a:bodyPr>
          <a:lstStyle>
            <a:lvl1pPr algn="r">
              <a:defRPr sz="3600">
                <a:solidFill>
                  <a:srgbClr val="D67F58"/>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2578600" y="3335274"/>
            <a:ext cx="6108200" cy="1068935"/>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0730" y="281175"/>
            <a:ext cx="8246070" cy="89984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0730" y="1655520"/>
            <a:ext cx="8246070" cy="3091168"/>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1426" y="460824"/>
            <a:ext cx="6421041" cy="763525"/>
          </a:xfrm>
        </p:spPr>
        <p:txBody>
          <a:bodyPr>
            <a:normAutofit/>
          </a:bodyPr>
          <a:lstStyle>
            <a:lvl1pPr algn="l">
              <a:defRPr sz="3600">
                <a:solidFill>
                  <a:srgbClr val="D67F58"/>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81425" y="1323749"/>
            <a:ext cx="6421041" cy="3344113"/>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6879" y="343447"/>
            <a:ext cx="8076896" cy="90286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808224"/>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80621"/>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808224"/>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80621"/>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12/26/2020</a:t>
            </a:fld>
            <a:endParaRPr lang="en-US" dirty="0"/>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dirty="0"/>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666977"/>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30737422-9254-4AFE-A0F3-A82073713F0A}"/>
              </a:ext>
            </a:extLst>
          </p:cNvPr>
          <p:cNvPicPr>
            <a:picLocks noChangeAspect="1"/>
          </p:cNvPicPr>
          <p:nvPr/>
        </p:nvPicPr>
        <p:blipFill>
          <a:blip r:embed="rId2"/>
          <a:stretch>
            <a:fillRect/>
          </a:stretch>
        </p:blipFill>
        <p:spPr>
          <a:xfrm>
            <a:off x="2616273" y="-3565"/>
            <a:ext cx="5226026" cy="5148913"/>
          </a:xfrm>
          <a:prstGeom prst="rect">
            <a:avLst/>
          </a:prstGeom>
          <a:noFill/>
        </p:spPr>
      </p:pic>
    </p:spTree>
    <p:extLst>
      <p:ext uri="{BB962C8B-B14F-4D97-AF65-F5344CB8AC3E}">
        <p14:creationId xmlns:p14="http://schemas.microsoft.com/office/powerpoint/2010/main" val="3725024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34130" y="136168"/>
            <a:ext cx="6421041" cy="763525"/>
          </a:xfrm>
        </p:spPr>
        <p:txBody>
          <a:bodyPr>
            <a:noAutofit/>
          </a:bodyPr>
          <a:lstStyle/>
          <a:p>
            <a:r>
              <a:rPr lang="en-US" sz="2800" dirty="0"/>
              <a:t>Contents</a:t>
            </a:r>
          </a:p>
        </p:txBody>
      </p:sp>
      <p:sp>
        <p:nvSpPr>
          <p:cNvPr id="5" name="Content Placeholder 4"/>
          <p:cNvSpPr>
            <a:spLocks noGrp="1"/>
          </p:cNvSpPr>
          <p:nvPr>
            <p:ph idx="1"/>
          </p:nvPr>
        </p:nvSpPr>
        <p:spPr>
          <a:xfrm>
            <a:off x="2434130" y="899693"/>
            <a:ext cx="6566315" cy="3657222"/>
          </a:xfrm>
        </p:spPr>
        <p:txBody>
          <a:bodyPr vert="horz" lIns="91440" tIns="45720" rIns="91440" bIns="45720" rtlCol="0" anchor="t">
            <a:normAutofit fontScale="25000" lnSpcReduction="20000"/>
          </a:bodyPr>
          <a:lstStyle/>
          <a:p>
            <a:r>
              <a:rPr lang="en-US" sz="8000" dirty="0"/>
              <a:t>Introduction</a:t>
            </a:r>
          </a:p>
          <a:p>
            <a:r>
              <a:rPr lang="en-US" sz="8000" dirty="0"/>
              <a:t>What is Big Data?</a:t>
            </a:r>
            <a:endParaRPr lang="en-US" sz="8000" dirty="0">
              <a:cs typeface="Calibri"/>
            </a:endParaRPr>
          </a:p>
          <a:p>
            <a:r>
              <a:rPr lang="en-US" sz="8000" dirty="0"/>
              <a:t>Big Data Adoption in Organizations</a:t>
            </a:r>
          </a:p>
          <a:p>
            <a:r>
              <a:rPr lang="en-US" sz="8000" dirty="0"/>
              <a:t>What impact does Big Data brings to HR practices?</a:t>
            </a:r>
          </a:p>
          <a:p>
            <a:r>
              <a:rPr lang="en-US" sz="8000" dirty="0"/>
              <a:t>Talent Recruitment</a:t>
            </a:r>
          </a:p>
          <a:p>
            <a:pPr lvl="1"/>
            <a:r>
              <a:rPr lang="en-US" sz="8000" dirty="0"/>
              <a:t>Locate Talent</a:t>
            </a:r>
          </a:p>
          <a:p>
            <a:pPr lvl="1"/>
            <a:r>
              <a:rPr lang="en-US" sz="8000" dirty="0"/>
              <a:t>Filtering Talent Pool</a:t>
            </a:r>
          </a:p>
          <a:p>
            <a:pPr lvl="1"/>
            <a:r>
              <a:rPr lang="en-US" sz="8000" dirty="0"/>
              <a:t>Candidates Analysis</a:t>
            </a:r>
          </a:p>
          <a:p>
            <a:r>
              <a:rPr lang="en-US" sz="8000" dirty="0"/>
              <a:t>Key Challenges for HR </a:t>
            </a:r>
          </a:p>
          <a:p>
            <a:r>
              <a:rPr lang="en-US" sz="8000" dirty="0"/>
              <a:t>Recommendations: </a:t>
            </a:r>
          </a:p>
          <a:p>
            <a:r>
              <a:rPr lang="en-US" sz="8000" dirty="0"/>
              <a:t>Q &amp; A</a:t>
            </a:r>
          </a:p>
          <a:p>
            <a:r>
              <a:rPr lang="en-US" sz="8000" dirty="0"/>
              <a:t>References</a:t>
            </a:r>
          </a:p>
          <a:p>
            <a:endParaRPr lang="en-US" dirty="0"/>
          </a:p>
        </p:txBody>
      </p:sp>
    </p:spTree>
    <p:extLst>
      <p:ext uri="{BB962C8B-B14F-4D97-AF65-F5344CB8AC3E}">
        <p14:creationId xmlns:p14="http://schemas.microsoft.com/office/powerpoint/2010/main" val="110163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C76F-A0CC-497C-A306-23B32CA12A26}"/>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754F499-73DA-4715-880D-CB09D37222D3}"/>
              </a:ext>
            </a:extLst>
          </p:cNvPr>
          <p:cNvSpPr>
            <a:spLocks noGrp="1"/>
          </p:cNvSpPr>
          <p:nvPr>
            <p:ph idx="1"/>
          </p:nvPr>
        </p:nvSpPr>
        <p:spPr>
          <a:xfrm>
            <a:off x="2434130" y="1338563"/>
            <a:ext cx="6566315" cy="3676467"/>
          </a:xfrm>
        </p:spPr>
        <p:txBody>
          <a:bodyPr vert="horz" lIns="91440" tIns="45720" rIns="91440" bIns="45720" rtlCol="0" anchor="t">
            <a:noAutofit/>
          </a:bodyPr>
          <a:lstStyle/>
          <a:p>
            <a:pPr marL="0" indent="0">
              <a:buNone/>
            </a:pPr>
            <a:r>
              <a:rPr lang="en-US" sz="2600" dirty="0"/>
              <a:t>Today</a:t>
            </a:r>
            <a:r>
              <a:rPr lang="en-US" sz="2600" dirty="0">
                <a:cs typeface="Calibri"/>
              </a:rPr>
              <a:t>, technological</a:t>
            </a:r>
            <a:r>
              <a:rPr lang="zh-TW" altLang="en-US" sz="2600" dirty="0">
                <a:ea typeface="新細明體"/>
                <a:cs typeface="Calibri"/>
              </a:rPr>
              <a:t> </a:t>
            </a:r>
            <a:r>
              <a:rPr lang="en-US" altLang="zh-TW" sz="2600" dirty="0">
                <a:ea typeface="新細明體"/>
                <a:cs typeface="Calibri"/>
              </a:rPr>
              <a:t>advancement</a:t>
            </a:r>
            <a:r>
              <a:rPr lang="zh-TW" altLang="en-US" sz="2600" dirty="0">
                <a:ea typeface="新細明體"/>
                <a:cs typeface="Calibri"/>
              </a:rPr>
              <a:t> </a:t>
            </a:r>
            <a:r>
              <a:rPr lang="en-US" altLang="zh-TW" sz="2600" dirty="0">
                <a:ea typeface="新細明體"/>
                <a:cs typeface="Calibri"/>
              </a:rPr>
              <a:t>h</a:t>
            </a:r>
            <a:r>
              <a:rPr lang="en-US" sz="2600" dirty="0">
                <a:cs typeface="Calibri"/>
              </a:rPr>
              <a:t>as influenced  all levels of an organization</a:t>
            </a:r>
            <a:r>
              <a:rPr lang="en-US" sz="2600" dirty="0"/>
              <a:t> including Human Resource Management. HR professionals have embraced the digital transformation such as Big Data over the years to support all kinds of administrative works and to optimize HR functions like recruitment, maintenance, development and decision making.</a:t>
            </a:r>
            <a:endParaRPr lang="en-US" sz="2600" dirty="0">
              <a:cs typeface="Calibri"/>
            </a:endParaRPr>
          </a:p>
        </p:txBody>
      </p:sp>
    </p:spTree>
    <p:extLst>
      <p:ext uri="{BB962C8B-B14F-4D97-AF65-F5344CB8AC3E}">
        <p14:creationId xmlns:p14="http://schemas.microsoft.com/office/powerpoint/2010/main" val="2030806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4705" y="342432"/>
            <a:ext cx="4269763" cy="750658"/>
          </a:xfrm>
        </p:spPr>
        <p:txBody>
          <a:bodyPr vert="horz" lIns="91440" tIns="45720" rIns="91440" bIns="45720" rtlCol="0" anchor="ctr">
            <a:noAutofit/>
          </a:bodyPr>
          <a:lstStyle/>
          <a:p>
            <a:br>
              <a:rPr lang="en-US" sz="2200" dirty="0">
                <a:solidFill>
                  <a:srgbClr val="D67F58"/>
                </a:solidFill>
                <a:ea typeface="+mj-lt"/>
                <a:cs typeface="+mj-lt"/>
              </a:rPr>
            </a:br>
            <a:r>
              <a:rPr lang="en-US" sz="2800" dirty="0">
                <a:solidFill>
                  <a:srgbClr val="D67F58"/>
                </a:solidFill>
                <a:ea typeface="+mj-lt"/>
                <a:cs typeface="+mj-lt"/>
              </a:rPr>
              <a:t>What is Big Data?</a:t>
            </a:r>
          </a:p>
          <a:p>
            <a:endParaRPr lang="en-US" sz="2800" dirty="0">
              <a:solidFill>
                <a:srgbClr val="D67F58"/>
              </a:solidFill>
              <a:cs typeface="Calibri"/>
            </a:endParaRPr>
          </a:p>
        </p:txBody>
      </p:sp>
      <p:sp>
        <p:nvSpPr>
          <p:cNvPr id="4" name="TextBox 3">
            <a:extLst>
              <a:ext uri="{FF2B5EF4-FFF2-40B4-BE49-F238E27FC236}">
                <a16:creationId xmlns:a16="http://schemas.microsoft.com/office/drawing/2014/main" id="{C8827479-5AD9-40EF-BCEA-2D3183242D25}"/>
              </a:ext>
            </a:extLst>
          </p:cNvPr>
          <p:cNvSpPr txBox="1"/>
          <p:nvPr/>
        </p:nvSpPr>
        <p:spPr>
          <a:xfrm>
            <a:off x="323923" y="1655521"/>
            <a:ext cx="4294233" cy="318257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Big Data is an immense set of :- </a:t>
            </a:r>
          </a:p>
          <a:p>
            <a:pPr marL="742950" lvl="1" indent="-285750">
              <a:buFont typeface="Wingdings" panose="05000000000000000000" pitchFamily="2" charset="2"/>
              <a:buChar char="§"/>
            </a:pPr>
            <a:endParaRPr lang="en-US" dirty="0">
              <a:cs typeface="Calibri"/>
            </a:endParaRPr>
          </a:p>
          <a:p>
            <a:pPr marL="742950" lvl="1" indent="-285750">
              <a:buFont typeface="Wingdings" panose="05000000000000000000" pitchFamily="2" charset="2"/>
              <a:buChar char="§"/>
            </a:pPr>
            <a:r>
              <a:rPr lang="en-US" dirty="0">
                <a:cs typeface="Calibri"/>
              </a:rPr>
              <a:t>Structured data	</a:t>
            </a:r>
          </a:p>
          <a:p>
            <a:pPr lvl="1"/>
            <a:r>
              <a:rPr lang="en-US" dirty="0">
                <a:cs typeface="Calibri"/>
              </a:rPr>
              <a:t> </a:t>
            </a:r>
          </a:p>
          <a:p>
            <a:pPr marL="742950" lvl="1" indent="-285750">
              <a:buFont typeface="Wingdings" panose="05000000000000000000" pitchFamily="2" charset="2"/>
              <a:buChar char="§"/>
            </a:pPr>
            <a:r>
              <a:rPr lang="en-US" dirty="0">
                <a:cs typeface="Calibri"/>
              </a:rPr>
              <a:t>Semi-structured data</a:t>
            </a:r>
          </a:p>
          <a:p>
            <a:pPr lvl="1"/>
            <a:endParaRPr lang="en-US" dirty="0">
              <a:cs typeface="Calibri"/>
            </a:endParaRPr>
          </a:p>
          <a:p>
            <a:pPr marL="742950" lvl="1" indent="-285750">
              <a:buFont typeface="Wingdings" panose="05000000000000000000" pitchFamily="2" charset="2"/>
              <a:buChar char="§"/>
            </a:pPr>
            <a:r>
              <a:rPr lang="en-US" dirty="0">
                <a:cs typeface="Calibri"/>
              </a:rPr>
              <a:t>Unstructured data</a:t>
            </a:r>
          </a:p>
          <a:p>
            <a:pPr marL="742950" lvl="1" indent="-285750">
              <a:buFont typeface="Wingdings" panose="05000000000000000000" pitchFamily="2" charset="2"/>
              <a:buChar char="§"/>
            </a:pPr>
            <a:endParaRPr lang="en-US" dirty="0">
              <a:cs typeface="Calibri"/>
            </a:endParaRPr>
          </a:p>
          <a:p>
            <a:pPr marL="285750" indent="-285750">
              <a:buFont typeface="Arial" panose="020B0604020202020204" pitchFamily="34" charset="0"/>
              <a:buChar char="•"/>
            </a:pPr>
            <a:r>
              <a:rPr lang="en-US" dirty="0">
                <a:cs typeface="Calibri"/>
              </a:rPr>
              <a:t>Require sophisticated algorithms to analyze the data.</a:t>
            </a:r>
          </a:p>
          <a:p>
            <a:endParaRPr lang="en-US" dirty="0">
              <a:cs typeface="Calibri"/>
            </a:endParaRPr>
          </a:p>
          <a:p>
            <a:pPr marL="742950" lvl="1" indent="-285750">
              <a:buFont typeface="Arial" panose="020B0604020202020204" pitchFamily="34" charset="0"/>
              <a:buChar char="•"/>
            </a:pPr>
            <a:endParaRPr lang="en-US" dirty="0">
              <a:cs typeface="Calibri"/>
            </a:endParaRPr>
          </a:p>
          <a:p>
            <a:pPr marL="285750" indent="-285750" algn="l">
              <a:buFont typeface="Arial" panose="020B0604020202020204" pitchFamily="34" charset="0"/>
              <a:buChar char="•"/>
            </a:pPr>
            <a:endParaRPr lang="en-US" dirty="0">
              <a:cs typeface="Calibri"/>
            </a:endParaRPr>
          </a:p>
        </p:txBody>
      </p:sp>
      <p:pic>
        <p:nvPicPr>
          <p:cNvPr id="5" name="Picture 4">
            <a:extLst>
              <a:ext uri="{FF2B5EF4-FFF2-40B4-BE49-F238E27FC236}">
                <a16:creationId xmlns:a16="http://schemas.microsoft.com/office/drawing/2014/main" id="{59799714-95AB-4835-8F52-69664557C267}"/>
              </a:ext>
            </a:extLst>
          </p:cNvPr>
          <p:cNvPicPr>
            <a:picLocks noChangeAspect="1"/>
          </p:cNvPicPr>
          <p:nvPr/>
        </p:nvPicPr>
        <p:blipFill>
          <a:blip r:embed="rId2">
            <a:clrChange>
              <a:clrFrom>
                <a:srgbClr val="1C2A4A"/>
              </a:clrFrom>
              <a:clrTo>
                <a:srgbClr val="1C2A4A">
                  <a:alpha val="0"/>
                </a:srgbClr>
              </a:clrTo>
            </a:clrChange>
          </a:blip>
          <a:stretch>
            <a:fillRect/>
          </a:stretch>
        </p:blipFill>
        <p:spPr>
          <a:xfrm>
            <a:off x="5446999" y="2101518"/>
            <a:ext cx="3359510" cy="2290575"/>
          </a:xfrm>
          <a:prstGeom prst="rect">
            <a:avLst/>
          </a:prstGeom>
          <a:ln>
            <a:noFill/>
          </a:ln>
          <a:effectLst>
            <a:softEdge rad="112500"/>
          </a:effectLst>
        </p:spPr>
      </p:pic>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4B1519B-FD2C-4C9A-8896-B33B77A89F9A}"/>
              </a:ext>
            </a:extLst>
          </p:cNvPr>
          <p:cNvSpPr txBox="1">
            <a:spLocks/>
          </p:cNvSpPr>
          <p:nvPr/>
        </p:nvSpPr>
        <p:spPr>
          <a:xfrm>
            <a:off x="2249321" y="460824"/>
            <a:ext cx="6485251" cy="763525"/>
          </a:xfrm>
          <a:prstGeom prst="rect">
            <a:avLst/>
          </a:prstGeom>
        </p:spPr>
        <p:txBody>
          <a:bodyPr vert="horz" lIns="91440" tIns="45720" rIns="91440" bIns="45720" rtlCol="0" anchor="ctr">
            <a:normAutofit fontScale="8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br>
              <a:rPr lang="en-US" sz="1200" dirty="0">
                <a:effectLst>
                  <a:outerShdw blurRad="50800" dist="38100" dir="2700000" algn="tl" rotWithShape="0">
                    <a:prstClr val="black">
                      <a:alpha val="40000"/>
                    </a:prstClr>
                  </a:outerShdw>
                </a:effectLst>
              </a:rPr>
            </a:br>
            <a:endParaRPr lang="en-US" sz="1200" dirty="0">
              <a:solidFill>
                <a:srgbClr val="D67F58"/>
              </a:solidFill>
              <a:effectLst>
                <a:outerShdw blurRad="50800" dist="38100" dir="2700000" algn="tl" rotWithShape="0">
                  <a:prstClr val="black">
                    <a:alpha val="40000"/>
                  </a:prstClr>
                </a:outerShdw>
              </a:effectLst>
              <a:latin typeface="+mj-lt"/>
              <a:ea typeface="+mj-ea"/>
              <a:cs typeface="+mj-cs"/>
            </a:endParaRPr>
          </a:p>
          <a:p>
            <a:pPr>
              <a:lnSpc>
                <a:spcPct val="90000"/>
              </a:lnSpc>
              <a:spcAft>
                <a:spcPts val="600"/>
              </a:spcAft>
            </a:pPr>
            <a:r>
              <a:rPr lang="en-US" sz="3000" dirty="0">
                <a:solidFill>
                  <a:srgbClr val="D67F58"/>
                </a:solidFill>
                <a:effectLst>
                  <a:outerShdw blurRad="50800" dist="38100" dir="2700000" algn="tl" rotWithShape="0">
                    <a:prstClr val="black">
                      <a:alpha val="40000"/>
                    </a:prstClr>
                  </a:outerShdw>
                </a:effectLst>
              </a:rPr>
              <a:t>What is </a:t>
            </a:r>
            <a:r>
              <a:rPr lang="en-US" sz="3000" dirty="0">
                <a:solidFill>
                  <a:srgbClr val="D67F58"/>
                </a:solidFill>
                <a:effectLst>
                  <a:outerShdw blurRad="50800" dist="38100" dir="2700000" algn="tl" rotWithShape="0">
                    <a:prstClr val="black">
                      <a:alpha val="40000"/>
                    </a:prstClr>
                  </a:outerShdw>
                </a:effectLst>
                <a:latin typeface="+mj-lt"/>
                <a:ea typeface="+mj-ea"/>
                <a:cs typeface="+mj-cs"/>
              </a:rPr>
              <a:t>Big Data (Con</a:t>
            </a:r>
            <a:r>
              <a:rPr lang="en-US" sz="3000" dirty="0">
                <a:solidFill>
                  <a:srgbClr val="D67F58"/>
                </a:solidFill>
                <a:effectLst>
                  <a:outerShdw blurRad="50800" dist="38100" dir="2700000" algn="tl" rotWithShape="0">
                    <a:prstClr val="black">
                      <a:alpha val="40000"/>
                    </a:prstClr>
                  </a:outerShdw>
                </a:effectLst>
              </a:rPr>
              <a:t>t’d</a:t>
            </a:r>
            <a:r>
              <a:rPr lang="en-US" sz="3000" dirty="0">
                <a:solidFill>
                  <a:srgbClr val="D67F58"/>
                </a:solidFill>
                <a:effectLst>
                  <a:outerShdw blurRad="50800" dist="38100" dir="2700000" algn="tl" rotWithShape="0">
                    <a:prstClr val="black">
                      <a:alpha val="40000"/>
                    </a:prstClr>
                  </a:outerShdw>
                </a:effectLst>
                <a:latin typeface="+mj-lt"/>
                <a:ea typeface="+mj-ea"/>
                <a:cs typeface="+mj-cs"/>
              </a:rPr>
              <a:t>)</a:t>
            </a:r>
            <a:endParaRPr lang="en-US" sz="3000" dirty="0">
              <a:solidFill>
                <a:srgbClr val="D67F58"/>
              </a:solidFill>
              <a:effectLst>
                <a:outerShdw blurRad="50800" dist="38100" dir="2700000" algn="tl" rotWithShape="0">
                  <a:prstClr val="black">
                    <a:alpha val="40000"/>
                  </a:prstClr>
                </a:outerShdw>
              </a:effectLst>
              <a:latin typeface="+mj-lt"/>
              <a:cs typeface="Calibri"/>
            </a:endParaRPr>
          </a:p>
          <a:p>
            <a:pPr algn="l">
              <a:lnSpc>
                <a:spcPct val="90000"/>
              </a:lnSpc>
              <a:spcAft>
                <a:spcPts val="600"/>
              </a:spcAft>
            </a:pPr>
            <a:endParaRPr lang="en-US" sz="1200" dirty="0">
              <a:solidFill>
                <a:srgbClr val="D67F58"/>
              </a:solidFill>
              <a:effectLst>
                <a:outerShdw blurRad="50800" dist="38100" dir="2700000" algn="tl" rotWithShape="0">
                  <a:prstClr val="black">
                    <a:alpha val="40000"/>
                  </a:prstClr>
                </a:outerShdw>
              </a:effectLst>
              <a:latin typeface="+mj-lt"/>
              <a:ea typeface="+mj-ea"/>
              <a:cs typeface="+mj-cs"/>
            </a:endParaRPr>
          </a:p>
          <a:p>
            <a:pPr algn="l">
              <a:lnSpc>
                <a:spcPct val="90000"/>
              </a:lnSpc>
              <a:spcAft>
                <a:spcPts val="600"/>
              </a:spcAft>
            </a:pPr>
            <a:endParaRPr lang="en-US" sz="1200" dirty="0">
              <a:solidFill>
                <a:srgbClr val="D67F58"/>
              </a:solidFill>
              <a:effectLst>
                <a:outerShdw blurRad="50800" dist="38100" dir="2700000" algn="tl" rotWithShape="0">
                  <a:prstClr val="black">
                    <a:alpha val="40000"/>
                  </a:prstClr>
                </a:outerShdw>
              </a:effectLst>
              <a:latin typeface="+mj-lt"/>
              <a:ea typeface="+mj-ea"/>
              <a:cs typeface="+mj-cs"/>
            </a:endParaRPr>
          </a:p>
        </p:txBody>
      </p:sp>
      <p:pic>
        <p:nvPicPr>
          <p:cNvPr id="9" name="Picture 9" descr="Timeline&#10;&#10;Description automatically generated">
            <a:extLst>
              <a:ext uri="{FF2B5EF4-FFF2-40B4-BE49-F238E27FC236}">
                <a16:creationId xmlns:a16="http://schemas.microsoft.com/office/drawing/2014/main" id="{F9621E74-211A-4990-86E7-1A1633F4E19D}"/>
              </a:ext>
            </a:extLst>
          </p:cNvPr>
          <p:cNvPicPr>
            <a:picLocks noChangeAspect="1"/>
          </p:cNvPicPr>
          <p:nvPr/>
        </p:nvPicPr>
        <p:blipFill>
          <a:blip r:embed="rId2"/>
          <a:stretch>
            <a:fillRect/>
          </a:stretch>
        </p:blipFill>
        <p:spPr>
          <a:xfrm>
            <a:off x="2541814" y="1104004"/>
            <a:ext cx="6192758" cy="3611032"/>
          </a:xfrm>
          <a:prstGeom prst="rect">
            <a:avLst/>
          </a:prstGeom>
          <a:ln>
            <a:noFill/>
          </a:ln>
          <a:effectLst>
            <a:softEdge rad="112500"/>
          </a:effectLst>
        </p:spPr>
      </p:pic>
      <p:sp>
        <p:nvSpPr>
          <p:cNvPr id="2" name="TextBox 1">
            <a:extLst>
              <a:ext uri="{FF2B5EF4-FFF2-40B4-BE49-F238E27FC236}">
                <a16:creationId xmlns:a16="http://schemas.microsoft.com/office/drawing/2014/main" id="{BC4F7A6D-4F9D-45E0-B089-AB5AB0E56C4F}"/>
              </a:ext>
            </a:extLst>
          </p:cNvPr>
          <p:cNvSpPr txBox="1"/>
          <p:nvPr/>
        </p:nvSpPr>
        <p:spPr>
          <a:xfrm>
            <a:off x="7626100" y="4709620"/>
            <a:ext cx="1527050" cy="369332"/>
          </a:xfrm>
          <a:prstGeom prst="rect">
            <a:avLst/>
          </a:prstGeom>
          <a:noFill/>
        </p:spPr>
        <p:txBody>
          <a:bodyPr wrap="square" rtlCol="0">
            <a:spAutoFit/>
          </a:bodyPr>
          <a:lstStyle/>
          <a:p>
            <a:r>
              <a:rPr lang="en-US" dirty="0"/>
              <a:t>(Aditya, 2017)</a:t>
            </a:r>
          </a:p>
        </p:txBody>
      </p:sp>
    </p:spTree>
    <p:extLst>
      <p:ext uri="{BB962C8B-B14F-4D97-AF65-F5344CB8AC3E}">
        <p14:creationId xmlns:p14="http://schemas.microsoft.com/office/powerpoint/2010/main" val="1382636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FE5E7-C79A-4423-85CC-B29D51F1BC88}"/>
              </a:ext>
            </a:extLst>
          </p:cNvPr>
          <p:cNvSpPr>
            <a:spLocks noGrp="1"/>
          </p:cNvSpPr>
          <p:nvPr>
            <p:ph type="title"/>
          </p:nvPr>
        </p:nvSpPr>
        <p:spPr>
          <a:xfrm>
            <a:off x="4724705" y="342901"/>
            <a:ext cx="3962095" cy="857250"/>
          </a:xfrm>
        </p:spPr>
        <p:txBody>
          <a:bodyPr>
            <a:noAutofit/>
          </a:bodyPr>
          <a:lstStyle/>
          <a:p>
            <a:r>
              <a:rPr lang="en-US" sz="2800" dirty="0">
                <a:solidFill>
                  <a:srgbClr val="D67F58"/>
                </a:solidFill>
              </a:rPr>
              <a:t>Big Data Adoption in Organizations</a:t>
            </a:r>
          </a:p>
        </p:txBody>
      </p:sp>
      <p:sp>
        <p:nvSpPr>
          <p:cNvPr id="3" name="TextBox 2">
            <a:extLst>
              <a:ext uri="{FF2B5EF4-FFF2-40B4-BE49-F238E27FC236}">
                <a16:creationId xmlns:a16="http://schemas.microsoft.com/office/drawing/2014/main" id="{A450B450-EB75-4B4C-BC5A-D079D78C5F17}"/>
              </a:ext>
            </a:extLst>
          </p:cNvPr>
          <p:cNvSpPr txBox="1"/>
          <p:nvPr/>
        </p:nvSpPr>
        <p:spPr>
          <a:xfrm>
            <a:off x="4415177" y="2067233"/>
            <a:ext cx="4581150" cy="2031325"/>
          </a:xfrm>
          <a:prstGeom prst="rect">
            <a:avLst/>
          </a:prstGeom>
          <a:noFill/>
        </p:spPr>
        <p:txBody>
          <a:bodyPr wrap="square" rtlCol="0">
            <a:spAutoFit/>
          </a:bodyPr>
          <a:lstStyle/>
          <a:p>
            <a:pPr marL="285750" indent="-285750">
              <a:buFont typeface="Arial" panose="020B0604020202020204" pitchFamily="34" charset="0"/>
              <a:buChar char="•"/>
            </a:pPr>
            <a:r>
              <a:rPr lang="en-US" dirty="0"/>
              <a:t>To gain </a:t>
            </a:r>
            <a:r>
              <a:rPr lang="en-US" dirty="0">
                <a:solidFill>
                  <a:srgbClr val="FF0000"/>
                </a:solidFill>
              </a:rPr>
              <a:t>Competitive advantages</a:t>
            </a:r>
            <a:r>
              <a:rPr lang="en-US" dirty="0"/>
              <a:t>.</a:t>
            </a:r>
          </a:p>
          <a:p>
            <a:endParaRPr lang="en-US" dirty="0"/>
          </a:p>
          <a:p>
            <a:pPr marL="285750" indent="-285750">
              <a:buFont typeface="Arial" panose="020B0604020202020204" pitchFamily="34" charset="0"/>
              <a:buChar char="•"/>
            </a:pPr>
            <a:r>
              <a:rPr lang="en-US" dirty="0"/>
              <a:t>To make </a:t>
            </a:r>
            <a:r>
              <a:rPr lang="en-US" dirty="0">
                <a:solidFill>
                  <a:srgbClr val="FF0000"/>
                </a:solidFill>
              </a:rPr>
              <a:t>Better decision making</a:t>
            </a:r>
            <a:r>
              <a:rPr lang="en-US" dirty="0"/>
              <a:t>.</a:t>
            </a:r>
          </a:p>
          <a:p>
            <a:endParaRPr lang="en-US" dirty="0"/>
          </a:p>
          <a:p>
            <a:pPr marL="285750" indent="-285750">
              <a:buFont typeface="Arial" panose="020B0604020202020204" pitchFamily="34" charset="0"/>
              <a:buChar char="•"/>
            </a:pPr>
            <a:r>
              <a:rPr lang="en-US" dirty="0"/>
              <a:t>To increase operational </a:t>
            </a:r>
            <a:r>
              <a:rPr lang="en-US" dirty="0">
                <a:solidFill>
                  <a:srgbClr val="FF0000"/>
                </a:solidFill>
              </a:rPr>
              <a:t>Efficiency</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EBEE8E00-7607-42BF-8F57-5697F9D61847}"/>
              </a:ext>
            </a:extLst>
          </p:cNvPr>
          <p:cNvPicPr>
            <a:picLocks noChangeAspect="1"/>
          </p:cNvPicPr>
          <p:nvPr/>
        </p:nvPicPr>
        <p:blipFill rotWithShape="1">
          <a:blip r:embed="rId2"/>
          <a:srcRect l="69631" t="25094" r="16671" b="50384"/>
          <a:stretch/>
        </p:blipFill>
        <p:spPr>
          <a:xfrm>
            <a:off x="1212490" y="1655520"/>
            <a:ext cx="2424558" cy="2443038"/>
          </a:xfrm>
          <a:prstGeom prst="ellipse">
            <a:avLst/>
          </a:prstGeom>
          <a:ln>
            <a:noFill/>
          </a:ln>
          <a:effectLst>
            <a:softEdge rad="112500"/>
          </a:effectLst>
        </p:spPr>
      </p:pic>
    </p:spTree>
    <p:extLst>
      <p:ext uri="{BB962C8B-B14F-4D97-AF65-F5344CB8AC3E}">
        <p14:creationId xmlns:p14="http://schemas.microsoft.com/office/powerpoint/2010/main" val="1024047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953F6-E8FA-4171-A3F0-2FAC2901A7E9}"/>
              </a:ext>
            </a:extLst>
          </p:cNvPr>
          <p:cNvSpPr>
            <a:spLocks noGrp="1"/>
          </p:cNvSpPr>
          <p:nvPr>
            <p:ph type="title"/>
          </p:nvPr>
        </p:nvSpPr>
        <p:spPr>
          <a:xfrm>
            <a:off x="4877410" y="281175"/>
            <a:ext cx="4224571" cy="857250"/>
          </a:xfrm>
        </p:spPr>
        <p:txBody>
          <a:bodyPr>
            <a:noAutofit/>
          </a:bodyPr>
          <a:lstStyle/>
          <a:p>
            <a:pPr algn="r"/>
            <a:r>
              <a:rPr lang="en-US" sz="2800" dirty="0">
                <a:solidFill>
                  <a:srgbClr val="D67F58"/>
                </a:solidFill>
              </a:rPr>
              <a:t>Adoption Status of Big Data</a:t>
            </a:r>
          </a:p>
        </p:txBody>
      </p:sp>
      <p:sp>
        <p:nvSpPr>
          <p:cNvPr id="6" name="TextBox 5">
            <a:extLst>
              <a:ext uri="{FF2B5EF4-FFF2-40B4-BE49-F238E27FC236}">
                <a16:creationId xmlns:a16="http://schemas.microsoft.com/office/drawing/2014/main" id="{63B2CFC3-D9A4-4EFA-B74A-0D95DC53F84D}"/>
              </a:ext>
            </a:extLst>
          </p:cNvPr>
          <p:cNvSpPr txBox="1"/>
          <p:nvPr/>
        </p:nvSpPr>
        <p:spPr>
          <a:xfrm>
            <a:off x="5640935" y="2266340"/>
            <a:ext cx="3359510" cy="6494085"/>
          </a:xfrm>
          <a:prstGeom prst="rect">
            <a:avLst/>
          </a:prstGeom>
          <a:noFill/>
        </p:spPr>
        <p:txBody>
          <a:bodyPr wrap="square" rtlCol="0">
            <a:spAutoFit/>
          </a:bodyPr>
          <a:lstStyle/>
          <a:p>
            <a:pPr marL="285750" indent="-285750">
              <a:buFont typeface="Arial" panose="020B0604020202020204" pitchFamily="34" charset="0"/>
              <a:buChar char="•"/>
            </a:pPr>
            <a:r>
              <a:rPr lang="en-US" dirty="0"/>
              <a:t>Over 5,000 organizations participated in the survey. </a:t>
            </a:r>
          </a:p>
          <a:p>
            <a:r>
              <a:rPr lang="en-US" dirty="0"/>
              <a:t>      (Liu, 2020)</a:t>
            </a:r>
          </a:p>
          <a:p>
            <a:endParaRPr lang="en-US" dirty="0"/>
          </a:p>
          <a:p>
            <a:pPr marL="285750" indent="-285750">
              <a:buFont typeface="Arial" panose="020B0604020202020204" pitchFamily="34" charset="0"/>
              <a:buChar char="•"/>
            </a:pPr>
            <a:r>
              <a:rPr lang="en-US" dirty="0"/>
              <a:t>By 2019, about 53% of the respondents have been using Big Data. (Liu, 2020)</a:t>
            </a:r>
          </a:p>
          <a:p>
            <a:endParaRPr lang="en-US" dirty="0"/>
          </a:p>
        </p:txBody>
      </p:sp>
      <p:pic>
        <p:nvPicPr>
          <p:cNvPr id="8" name="Picture 7">
            <a:extLst>
              <a:ext uri="{FF2B5EF4-FFF2-40B4-BE49-F238E27FC236}">
                <a16:creationId xmlns:a16="http://schemas.microsoft.com/office/drawing/2014/main" id="{BF002D89-915A-4CF6-8308-66D742B858AE}"/>
              </a:ext>
            </a:extLst>
          </p:cNvPr>
          <p:cNvPicPr>
            <a:picLocks noChangeAspect="1"/>
          </p:cNvPicPr>
          <p:nvPr/>
        </p:nvPicPr>
        <p:blipFill rotWithShape="1">
          <a:blip r:embed="rId2"/>
          <a:srcRect l="12188" t="30560" r="40997" b="17422"/>
          <a:stretch/>
        </p:blipFill>
        <p:spPr>
          <a:xfrm>
            <a:off x="296260" y="1754646"/>
            <a:ext cx="4886560" cy="305410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54014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B870-D612-434C-B7EB-9666BD1F7948}"/>
              </a:ext>
            </a:extLst>
          </p:cNvPr>
          <p:cNvSpPr>
            <a:spLocks noGrp="1"/>
          </p:cNvSpPr>
          <p:nvPr>
            <p:ph type="title"/>
          </p:nvPr>
        </p:nvSpPr>
        <p:spPr>
          <a:xfrm>
            <a:off x="4884057" y="205978"/>
            <a:ext cx="4259943" cy="1144131"/>
          </a:xfrm>
        </p:spPr>
        <p:txBody>
          <a:bodyPr>
            <a:noAutofit/>
          </a:bodyPr>
          <a:lstStyle/>
          <a:p>
            <a:pPr algn="r"/>
            <a:r>
              <a:rPr lang="en-US" sz="2800" dirty="0">
                <a:solidFill>
                  <a:srgbClr val="D67F58"/>
                </a:solidFill>
              </a:rPr>
              <a:t>What impact does Big Data brings to HR practices?</a:t>
            </a:r>
          </a:p>
        </p:txBody>
      </p:sp>
      <p:sp>
        <p:nvSpPr>
          <p:cNvPr id="4" name="TextBox 3">
            <a:extLst>
              <a:ext uri="{FF2B5EF4-FFF2-40B4-BE49-F238E27FC236}">
                <a16:creationId xmlns:a16="http://schemas.microsoft.com/office/drawing/2014/main" id="{63C31209-774E-4601-8BE2-F30EEF01D899}"/>
              </a:ext>
            </a:extLst>
          </p:cNvPr>
          <p:cNvSpPr txBox="1">
            <a:spLocks/>
          </p:cNvSpPr>
          <p:nvPr/>
        </p:nvSpPr>
        <p:spPr>
          <a:xfrm>
            <a:off x="397274" y="2160163"/>
            <a:ext cx="4435092" cy="2582887"/>
          </a:xfrm>
          <a:prstGeom prst="rect">
            <a:avLst/>
          </a:prstGeom>
          <a:noFill/>
        </p:spPr>
        <p:txBody>
          <a:bodyPr wrap="square" lIns="91440" tIns="182880" rIns="91440" bIns="45720" rtlCol="0" anchor="t">
            <a:noAutofit/>
          </a:bodyPr>
          <a:lstStyle/>
          <a:p>
            <a:pPr marL="342900" indent="-342900">
              <a:buAutoNum type="arabicPeriod"/>
            </a:pPr>
            <a:r>
              <a:rPr lang="en-US" dirty="0">
                <a:ln w="0"/>
                <a:effectLst>
                  <a:outerShdw blurRad="38100" dist="19050" dir="2700000" algn="tl" rotWithShape="0">
                    <a:schemeClr val="dk1">
                      <a:alpha val="40000"/>
                    </a:schemeClr>
                  </a:outerShdw>
                </a:effectLst>
              </a:rPr>
              <a:t>Streamlining Hiring Process</a:t>
            </a:r>
          </a:p>
          <a:p>
            <a:pPr lvl="1"/>
            <a:endParaRPr lang="en-US" dirty="0">
              <a:ln w="0"/>
              <a:effectLst>
                <a:outerShdw blurRad="38100" dist="19050" dir="2700000" algn="tl" rotWithShape="0">
                  <a:schemeClr val="dk1">
                    <a:alpha val="40000"/>
                  </a:schemeClr>
                </a:outerShdw>
              </a:effectLst>
            </a:endParaRPr>
          </a:p>
          <a:p>
            <a:pPr marL="342900" indent="-342900">
              <a:buFont typeface="+mj-lt"/>
              <a:buAutoNum type="arabicPeriod"/>
            </a:pPr>
            <a:r>
              <a:rPr lang="en-US" dirty="0">
                <a:ln w="0"/>
                <a:effectLst>
                  <a:outerShdw blurRad="38100" dist="19050" dir="2700000" algn="tl" rotWithShape="0">
                    <a:schemeClr val="dk1">
                      <a:alpha val="40000"/>
                    </a:schemeClr>
                  </a:outerShdw>
                </a:effectLst>
              </a:rPr>
              <a:t>Enhancing Employee Engagement</a:t>
            </a:r>
          </a:p>
          <a:p>
            <a:endParaRPr lang="en-US" dirty="0">
              <a:ln w="0"/>
              <a:effectLst>
                <a:outerShdw blurRad="38100" dist="19050" dir="2700000" algn="tl" rotWithShape="0">
                  <a:schemeClr val="dk1">
                    <a:alpha val="40000"/>
                  </a:schemeClr>
                </a:outerShdw>
              </a:effectLst>
            </a:endParaRPr>
          </a:p>
          <a:p>
            <a:r>
              <a:rPr lang="en-US" dirty="0">
                <a:ln w="0"/>
                <a:effectLst>
                  <a:outerShdw blurRad="38100" dist="19050" dir="2700000" algn="tl" rotWithShape="0">
                    <a:schemeClr val="dk1">
                      <a:alpha val="40000"/>
                    </a:schemeClr>
                  </a:outerShdw>
                </a:effectLst>
              </a:rPr>
              <a:t>3.   Improving Employee Retention</a:t>
            </a:r>
          </a:p>
          <a:p>
            <a:pPr lvl="1"/>
            <a:endParaRPr lang="en-US" dirty="0">
              <a:ln w="0"/>
              <a:effectLst>
                <a:outerShdw blurRad="38100" dist="19050" dir="2700000" algn="tl" rotWithShape="0">
                  <a:schemeClr val="dk1">
                    <a:alpha val="40000"/>
                  </a:schemeClr>
                </a:outerShdw>
              </a:effectLst>
              <a:cs typeface="Calibri"/>
            </a:endParaRPr>
          </a:p>
          <a:p>
            <a:pPr marL="800100" lvl="1" indent="-342900">
              <a:buFont typeface="Wingdings" panose="05000000000000000000" pitchFamily="2" charset="2"/>
              <a:buChar char="Ø"/>
            </a:pPr>
            <a:endParaRPr lang="en-US" dirty="0">
              <a:ln w="0"/>
              <a:effectLst>
                <a:outerShdw blurRad="38100" dist="19050" dir="2700000" algn="tl" rotWithShape="0">
                  <a:schemeClr val="dk1">
                    <a:alpha val="40000"/>
                  </a:schemeClr>
                </a:outerShdw>
              </a:effectLst>
            </a:endParaRPr>
          </a:p>
          <a:p>
            <a:pPr marL="800100" lvl="1" indent="-342900">
              <a:buFont typeface="Wingdings" panose="05000000000000000000" pitchFamily="2" charset="2"/>
              <a:buChar char="Ø"/>
            </a:pPr>
            <a:endParaRPr lang="en-US" dirty="0">
              <a:ln w="0"/>
              <a:effectLst>
                <a:outerShdw blurRad="38100" dist="19050" dir="2700000" algn="tl" rotWithShape="0">
                  <a:schemeClr val="dk1">
                    <a:alpha val="40000"/>
                  </a:schemeClr>
                </a:outerShdw>
              </a:effectLst>
            </a:endParaRPr>
          </a:p>
        </p:txBody>
      </p:sp>
      <p:pic>
        <p:nvPicPr>
          <p:cNvPr id="13" name="Picture 12">
            <a:extLst>
              <a:ext uri="{FF2B5EF4-FFF2-40B4-BE49-F238E27FC236}">
                <a16:creationId xmlns:a16="http://schemas.microsoft.com/office/drawing/2014/main" id="{866D8CFF-A77F-4510-8DFF-859E8C29A695}"/>
              </a:ext>
            </a:extLst>
          </p:cNvPr>
          <p:cNvPicPr>
            <a:picLocks noChangeAspect="1"/>
          </p:cNvPicPr>
          <p:nvPr/>
        </p:nvPicPr>
        <p:blipFill rotWithShape="1">
          <a:blip r:embed="rId2"/>
          <a:srcRect l="70187" t="40051" r="21244" b="44260"/>
          <a:stretch/>
        </p:blipFill>
        <p:spPr>
          <a:xfrm>
            <a:off x="4449000" y="1472230"/>
            <a:ext cx="1305423" cy="1375866"/>
          </a:xfrm>
          <a:prstGeom prst="ellipse">
            <a:avLst/>
          </a:prstGeom>
          <a:ln>
            <a:noFill/>
          </a:ln>
          <a:effectLst>
            <a:softEdge rad="112500"/>
          </a:effectLst>
        </p:spPr>
      </p:pic>
      <p:pic>
        <p:nvPicPr>
          <p:cNvPr id="15" name="Picture 14">
            <a:extLst>
              <a:ext uri="{FF2B5EF4-FFF2-40B4-BE49-F238E27FC236}">
                <a16:creationId xmlns:a16="http://schemas.microsoft.com/office/drawing/2014/main" id="{ED364A24-9234-4F4A-BED5-6BE6FDEE67A2}"/>
              </a:ext>
            </a:extLst>
          </p:cNvPr>
          <p:cNvPicPr>
            <a:picLocks noChangeAspect="1"/>
          </p:cNvPicPr>
          <p:nvPr/>
        </p:nvPicPr>
        <p:blipFill rotWithShape="1">
          <a:blip r:embed="rId2"/>
          <a:srcRect l="41209" t="39925" r="47824" b="44260"/>
          <a:stretch/>
        </p:blipFill>
        <p:spPr>
          <a:xfrm>
            <a:off x="4974553" y="2667495"/>
            <a:ext cx="1333548" cy="1370849"/>
          </a:xfrm>
          <a:prstGeom prst="ellipse">
            <a:avLst/>
          </a:prstGeom>
          <a:ln>
            <a:noFill/>
          </a:ln>
          <a:effectLst>
            <a:softEdge rad="112500"/>
          </a:effectLst>
        </p:spPr>
      </p:pic>
      <p:pic>
        <p:nvPicPr>
          <p:cNvPr id="19" name="Picture 18">
            <a:extLst>
              <a:ext uri="{FF2B5EF4-FFF2-40B4-BE49-F238E27FC236}">
                <a16:creationId xmlns:a16="http://schemas.microsoft.com/office/drawing/2014/main" id="{FE083815-37F3-4E57-9D6A-7FAE24DC86CF}"/>
              </a:ext>
            </a:extLst>
          </p:cNvPr>
          <p:cNvPicPr>
            <a:picLocks noChangeAspect="1"/>
          </p:cNvPicPr>
          <p:nvPr/>
        </p:nvPicPr>
        <p:blipFill rotWithShape="1">
          <a:blip r:embed="rId3"/>
          <a:srcRect l="69568" t="38253" r="19674" b="46402"/>
          <a:stretch/>
        </p:blipFill>
        <p:spPr>
          <a:xfrm>
            <a:off x="5842973" y="1424220"/>
            <a:ext cx="1349929" cy="1370849"/>
          </a:xfrm>
          <a:prstGeom prst="ellipse">
            <a:avLst/>
          </a:prstGeom>
          <a:ln>
            <a:noFill/>
          </a:ln>
          <a:effectLst>
            <a:softEdge rad="112500"/>
          </a:effectLst>
        </p:spPr>
      </p:pic>
      <p:pic>
        <p:nvPicPr>
          <p:cNvPr id="20" name="Picture 19">
            <a:extLst>
              <a:ext uri="{FF2B5EF4-FFF2-40B4-BE49-F238E27FC236}">
                <a16:creationId xmlns:a16="http://schemas.microsoft.com/office/drawing/2014/main" id="{F8CAE07F-82DB-43F2-8FBB-C382CEC2AAA3}"/>
              </a:ext>
            </a:extLst>
          </p:cNvPr>
          <p:cNvPicPr>
            <a:picLocks noChangeAspect="1"/>
          </p:cNvPicPr>
          <p:nvPr/>
        </p:nvPicPr>
        <p:blipFill rotWithShape="1">
          <a:blip r:embed="rId3"/>
          <a:srcRect l="50474" t="37951" r="39192" b="46402"/>
          <a:stretch/>
        </p:blipFill>
        <p:spPr>
          <a:xfrm>
            <a:off x="6592476" y="2632024"/>
            <a:ext cx="1424340" cy="1363298"/>
          </a:xfrm>
          <a:prstGeom prst="ellipse">
            <a:avLst/>
          </a:prstGeom>
          <a:ln>
            <a:noFill/>
          </a:ln>
          <a:effectLst>
            <a:softEdge rad="112500"/>
          </a:effectLst>
        </p:spPr>
      </p:pic>
      <p:pic>
        <p:nvPicPr>
          <p:cNvPr id="21" name="Picture 20">
            <a:extLst>
              <a:ext uri="{FF2B5EF4-FFF2-40B4-BE49-F238E27FC236}">
                <a16:creationId xmlns:a16="http://schemas.microsoft.com/office/drawing/2014/main" id="{5B948137-9BC3-4565-A16D-165C8CD132FD}"/>
              </a:ext>
            </a:extLst>
          </p:cNvPr>
          <p:cNvPicPr>
            <a:picLocks noChangeAspect="1"/>
          </p:cNvPicPr>
          <p:nvPr/>
        </p:nvPicPr>
        <p:blipFill rotWithShape="1">
          <a:blip r:embed="rId3"/>
          <a:srcRect l="32445" t="37648" r="58540" b="46402"/>
          <a:stretch/>
        </p:blipFill>
        <p:spPr>
          <a:xfrm>
            <a:off x="7236946" y="1472230"/>
            <a:ext cx="1305423" cy="1299265"/>
          </a:xfrm>
          <a:prstGeom prst="ellipse">
            <a:avLst/>
          </a:prstGeom>
          <a:ln>
            <a:noFill/>
          </a:ln>
          <a:effectLst>
            <a:softEdge rad="112500"/>
          </a:effectLst>
        </p:spPr>
      </p:pic>
      <p:pic>
        <p:nvPicPr>
          <p:cNvPr id="22" name="Picture 21">
            <a:extLst>
              <a:ext uri="{FF2B5EF4-FFF2-40B4-BE49-F238E27FC236}">
                <a16:creationId xmlns:a16="http://schemas.microsoft.com/office/drawing/2014/main" id="{52EF33FF-9464-4806-9E6E-84A8E98206FD}"/>
              </a:ext>
            </a:extLst>
          </p:cNvPr>
          <p:cNvPicPr>
            <a:picLocks noChangeAspect="1"/>
          </p:cNvPicPr>
          <p:nvPr/>
        </p:nvPicPr>
        <p:blipFill rotWithShape="1">
          <a:blip r:embed="rId3"/>
          <a:srcRect l="41843" t="38101" r="48632" b="46402"/>
          <a:stretch/>
        </p:blipFill>
        <p:spPr>
          <a:xfrm>
            <a:off x="5738119" y="3809750"/>
            <a:ext cx="1424340" cy="1303525"/>
          </a:xfrm>
          <a:prstGeom prst="ellipse">
            <a:avLst/>
          </a:prstGeom>
          <a:ln>
            <a:noFill/>
          </a:ln>
          <a:effectLst>
            <a:softEdge rad="112500"/>
          </a:effectLst>
        </p:spPr>
      </p:pic>
    </p:spTree>
    <p:extLst>
      <p:ext uri="{BB962C8B-B14F-4D97-AF65-F5344CB8AC3E}">
        <p14:creationId xmlns:p14="http://schemas.microsoft.com/office/powerpoint/2010/main" val="862757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895B991-5B94-4137-87DB-D55B42BDECD0}"/>
              </a:ext>
            </a:extLst>
          </p:cNvPr>
          <p:cNvSpPr txBox="1">
            <a:spLocks/>
          </p:cNvSpPr>
          <p:nvPr/>
        </p:nvSpPr>
        <p:spPr>
          <a:xfrm>
            <a:off x="2281426" y="460824"/>
            <a:ext cx="6421041" cy="7635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Aft>
                <a:spcPts val="600"/>
              </a:spcAft>
            </a:pPr>
            <a:r>
              <a:rPr lang="en-US" sz="3600" dirty="0">
                <a:solidFill>
                  <a:srgbClr val="D67F58"/>
                </a:solidFill>
                <a:effectLst>
                  <a:outerShdw blurRad="50800" dist="38100" dir="2700000" algn="tl" rotWithShape="0">
                    <a:prstClr val="black">
                      <a:alpha val="40000"/>
                    </a:prstClr>
                  </a:outerShdw>
                </a:effectLst>
                <a:latin typeface="+mj-lt"/>
                <a:ea typeface="+mj-ea"/>
                <a:cs typeface="+mj-cs"/>
              </a:rPr>
              <a:t>Talent Recruitment</a:t>
            </a:r>
          </a:p>
        </p:txBody>
      </p:sp>
      <p:pic>
        <p:nvPicPr>
          <p:cNvPr id="9" name="Picture 8">
            <a:extLst>
              <a:ext uri="{FF2B5EF4-FFF2-40B4-BE49-F238E27FC236}">
                <a16:creationId xmlns:a16="http://schemas.microsoft.com/office/drawing/2014/main" id="{730ED26D-21FA-405B-A6D3-9762A6FDEE9B}"/>
              </a:ext>
            </a:extLst>
          </p:cNvPr>
          <p:cNvPicPr>
            <a:picLocks noChangeAspect="1"/>
          </p:cNvPicPr>
          <p:nvPr/>
        </p:nvPicPr>
        <p:blipFill rotWithShape="1">
          <a:blip r:embed="rId2"/>
          <a:srcRect l="9836" t="31949" r="41266" b="38550"/>
          <a:stretch/>
        </p:blipFill>
        <p:spPr>
          <a:xfrm>
            <a:off x="2586835" y="1502815"/>
            <a:ext cx="6323893" cy="2151094"/>
          </a:xfrm>
          <a:prstGeom prst="rect">
            <a:avLst/>
          </a:prstGeom>
          <a:ln>
            <a:noFill/>
          </a:ln>
          <a:effectLst>
            <a:softEdge rad="112500"/>
          </a:effectLst>
        </p:spPr>
      </p:pic>
      <p:sp>
        <p:nvSpPr>
          <p:cNvPr id="2" name="TextBox 1">
            <a:extLst>
              <a:ext uri="{FF2B5EF4-FFF2-40B4-BE49-F238E27FC236}">
                <a16:creationId xmlns:a16="http://schemas.microsoft.com/office/drawing/2014/main" id="{DF06FCF5-DF86-470C-97F6-B30EAA49782C}"/>
              </a:ext>
            </a:extLst>
          </p:cNvPr>
          <p:cNvSpPr txBox="1"/>
          <p:nvPr/>
        </p:nvSpPr>
        <p:spPr>
          <a:xfrm>
            <a:off x="7473395" y="3809264"/>
            <a:ext cx="1527050" cy="584775"/>
          </a:xfrm>
          <a:prstGeom prst="rect">
            <a:avLst/>
          </a:prstGeom>
          <a:noFill/>
        </p:spPr>
        <p:txBody>
          <a:bodyPr wrap="square" rtlCol="0">
            <a:spAutoFit/>
          </a:bodyPr>
          <a:lstStyle/>
          <a:p>
            <a:pPr algn="r"/>
            <a:r>
              <a:rPr lang="en-US" sz="1200" dirty="0"/>
              <a:t> (Caldwell, 2019)</a:t>
            </a:r>
          </a:p>
        </p:txBody>
      </p:sp>
    </p:spTree>
    <p:extLst>
      <p:ext uri="{BB962C8B-B14F-4D97-AF65-F5344CB8AC3E}">
        <p14:creationId xmlns:p14="http://schemas.microsoft.com/office/powerpoint/2010/main" val="3605739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620A9-3CA3-4A3E-9DCE-D939055B733C}"/>
              </a:ext>
            </a:extLst>
          </p:cNvPr>
          <p:cNvSpPr>
            <a:spLocks noGrp="1"/>
          </p:cNvSpPr>
          <p:nvPr>
            <p:ph type="title"/>
          </p:nvPr>
        </p:nvSpPr>
        <p:spPr>
          <a:xfrm>
            <a:off x="4572000" y="281175"/>
            <a:ext cx="4733855" cy="763525"/>
          </a:xfrm>
        </p:spPr>
        <p:txBody>
          <a:bodyPr>
            <a:noAutofit/>
          </a:bodyPr>
          <a:lstStyle/>
          <a:p>
            <a:r>
              <a:rPr lang="en-US" sz="2800" dirty="0">
                <a:solidFill>
                  <a:srgbClr val="D67F58"/>
                </a:solidFill>
              </a:rPr>
              <a:t>Locate Talent</a:t>
            </a:r>
          </a:p>
        </p:txBody>
      </p:sp>
      <p:sp>
        <p:nvSpPr>
          <p:cNvPr id="4" name="TextBox 3">
            <a:extLst>
              <a:ext uri="{FF2B5EF4-FFF2-40B4-BE49-F238E27FC236}">
                <a16:creationId xmlns:a16="http://schemas.microsoft.com/office/drawing/2014/main" id="{AD288BA1-A246-4F34-9241-0CD8343E70E2}"/>
              </a:ext>
            </a:extLst>
          </p:cNvPr>
          <p:cNvSpPr txBox="1"/>
          <p:nvPr/>
        </p:nvSpPr>
        <p:spPr>
          <a:xfrm>
            <a:off x="-314561" y="1655520"/>
            <a:ext cx="5955495" cy="3359509"/>
          </a:xfrm>
          <a:prstGeom prst="rect">
            <a:avLst/>
          </a:prstGeom>
          <a:noFill/>
        </p:spPr>
        <p:txBody>
          <a:bodyPr wrap="square" rtlCol="0">
            <a:noAutofit/>
          </a:bodyPr>
          <a:lstStyle/>
          <a:p>
            <a:pPr marL="742950" lvl="1" indent="-285750">
              <a:buFont typeface="Wingdings" panose="05000000000000000000" pitchFamily="2" charset="2"/>
              <a:buChar char="Ø"/>
            </a:pPr>
            <a:r>
              <a:rPr lang="en-US" dirty="0"/>
              <a:t>Social media (LinkedIn, Facebook, Twitter, Quora, </a:t>
            </a:r>
            <a:r>
              <a:rPr lang="en-US" dirty="0" err="1"/>
              <a:t>etc</a:t>
            </a:r>
            <a:r>
              <a:rPr lang="en-US" dirty="0"/>
              <a:t>)</a:t>
            </a:r>
          </a:p>
          <a:p>
            <a:pPr marL="1200150" lvl="2" indent="-285750">
              <a:buFont typeface="Arial" panose="020B0604020202020204" pitchFamily="34" charset="0"/>
              <a:buChar char="•"/>
            </a:pPr>
            <a:endParaRPr lang="en-US" sz="1600" dirty="0"/>
          </a:p>
          <a:p>
            <a:pPr marL="1200150" lvl="2" indent="-285750">
              <a:buFont typeface="Arial" panose="020B0604020202020204" pitchFamily="34" charset="0"/>
              <a:buChar char="•"/>
            </a:pPr>
            <a:r>
              <a:rPr lang="en-US" sz="1600" dirty="0"/>
              <a:t>Niche Network</a:t>
            </a:r>
          </a:p>
          <a:p>
            <a:pPr lvl="3"/>
            <a:r>
              <a:rPr lang="en-US" sz="1600" dirty="0"/>
              <a:t>- Hidden specific candidates</a:t>
            </a:r>
          </a:p>
          <a:p>
            <a:pPr lvl="2"/>
            <a:r>
              <a:rPr lang="en-US" sz="1600" dirty="0"/>
              <a:t> </a:t>
            </a:r>
          </a:p>
          <a:p>
            <a:pPr marL="1200150" lvl="2" indent="-285750">
              <a:buFont typeface="Arial" panose="020B0604020202020204" pitchFamily="34" charset="0"/>
              <a:buChar char="•"/>
            </a:pPr>
            <a:r>
              <a:rPr lang="en-US" sz="1600" dirty="0"/>
              <a:t>Active and Passive candidates</a:t>
            </a:r>
          </a:p>
          <a:p>
            <a:pPr lvl="3"/>
            <a:r>
              <a:rPr lang="en-US" sz="1600" dirty="0"/>
              <a:t>- Referrals from friends, colleagues or family members.</a:t>
            </a:r>
          </a:p>
          <a:p>
            <a:pPr lvl="2"/>
            <a:endParaRPr lang="en-US" sz="1600" dirty="0"/>
          </a:p>
          <a:p>
            <a:pPr marL="1200150" lvl="2" indent="-285750">
              <a:buFont typeface="Arial" panose="020B0604020202020204" pitchFamily="34" charset="0"/>
              <a:buChar char="•"/>
            </a:pPr>
            <a:r>
              <a:rPr lang="en-US" sz="1600" dirty="0"/>
              <a:t>Engagement</a:t>
            </a:r>
          </a:p>
          <a:p>
            <a:pPr lvl="3"/>
            <a:r>
              <a:rPr lang="en-US" sz="1600" dirty="0"/>
              <a:t>- Instant conversations.</a:t>
            </a:r>
          </a:p>
          <a:p>
            <a:pPr lvl="2"/>
            <a:endParaRPr lang="en-US" sz="1600" dirty="0"/>
          </a:p>
          <a:p>
            <a:pPr marL="1200150" lvl="2" indent="-285750">
              <a:buFont typeface="Arial" panose="020B0604020202020204" pitchFamily="34" charset="0"/>
              <a:buChar char="•"/>
            </a:pPr>
            <a:endParaRPr lang="en-US" dirty="0"/>
          </a:p>
          <a:p>
            <a:pPr marL="1200150" lvl="2" indent="-285750">
              <a:buFont typeface="Arial" panose="020B0604020202020204" pitchFamily="34" charset="0"/>
              <a:buChar char="•"/>
            </a:pPr>
            <a:endParaRPr lang="en-US" dirty="0"/>
          </a:p>
          <a:p>
            <a:pPr marL="1200150" lvl="2" indent="-285750">
              <a:buFont typeface="Arial" panose="020B0604020202020204" pitchFamily="34" charset="0"/>
              <a:buChar char="•"/>
            </a:pPr>
            <a:endParaRPr lang="en-US" dirty="0"/>
          </a:p>
          <a:p>
            <a:pPr marL="1200150" lvl="2" indent="-285750">
              <a:buFont typeface="Arial" panose="020B0604020202020204" pitchFamily="34" charset="0"/>
              <a:buChar char="•"/>
            </a:pPr>
            <a:endParaRPr lang="en-US" dirty="0"/>
          </a:p>
          <a:p>
            <a:pPr marL="1200150" lvl="2" indent="-285750">
              <a:buFont typeface="Arial" panose="020B0604020202020204" pitchFamily="34" charset="0"/>
              <a:buChar char="•"/>
            </a:pPr>
            <a:endParaRPr lang="en-US" dirty="0"/>
          </a:p>
          <a:p>
            <a:pPr lvl="1"/>
            <a:endParaRPr lang="en-US" dirty="0"/>
          </a:p>
          <a:p>
            <a:pPr marL="1200150" lvl="2" indent="-285750">
              <a:buFont typeface="Wingdings" panose="05000000000000000000" pitchFamily="2" charset="2"/>
              <a:buChar char="v"/>
            </a:pPr>
            <a:endParaRPr lang="en-US" dirty="0"/>
          </a:p>
          <a:p>
            <a:pPr marL="1200150" lvl="2" indent="-285750">
              <a:buFont typeface="Wingdings" panose="05000000000000000000" pitchFamily="2" charset="2"/>
              <a:buChar char="v"/>
            </a:pPr>
            <a:endParaRPr lang="en-US" dirty="0"/>
          </a:p>
          <a:p>
            <a:pPr marL="1657350" lvl="3"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a:p>
            <a:pPr marL="1200150" lvl="2"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p:txBody>
      </p:sp>
      <p:pic>
        <p:nvPicPr>
          <p:cNvPr id="6" name="Picture 5">
            <a:extLst>
              <a:ext uri="{FF2B5EF4-FFF2-40B4-BE49-F238E27FC236}">
                <a16:creationId xmlns:a16="http://schemas.microsoft.com/office/drawing/2014/main" id="{9B51EA40-3E71-4D32-A6AF-CA2209EB7693}"/>
              </a:ext>
            </a:extLst>
          </p:cNvPr>
          <p:cNvPicPr>
            <a:picLocks noChangeAspect="1"/>
          </p:cNvPicPr>
          <p:nvPr/>
        </p:nvPicPr>
        <p:blipFill rotWithShape="1">
          <a:blip r:embed="rId2"/>
          <a:srcRect l="18169" t="35191" r="19365" b="11988"/>
          <a:stretch/>
        </p:blipFill>
        <p:spPr>
          <a:xfrm>
            <a:off x="5793640" y="2266340"/>
            <a:ext cx="3245708" cy="177228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527191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620A9-3CA3-4A3E-9DCE-D939055B733C}"/>
              </a:ext>
            </a:extLst>
          </p:cNvPr>
          <p:cNvSpPr>
            <a:spLocks noGrp="1"/>
          </p:cNvSpPr>
          <p:nvPr>
            <p:ph type="title"/>
          </p:nvPr>
        </p:nvSpPr>
        <p:spPr>
          <a:xfrm>
            <a:off x="4572000" y="281175"/>
            <a:ext cx="4733855" cy="763525"/>
          </a:xfrm>
        </p:spPr>
        <p:txBody>
          <a:bodyPr>
            <a:noAutofit/>
          </a:bodyPr>
          <a:lstStyle/>
          <a:p>
            <a:r>
              <a:rPr lang="en-US" sz="2800" dirty="0">
                <a:solidFill>
                  <a:srgbClr val="D67F58"/>
                </a:solidFill>
              </a:rPr>
              <a:t>Locate Talent (Cont’d)</a:t>
            </a:r>
          </a:p>
        </p:txBody>
      </p:sp>
      <p:pic>
        <p:nvPicPr>
          <p:cNvPr id="5" name="Picture 4">
            <a:extLst>
              <a:ext uri="{FF2B5EF4-FFF2-40B4-BE49-F238E27FC236}">
                <a16:creationId xmlns:a16="http://schemas.microsoft.com/office/drawing/2014/main" id="{CF1DAA18-BC9D-4988-B5E7-94814AB75447}"/>
              </a:ext>
            </a:extLst>
          </p:cNvPr>
          <p:cNvPicPr>
            <a:picLocks noChangeAspect="1"/>
          </p:cNvPicPr>
          <p:nvPr/>
        </p:nvPicPr>
        <p:blipFill rotWithShape="1">
          <a:blip r:embed="rId2"/>
          <a:srcRect l="23461" t="34226" r="24657" b="20287"/>
          <a:stretch/>
        </p:blipFill>
        <p:spPr>
          <a:xfrm>
            <a:off x="1212490" y="1535129"/>
            <a:ext cx="6719020" cy="3313637"/>
          </a:xfrm>
          <a:prstGeom prst="rect">
            <a:avLst/>
          </a:prstGeom>
          <a:ln>
            <a:noFill/>
          </a:ln>
          <a:effectLst>
            <a:softEdge rad="112500"/>
          </a:effectLst>
        </p:spPr>
      </p:pic>
      <p:sp>
        <p:nvSpPr>
          <p:cNvPr id="3" name="TextBox 2">
            <a:extLst>
              <a:ext uri="{FF2B5EF4-FFF2-40B4-BE49-F238E27FC236}">
                <a16:creationId xmlns:a16="http://schemas.microsoft.com/office/drawing/2014/main" id="{5BC3D454-1684-4923-92FF-42191B0B6010}"/>
              </a:ext>
            </a:extLst>
          </p:cNvPr>
          <p:cNvSpPr txBox="1"/>
          <p:nvPr/>
        </p:nvSpPr>
        <p:spPr>
          <a:xfrm>
            <a:off x="7626100" y="4715465"/>
            <a:ext cx="1447022" cy="338554"/>
          </a:xfrm>
          <a:prstGeom prst="rect">
            <a:avLst/>
          </a:prstGeom>
          <a:noFill/>
        </p:spPr>
        <p:txBody>
          <a:bodyPr wrap="square" rtlCol="0">
            <a:spAutoFit/>
          </a:bodyPr>
          <a:lstStyle/>
          <a:p>
            <a:r>
              <a:rPr lang="en-US" sz="1200" dirty="0"/>
              <a:t>(Sousa,2019)</a:t>
            </a:r>
          </a:p>
        </p:txBody>
      </p:sp>
    </p:spTree>
    <p:extLst>
      <p:ext uri="{BB962C8B-B14F-4D97-AF65-F5344CB8AC3E}">
        <p14:creationId xmlns:p14="http://schemas.microsoft.com/office/powerpoint/2010/main" val="12187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288BA1-A246-4F34-9241-0CD8343E70E2}"/>
              </a:ext>
            </a:extLst>
          </p:cNvPr>
          <p:cNvSpPr txBox="1"/>
          <p:nvPr/>
        </p:nvSpPr>
        <p:spPr>
          <a:xfrm>
            <a:off x="217034" y="1808225"/>
            <a:ext cx="5039265" cy="2826296"/>
          </a:xfrm>
          <a:prstGeom prst="rect">
            <a:avLst/>
          </a:prstGeom>
          <a:noFill/>
        </p:spPr>
        <p:txBody>
          <a:bodyPr wrap="square" rtlCol="0">
            <a:noAutofit/>
          </a:bodyPr>
          <a:lstStyle/>
          <a:p>
            <a:pPr marL="742950" lvl="1" indent="-285750">
              <a:buFont typeface="Wingdings" panose="05000000000000000000" pitchFamily="2" charset="2"/>
              <a:buChar char="Ø"/>
            </a:pPr>
            <a:r>
              <a:rPr lang="en-US" dirty="0"/>
              <a:t>Online recruitment tests </a:t>
            </a:r>
          </a:p>
          <a:p>
            <a:pPr marL="1200150" lvl="2" indent="-285750">
              <a:buFont typeface="Wingdings" panose="05000000000000000000" pitchFamily="2" charset="2"/>
              <a:buChar char="Ø"/>
            </a:pPr>
            <a:endParaRPr lang="en-US" dirty="0"/>
          </a:p>
          <a:p>
            <a:pPr marL="1200150" lvl="2" indent="-285750">
              <a:buFont typeface="Arial" panose="020B0604020202020204" pitchFamily="34" charset="0"/>
              <a:buChar char="•"/>
            </a:pPr>
            <a:r>
              <a:rPr lang="en-US" dirty="0"/>
              <a:t>MBIT, DISC, Eysenck  </a:t>
            </a:r>
          </a:p>
          <a:p>
            <a:pPr marL="1200150" lvl="2" indent="-285750">
              <a:buFont typeface="Arial" panose="020B0604020202020204" pitchFamily="34" charset="0"/>
              <a:buChar char="•"/>
            </a:pPr>
            <a:r>
              <a:rPr lang="en-US" dirty="0"/>
              <a:t>Individual project or team project</a:t>
            </a:r>
          </a:p>
          <a:p>
            <a:pPr marL="1200150" lvl="2" indent="-285750">
              <a:buFont typeface="Arial" panose="020B0604020202020204" pitchFamily="34" charset="0"/>
              <a:buChar char="•"/>
            </a:pPr>
            <a:r>
              <a:rPr lang="en-US" dirty="0"/>
              <a:t>Verbal and Numeric</a:t>
            </a:r>
          </a:p>
          <a:p>
            <a:pPr marL="1200150" lvl="2" indent="-285750">
              <a:buFont typeface="Arial" panose="020B0604020202020204" pitchFamily="34" charset="0"/>
              <a:buChar char="•"/>
            </a:pPr>
            <a:r>
              <a:rPr lang="en-US" dirty="0"/>
              <a:t>Problem solving</a:t>
            </a:r>
          </a:p>
          <a:p>
            <a:pPr lvl="2"/>
            <a:endParaRPr lang="en-US" dirty="0"/>
          </a:p>
          <a:p>
            <a:pPr marL="742950" lvl="1" indent="-285750">
              <a:buFont typeface="Wingdings" panose="05000000000000000000" pitchFamily="2" charset="2"/>
              <a:buChar char="Ø"/>
            </a:pPr>
            <a:r>
              <a:rPr lang="en-US" dirty="0"/>
              <a:t>Prompt results.</a:t>
            </a:r>
          </a:p>
          <a:p>
            <a:pPr lvl="2"/>
            <a:endParaRPr lang="en-US" dirty="0"/>
          </a:p>
          <a:p>
            <a:pPr marL="1200150" lvl="2"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1200150" lvl="2" indent="-285750">
              <a:buFont typeface="Wingdings" panose="05000000000000000000" pitchFamily="2" charset="2"/>
              <a:buChar char="v"/>
            </a:pPr>
            <a:endParaRPr lang="en-US" dirty="0"/>
          </a:p>
          <a:p>
            <a:pPr marL="1200150" lvl="2" indent="-285750">
              <a:buFont typeface="Wingdings" panose="05000000000000000000" pitchFamily="2" charset="2"/>
              <a:buChar char="v"/>
            </a:pPr>
            <a:endParaRPr lang="en-US" dirty="0"/>
          </a:p>
          <a:p>
            <a:pPr marL="1657350" lvl="3"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a:p>
            <a:pPr marL="1200150" lvl="2"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a:p>
            <a:pPr marL="1657350" lvl="3" indent="-285750">
              <a:buFont typeface="Wingdings" panose="05000000000000000000" pitchFamily="2" charset="2"/>
              <a:buChar char="Ø"/>
            </a:pPr>
            <a:endParaRPr lang="en-US" dirty="0"/>
          </a:p>
        </p:txBody>
      </p:sp>
      <p:sp>
        <p:nvSpPr>
          <p:cNvPr id="9" name="Title 1">
            <a:extLst>
              <a:ext uri="{FF2B5EF4-FFF2-40B4-BE49-F238E27FC236}">
                <a16:creationId xmlns:a16="http://schemas.microsoft.com/office/drawing/2014/main" id="{E6708C91-0F21-43DE-A916-1379A41888E0}"/>
              </a:ext>
            </a:extLst>
          </p:cNvPr>
          <p:cNvSpPr txBox="1">
            <a:spLocks/>
          </p:cNvSpPr>
          <p:nvPr/>
        </p:nvSpPr>
        <p:spPr>
          <a:xfrm>
            <a:off x="4572000" y="281175"/>
            <a:ext cx="4733855" cy="7635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800" dirty="0">
                <a:solidFill>
                  <a:srgbClr val="D67F58"/>
                </a:solidFill>
              </a:rPr>
              <a:t>Filtering Talent Pool</a:t>
            </a:r>
          </a:p>
        </p:txBody>
      </p:sp>
      <p:pic>
        <p:nvPicPr>
          <p:cNvPr id="5" name="Picture 4">
            <a:extLst>
              <a:ext uri="{FF2B5EF4-FFF2-40B4-BE49-F238E27FC236}">
                <a16:creationId xmlns:a16="http://schemas.microsoft.com/office/drawing/2014/main" id="{A0348C96-97D3-4A79-AA88-DD30C2E4F28A}"/>
              </a:ext>
            </a:extLst>
          </p:cNvPr>
          <p:cNvPicPr>
            <a:picLocks noChangeAspect="1"/>
          </p:cNvPicPr>
          <p:nvPr/>
        </p:nvPicPr>
        <p:blipFill rotWithShape="1">
          <a:blip r:embed="rId2">
            <a:clrChange>
              <a:clrFrom>
                <a:srgbClr val="F6F6F6"/>
              </a:clrFrom>
              <a:clrTo>
                <a:srgbClr val="F6F6F6">
                  <a:alpha val="0"/>
                </a:srgbClr>
              </a:clrTo>
            </a:clrChange>
          </a:blip>
          <a:srcRect l="14168" t="45413" r="58537" b="23177"/>
          <a:stretch/>
        </p:blipFill>
        <p:spPr>
          <a:xfrm>
            <a:off x="5335525" y="1960930"/>
            <a:ext cx="3538506" cy="2290575"/>
          </a:xfrm>
          <a:prstGeom prst="rect">
            <a:avLst/>
          </a:prstGeom>
        </p:spPr>
      </p:pic>
    </p:spTree>
    <p:extLst>
      <p:ext uri="{BB962C8B-B14F-4D97-AF65-F5344CB8AC3E}">
        <p14:creationId xmlns:p14="http://schemas.microsoft.com/office/powerpoint/2010/main" val="1637976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665B0C-7FEA-45EF-9467-36C828281D22}"/>
              </a:ext>
            </a:extLst>
          </p:cNvPr>
          <p:cNvSpPr txBox="1">
            <a:spLocks/>
          </p:cNvSpPr>
          <p:nvPr/>
        </p:nvSpPr>
        <p:spPr>
          <a:xfrm>
            <a:off x="448965" y="2002117"/>
            <a:ext cx="5039265" cy="2748690"/>
          </a:xfrm>
          <a:prstGeom prst="rect">
            <a:avLst/>
          </a:prstGeom>
          <a:noFill/>
        </p:spPr>
        <p:txBody>
          <a:bodyPr wrap="square" rtlCol="0">
            <a:noAutofit/>
          </a:bodyPr>
          <a:lstStyle/>
          <a:p>
            <a:pPr marL="285750" indent="-285750">
              <a:buFont typeface="Wingdings" panose="05000000000000000000" pitchFamily="2" charset="2"/>
              <a:buChar char="Ø"/>
            </a:pPr>
            <a:r>
              <a:rPr lang="en-US" dirty="0"/>
              <a:t>Analytical approach</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Pre-employment assessments</a:t>
            </a:r>
          </a:p>
          <a:p>
            <a:pPr marL="742950" lvl="1" indent="-285750">
              <a:buFont typeface="Arial" panose="020B0604020202020204" pitchFamily="34" charset="0"/>
              <a:buChar char="•"/>
            </a:pPr>
            <a:r>
              <a:rPr lang="en-US" dirty="0"/>
              <a:t>Comments / recommendations from peers</a:t>
            </a:r>
          </a:p>
          <a:p>
            <a:pPr marL="742950" lvl="1" indent="-285750">
              <a:buFont typeface="Arial" panose="020B0604020202020204" pitchFamily="34" charset="0"/>
              <a:buChar char="•"/>
            </a:pPr>
            <a:r>
              <a:rPr lang="en-US" dirty="0"/>
              <a:t>Lifestyle</a:t>
            </a:r>
          </a:p>
          <a:p>
            <a:pPr marL="742950" lvl="1" indent="-285750">
              <a:buFont typeface="Arial" panose="020B0604020202020204" pitchFamily="34" charset="0"/>
              <a:buChar char="•"/>
            </a:pPr>
            <a:r>
              <a:rPr lang="en-US" dirty="0"/>
              <a:t>Social habits </a:t>
            </a:r>
          </a:p>
          <a:p>
            <a:pPr lvl="2"/>
            <a:endParaRPr lang="en-US" dirty="0"/>
          </a:p>
          <a:p>
            <a:pPr marL="742950" lvl="1" indent="-285750">
              <a:buFont typeface="Arial" panose="020B0604020202020204" pitchFamily="34" charset="0"/>
              <a:buChar char="•"/>
            </a:pPr>
            <a:endParaRPr lang="en-US" dirty="0"/>
          </a:p>
          <a:p>
            <a:pPr marL="742950" lvl="1" indent="-285750">
              <a:buFont typeface="Wingdings" panose="05000000000000000000" pitchFamily="2" charset="2"/>
              <a:buChar char="Ø"/>
            </a:pPr>
            <a:endParaRPr lang="en-US" dirty="0"/>
          </a:p>
          <a:p>
            <a:pPr lvl="2"/>
            <a:endParaRPr lang="en-US" dirty="0"/>
          </a:p>
          <a:p>
            <a:pPr marL="1200150" lvl="2" indent="-285750">
              <a:buFont typeface="Arial" panose="020B0604020202020204" pitchFamily="34" charset="0"/>
              <a:buChar char="•"/>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lvl="1"/>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lvl="1"/>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742950" lvl="1" indent="-285750">
              <a:buFont typeface="Wingdings" panose="05000000000000000000" pitchFamily="2" charset="2"/>
              <a:buChar char="Ø"/>
            </a:pPr>
            <a:endParaRPr lang="en-US" dirty="0"/>
          </a:p>
          <a:p>
            <a:pPr marL="285750" indent="-285750">
              <a:buFont typeface="Arial" panose="020B0604020202020204" pitchFamily="34" charset="0"/>
              <a:buChar char="•"/>
            </a:pPr>
            <a:endParaRPr lang="en-US" dirty="0"/>
          </a:p>
        </p:txBody>
      </p:sp>
      <p:sp>
        <p:nvSpPr>
          <p:cNvPr id="6" name="Title 1">
            <a:extLst>
              <a:ext uri="{FF2B5EF4-FFF2-40B4-BE49-F238E27FC236}">
                <a16:creationId xmlns:a16="http://schemas.microsoft.com/office/drawing/2014/main" id="{5CAA7881-B28C-4F36-A673-06834051BF38}"/>
              </a:ext>
            </a:extLst>
          </p:cNvPr>
          <p:cNvSpPr txBox="1">
            <a:spLocks/>
          </p:cNvSpPr>
          <p:nvPr/>
        </p:nvSpPr>
        <p:spPr>
          <a:xfrm>
            <a:off x="4572000" y="281175"/>
            <a:ext cx="4733855" cy="7635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800" dirty="0">
                <a:solidFill>
                  <a:srgbClr val="D67F58"/>
                </a:solidFill>
              </a:rPr>
              <a:t>Candidates Analysis</a:t>
            </a:r>
          </a:p>
        </p:txBody>
      </p:sp>
      <p:pic>
        <p:nvPicPr>
          <p:cNvPr id="7" name="Picture 6">
            <a:extLst>
              <a:ext uri="{FF2B5EF4-FFF2-40B4-BE49-F238E27FC236}">
                <a16:creationId xmlns:a16="http://schemas.microsoft.com/office/drawing/2014/main" id="{4B12B75B-B9EA-4376-B875-59DE520395BE}"/>
              </a:ext>
            </a:extLst>
          </p:cNvPr>
          <p:cNvPicPr>
            <a:picLocks noChangeAspect="1"/>
          </p:cNvPicPr>
          <p:nvPr/>
        </p:nvPicPr>
        <p:blipFill rotWithShape="1">
          <a:blip r:embed="rId2"/>
          <a:srcRect l="16711" t="45038" r="49824" b="14974"/>
          <a:stretch/>
        </p:blipFill>
        <p:spPr>
          <a:xfrm>
            <a:off x="5793640" y="2002117"/>
            <a:ext cx="3059430" cy="2055495"/>
          </a:xfrm>
          <a:prstGeom prst="rect">
            <a:avLst/>
          </a:prstGeom>
          <a:ln>
            <a:noFill/>
          </a:ln>
          <a:effectLst>
            <a:softEdge rad="112500"/>
          </a:effectLst>
        </p:spPr>
      </p:pic>
    </p:spTree>
    <p:extLst>
      <p:ext uri="{BB962C8B-B14F-4D97-AF65-F5344CB8AC3E}">
        <p14:creationId xmlns:p14="http://schemas.microsoft.com/office/powerpoint/2010/main" val="658552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2165-2D5C-4283-B228-9C680BE3EC29}"/>
              </a:ext>
            </a:extLst>
          </p:cNvPr>
          <p:cNvSpPr>
            <a:spLocks noGrp="1"/>
          </p:cNvSpPr>
          <p:nvPr>
            <p:ph type="title"/>
          </p:nvPr>
        </p:nvSpPr>
        <p:spPr>
          <a:xfrm>
            <a:off x="4877410" y="205979"/>
            <a:ext cx="3809390" cy="857250"/>
          </a:xfrm>
        </p:spPr>
        <p:txBody>
          <a:bodyPr>
            <a:noAutofit/>
          </a:bodyPr>
          <a:lstStyle/>
          <a:p>
            <a:r>
              <a:rPr lang="en-US" sz="2800" dirty="0">
                <a:solidFill>
                  <a:srgbClr val="D67F58"/>
                </a:solidFill>
              </a:rPr>
              <a:t>Key Challenges for HR</a:t>
            </a:r>
          </a:p>
        </p:txBody>
      </p:sp>
      <p:graphicFrame>
        <p:nvGraphicFramePr>
          <p:cNvPr id="3" name="Diagram 2">
            <a:extLst>
              <a:ext uri="{FF2B5EF4-FFF2-40B4-BE49-F238E27FC236}">
                <a16:creationId xmlns:a16="http://schemas.microsoft.com/office/drawing/2014/main" id="{50C153C5-1C0C-4484-B86F-6641BE351022}"/>
              </a:ext>
            </a:extLst>
          </p:cNvPr>
          <p:cNvGraphicFramePr/>
          <p:nvPr>
            <p:extLst>
              <p:ext uri="{D42A27DB-BD31-4B8C-83A1-F6EECF244321}">
                <p14:modId xmlns:p14="http://schemas.microsoft.com/office/powerpoint/2010/main" val="4160764456"/>
              </p:ext>
            </p:extLst>
          </p:nvPr>
        </p:nvGraphicFramePr>
        <p:xfrm>
          <a:off x="448964" y="1655520"/>
          <a:ext cx="7940661" cy="274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4855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B230E3CE-5D7F-437F-AA5E-EDD28D465168}"/>
              </a:ext>
            </a:extLst>
          </p:cNvPr>
          <p:cNvGraphicFramePr/>
          <p:nvPr>
            <p:extLst>
              <p:ext uri="{D42A27DB-BD31-4B8C-83A1-F6EECF244321}">
                <p14:modId xmlns:p14="http://schemas.microsoft.com/office/powerpoint/2010/main" val="607514744"/>
              </p:ext>
            </p:extLst>
          </p:nvPr>
        </p:nvGraphicFramePr>
        <p:xfrm>
          <a:off x="448965" y="1655520"/>
          <a:ext cx="7787956" cy="25959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5A5CE190-1734-4CC6-B19E-1FDADA831E57}"/>
              </a:ext>
            </a:extLst>
          </p:cNvPr>
          <p:cNvSpPr txBox="1">
            <a:spLocks/>
          </p:cNvSpPr>
          <p:nvPr/>
        </p:nvSpPr>
        <p:spPr>
          <a:xfrm>
            <a:off x="4724705" y="132929"/>
            <a:ext cx="4564522" cy="114413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800" dirty="0">
                <a:solidFill>
                  <a:srgbClr val="D67F58"/>
                </a:solidFill>
              </a:rPr>
              <a:t>Key Challenges for HR (Cont’d)</a:t>
            </a:r>
          </a:p>
        </p:txBody>
      </p:sp>
    </p:spTree>
    <p:extLst>
      <p:ext uri="{BB962C8B-B14F-4D97-AF65-F5344CB8AC3E}">
        <p14:creationId xmlns:p14="http://schemas.microsoft.com/office/powerpoint/2010/main" val="860894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2165-2D5C-4283-B228-9C680BE3EC29}"/>
              </a:ext>
            </a:extLst>
          </p:cNvPr>
          <p:cNvSpPr>
            <a:spLocks noGrp="1"/>
          </p:cNvSpPr>
          <p:nvPr>
            <p:ph type="title"/>
          </p:nvPr>
        </p:nvSpPr>
        <p:spPr>
          <a:xfrm>
            <a:off x="4724705" y="132929"/>
            <a:ext cx="4564522" cy="1144131"/>
          </a:xfrm>
        </p:spPr>
        <p:txBody>
          <a:bodyPr>
            <a:noAutofit/>
          </a:bodyPr>
          <a:lstStyle/>
          <a:p>
            <a:r>
              <a:rPr lang="en-US" sz="2800" dirty="0">
                <a:solidFill>
                  <a:srgbClr val="D67F58"/>
                </a:solidFill>
              </a:rPr>
              <a:t>Key Challenges for HR (Cont’d)</a:t>
            </a:r>
          </a:p>
        </p:txBody>
      </p:sp>
      <p:sp>
        <p:nvSpPr>
          <p:cNvPr id="7" name="TextBox 6">
            <a:extLst>
              <a:ext uri="{FF2B5EF4-FFF2-40B4-BE49-F238E27FC236}">
                <a16:creationId xmlns:a16="http://schemas.microsoft.com/office/drawing/2014/main" id="{653B62AE-6135-4D0C-9531-D0231B08202D}"/>
              </a:ext>
            </a:extLst>
          </p:cNvPr>
          <p:cNvSpPr txBox="1"/>
          <p:nvPr/>
        </p:nvSpPr>
        <p:spPr>
          <a:xfrm>
            <a:off x="296259" y="1655520"/>
            <a:ext cx="8398775" cy="2901395"/>
          </a:xfrm>
          <a:prstGeom prst="rect">
            <a:avLst/>
          </a:prstGeom>
          <a:noFill/>
        </p:spPr>
        <p:txBody>
          <a:bodyPr wrap="square" rtlCol="0">
            <a:spAutoFit/>
          </a:bodyPr>
          <a:lstStyle/>
          <a:p>
            <a:endParaRPr lang="en-US" dirty="0"/>
          </a:p>
        </p:txBody>
      </p:sp>
      <p:graphicFrame>
        <p:nvGraphicFramePr>
          <p:cNvPr id="4" name="Diagram 3">
            <a:extLst>
              <a:ext uri="{FF2B5EF4-FFF2-40B4-BE49-F238E27FC236}">
                <a16:creationId xmlns:a16="http://schemas.microsoft.com/office/drawing/2014/main" id="{6E1EAF85-8103-4F97-9428-9288B33304A5}"/>
              </a:ext>
            </a:extLst>
          </p:cNvPr>
          <p:cNvGraphicFramePr/>
          <p:nvPr>
            <p:extLst>
              <p:ext uri="{D42A27DB-BD31-4B8C-83A1-F6EECF244321}">
                <p14:modId xmlns:p14="http://schemas.microsoft.com/office/powerpoint/2010/main" val="904522696"/>
              </p:ext>
            </p:extLst>
          </p:nvPr>
        </p:nvGraphicFramePr>
        <p:xfrm>
          <a:off x="1059785" y="1960930"/>
          <a:ext cx="7482545" cy="2137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7469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2165-2D5C-4283-B228-9C680BE3EC29}"/>
              </a:ext>
            </a:extLst>
          </p:cNvPr>
          <p:cNvSpPr>
            <a:spLocks noGrp="1"/>
          </p:cNvSpPr>
          <p:nvPr>
            <p:ph type="title"/>
          </p:nvPr>
        </p:nvSpPr>
        <p:spPr>
          <a:xfrm>
            <a:off x="4724705" y="132929"/>
            <a:ext cx="4564522" cy="1144131"/>
          </a:xfrm>
        </p:spPr>
        <p:txBody>
          <a:bodyPr>
            <a:noAutofit/>
          </a:bodyPr>
          <a:lstStyle/>
          <a:p>
            <a:r>
              <a:rPr lang="en-US" sz="2800" dirty="0">
                <a:solidFill>
                  <a:srgbClr val="D67F58"/>
                </a:solidFill>
              </a:rPr>
              <a:t>Key Challenges for HR (Cont’d)</a:t>
            </a:r>
          </a:p>
        </p:txBody>
      </p:sp>
      <p:graphicFrame>
        <p:nvGraphicFramePr>
          <p:cNvPr id="5" name="Diagram 4">
            <a:extLst>
              <a:ext uri="{FF2B5EF4-FFF2-40B4-BE49-F238E27FC236}">
                <a16:creationId xmlns:a16="http://schemas.microsoft.com/office/drawing/2014/main" id="{AAEFD7BD-3883-4556-81F5-02A1F8A8B3DE}"/>
              </a:ext>
            </a:extLst>
          </p:cNvPr>
          <p:cNvGraphicFramePr/>
          <p:nvPr>
            <p:extLst>
              <p:ext uri="{D42A27DB-BD31-4B8C-83A1-F6EECF244321}">
                <p14:modId xmlns:p14="http://schemas.microsoft.com/office/powerpoint/2010/main" val="1335440313"/>
              </p:ext>
            </p:extLst>
          </p:nvPr>
        </p:nvGraphicFramePr>
        <p:xfrm>
          <a:off x="601671" y="1808225"/>
          <a:ext cx="7940660" cy="274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796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AE509-FB56-4ECD-AA1E-992D63EB65C8}"/>
              </a:ext>
            </a:extLst>
          </p:cNvPr>
          <p:cNvSpPr>
            <a:spLocks noGrp="1"/>
          </p:cNvSpPr>
          <p:nvPr>
            <p:ph type="title"/>
          </p:nvPr>
        </p:nvSpPr>
        <p:spPr>
          <a:xfrm>
            <a:off x="4877410" y="205979"/>
            <a:ext cx="3809390" cy="857250"/>
          </a:xfrm>
        </p:spPr>
        <p:txBody>
          <a:bodyPr>
            <a:normAutofit/>
          </a:bodyPr>
          <a:lstStyle/>
          <a:p>
            <a:pPr algn="r"/>
            <a:r>
              <a:rPr lang="en-US" sz="2800" dirty="0">
                <a:solidFill>
                  <a:srgbClr val="D67F58"/>
                </a:solidFill>
              </a:rPr>
              <a:t>Recommendations</a:t>
            </a:r>
          </a:p>
        </p:txBody>
      </p:sp>
      <p:pic>
        <p:nvPicPr>
          <p:cNvPr id="4" name="Picture 3">
            <a:extLst>
              <a:ext uri="{FF2B5EF4-FFF2-40B4-BE49-F238E27FC236}">
                <a16:creationId xmlns:a16="http://schemas.microsoft.com/office/drawing/2014/main" id="{48E92ECE-59A2-48E2-82AA-7C846BB1EA88}"/>
              </a:ext>
            </a:extLst>
          </p:cNvPr>
          <p:cNvPicPr>
            <a:picLocks noChangeAspect="1"/>
          </p:cNvPicPr>
          <p:nvPr/>
        </p:nvPicPr>
        <p:blipFill rotWithShape="1">
          <a:blip r:embed="rId2"/>
          <a:srcRect l="18669" t="37857" r="41076" b="21397"/>
          <a:stretch/>
        </p:blipFill>
        <p:spPr>
          <a:xfrm>
            <a:off x="5472690" y="2419045"/>
            <a:ext cx="3222345" cy="1834668"/>
          </a:xfrm>
          <a:prstGeom prst="rect">
            <a:avLst/>
          </a:prstGeom>
          <a:ln>
            <a:noFill/>
          </a:ln>
          <a:effectLst>
            <a:softEdge rad="112500"/>
          </a:effectLst>
        </p:spPr>
      </p:pic>
      <p:sp>
        <p:nvSpPr>
          <p:cNvPr id="3" name="TextBox 2">
            <a:extLst>
              <a:ext uri="{FF2B5EF4-FFF2-40B4-BE49-F238E27FC236}">
                <a16:creationId xmlns:a16="http://schemas.microsoft.com/office/drawing/2014/main" id="{66D20B2C-6D0C-454F-B71A-DB924657661A}"/>
              </a:ext>
            </a:extLst>
          </p:cNvPr>
          <p:cNvSpPr txBox="1"/>
          <p:nvPr/>
        </p:nvSpPr>
        <p:spPr>
          <a:xfrm>
            <a:off x="754375" y="2113635"/>
            <a:ext cx="4718315" cy="1831271"/>
          </a:xfrm>
          <a:prstGeom prst="rect">
            <a:avLst/>
          </a:prstGeom>
          <a:noFill/>
        </p:spPr>
        <p:txBody>
          <a:bodyPr wrap="square" rtlCol="0">
            <a:spAutoFit/>
          </a:bodyPr>
          <a:lstStyle/>
          <a:p>
            <a:r>
              <a:rPr lang="en-US" sz="1900" dirty="0"/>
              <a:t>Hire external professionals for data analysis.</a:t>
            </a:r>
          </a:p>
          <a:p>
            <a:pPr marL="742950" lvl="1" indent="-285750">
              <a:buFont typeface="Arial" panose="020B0604020202020204" pitchFamily="34" charset="0"/>
              <a:buChar char="•"/>
            </a:pPr>
            <a:r>
              <a:rPr lang="en-US" sz="1900" dirty="0"/>
              <a:t>Cut down on confusion</a:t>
            </a:r>
          </a:p>
          <a:p>
            <a:pPr marL="742950" lvl="1" indent="-285750">
              <a:buFont typeface="Arial" panose="020B0604020202020204" pitchFamily="34" charset="0"/>
              <a:buChar char="•"/>
            </a:pPr>
            <a:r>
              <a:rPr lang="en-US" sz="1900" dirty="0"/>
              <a:t>More insightful data</a:t>
            </a:r>
          </a:p>
          <a:p>
            <a:pPr marL="742950" lvl="1" indent="-285750">
              <a:buFont typeface="Arial" panose="020B0604020202020204" pitchFamily="34" charset="0"/>
              <a:buChar char="•"/>
            </a:pPr>
            <a:r>
              <a:rPr lang="en-US" sz="1900" dirty="0"/>
              <a:t>Reveal meaningful patterns</a:t>
            </a:r>
          </a:p>
          <a:p>
            <a:pPr marL="742950" lvl="1" indent="-285750">
              <a:buFont typeface="Arial" panose="020B0604020202020204" pitchFamily="34" charset="0"/>
              <a:buChar char="•"/>
            </a:pPr>
            <a:r>
              <a:rPr lang="en-US" sz="1900" dirty="0"/>
              <a:t>Reduce doubtful decision makings</a:t>
            </a:r>
          </a:p>
          <a:p>
            <a:endParaRPr lang="en-US" dirty="0"/>
          </a:p>
        </p:txBody>
      </p:sp>
    </p:spTree>
    <p:extLst>
      <p:ext uri="{BB962C8B-B14F-4D97-AF65-F5344CB8AC3E}">
        <p14:creationId xmlns:p14="http://schemas.microsoft.com/office/powerpoint/2010/main" val="3078399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AE509-FB56-4ECD-AA1E-992D63EB65C8}"/>
              </a:ext>
            </a:extLst>
          </p:cNvPr>
          <p:cNvSpPr>
            <a:spLocks noGrp="1"/>
          </p:cNvSpPr>
          <p:nvPr>
            <p:ph type="title"/>
          </p:nvPr>
        </p:nvSpPr>
        <p:spPr>
          <a:xfrm>
            <a:off x="4877410" y="205979"/>
            <a:ext cx="3809390" cy="857250"/>
          </a:xfrm>
        </p:spPr>
        <p:txBody>
          <a:bodyPr>
            <a:noAutofit/>
          </a:bodyPr>
          <a:lstStyle/>
          <a:p>
            <a:pPr algn="r"/>
            <a:r>
              <a:rPr lang="en-US" sz="2800" dirty="0">
                <a:solidFill>
                  <a:srgbClr val="D67F58"/>
                </a:solidFill>
              </a:rPr>
              <a:t>Recommendations (Cont’d)</a:t>
            </a:r>
          </a:p>
        </p:txBody>
      </p:sp>
      <p:sp>
        <p:nvSpPr>
          <p:cNvPr id="3" name="TextBox 2">
            <a:extLst>
              <a:ext uri="{FF2B5EF4-FFF2-40B4-BE49-F238E27FC236}">
                <a16:creationId xmlns:a16="http://schemas.microsoft.com/office/drawing/2014/main" id="{BA05A02D-6FC3-4F58-8052-4403BDA3BF59}"/>
              </a:ext>
            </a:extLst>
          </p:cNvPr>
          <p:cNvSpPr txBox="1"/>
          <p:nvPr/>
        </p:nvSpPr>
        <p:spPr>
          <a:xfrm>
            <a:off x="448965" y="1808225"/>
            <a:ext cx="7329840" cy="2901395"/>
          </a:xfrm>
          <a:prstGeom prst="rect">
            <a:avLst/>
          </a:prstGeom>
          <a:noFill/>
        </p:spPr>
        <p:txBody>
          <a:bodyPr wrap="square" rtlCol="0">
            <a:noAutofit/>
          </a:bodyPr>
          <a:lstStyle/>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p:txBody>
      </p:sp>
      <p:sp>
        <p:nvSpPr>
          <p:cNvPr id="4" name="TextBox 3">
            <a:extLst>
              <a:ext uri="{FF2B5EF4-FFF2-40B4-BE49-F238E27FC236}">
                <a16:creationId xmlns:a16="http://schemas.microsoft.com/office/drawing/2014/main" id="{04C13875-0EF0-43F1-ACFF-BD6A0F286028}"/>
              </a:ext>
            </a:extLst>
          </p:cNvPr>
          <p:cNvSpPr txBox="1"/>
          <p:nvPr/>
        </p:nvSpPr>
        <p:spPr>
          <a:xfrm>
            <a:off x="601670" y="1808225"/>
            <a:ext cx="6871725" cy="5262210"/>
          </a:xfrm>
          <a:prstGeom prst="rect">
            <a:avLst/>
          </a:prstGeom>
          <a:noFill/>
        </p:spPr>
        <p:txBody>
          <a:bodyPr wrap="square" rtlCol="0">
            <a:spAutoFit/>
          </a:bodyPr>
          <a:lstStyle/>
          <a:p>
            <a:r>
              <a:rPr lang="en-US" sz="1900" dirty="0">
                <a:latin typeface="Calibri (Body)"/>
              </a:rPr>
              <a:t>Don’t solely depend on social media sourced information</a:t>
            </a:r>
          </a:p>
          <a:p>
            <a:endParaRPr lang="en-US" sz="1900" dirty="0">
              <a:latin typeface="Calibri (Body)"/>
            </a:endParaRPr>
          </a:p>
          <a:p>
            <a:pPr marL="800100" lvl="1" indent="-342900">
              <a:buFont typeface="Arial" panose="020B0604020202020204" pitchFamily="34" charset="0"/>
              <a:buChar char="•"/>
            </a:pPr>
            <a:r>
              <a:rPr lang="en-US" sz="1900" dirty="0">
                <a:latin typeface="Calibri (Body)"/>
              </a:rPr>
              <a:t>Two or three rounds verification of the candidate profile.</a:t>
            </a:r>
          </a:p>
          <a:p>
            <a:pPr marL="800100" lvl="1" indent="-342900">
              <a:buFont typeface="Arial" panose="020B0604020202020204" pitchFamily="34" charset="0"/>
              <a:buChar char="•"/>
            </a:pPr>
            <a:r>
              <a:rPr lang="en-US" sz="1900" dirty="0">
                <a:latin typeface="Calibri (Body)"/>
              </a:rPr>
              <a:t>Ignore anonymous sources that are shared on social platforms.</a:t>
            </a:r>
          </a:p>
          <a:p>
            <a:pPr marL="800100" lvl="1" indent="-342900">
              <a:buFont typeface="Arial" panose="020B0604020202020204" pitchFamily="34" charset="0"/>
              <a:buChar char="•"/>
            </a:pPr>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endParaRPr lang="en-US" dirty="0"/>
          </a:p>
        </p:txBody>
      </p:sp>
    </p:spTree>
    <p:extLst>
      <p:ext uri="{BB962C8B-B14F-4D97-AF65-F5344CB8AC3E}">
        <p14:creationId xmlns:p14="http://schemas.microsoft.com/office/powerpoint/2010/main" val="355373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AE509-FB56-4ECD-AA1E-992D63EB65C8}"/>
              </a:ext>
            </a:extLst>
          </p:cNvPr>
          <p:cNvSpPr>
            <a:spLocks noGrp="1"/>
          </p:cNvSpPr>
          <p:nvPr>
            <p:ph type="title"/>
          </p:nvPr>
        </p:nvSpPr>
        <p:spPr>
          <a:xfrm>
            <a:off x="4877410" y="205979"/>
            <a:ext cx="3809390" cy="857250"/>
          </a:xfrm>
        </p:spPr>
        <p:txBody>
          <a:bodyPr>
            <a:noAutofit/>
          </a:bodyPr>
          <a:lstStyle/>
          <a:p>
            <a:pPr algn="r"/>
            <a:r>
              <a:rPr lang="en-US" sz="2800" dirty="0">
                <a:solidFill>
                  <a:srgbClr val="D67F58"/>
                </a:solidFill>
              </a:rPr>
              <a:t>Recommendations (Cont’d)</a:t>
            </a:r>
          </a:p>
        </p:txBody>
      </p:sp>
      <p:sp>
        <p:nvSpPr>
          <p:cNvPr id="3" name="TextBox 2">
            <a:extLst>
              <a:ext uri="{FF2B5EF4-FFF2-40B4-BE49-F238E27FC236}">
                <a16:creationId xmlns:a16="http://schemas.microsoft.com/office/drawing/2014/main" id="{BA05A02D-6FC3-4F58-8052-4403BDA3BF59}"/>
              </a:ext>
            </a:extLst>
          </p:cNvPr>
          <p:cNvSpPr txBox="1"/>
          <p:nvPr/>
        </p:nvSpPr>
        <p:spPr>
          <a:xfrm>
            <a:off x="448965" y="1808225"/>
            <a:ext cx="7329840" cy="2901395"/>
          </a:xfrm>
          <a:prstGeom prst="rect">
            <a:avLst/>
          </a:prstGeom>
          <a:noFill/>
        </p:spPr>
        <p:txBody>
          <a:bodyPr wrap="square" rtlCol="0">
            <a:noAutofit/>
          </a:bodyPr>
          <a:lstStyle/>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p:txBody>
      </p:sp>
      <p:sp>
        <p:nvSpPr>
          <p:cNvPr id="4" name="TextBox 3">
            <a:extLst>
              <a:ext uri="{FF2B5EF4-FFF2-40B4-BE49-F238E27FC236}">
                <a16:creationId xmlns:a16="http://schemas.microsoft.com/office/drawing/2014/main" id="{04C13875-0EF0-43F1-ACFF-BD6A0F286028}"/>
              </a:ext>
            </a:extLst>
          </p:cNvPr>
          <p:cNvSpPr txBox="1"/>
          <p:nvPr/>
        </p:nvSpPr>
        <p:spPr>
          <a:xfrm>
            <a:off x="678022" y="1635044"/>
            <a:ext cx="6795373" cy="2311051"/>
          </a:xfrm>
          <a:prstGeom prst="rect">
            <a:avLst/>
          </a:prstGeom>
          <a:noFill/>
        </p:spPr>
        <p:txBody>
          <a:bodyPr wrap="square" lIns="91440" tIns="45720" rIns="91440" bIns="45720" rtlCol="0" anchor="t">
            <a:noAutofit/>
          </a:bodyPr>
          <a:lstStyle/>
          <a:p>
            <a:r>
              <a:rPr lang="en-US" sz="1900" dirty="0">
                <a:latin typeface="Calibri (Body)"/>
              </a:rPr>
              <a:t>Putting effective control on the database access.</a:t>
            </a:r>
          </a:p>
          <a:p>
            <a:endParaRPr lang="en-US" sz="1900" dirty="0">
              <a:latin typeface="Calibri (Body)"/>
            </a:endParaRPr>
          </a:p>
          <a:p>
            <a:pPr marL="800100" lvl="1" indent="-342900">
              <a:buFont typeface="Arial" panose="020B0604020202020204" pitchFamily="34" charset="0"/>
              <a:buChar char="•"/>
            </a:pPr>
            <a:r>
              <a:rPr lang="en-US" sz="1900" dirty="0">
                <a:latin typeface="Calibri (Body)"/>
              </a:rPr>
              <a:t>Segregation on access management</a:t>
            </a:r>
          </a:p>
          <a:p>
            <a:pPr marL="800100" lvl="1" indent="-342900">
              <a:buFont typeface="Arial" panose="020B0604020202020204" pitchFamily="34" charset="0"/>
              <a:buChar char="•"/>
            </a:pPr>
            <a:r>
              <a:rPr lang="en-US" sz="1900" dirty="0">
                <a:latin typeface="Calibri (Body)"/>
              </a:rPr>
              <a:t>Avoid storing tremendous amount of data</a:t>
            </a:r>
          </a:p>
          <a:p>
            <a:pPr marL="800100" lvl="1" indent="-342900">
              <a:buFont typeface="Arial" panose="020B0604020202020204" pitchFamily="34" charset="0"/>
              <a:buChar char="•"/>
            </a:pPr>
            <a:r>
              <a:rPr lang="en-US" sz="1900" dirty="0">
                <a:latin typeface="Calibri (Body)"/>
              </a:rPr>
              <a:t>Two factor encrypted authentication </a:t>
            </a:r>
          </a:p>
          <a:p>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pPr lvl="1"/>
            <a:endParaRPr lang="en-US" sz="1900" dirty="0">
              <a:latin typeface="Calibri (Body)"/>
            </a:endParaRPr>
          </a:p>
          <a:p>
            <a:pPr marL="800100" lvl="1" indent="-342900">
              <a:buFont typeface="Arial" panose="020B0604020202020204" pitchFamily="34" charset="0"/>
              <a:buChar char="•"/>
            </a:pPr>
            <a:endParaRPr lang="en-US" sz="1900" dirty="0">
              <a:latin typeface="Calibri (Body)"/>
            </a:endParaRPr>
          </a:p>
          <a:p>
            <a:endParaRPr lang="en-US" dirty="0"/>
          </a:p>
        </p:txBody>
      </p:sp>
    </p:spTree>
    <p:extLst>
      <p:ext uri="{BB962C8B-B14F-4D97-AF65-F5344CB8AC3E}">
        <p14:creationId xmlns:p14="http://schemas.microsoft.com/office/powerpoint/2010/main" val="1939139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D5C583-DCCA-4BE0-A400-C30D75FF5B95}"/>
              </a:ext>
            </a:extLst>
          </p:cNvPr>
          <p:cNvSpPr>
            <a:spLocks noGrp="1"/>
          </p:cNvSpPr>
          <p:nvPr>
            <p:ph type="title"/>
          </p:nvPr>
        </p:nvSpPr>
        <p:spPr>
          <a:xfrm>
            <a:off x="2290497" y="1993895"/>
            <a:ext cx="6421041" cy="1271524"/>
          </a:xfrm>
        </p:spPr>
        <p:txBody>
          <a:bodyPr>
            <a:normAutofit/>
          </a:bodyPr>
          <a:lstStyle/>
          <a:p>
            <a:pPr algn="ctr"/>
            <a:r>
              <a:rPr lang="en-US" sz="7200">
                <a:cs typeface="Calibri"/>
              </a:rPr>
              <a:t>Q &amp; A</a:t>
            </a:r>
          </a:p>
        </p:txBody>
      </p:sp>
    </p:spTree>
    <p:extLst>
      <p:ext uri="{BB962C8B-B14F-4D97-AF65-F5344CB8AC3E}">
        <p14:creationId xmlns:p14="http://schemas.microsoft.com/office/powerpoint/2010/main" val="3711553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C9F6C-A9C8-46D5-884D-2A0CA1807920}"/>
              </a:ext>
            </a:extLst>
          </p:cNvPr>
          <p:cNvSpPr>
            <a:spLocks noGrp="1"/>
          </p:cNvSpPr>
          <p:nvPr>
            <p:ph type="title"/>
          </p:nvPr>
        </p:nvSpPr>
        <p:spPr/>
        <p:txBody>
          <a:bodyPr/>
          <a:lstStyle/>
          <a:p>
            <a:pPr algn="r"/>
            <a:r>
              <a:rPr lang="en-US" sz="2800">
                <a:solidFill>
                  <a:srgbClr val="D67F58"/>
                </a:solidFill>
                <a:cs typeface="Calibri"/>
              </a:rPr>
              <a:t>References</a:t>
            </a:r>
            <a:endParaRPr lang="en-US" dirty="0">
              <a:solidFill>
                <a:srgbClr val="D67F58"/>
              </a:solidFill>
              <a:cs typeface="Calibri"/>
            </a:endParaRPr>
          </a:p>
        </p:txBody>
      </p:sp>
      <p:sp>
        <p:nvSpPr>
          <p:cNvPr id="4" name="TextBox 3">
            <a:extLst>
              <a:ext uri="{FF2B5EF4-FFF2-40B4-BE49-F238E27FC236}">
                <a16:creationId xmlns:a16="http://schemas.microsoft.com/office/drawing/2014/main" id="{4AECCE15-109B-46B1-935B-C4F04A6DCE35}"/>
              </a:ext>
            </a:extLst>
          </p:cNvPr>
          <p:cNvSpPr txBox="1"/>
          <p:nvPr/>
        </p:nvSpPr>
        <p:spPr>
          <a:xfrm>
            <a:off x="296260" y="1502815"/>
            <a:ext cx="8551480" cy="3547971"/>
          </a:xfrm>
          <a:prstGeom prst="rect">
            <a:avLst/>
          </a:prstGeom>
          <a:noFill/>
        </p:spPr>
        <p:txBody>
          <a:bodyPr wrap="square" rtlCol="0">
            <a:noAutofit/>
          </a:bodyPr>
          <a:lstStyle/>
          <a:p>
            <a:r>
              <a:rPr lang="en-US" sz="1100" dirty="0"/>
              <a:t>De Mauro, A., Greco, M. and Grimaldi, M. (2016). A formal definition of Big Data based on its essential features. </a:t>
            </a:r>
            <a:r>
              <a:rPr lang="en-US" sz="1100" i="1" dirty="0"/>
              <a:t>Library Review</a:t>
            </a:r>
            <a:r>
              <a:rPr lang="en-US" sz="1100" dirty="0"/>
              <a:t>, 65(3), pp.122–135.</a:t>
            </a:r>
          </a:p>
          <a:p>
            <a:endParaRPr lang="en-US" sz="1100" dirty="0"/>
          </a:p>
          <a:p>
            <a:r>
              <a:rPr lang="en-US" sz="1100" dirty="0"/>
              <a:t>‌</a:t>
            </a:r>
            <a:r>
              <a:rPr lang="en-US" sz="1100" dirty="0" err="1"/>
              <a:t>Nocker</a:t>
            </a:r>
            <a:r>
              <a:rPr lang="en-US" sz="1100" dirty="0"/>
              <a:t>, M &amp; </a:t>
            </a:r>
            <a:r>
              <a:rPr lang="en-US" sz="1100" dirty="0" err="1"/>
              <a:t>Sena</a:t>
            </a:r>
            <a:r>
              <a:rPr lang="en-US" sz="1100" dirty="0"/>
              <a:t>, V (2019), ‘Big Data and Human Resources Management: The Rise of Talent Analytics’, </a:t>
            </a:r>
            <a:r>
              <a:rPr lang="en-US" sz="1100" i="1" dirty="0"/>
              <a:t>Social Sciences</a:t>
            </a:r>
            <a:r>
              <a:rPr lang="en-US" sz="1100" dirty="0"/>
              <a:t>, vol. 8, no. 10, p. 273.</a:t>
            </a:r>
          </a:p>
          <a:p>
            <a:endParaRPr lang="en-US" sz="1100" dirty="0"/>
          </a:p>
          <a:p>
            <a:r>
              <a:rPr lang="en-US" sz="1100" dirty="0"/>
              <a:t>‌</a:t>
            </a:r>
            <a:r>
              <a:rPr lang="en-US" sz="1100" dirty="0" err="1"/>
              <a:t>SuriyaKala</a:t>
            </a:r>
            <a:r>
              <a:rPr lang="en-US" sz="1100" dirty="0"/>
              <a:t>, P. and Aditya, R. (2016). HR Challenges in Big Data. </a:t>
            </a:r>
            <a:r>
              <a:rPr lang="en-US" sz="1100" i="1" dirty="0" err="1"/>
              <a:t>Ushus</a:t>
            </a:r>
            <a:r>
              <a:rPr lang="en-US" sz="1100" i="1" dirty="0"/>
              <a:t> - Journal of Business Management</a:t>
            </a:r>
            <a:r>
              <a:rPr lang="en-US" sz="1100" dirty="0"/>
              <a:t>, 15(2), pp.49–55.</a:t>
            </a:r>
          </a:p>
          <a:p>
            <a:endParaRPr lang="en-US" sz="1100" dirty="0"/>
          </a:p>
          <a:p>
            <a:r>
              <a:rPr lang="en-US" sz="1100" dirty="0"/>
              <a:t>Zang, S. and Ye, M. (2015). Human Resource Management in the Era of Big Data. </a:t>
            </a:r>
            <a:r>
              <a:rPr lang="en-US" sz="1100" i="1" dirty="0"/>
              <a:t>Journal of Human Resource and Sustainability Studies</a:t>
            </a:r>
            <a:r>
              <a:rPr lang="en-US" sz="1100" dirty="0"/>
              <a:t>, 03(01), pp.41–45.</a:t>
            </a:r>
          </a:p>
          <a:p>
            <a:endParaRPr lang="en-US" sz="1100" dirty="0"/>
          </a:p>
          <a:p>
            <a:r>
              <a:rPr lang="en-US" sz="1100" dirty="0" err="1"/>
              <a:t>Sangapu</a:t>
            </a:r>
            <a:r>
              <a:rPr lang="en-US" sz="1100" dirty="0"/>
              <a:t>, I. (2018). Talent Management with Big Data Analytics: A Review. </a:t>
            </a:r>
            <a:r>
              <a:rPr lang="en-US" sz="1100" i="1" dirty="0"/>
              <a:t>SSRN Electronic Journal</a:t>
            </a:r>
            <a:r>
              <a:rPr lang="en-US" sz="1100" dirty="0"/>
              <a:t>.</a:t>
            </a:r>
          </a:p>
          <a:p>
            <a:endParaRPr lang="en-US" sz="1100" dirty="0"/>
          </a:p>
          <a:p>
            <a:r>
              <a:rPr lang="en-US" sz="1100" dirty="0" err="1"/>
              <a:t>Angrave</a:t>
            </a:r>
            <a:r>
              <a:rPr lang="en-US" sz="1100" dirty="0"/>
              <a:t>, D., Charlwood, A., Kirkpatrick, I., Lawrence, M. and Stuart, M. (2016). HR and analytics: why HR is set to fail the big data challenge. </a:t>
            </a:r>
            <a:r>
              <a:rPr lang="en-US" sz="1100" i="1" dirty="0"/>
              <a:t>Human Resource Management Journal</a:t>
            </a:r>
            <a:r>
              <a:rPr lang="en-US" sz="1100" dirty="0"/>
              <a:t>, [online] 26(1), pp.1–11. </a:t>
            </a:r>
          </a:p>
          <a:p>
            <a:endParaRPr lang="en-US" sz="1100" dirty="0"/>
          </a:p>
          <a:p>
            <a:r>
              <a:rPr lang="en-US" sz="1100" dirty="0" err="1"/>
              <a:t>Muduli</a:t>
            </a:r>
            <a:r>
              <a:rPr lang="en-US" sz="1100" dirty="0"/>
              <a:t>, A. and Trivedi, J.J. (2020). Social media recruitment: the role of credibility and satisfaction. </a:t>
            </a:r>
            <a:r>
              <a:rPr lang="en-US" sz="1100" i="1" dirty="0"/>
              <a:t>Evidence-based HRM: a Global Forum for Empirical Scholarship</a:t>
            </a:r>
            <a:r>
              <a:rPr lang="en-US" sz="1100" dirty="0"/>
              <a:t>, 8(2), pp.237–251.</a:t>
            </a:r>
          </a:p>
          <a:p>
            <a:endParaRPr lang="en-US" sz="1100" dirty="0"/>
          </a:p>
          <a:p>
            <a:r>
              <a:rPr lang="en-US" sz="1100" dirty="0"/>
              <a:t>Walford-Wright, G. and Scott-Jackson, W. (2018). Talent Rising; people analytics and technology driving talent acquisition strategy. </a:t>
            </a:r>
            <a:r>
              <a:rPr lang="en-US" sz="1100" i="1" dirty="0"/>
              <a:t>Strategic HR Review</a:t>
            </a:r>
            <a:r>
              <a:rPr lang="en-US" sz="1100" dirty="0"/>
              <a:t>, 17(5), pp.226–233.</a:t>
            </a:r>
          </a:p>
          <a:p>
            <a:r>
              <a:rPr lang="en-US" sz="1200" dirty="0"/>
              <a:t>‌</a:t>
            </a:r>
          </a:p>
          <a:p>
            <a:endParaRPr lang="en-US" sz="1200" dirty="0"/>
          </a:p>
          <a:p>
            <a:endParaRPr lang="en-US" sz="1200" dirty="0"/>
          </a:p>
          <a:p>
            <a:endParaRPr lang="en-US" sz="1200" dirty="0"/>
          </a:p>
          <a:p>
            <a:r>
              <a:rPr lang="en-US" sz="1200" dirty="0"/>
              <a:t>‌</a:t>
            </a:r>
          </a:p>
          <a:p>
            <a:endParaRPr lang="en-US" sz="1200" dirty="0"/>
          </a:p>
          <a:p>
            <a:r>
              <a:rPr lang="en-US" dirty="0"/>
              <a:t>‌</a:t>
            </a:r>
          </a:p>
          <a:p>
            <a:endParaRPr lang="en-US" sz="1400" dirty="0"/>
          </a:p>
          <a:p>
            <a:r>
              <a:rPr lang="en-US" dirty="0"/>
              <a:t>‌</a:t>
            </a:r>
          </a:p>
          <a:p>
            <a:endParaRPr lang="en-US" sz="1400" dirty="0"/>
          </a:p>
          <a:p>
            <a:endParaRPr lang="en-US" sz="1400" dirty="0"/>
          </a:p>
          <a:p>
            <a:r>
              <a:rPr lang="en-US" sz="1400" dirty="0"/>
              <a:t>‌</a:t>
            </a:r>
          </a:p>
          <a:p>
            <a:endParaRPr lang="en-US" sz="1400" dirty="0"/>
          </a:p>
          <a:p>
            <a:r>
              <a:rPr lang="en-US" dirty="0"/>
              <a:t>‌</a:t>
            </a:r>
          </a:p>
          <a:p>
            <a:endParaRPr lang="en-US" sz="1400" dirty="0"/>
          </a:p>
          <a:p>
            <a:endParaRPr lang="en-US" dirty="0"/>
          </a:p>
          <a:p>
            <a:endParaRPr lang="en-US" dirty="0"/>
          </a:p>
        </p:txBody>
      </p:sp>
    </p:spTree>
    <p:extLst>
      <p:ext uri="{BB962C8B-B14F-4D97-AF65-F5344CB8AC3E}">
        <p14:creationId xmlns:p14="http://schemas.microsoft.com/office/powerpoint/2010/main" val="2162318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C9F6C-A9C8-46D5-884D-2A0CA1807920}"/>
              </a:ext>
            </a:extLst>
          </p:cNvPr>
          <p:cNvSpPr>
            <a:spLocks noGrp="1"/>
          </p:cNvSpPr>
          <p:nvPr>
            <p:ph type="title"/>
          </p:nvPr>
        </p:nvSpPr>
        <p:spPr/>
        <p:txBody>
          <a:bodyPr/>
          <a:lstStyle/>
          <a:p>
            <a:pPr algn="r"/>
            <a:r>
              <a:rPr lang="en-US" sz="2800">
                <a:solidFill>
                  <a:srgbClr val="D67F58"/>
                </a:solidFill>
                <a:cs typeface="Calibri"/>
              </a:rPr>
              <a:t>References</a:t>
            </a:r>
            <a:endParaRPr lang="en-US" dirty="0">
              <a:solidFill>
                <a:srgbClr val="D67F58"/>
              </a:solidFill>
              <a:cs typeface="Calibri"/>
            </a:endParaRPr>
          </a:p>
        </p:txBody>
      </p:sp>
      <p:sp>
        <p:nvSpPr>
          <p:cNvPr id="4" name="TextBox 3">
            <a:extLst>
              <a:ext uri="{FF2B5EF4-FFF2-40B4-BE49-F238E27FC236}">
                <a16:creationId xmlns:a16="http://schemas.microsoft.com/office/drawing/2014/main" id="{4AECCE15-109B-46B1-935B-C4F04A6DCE35}"/>
              </a:ext>
            </a:extLst>
          </p:cNvPr>
          <p:cNvSpPr txBox="1"/>
          <p:nvPr/>
        </p:nvSpPr>
        <p:spPr>
          <a:xfrm>
            <a:off x="296260" y="1502815"/>
            <a:ext cx="8551480" cy="3479414"/>
          </a:xfrm>
          <a:prstGeom prst="rect">
            <a:avLst/>
          </a:prstGeom>
          <a:noFill/>
        </p:spPr>
        <p:txBody>
          <a:bodyPr wrap="square" rtlCol="0">
            <a:noAutofit/>
          </a:bodyPr>
          <a:lstStyle/>
          <a:p>
            <a:r>
              <a:rPr lang="en-US" sz="1100" dirty="0"/>
              <a:t>JOSE, S. (2019). INNOVATION IN RECRUITMENT AND TALENT ACQUISITION: A STUDY ON TECHNOLOGIES AND STRATEGIES ADOPTED FOR TALENT MANAGEMENT IN IT SECTOR. </a:t>
            </a:r>
            <a:r>
              <a:rPr lang="en-US" sz="1100" i="1" dirty="0"/>
              <a:t>INTERNATIONAL JOURNAL OF MARKETING &amp; HUMAN RESOURCE MANAGEMENT</a:t>
            </a:r>
            <a:r>
              <a:rPr lang="en-US" sz="1100" dirty="0"/>
              <a:t>, 10(3).</a:t>
            </a:r>
          </a:p>
          <a:p>
            <a:endParaRPr lang="en-US" sz="1100" dirty="0"/>
          </a:p>
          <a:p>
            <a:r>
              <a:rPr lang="en-US" sz="1100" dirty="0"/>
              <a:t>Hamilton, R.H. and </a:t>
            </a:r>
            <a:r>
              <a:rPr lang="en-US" sz="1100" dirty="0" err="1"/>
              <a:t>Sodeman</a:t>
            </a:r>
            <a:r>
              <a:rPr lang="en-US" sz="1100" dirty="0"/>
              <a:t>, W.A. (2019). The questions we ask: Opportunities and challenges for using big data analytics to strategically manage human capital resources. </a:t>
            </a:r>
            <a:r>
              <a:rPr lang="en-US" sz="1100" i="1" dirty="0"/>
              <a:t>Business Horizons</a:t>
            </a:r>
            <a:r>
              <a:rPr lang="en-US" sz="1100" dirty="0"/>
              <a:t>.</a:t>
            </a:r>
          </a:p>
          <a:p>
            <a:endParaRPr lang="en-US" sz="1100" dirty="0"/>
          </a:p>
          <a:p>
            <a:r>
              <a:rPr lang="en-US" sz="1100" dirty="0" err="1"/>
              <a:t>Alharthi</a:t>
            </a:r>
            <a:r>
              <a:rPr lang="en-US" sz="1100" dirty="0"/>
              <a:t>, A., </a:t>
            </a:r>
            <a:r>
              <a:rPr lang="en-US" sz="1100" dirty="0" err="1"/>
              <a:t>Krotov</a:t>
            </a:r>
            <a:r>
              <a:rPr lang="en-US" sz="1100" dirty="0"/>
              <a:t>, V. and Bowman, M. (2017). Addressing barriers to big data. </a:t>
            </a:r>
            <a:r>
              <a:rPr lang="en-US" sz="1100" i="1" dirty="0"/>
              <a:t>Business Horizons</a:t>
            </a:r>
            <a:r>
              <a:rPr lang="en-US" sz="1100" dirty="0"/>
              <a:t>, [online] 60(3), pp.285–292. </a:t>
            </a:r>
          </a:p>
          <a:p>
            <a:endParaRPr lang="en-US" sz="1100" dirty="0"/>
          </a:p>
          <a:p>
            <a:r>
              <a:rPr lang="en-US" sz="1100" dirty="0"/>
              <a:t>Mclean, S., </a:t>
            </a:r>
            <a:r>
              <a:rPr lang="en-US" sz="1100" dirty="0" err="1"/>
              <a:t>Stakim</a:t>
            </a:r>
            <a:r>
              <a:rPr lang="en-US" sz="1100" dirty="0"/>
              <a:t>, C., </a:t>
            </a:r>
            <a:r>
              <a:rPr lang="en-US" sz="1100" dirty="0" err="1"/>
              <a:t>Timner</a:t>
            </a:r>
            <a:r>
              <a:rPr lang="en-US" sz="1100" dirty="0"/>
              <a:t>, H. and Lyon, C. (2015). </a:t>
            </a:r>
            <a:r>
              <a:rPr lang="en-US" sz="1100" i="1" dirty="0"/>
              <a:t>Big Data and Human Resources—Letting the Computer Decide?</a:t>
            </a:r>
            <a:r>
              <a:rPr lang="en-US" sz="1100" dirty="0"/>
              <a:t> pp. 1–5.</a:t>
            </a:r>
          </a:p>
          <a:p>
            <a:endParaRPr lang="en-US" sz="1100" dirty="0"/>
          </a:p>
          <a:p>
            <a:r>
              <a:rPr lang="en-US" sz="1100" dirty="0"/>
              <a:t>Jain, P., </a:t>
            </a:r>
            <a:r>
              <a:rPr lang="en-US" sz="1100" dirty="0" err="1"/>
              <a:t>Gyanchandani</a:t>
            </a:r>
            <a:r>
              <a:rPr lang="en-US" sz="1100" dirty="0"/>
              <a:t>, M. and </a:t>
            </a:r>
            <a:r>
              <a:rPr lang="en-US" sz="1100" dirty="0" err="1"/>
              <a:t>Khare</a:t>
            </a:r>
            <a:r>
              <a:rPr lang="en-US" sz="1100" dirty="0"/>
              <a:t>, N. (2016). Big data privacy: a technological perspective and review. </a:t>
            </a:r>
            <a:r>
              <a:rPr lang="en-US" sz="1100" i="1" dirty="0"/>
              <a:t>Journal of Big Data</a:t>
            </a:r>
            <a:r>
              <a:rPr lang="en-US" sz="1100" dirty="0"/>
              <a:t>, 3(1).</a:t>
            </a:r>
          </a:p>
          <a:p>
            <a:endParaRPr lang="en-US" sz="1100" dirty="0"/>
          </a:p>
          <a:p>
            <a:r>
              <a:rPr lang="en-US" sz="1100" dirty="0"/>
              <a:t>Zhang, D. (2018). Big Data Security and Privacy Protection. 77, pp.1–4.</a:t>
            </a:r>
          </a:p>
          <a:p>
            <a:endParaRPr lang="en-US" sz="1100" dirty="0"/>
          </a:p>
          <a:p>
            <a:r>
              <a:rPr lang="en-US" sz="1100" dirty="0"/>
              <a:t>Li, L., Ota, K., Zhang, Z. and Liu, Y. (2018). Security and Privacy Protection of Social Networks in Big Data Era. </a:t>
            </a:r>
            <a:r>
              <a:rPr lang="en-US" sz="1100" i="1" dirty="0"/>
              <a:t>Mathematical Problems in Engineering</a:t>
            </a:r>
            <a:r>
              <a:rPr lang="en-US" sz="1100" dirty="0"/>
              <a:t>, [online] 2018, pp.1–2. </a:t>
            </a:r>
          </a:p>
          <a:p>
            <a:endParaRPr lang="en-US" sz="1100" dirty="0"/>
          </a:p>
          <a:p>
            <a:r>
              <a:rPr lang="en-US" sz="1100" dirty="0"/>
              <a:t>Alexandra (2018). </a:t>
            </a:r>
            <a:r>
              <a:rPr lang="en-US" sz="1100" i="1" dirty="0"/>
              <a:t>Big Data Recruiting: All You Need To Know To Get Started - </a:t>
            </a:r>
            <a:r>
              <a:rPr lang="en-US" sz="1100" i="1" dirty="0" err="1"/>
              <a:t>Harver</a:t>
            </a:r>
            <a:r>
              <a:rPr lang="en-US" sz="1100" dirty="0"/>
              <a:t>. [online] </a:t>
            </a:r>
            <a:r>
              <a:rPr lang="en-US" sz="1100" dirty="0" err="1"/>
              <a:t>Harver</a:t>
            </a:r>
            <a:r>
              <a:rPr lang="en-US" sz="1100" dirty="0"/>
              <a:t>. Available at: https://harver.com/blog/big-data-recruiting/. (Accessed: 13</a:t>
            </a:r>
            <a:r>
              <a:rPr lang="en-US" sz="1100" baseline="30000" dirty="0"/>
              <a:t>th</a:t>
            </a:r>
            <a:r>
              <a:rPr lang="en-US" sz="1100" dirty="0"/>
              <a:t> December 2020). </a:t>
            </a:r>
            <a:r>
              <a:rPr lang="en-US" dirty="0"/>
              <a:t>‌</a:t>
            </a:r>
          </a:p>
          <a:p>
            <a:endParaRPr lang="en-US" dirty="0"/>
          </a:p>
          <a:p>
            <a:endParaRPr lang="en-US" sz="1200" dirty="0"/>
          </a:p>
          <a:p>
            <a:r>
              <a:rPr lang="en-US" sz="1200" dirty="0"/>
              <a:t>‌</a:t>
            </a:r>
          </a:p>
          <a:p>
            <a:endParaRPr lang="en-US" sz="1200" dirty="0"/>
          </a:p>
          <a:p>
            <a:r>
              <a:rPr lang="en-US" sz="1200" dirty="0"/>
              <a:t>‌</a:t>
            </a:r>
          </a:p>
          <a:p>
            <a:endParaRPr lang="en-US" sz="1200" dirty="0"/>
          </a:p>
          <a:p>
            <a:r>
              <a:rPr lang="en-US" sz="1200" dirty="0"/>
              <a:t>‌</a:t>
            </a:r>
          </a:p>
          <a:p>
            <a:endParaRPr lang="en-US" sz="1200" dirty="0"/>
          </a:p>
          <a:p>
            <a:r>
              <a:rPr lang="en-US" sz="1200" dirty="0"/>
              <a:t>‌</a:t>
            </a:r>
          </a:p>
          <a:p>
            <a:endParaRPr lang="en-US" dirty="0"/>
          </a:p>
          <a:p>
            <a:r>
              <a:rPr lang="en-US" dirty="0"/>
              <a:t>‌</a:t>
            </a:r>
          </a:p>
          <a:p>
            <a:endParaRPr lang="en-US" dirty="0"/>
          </a:p>
          <a:p>
            <a:endParaRPr lang="en-US" sz="1200" dirty="0"/>
          </a:p>
          <a:p>
            <a:endParaRPr lang="en-US" sz="1200" dirty="0"/>
          </a:p>
          <a:p>
            <a:r>
              <a:rPr lang="en-US" sz="1200" dirty="0"/>
              <a:t>‌</a:t>
            </a:r>
          </a:p>
          <a:p>
            <a:endParaRPr lang="en-US" sz="1200" dirty="0"/>
          </a:p>
          <a:p>
            <a:r>
              <a:rPr lang="en-US" dirty="0"/>
              <a:t>‌</a:t>
            </a:r>
          </a:p>
          <a:p>
            <a:endParaRPr lang="en-US" sz="1400" dirty="0"/>
          </a:p>
          <a:p>
            <a:r>
              <a:rPr lang="en-US" dirty="0"/>
              <a:t>‌</a:t>
            </a:r>
          </a:p>
          <a:p>
            <a:endParaRPr lang="en-US" sz="1400" dirty="0"/>
          </a:p>
          <a:p>
            <a:endParaRPr lang="en-US" sz="1400" dirty="0"/>
          </a:p>
          <a:p>
            <a:r>
              <a:rPr lang="en-US" sz="1400" dirty="0"/>
              <a:t>‌</a:t>
            </a:r>
          </a:p>
          <a:p>
            <a:endParaRPr lang="en-US" sz="1400" dirty="0"/>
          </a:p>
          <a:p>
            <a:r>
              <a:rPr lang="en-US" dirty="0"/>
              <a:t>‌</a:t>
            </a:r>
          </a:p>
          <a:p>
            <a:endParaRPr lang="en-US" sz="1400" dirty="0"/>
          </a:p>
          <a:p>
            <a:endParaRPr lang="en-US" dirty="0"/>
          </a:p>
          <a:p>
            <a:endParaRPr lang="en-US" dirty="0"/>
          </a:p>
        </p:txBody>
      </p:sp>
    </p:spTree>
    <p:extLst>
      <p:ext uri="{BB962C8B-B14F-4D97-AF65-F5344CB8AC3E}">
        <p14:creationId xmlns:p14="http://schemas.microsoft.com/office/powerpoint/2010/main" val="2553684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C9F6C-A9C8-46D5-884D-2A0CA1807920}"/>
              </a:ext>
            </a:extLst>
          </p:cNvPr>
          <p:cNvSpPr>
            <a:spLocks noGrp="1"/>
          </p:cNvSpPr>
          <p:nvPr>
            <p:ph type="title"/>
          </p:nvPr>
        </p:nvSpPr>
        <p:spPr/>
        <p:txBody>
          <a:bodyPr/>
          <a:lstStyle/>
          <a:p>
            <a:pPr algn="r"/>
            <a:r>
              <a:rPr lang="en-US" sz="2800" dirty="0">
                <a:solidFill>
                  <a:srgbClr val="D67F58"/>
                </a:solidFill>
                <a:cs typeface="Calibri"/>
              </a:rPr>
              <a:t>References</a:t>
            </a:r>
            <a:endParaRPr lang="en-US" dirty="0">
              <a:solidFill>
                <a:srgbClr val="D67F58"/>
              </a:solidFill>
              <a:cs typeface="Calibri"/>
            </a:endParaRPr>
          </a:p>
        </p:txBody>
      </p:sp>
      <p:sp>
        <p:nvSpPr>
          <p:cNvPr id="4" name="TextBox 3">
            <a:extLst>
              <a:ext uri="{FF2B5EF4-FFF2-40B4-BE49-F238E27FC236}">
                <a16:creationId xmlns:a16="http://schemas.microsoft.com/office/drawing/2014/main" id="{4AECCE15-109B-46B1-935B-C4F04A6DCE35}"/>
              </a:ext>
            </a:extLst>
          </p:cNvPr>
          <p:cNvSpPr txBox="1"/>
          <p:nvPr/>
        </p:nvSpPr>
        <p:spPr>
          <a:xfrm>
            <a:off x="296260" y="1655521"/>
            <a:ext cx="8551480" cy="3282000"/>
          </a:xfrm>
          <a:prstGeom prst="rect">
            <a:avLst/>
          </a:prstGeom>
          <a:noFill/>
        </p:spPr>
        <p:txBody>
          <a:bodyPr wrap="square" rtlCol="0">
            <a:noAutofit/>
          </a:bodyPr>
          <a:lstStyle/>
          <a:p>
            <a:r>
              <a:rPr lang="en-US" sz="1100" dirty="0"/>
              <a:t>Raj, SJ. (2019). </a:t>
            </a:r>
            <a:r>
              <a:rPr lang="en-US" sz="1100" i="1" dirty="0"/>
              <a:t>Big data, better talent acquisition</a:t>
            </a:r>
            <a:r>
              <a:rPr lang="en-US" sz="1100" dirty="0"/>
              <a:t>. [online] Available at: https://www.expresscomputer.in/big-data-analytics/big-data-better-talent-acquisition/34020/ (Accessed: 13</a:t>
            </a:r>
            <a:r>
              <a:rPr lang="en-US" sz="1100" baseline="30000" dirty="0"/>
              <a:t>th</a:t>
            </a:r>
            <a:r>
              <a:rPr lang="en-US" sz="1100" dirty="0"/>
              <a:t> December 2020).</a:t>
            </a:r>
          </a:p>
          <a:p>
            <a:endParaRPr lang="en-US" sz="1100" dirty="0"/>
          </a:p>
          <a:p>
            <a:r>
              <a:rPr lang="en-US" sz="1100" dirty="0"/>
              <a:t>Caldwell, C. (n.d.). </a:t>
            </a:r>
            <a:r>
              <a:rPr lang="en-US" sz="1100" i="1" dirty="0"/>
              <a:t>[INFOGRAPHIC] Big Data: What Is It &amp; How To Use It In Talent Acquisition</a:t>
            </a:r>
            <a:r>
              <a:rPr lang="en-US" sz="1100" dirty="0"/>
              <a:t>. [online] www.yoh.com. Available at: https://www.yoh.com/blog/infographic-big-data-what-is-it-how-to-use-it-in-talent-acquisition (Accessed: 13</a:t>
            </a:r>
            <a:r>
              <a:rPr lang="en-US" sz="1100" baseline="30000" dirty="0"/>
              <a:t>th</a:t>
            </a:r>
            <a:r>
              <a:rPr lang="en-US" sz="1100" dirty="0"/>
              <a:t> December 2020).</a:t>
            </a:r>
          </a:p>
          <a:p>
            <a:r>
              <a:rPr lang="en-US" sz="1100" dirty="0"/>
              <a:t>‌</a:t>
            </a:r>
          </a:p>
          <a:p>
            <a:r>
              <a:rPr lang="en-US" sz="1100" dirty="0" err="1"/>
              <a:t>Stefanuk</a:t>
            </a:r>
            <a:r>
              <a:rPr lang="en-US" sz="1100" dirty="0"/>
              <a:t>, A.A. (2020). </a:t>
            </a:r>
            <a:r>
              <a:rPr lang="en-US" sz="1100" i="1" dirty="0"/>
              <a:t>Talent acquisition and big data: Data-driven decisions for recruitment</a:t>
            </a:r>
            <a:r>
              <a:rPr lang="en-US" sz="1100" dirty="0"/>
              <a:t>. [online] Big Data Made Simple. Available at: https://bigdata-madesimple.com/talent-acquisition-and-big-data-data-driven-decisions-for-recruitment/ (Accessed: 14</a:t>
            </a:r>
            <a:r>
              <a:rPr lang="en-US" sz="1100" baseline="30000" dirty="0"/>
              <a:t>th</a:t>
            </a:r>
            <a:r>
              <a:rPr lang="en-US" sz="1100" dirty="0"/>
              <a:t> December 2020).</a:t>
            </a:r>
          </a:p>
          <a:p>
            <a:r>
              <a:rPr lang="en-US" sz="1100" dirty="0"/>
              <a:t>‌</a:t>
            </a:r>
          </a:p>
          <a:p>
            <a:r>
              <a:rPr lang="en-US" sz="1100" dirty="0" err="1"/>
              <a:t>Influencive</a:t>
            </a:r>
            <a:r>
              <a:rPr lang="en-US" sz="1100" dirty="0"/>
              <a:t>. (2020). </a:t>
            </a:r>
            <a:r>
              <a:rPr lang="en-US" sz="1100" i="1" dirty="0"/>
              <a:t>The Usage of Big Data in People Analytics and Talent Acquisition Analytics</a:t>
            </a:r>
            <a:r>
              <a:rPr lang="en-US" sz="1100" dirty="0"/>
              <a:t>. [online] Available at: https://www.influencive.com/the-usage-of-big-data-in-people-analytics-and-talent-acquisition-analytics/ (Accessed: 16</a:t>
            </a:r>
            <a:r>
              <a:rPr lang="en-US" sz="1100" baseline="30000" dirty="0"/>
              <a:t>th</a:t>
            </a:r>
            <a:r>
              <a:rPr lang="en-US" sz="1100" dirty="0"/>
              <a:t> December 2020).</a:t>
            </a:r>
          </a:p>
          <a:p>
            <a:r>
              <a:rPr lang="en-US" sz="1200" dirty="0"/>
              <a:t>‌</a:t>
            </a:r>
          </a:p>
          <a:p>
            <a:pPr algn="l"/>
            <a:r>
              <a:rPr lang="en-US" sz="1100" dirty="0">
                <a:solidFill>
                  <a:srgbClr val="000000"/>
                </a:solidFill>
                <a:latin typeface="Calibri (Body)"/>
              </a:rPr>
              <a:t>www.skeeled.com. (n.d.). </a:t>
            </a:r>
            <a:r>
              <a:rPr lang="en-US" sz="1100" i="1" dirty="0">
                <a:solidFill>
                  <a:srgbClr val="000000"/>
                </a:solidFill>
                <a:latin typeface="Calibri (Body)"/>
              </a:rPr>
              <a:t>Social Recruiting: What It Is and Why You Should Use It</a:t>
            </a:r>
            <a:r>
              <a:rPr lang="en-US" sz="1100" dirty="0">
                <a:solidFill>
                  <a:srgbClr val="000000"/>
                </a:solidFill>
                <a:latin typeface="Calibri (Body)"/>
              </a:rPr>
              <a:t>. [online] Available at: https://www.skeeled.com/blog/social-recruiting-what-it-is-and-why-you-should-use-it </a:t>
            </a:r>
            <a:r>
              <a:rPr lang="en-US" sz="1100" dirty="0"/>
              <a:t>(Accessed: 16</a:t>
            </a:r>
            <a:r>
              <a:rPr lang="en-US" sz="1100" baseline="30000" dirty="0"/>
              <a:t>th</a:t>
            </a:r>
            <a:r>
              <a:rPr lang="en-US" sz="1100" dirty="0"/>
              <a:t> December 2020).</a:t>
            </a:r>
            <a:r>
              <a:rPr lang="en-US" sz="1200" dirty="0">
                <a:solidFill>
                  <a:srgbClr val="000000"/>
                </a:solidFill>
                <a:latin typeface="Calibri" panose="020F0502020204030204" pitchFamily="34" charset="0"/>
              </a:rPr>
              <a:t>‌</a:t>
            </a:r>
          </a:p>
          <a:p>
            <a:endParaRPr lang="en-US" sz="1200" dirty="0"/>
          </a:p>
          <a:p>
            <a:endParaRPr lang="en-US" sz="1400" dirty="0"/>
          </a:p>
          <a:p>
            <a:endParaRPr lang="en-US" sz="1400" dirty="0"/>
          </a:p>
          <a:p>
            <a:endParaRPr lang="en-US" sz="1400" dirty="0"/>
          </a:p>
          <a:p>
            <a:endParaRPr lang="en-US" sz="1400" dirty="0"/>
          </a:p>
          <a:p>
            <a:r>
              <a:rPr lang="en-US" dirty="0"/>
              <a:t>‌</a:t>
            </a:r>
          </a:p>
          <a:p>
            <a:endParaRPr lang="en-US" sz="1400" dirty="0"/>
          </a:p>
          <a:p>
            <a:endParaRPr lang="en-US" sz="1400" dirty="0"/>
          </a:p>
          <a:p>
            <a:r>
              <a:rPr lang="en-US" dirty="0"/>
              <a:t>‌</a:t>
            </a:r>
          </a:p>
          <a:p>
            <a:endParaRPr lang="en-US" sz="1400" dirty="0"/>
          </a:p>
          <a:p>
            <a:endParaRPr lang="en-US" sz="1400" dirty="0"/>
          </a:p>
          <a:p>
            <a:r>
              <a:rPr lang="en-US" dirty="0"/>
              <a:t>‌</a:t>
            </a:r>
            <a:endParaRPr lang="en-US" sz="1400" dirty="0"/>
          </a:p>
          <a:p>
            <a:r>
              <a:rPr lang="en-US" dirty="0"/>
              <a:t>‌</a:t>
            </a:r>
          </a:p>
          <a:p>
            <a:endParaRPr lang="en-US" sz="1400" dirty="0"/>
          </a:p>
          <a:p>
            <a:r>
              <a:rPr lang="en-US" dirty="0"/>
              <a:t>‌</a:t>
            </a:r>
          </a:p>
          <a:p>
            <a:endParaRPr lang="en-US" sz="1400" dirty="0"/>
          </a:p>
          <a:p>
            <a:endParaRPr lang="en-US" sz="1400" dirty="0"/>
          </a:p>
          <a:p>
            <a:r>
              <a:rPr lang="en-US" sz="1400" dirty="0"/>
              <a:t>‌</a:t>
            </a:r>
          </a:p>
          <a:p>
            <a:endParaRPr lang="en-US" sz="1400" dirty="0"/>
          </a:p>
          <a:p>
            <a:r>
              <a:rPr lang="en-US" dirty="0"/>
              <a:t>‌</a:t>
            </a:r>
          </a:p>
          <a:p>
            <a:endParaRPr lang="en-US" sz="1400" dirty="0"/>
          </a:p>
          <a:p>
            <a:endParaRPr lang="en-US" dirty="0"/>
          </a:p>
          <a:p>
            <a:endParaRPr lang="en-US" dirty="0"/>
          </a:p>
        </p:txBody>
      </p:sp>
    </p:spTree>
    <p:extLst>
      <p:ext uri="{BB962C8B-B14F-4D97-AF65-F5344CB8AC3E}">
        <p14:creationId xmlns:p14="http://schemas.microsoft.com/office/powerpoint/2010/main" val="3809787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1336</Words>
  <Application>Microsoft Office PowerPoint</Application>
  <PresentationFormat>On-screen Show (16:9)</PresentationFormat>
  <Paragraphs>276</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 (Body)</vt:lpstr>
      <vt:lpstr>Arial</vt:lpstr>
      <vt:lpstr>Calibri</vt:lpstr>
      <vt:lpstr>Wingdings</vt:lpstr>
      <vt:lpstr>Office Theme</vt:lpstr>
      <vt:lpstr>PowerPoint Presentation</vt:lpstr>
      <vt:lpstr>Contents</vt:lpstr>
      <vt:lpstr>Introduction</vt:lpstr>
      <vt:lpstr> What is Big Data? </vt:lpstr>
      <vt:lpstr>PowerPoint Presentation</vt:lpstr>
      <vt:lpstr>Big Data Adoption in Organizations</vt:lpstr>
      <vt:lpstr>Adoption Status of Big Data</vt:lpstr>
      <vt:lpstr>What impact does Big Data brings to HR practices?</vt:lpstr>
      <vt:lpstr>PowerPoint Presentation</vt:lpstr>
      <vt:lpstr>Locate Talent</vt:lpstr>
      <vt:lpstr>Locate Talent (Cont’d)</vt:lpstr>
      <vt:lpstr>PowerPoint Presentation</vt:lpstr>
      <vt:lpstr>PowerPoint Presentation</vt:lpstr>
      <vt:lpstr>Key Challenges for HR</vt:lpstr>
      <vt:lpstr>PowerPoint Presentation</vt:lpstr>
      <vt:lpstr>Key Challenges for HR (Cont’d)</vt:lpstr>
      <vt:lpstr>Key Challenges for HR (Cont’d)</vt:lpstr>
      <vt:lpstr>Recommendations</vt:lpstr>
      <vt:lpstr>Recommendations (Cont’d)</vt:lpstr>
      <vt:lpstr>Recommendations (Cont’d)</vt:lpstr>
      <vt:lpstr>Q &amp; A</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Master of Business Administration  Human Resources Management </dc:title>
  <dc:creator/>
  <cp:lastModifiedBy/>
  <cp:revision>23</cp:revision>
  <dcterms:created xsi:type="dcterms:W3CDTF">2020-12-14T12:32:56Z</dcterms:created>
  <dcterms:modified xsi:type="dcterms:W3CDTF">2020-12-26T13:48:18Z</dcterms:modified>
</cp:coreProperties>
</file>