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7" r:id="rId2"/>
    <p:sldId id="345" r:id="rId3"/>
    <p:sldId id="362" r:id="rId4"/>
    <p:sldId id="340" r:id="rId5"/>
    <p:sldId id="347" r:id="rId6"/>
    <p:sldId id="348" r:id="rId7"/>
    <p:sldId id="349" r:id="rId8"/>
    <p:sldId id="350" r:id="rId9"/>
    <p:sldId id="342" r:id="rId10"/>
    <p:sldId id="351" r:id="rId11"/>
    <p:sldId id="363" r:id="rId12"/>
    <p:sldId id="368" r:id="rId13"/>
    <p:sldId id="369" r:id="rId14"/>
    <p:sldId id="364" r:id="rId15"/>
    <p:sldId id="365" r:id="rId16"/>
    <p:sldId id="366" r:id="rId17"/>
    <p:sldId id="367" r:id="rId18"/>
    <p:sldId id="370" r:id="rId19"/>
    <p:sldId id="373" r:id="rId20"/>
    <p:sldId id="30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9E7CF7-474A-470E-BAB8-E1C151CD7BBB}" v="9" dt="2022-12-05T14:37:41.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8" autoAdjust="0"/>
    <p:restoredTop sz="94660"/>
  </p:normalViewPr>
  <p:slideViewPr>
    <p:cSldViewPr snapToGrid="0">
      <p:cViewPr varScale="1">
        <p:scale>
          <a:sx n="88" d="100"/>
          <a:sy n="88"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BD56C4-6A8F-4CD7-A3AE-6DB77FA7D134}" type="datetimeFigureOut">
              <a:rPr lang="en-US" smtClean="0"/>
              <a:t>8/23/2024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C9079C-AB03-43CE-95D2-1DD98C38817A}" type="slidenum">
              <a:rPr lang="en-US" smtClean="0"/>
              <a:t>‹#›</a:t>
            </a:fld>
            <a:endParaRPr lang="en-US"/>
          </a:p>
        </p:txBody>
      </p:sp>
    </p:spTree>
    <p:extLst>
      <p:ext uri="{BB962C8B-B14F-4D97-AF65-F5344CB8AC3E}">
        <p14:creationId xmlns:p14="http://schemas.microsoft.com/office/powerpoint/2010/main" val="2050718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369AD6-FE78-FF43-93CF-C55F4AFE251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1955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369AD6-FE78-FF43-93CF-C55F4AFE251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86944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23/08/2024</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70057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23/08/2024</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9659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23/08/2024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00257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23/08/2024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542677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23/08/2024</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05729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23/08/2024</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562192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23/08/2024</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30327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23/08/2024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59499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23/08/2024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93714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508651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48442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23/08/2024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7180528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jp8JKaz5VWI"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phrasebank.manchester.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azhin.org/cummings/basiclitreview/conclusions"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openxmlformats.org/officeDocument/2006/relationships/hyperlink" Target="https://www.scribbr.co.uk/" TargetMode="External"/><Relationship Id="rId3" Type="http://schemas.openxmlformats.org/officeDocument/2006/relationships/hyperlink" Target="https://www.scribbr.com/academic-essay/body/" TargetMode="External"/><Relationship Id="rId7" Type="http://schemas.openxmlformats.org/officeDocument/2006/relationships/hyperlink" Target="https://writingcenter.unc.edu/esl/resources/academic-reading-strategies/" TargetMode="External"/><Relationship Id="rId2" Type="http://schemas.openxmlformats.org/officeDocument/2006/relationships/hyperlink" Target="https://www.crowdwriter.com/blog/how-to-structure-a-literature-review-of-dissertation" TargetMode="External"/><Relationship Id="rId1" Type="http://schemas.openxmlformats.org/officeDocument/2006/relationships/slideLayout" Target="../slideLayouts/slideLayout2.xml"/><Relationship Id="rId6" Type="http://schemas.openxmlformats.org/officeDocument/2006/relationships/hyperlink" Target="https://www.youtube.com/watch?v=jp8JKaz5VWI" TargetMode="External"/><Relationship Id="rId5" Type="http://schemas.openxmlformats.org/officeDocument/2006/relationships/hyperlink" Target="https://www.phrasebank.manchester.ac.uk/" TargetMode="External"/><Relationship Id="rId4" Type="http://schemas.openxmlformats.org/officeDocument/2006/relationships/hyperlink" Target="https://www.scribbr.co.uk/thesis-dissertation/literature-re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18156" y="2397034"/>
            <a:ext cx="7992888" cy="2788401"/>
          </a:xfrm>
        </p:spPr>
        <p:txBody>
          <a:bodyPr>
            <a:noAutofit/>
          </a:bodyPr>
          <a:lstStyle/>
          <a:p>
            <a:br>
              <a:rPr lang="en-GB" b="1" i="1" dirty="0">
                <a:solidFill>
                  <a:schemeClr val="bg1"/>
                </a:solidFill>
              </a:rPr>
            </a:br>
            <a:r>
              <a:rPr lang="en-GB" b="1" i="1" dirty="0">
                <a:solidFill>
                  <a:schemeClr val="bg1"/>
                </a:solidFill>
              </a:rPr>
              <a:t>Independent Project</a:t>
            </a:r>
            <a:br>
              <a:rPr lang="en-GB" b="1" i="1" dirty="0">
                <a:solidFill>
                  <a:schemeClr val="bg1"/>
                </a:solidFill>
              </a:rPr>
            </a:br>
            <a:r>
              <a:rPr lang="en-GB" sz="4000" b="1" i="1" dirty="0">
                <a:solidFill>
                  <a:schemeClr val="bg1"/>
                </a:solidFill>
              </a:rPr>
              <a:t>ECGE6003</a:t>
            </a:r>
            <a:br>
              <a:rPr lang="en-GB" sz="4000" b="1" i="1" dirty="0">
                <a:solidFill>
                  <a:schemeClr val="bg1"/>
                </a:solidFill>
              </a:rPr>
            </a:br>
            <a:r>
              <a:rPr lang="en-GB" sz="4000" b="1" i="1" dirty="0">
                <a:solidFill>
                  <a:schemeClr val="bg1"/>
                </a:solidFill>
              </a:rPr>
              <a:t>Writing your Dissertation</a:t>
            </a:r>
            <a:br>
              <a:rPr lang="en-GB" sz="4000" b="1" i="1" dirty="0">
                <a:solidFill>
                  <a:schemeClr val="bg1"/>
                </a:solidFill>
              </a:rPr>
            </a:br>
            <a:r>
              <a:rPr lang="en-GB" sz="1800" b="1" i="1" dirty="0">
                <a:solidFill>
                  <a:schemeClr val="bg1"/>
                </a:solidFill>
              </a:rPr>
              <a:t>by Heike Griffiths</a:t>
            </a:r>
            <a:br>
              <a:rPr lang="en-GB" sz="1800" b="1" i="1" dirty="0">
                <a:solidFill>
                  <a:schemeClr val="bg1"/>
                </a:solidFill>
              </a:rPr>
            </a:br>
            <a:br>
              <a:rPr lang="en-GB" sz="1800" b="1" i="1" dirty="0">
                <a:solidFill>
                  <a:schemeClr val="bg1"/>
                </a:solidFill>
              </a:rPr>
            </a:br>
            <a:br>
              <a:rPr lang="en-GB" b="1" i="1" dirty="0">
                <a:solidFill>
                  <a:schemeClr val="bg1"/>
                </a:solidFill>
              </a:rPr>
            </a:br>
            <a:endParaRPr lang="en-GB" b="1" dirty="0">
              <a:solidFill>
                <a:schemeClr val="bg1"/>
              </a:solidFill>
            </a:endParaRPr>
          </a:p>
        </p:txBody>
      </p:sp>
      <p:sp>
        <p:nvSpPr>
          <p:cNvPr id="4" name="Rectangle 2"/>
          <p:cNvSpPr>
            <a:spLocks noChangeArrowheads="1"/>
          </p:cNvSpPr>
          <p:nvPr/>
        </p:nvSpPr>
        <p:spPr bwMode="auto">
          <a:xfrm>
            <a:off x="1524001"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eaLnBrk="0" fontAlgn="base" hangingPunct="0">
              <a:spcBef>
                <a:spcPct val="0"/>
              </a:spcBef>
              <a:spcAft>
                <a:spcPct val="0"/>
              </a:spcAft>
            </a:pPr>
            <a:endParaRPr lang="zh-CN" altLang="en-US" dirty="0">
              <a:solidFill>
                <a:prstClr val="black"/>
              </a:solidFill>
              <a:latin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Warm Up and recap</a:t>
            </a:r>
          </a:p>
        </p:txBody>
      </p:sp>
      <p:sp>
        <p:nvSpPr>
          <p:cNvPr id="5" name="Content Placeholder 4"/>
          <p:cNvSpPr>
            <a:spLocks noGrp="1"/>
          </p:cNvSpPr>
          <p:nvPr>
            <p:ph sz="half" idx="1"/>
          </p:nvPr>
        </p:nvSpPr>
        <p:spPr/>
        <p:txBody>
          <a:bodyPr/>
          <a:lstStyle/>
          <a:p>
            <a:endParaRPr lang="en-GB"/>
          </a:p>
        </p:txBody>
      </p:sp>
      <p:sp>
        <p:nvSpPr>
          <p:cNvPr id="6" name="Content Placeholder 5"/>
          <p:cNvSpPr>
            <a:spLocks noGrp="1"/>
          </p:cNvSpPr>
          <p:nvPr>
            <p:ph sz="half" idx="2"/>
          </p:nvPr>
        </p:nvSpPr>
        <p:spPr/>
        <p:txBody>
          <a:bodyPr/>
          <a:lstStyle/>
          <a:p>
            <a:r>
              <a:rPr lang="en-GB" dirty="0"/>
              <a:t>Watch the video</a:t>
            </a:r>
          </a:p>
          <a:p>
            <a:r>
              <a:rPr lang="en-GB" dirty="0"/>
              <a:t>Pause and discuss</a:t>
            </a:r>
          </a:p>
        </p:txBody>
      </p:sp>
      <p:sp>
        <p:nvSpPr>
          <p:cNvPr id="4" name="Action Button: Movie 3">
            <a:hlinkClick r:id="rId2" highlightClick="1"/>
          </p:cNvPr>
          <p:cNvSpPr/>
          <p:nvPr/>
        </p:nvSpPr>
        <p:spPr>
          <a:xfrm>
            <a:off x="2567608" y="1916832"/>
            <a:ext cx="1368152" cy="1656184"/>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Tree>
    <p:extLst>
      <p:ext uri="{BB962C8B-B14F-4D97-AF65-F5344CB8AC3E}">
        <p14:creationId xmlns:p14="http://schemas.microsoft.com/office/powerpoint/2010/main" val="3455368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outline – make a tutorial for this</a:t>
            </a:r>
          </a:p>
        </p:txBody>
      </p:sp>
      <p:sp>
        <p:nvSpPr>
          <p:cNvPr id="3" name="Content Placeholder 2"/>
          <p:cNvSpPr>
            <a:spLocks noGrp="1"/>
          </p:cNvSpPr>
          <p:nvPr>
            <p:ph idx="1"/>
          </p:nvPr>
        </p:nvSpPr>
        <p:spPr>
          <a:xfrm>
            <a:off x="457200" y="1124745"/>
            <a:ext cx="10103296" cy="4392489"/>
          </a:xfrm>
        </p:spPr>
        <p:txBody>
          <a:bodyPr>
            <a:normAutofit fontScale="77500" lnSpcReduction="20000"/>
          </a:bodyPr>
          <a:lstStyle/>
          <a:p>
            <a:pPr marL="0" indent="0">
              <a:buNone/>
            </a:pPr>
            <a:endParaRPr lang="en-GB" b="1" dirty="0"/>
          </a:p>
          <a:p>
            <a:r>
              <a:rPr lang="en-GB" dirty="0"/>
              <a:t>Before you start, make a rough outline that sketches out the main points you want to make and the order you’ll make them in. This can help you remember how each part of the essay should relate to the other parts.</a:t>
            </a:r>
          </a:p>
          <a:p>
            <a:endParaRPr lang="en-GB" dirty="0"/>
          </a:p>
          <a:p>
            <a:r>
              <a:rPr lang="en-GB" dirty="0"/>
              <a:t>However, remember that </a:t>
            </a:r>
            <a:r>
              <a:rPr lang="en-GB" b="1" dirty="0"/>
              <a:t>the outline isn’t fixed </a:t>
            </a:r>
            <a:r>
              <a:rPr lang="en-GB" dirty="0"/>
              <a:t>– don’t be afraid to change the organization if necessary. </a:t>
            </a:r>
          </a:p>
          <a:p>
            <a:endParaRPr lang="en-GB" dirty="0"/>
          </a:p>
          <a:p>
            <a:r>
              <a:rPr lang="en-GB" dirty="0"/>
              <a:t>While you’re writing a certain section, if you come up with an idea for something elsewhere in the essay, take a few moments to add to your outline or make notes on your organisational plans.</a:t>
            </a:r>
          </a:p>
          <a:p>
            <a:endParaRPr lang="en-GB" dirty="0"/>
          </a:p>
        </p:txBody>
      </p:sp>
    </p:spTree>
    <p:extLst>
      <p:ext uri="{BB962C8B-B14F-4D97-AF65-F5344CB8AC3E}">
        <p14:creationId xmlns:p14="http://schemas.microsoft.com/office/powerpoint/2010/main" val="572838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a:t>
            </a:r>
            <a:r>
              <a:rPr lang="en-GB" dirty="0" err="1"/>
              <a:t>Phrasebank</a:t>
            </a:r>
            <a:endParaRPr lang="en-GB" dirty="0"/>
          </a:p>
        </p:txBody>
      </p:sp>
      <p:sp>
        <p:nvSpPr>
          <p:cNvPr id="3" name="Content Placeholder 2"/>
          <p:cNvSpPr>
            <a:spLocks noGrp="1"/>
          </p:cNvSpPr>
          <p:nvPr>
            <p:ph idx="1"/>
          </p:nvPr>
        </p:nvSpPr>
        <p:spPr>
          <a:xfrm>
            <a:off x="1775520" y="1600201"/>
            <a:ext cx="8435280" cy="3917032"/>
          </a:xfrm>
        </p:spPr>
        <p:txBody>
          <a:bodyPr/>
          <a:lstStyle/>
          <a:p>
            <a:r>
              <a:rPr lang="en-GB" dirty="0">
                <a:hlinkClick r:id="rId2"/>
              </a:rPr>
              <a:t>https://www.phrasebank.manchester.ac.uk/</a:t>
            </a:r>
            <a:endParaRPr lang="en-GB" dirty="0"/>
          </a:p>
          <a:p>
            <a:endParaRPr lang="en-GB" dirty="0"/>
          </a:p>
          <a:p>
            <a:r>
              <a:rPr lang="en-GB" dirty="0"/>
              <a:t>This will be a valuable language resource for your writing.</a:t>
            </a:r>
          </a:p>
        </p:txBody>
      </p:sp>
    </p:spTree>
    <p:extLst>
      <p:ext uri="{BB962C8B-B14F-4D97-AF65-F5344CB8AC3E}">
        <p14:creationId xmlns:p14="http://schemas.microsoft.com/office/powerpoint/2010/main" val="1357813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Introduction</a:t>
            </a:r>
            <a:br>
              <a:rPr lang="en-GB" b="1" dirty="0"/>
            </a:br>
            <a:endParaRPr lang="en-GB" dirty="0"/>
          </a:p>
        </p:txBody>
      </p:sp>
      <p:sp>
        <p:nvSpPr>
          <p:cNvPr id="3" name="Content Placeholder 2"/>
          <p:cNvSpPr>
            <a:spLocks noGrp="1"/>
          </p:cNvSpPr>
          <p:nvPr>
            <p:ph idx="1"/>
          </p:nvPr>
        </p:nvSpPr>
        <p:spPr>
          <a:xfrm>
            <a:off x="182880" y="908721"/>
            <a:ext cx="10449624" cy="4608513"/>
          </a:xfrm>
        </p:spPr>
        <p:txBody>
          <a:bodyPr>
            <a:normAutofit fontScale="85000" lnSpcReduction="10000"/>
          </a:bodyPr>
          <a:lstStyle/>
          <a:p>
            <a:pPr marL="0" indent="0">
              <a:buNone/>
            </a:pPr>
            <a:r>
              <a:rPr lang="en-GB" dirty="0"/>
              <a:t>The introduction should clearly establish the focus and purpose of your dissertation</a:t>
            </a:r>
          </a:p>
          <a:p>
            <a:r>
              <a:rPr lang="en-GB" b="1" dirty="0"/>
              <a:t>R</a:t>
            </a:r>
            <a:r>
              <a:rPr lang="en-GB" dirty="0"/>
              <a:t>eiterate your central problem or research question and give a brief summary of the scholarly context. You can emphasise the timeliness of the topic (“many recent studies have focused on the problem of x”) or highlight a gap in the literature</a:t>
            </a:r>
          </a:p>
          <a:p>
            <a:r>
              <a:rPr lang="en-GB" dirty="0"/>
              <a:t>Give some background on the topic and its importance, discuss the scope of the literature you will review (for example, the time period of your sources), and state your objective. What new insight will you draw from the literature?</a:t>
            </a:r>
          </a:p>
          <a:p>
            <a:r>
              <a:rPr lang="en-GB" dirty="0"/>
              <a:t>Outline your own research</a:t>
            </a:r>
          </a:p>
          <a:p>
            <a:endParaRPr lang="en-GB" dirty="0"/>
          </a:p>
        </p:txBody>
      </p:sp>
      <p:sp>
        <p:nvSpPr>
          <p:cNvPr id="4" name="TextBox 3"/>
          <p:cNvSpPr txBox="1"/>
          <p:nvPr/>
        </p:nvSpPr>
        <p:spPr>
          <a:xfrm>
            <a:off x="4943872" y="5157193"/>
            <a:ext cx="3096344" cy="646331"/>
          </a:xfrm>
          <a:prstGeom prst="rect">
            <a:avLst/>
          </a:prstGeom>
          <a:noFill/>
        </p:spPr>
        <p:txBody>
          <a:bodyPr wrap="square" rtlCol="0">
            <a:spAutoFit/>
          </a:bodyPr>
          <a:lstStyle/>
          <a:p>
            <a:r>
              <a:rPr lang="en-GB" dirty="0">
                <a:solidFill>
                  <a:prstClr val="black"/>
                </a:solidFill>
                <a:latin typeface="Myriad Pro"/>
              </a:rPr>
              <a:t>(Mc Combes, 2021)</a:t>
            </a:r>
          </a:p>
          <a:p>
            <a:endParaRPr lang="en-GB" dirty="0">
              <a:solidFill>
                <a:prstClr val="black"/>
              </a:solidFill>
              <a:latin typeface="Myriad Pro"/>
            </a:endParaRPr>
          </a:p>
        </p:txBody>
      </p:sp>
    </p:spTree>
    <p:extLst>
      <p:ext uri="{BB962C8B-B14F-4D97-AF65-F5344CB8AC3E}">
        <p14:creationId xmlns:p14="http://schemas.microsoft.com/office/powerpoint/2010/main" val="1014393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Introduction – </a:t>
            </a:r>
            <a:br>
              <a:rPr lang="en-GB" dirty="0"/>
            </a:br>
            <a:r>
              <a:rPr lang="en-GB" dirty="0"/>
              <a:t>Step 1: Hook your reader</a:t>
            </a:r>
            <a:br>
              <a:rPr lang="en-GB" dirty="0"/>
            </a:br>
            <a:endParaRPr lang="en-GB" dirty="0"/>
          </a:p>
        </p:txBody>
      </p:sp>
      <p:sp>
        <p:nvSpPr>
          <p:cNvPr id="3" name="Content Placeholder 2"/>
          <p:cNvSpPr>
            <a:spLocks noGrp="1"/>
          </p:cNvSpPr>
          <p:nvPr>
            <p:ph sz="half" idx="1"/>
          </p:nvPr>
        </p:nvSpPr>
        <p:spPr>
          <a:xfrm>
            <a:off x="483326" y="1600201"/>
            <a:ext cx="7556890" cy="3989040"/>
          </a:xfrm>
        </p:spPr>
        <p:txBody>
          <a:bodyPr>
            <a:normAutofit/>
          </a:bodyPr>
          <a:lstStyle/>
          <a:p>
            <a:r>
              <a:rPr lang="en-GB" sz="2400" dirty="0"/>
              <a:t>Your first sentence sets the tone for the whole essay, so spend some time on writing an effective hook.</a:t>
            </a:r>
          </a:p>
          <a:p>
            <a:r>
              <a:rPr lang="en-GB" sz="2400" dirty="0"/>
              <a:t>Avoid long, dense sentences—start with something clear, concise and catchy that will spark your reader’s curiosity.</a:t>
            </a:r>
          </a:p>
          <a:p>
            <a:r>
              <a:rPr lang="en-GB" sz="2400" dirty="0"/>
              <a:t>The hook should lead the reader into your dissertation, giving a sense of the topic you’re writing about and why it’s interesting. Avoid overly broad claims or plain statements of fact.</a:t>
            </a:r>
          </a:p>
          <a:p>
            <a:pPr marL="0" indent="0">
              <a:buNone/>
            </a:pPr>
            <a:r>
              <a:rPr lang="en-GB" sz="2200" dirty="0"/>
              <a:t>(Mc Combes, 2021)</a:t>
            </a:r>
          </a:p>
          <a:p>
            <a:endParaRPr lang="en-GB" dirty="0"/>
          </a:p>
          <a:p>
            <a:endParaRPr lang="en-GB" dirty="0"/>
          </a:p>
        </p:txBody>
      </p:sp>
      <p:sp>
        <p:nvSpPr>
          <p:cNvPr id="6" name="Content Placeholder 5"/>
          <p:cNvSpPr>
            <a:spLocks noGrp="1"/>
          </p:cNvSpPr>
          <p:nvPr>
            <p:ph sz="half" idx="2"/>
          </p:nvPr>
        </p:nvSpPr>
        <p:spPr/>
        <p:txBody>
          <a:bodyPr>
            <a:normAutofit/>
          </a:bodyPr>
          <a:lstStyle/>
          <a:p>
            <a:endParaRPr lang="en-GB" dirty="0"/>
          </a:p>
        </p:txBody>
      </p:sp>
      <p:sp>
        <p:nvSpPr>
          <p:cNvPr id="4" name="Oval Callout 3"/>
          <p:cNvSpPr/>
          <p:nvPr/>
        </p:nvSpPr>
        <p:spPr>
          <a:xfrm>
            <a:off x="8184232" y="3501008"/>
            <a:ext cx="2243558" cy="1584176"/>
          </a:xfrm>
          <a:prstGeom prst="wedgeEllipseCallout">
            <a:avLst>
              <a:gd name="adj1" fmla="val -40549"/>
              <a:gd name="adj2" fmla="val -1123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latin typeface="Myriad Pro"/>
              </a:rPr>
              <a:t>What is a hook?</a:t>
            </a:r>
          </a:p>
        </p:txBody>
      </p:sp>
      <p:pic>
        <p:nvPicPr>
          <p:cNvPr id="5" name="Picture 4" descr="เหยื่อ ปลา การตกปลา · กราฟิกแบบเวกเตอร์ฟรีบน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75598" y="-20679"/>
            <a:ext cx="3269183" cy="2665698"/>
          </a:xfrm>
          <a:prstGeom prst="rect">
            <a:avLst/>
          </a:prstGeom>
        </p:spPr>
      </p:pic>
    </p:spTree>
    <p:extLst>
      <p:ext uri="{BB962C8B-B14F-4D97-AF65-F5344CB8AC3E}">
        <p14:creationId xmlns:p14="http://schemas.microsoft.com/office/powerpoint/2010/main" val="3920541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Step 2: Context</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Provide the context your reader needs to understand your topic and argument. Depending on the subject of your essay, this might include:</a:t>
            </a:r>
          </a:p>
          <a:p>
            <a:r>
              <a:rPr lang="en-GB" dirty="0"/>
              <a:t>Historical, geographical, or social context</a:t>
            </a:r>
          </a:p>
          <a:p>
            <a:r>
              <a:rPr lang="en-GB" dirty="0"/>
              <a:t>An outline of the debate you’re addressing</a:t>
            </a:r>
          </a:p>
          <a:p>
            <a:r>
              <a:rPr lang="en-GB" dirty="0"/>
              <a:t>A summary of relevant theories or research about the topic</a:t>
            </a:r>
          </a:p>
          <a:p>
            <a:r>
              <a:rPr lang="en-GB" dirty="0"/>
              <a:t>Definitions of key terms</a:t>
            </a:r>
          </a:p>
          <a:p>
            <a:pPr marL="0" indent="0">
              <a:buNone/>
            </a:pPr>
            <a:r>
              <a:rPr lang="en-GB" dirty="0"/>
              <a:t>(Mc Combes, 2021)</a:t>
            </a:r>
          </a:p>
          <a:p>
            <a:endParaRPr lang="en-GB" dirty="0"/>
          </a:p>
          <a:p>
            <a:endParaRPr lang="en-GB" dirty="0"/>
          </a:p>
        </p:txBody>
      </p:sp>
    </p:spTree>
    <p:extLst>
      <p:ext uri="{BB962C8B-B14F-4D97-AF65-F5344CB8AC3E}">
        <p14:creationId xmlns:p14="http://schemas.microsoft.com/office/powerpoint/2010/main" val="958894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Step 3: Focus statement</a:t>
            </a:r>
          </a:p>
        </p:txBody>
      </p:sp>
      <p:sp>
        <p:nvSpPr>
          <p:cNvPr id="3" name="Content Placeholder 2"/>
          <p:cNvSpPr>
            <a:spLocks noGrp="1"/>
          </p:cNvSpPr>
          <p:nvPr>
            <p:ph idx="1"/>
          </p:nvPr>
        </p:nvSpPr>
        <p:spPr/>
        <p:txBody>
          <a:bodyPr>
            <a:normAutofit fontScale="70000" lnSpcReduction="20000"/>
          </a:bodyPr>
          <a:lstStyle/>
          <a:p>
            <a:r>
              <a:rPr lang="en-GB" dirty="0"/>
              <a:t>Clarify your focus and show exactly what you want to say about the topic. This is your thesis statement—a sentence or two that sums up your overall argument.</a:t>
            </a:r>
          </a:p>
          <a:p>
            <a:pPr marL="0" indent="0">
              <a:buNone/>
            </a:pPr>
            <a:endParaRPr lang="en-GB" dirty="0"/>
          </a:p>
          <a:p>
            <a:r>
              <a:rPr lang="en-GB" b="1" dirty="0"/>
              <a:t>This is the central part of the introduction. A  good thesis requires evidence and explanation.</a:t>
            </a:r>
          </a:p>
          <a:p>
            <a:endParaRPr lang="en-GB" b="1" dirty="0"/>
          </a:p>
          <a:p>
            <a:r>
              <a:rPr lang="en-GB" dirty="0"/>
              <a:t>The thesis statement clearly conveys your own focus and position in a debate or your central point about a topic.</a:t>
            </a:r>
          </a:p>
          <a:p>
            <a:endParaRPr lang="en-GB" dirty="0"/>
          </a:p>
          <a:p>
            <a:endParaRPr lang="en-GB" dirty="0"/>
          </a:p>
          <a:p>
            <a:pPr marL="0" indent="0">
              <a:buNone/>
            </a:pPr>
            <a:r>
              <a:rPr lang="en-GB" dirty="0"/>
              <a:t>(Mc Combes, 2021)</a:t>
            </a:r>
          </a:p>
          <a:p>
            <a:endParaRPr lang="en-GB" dirty="0"/>
          </a:p>
          <a:p>
            <a:pPr marL="0" indent="0">
              <a:buNone/>
            </a:pPr>
            <a:endParaRPr lang="en-GB" dirty="0"/>
          </a:p>
        </p:txBody>
      </p:sp>
    </p:spTree>
    <p:extLst>
      <p:ext uri="{BB962C8B-B14F-4D97-AF65-F5344CB8AC3E}">
        <p14:creationId xmlns:p14="http://schemas.microsoft.com/office/powerpoint/2010/main" val="3455506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Introduction Step 4: Give a quick structural overview for the dissertation</a:t>
            </a:r>
          </a:p>
        </p:txBody>
      </p:sp>
      <p:sp>
        <p:nvSpPr>
          <p:cNvPr id="3" name="Content Placeholder 2"/>
          <p:cNvSpPr>
            <a:spLocks noGrp="1"/>
          </p:cNvSpPr>
          <p:nvPr>
            <p:ph idx="1"/>
          </p:nvPr>
        </p:nvSpPr>
        <p:spPr/>
        <p:txBody>
          <a:bodyPr>
            <a:normAutofit/>
          </a:bodyPr>
          <a:lstStyle/>
          <a:p>
            <a:r>
              <a:rPr lang="en-GB" dirty="0"/>
              <a:t>Which structure?</a:t>
            </a:r>
          </a:p>
          <a:p>
            <a:r>
              <a:rPr lang="en-GB" dirty="0"/>
              <a:t>Use the outline plan from before or make one now</a:t>
            </a:r>
          </a:p>
          <a:p>
            <a:r>
              <a:rPr lang="en-GB" dirty="0"/>
              <a:t>Ask for a tutorial. </a:t>
            </a:r>
            <a:endParaRPr lang="en-GB" sz="2000" dirty="0"/>
          </a:p>
          <a:p>
            <a:endParaRPr lang="en-GB" dirty="0"/>
          </a:p>
          <a:p>
            <a:pPr marL="0" indent="0">
              <a:buNone/>
            </a:pPr>
            <a:endParaRPr lang="en-GB" dirty="0"/>
          </a:p>
        </p:txBody>
      </p:sp>
    </p:spTree>
    <p:extLst>
      <p:ext uri="{BB962C8B-B14F-4D97-AF65-F5344CB8AC3E}">
        <p14:creationId xmlns:p14="http://schemas.microsoft.com/office/powerpoint/2010/main" val="3967972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4704"/>
            <a:ext cx="9357360" cy="652934"/>
          </a:xfrm>
        </p:spPr>
        <p:txBody>
          <a:bodyPr>
            <a:normAutofit fontScale="90000"/>
          </a:bodyPr>
          <a:lstStyle/>
          <a:p>
            <a:r>
              <a:rPr lang="en-GB" dirty="0"/>
              <a:t>Introduction Step 5: Check and revise</a:t>
            </a:r>
            <a:br>
              <a:rPr lang="en-GB" dirty="0"/>
            </a:br>
            <a:r>
              <a:rPr lang="en-GB" sz="2700" dirty="0"/>
              <a:t>(after your dissertation is finished)</a:t>
            </a:r>
            <a:br>
              <a:rPr lang="en-GB" sz="2700" dirty="0"/>
            </a:br>
            <a:endParaRPr lang="en-GB" sz="2700"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Your argument might change focus or direction as you learn more while you research and write your literature review.</a:t>
            </a:r>
          </a:p>
          <a:p>
            <a:r>
              <a:rPr lang="en-GB" dirty="0"/>
              <a:t>When you’ve finished writing the main body and conclusion you should return to the introduction and check that it matches the content of the dissertation.</a:t>
            </a:r>
          </a:p>
          <a:p>
            <a:r>
              <a:rPr lang="en-GB" dirty="0"/>
              <a:t>It’s especially important to make sure your thesis statement accurately represents what you do. If your argument has gone in a different direction than planned, tweak your thesis statement to match what you actually say.</a:t>
            </a:r>
          </a:p>
          <a:p>
            <a:endParaRPr lang="en-GB" dirty="0"/>
          </a:p>
        </p:txBody>
      </p:sp>
    </p:spTree>
    <p:extLst>
      <p:ext uri="{BB962C8B-B14F-4D97-AF65-F5344CB8AC3E}">
        <p14:creationId xmlns:p14="http://schemas.microsoft.com/office/powerpoint/2010/main" val="4102797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First draft</a:t>
            </a:r>
          </a:p>
        </p:txBody>
      </p:sp>
      <p:sp>
        <p:nvSpPr>
          <p:cNvPr id="3" name="Content Placeholder 2"/>
          <p:cNvSpPr>
            <a:spLocks noGrp="1"/>
          </p:cNvSpPr>
          <p:nvPr>
            <p:ph idx="1"/>
          </p:nvPr>
        </p:nvSpPr>
        <p:spPr/>
        <p:txBody>
          <a:bodyPr>
            <a:normAutofit/>
          </a:bodyPr>
          <a:lstStyle/>
          <a:p>
            <a:r>
              <a:rPr lang="en-GB" dirty="0"/>
              <a:t>Take a look at your plan/structure for your dissertation and begin your first draft</a:t>
            </a:r>
          </a:p>
          <a:p>
            <a:r>
              <a:rPr lang="en-GB" dirty="0"/>
              <a:t>How many main points do you have and in what order?</a:t>
            </a:r>
          </a:p>
          <a:p>
            <a:r>
              <a:rPr lang="en-GB" dirty="0"/>
              <a:t>Structure: Discuss with your supervisor</a:t>
            </a:r>
          </a:p>
        </p:txBody>
      </p:sp>
    </p:spTree>
    <p:extLst>
      <p:ext uri="{BB962C8B-B14F-4D97-AF65-F5344CB8AC3E}">
        <p14:creationId xmlns:p14="http://schemas.microsoft.com/office/powerpoint/2010/main" val="686034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sentences</a:t>
            </a:r>
          </a:p>
        </p:txBody>
      </p:sp>
      <p:sp>
        <p:nvSpPr>
          <p:cNvPr id="3" name="Content Placeholder 2"/>
          <p:cNvSpPr>
            <a:spLocks noGrp="1"/>
          </p:cNvSpPr>
          <p:nvPr>
            <p:ph idx="1"/>
          </p:nvPr>
        </p:nvSpPr>
        <p:spPr/>
        <p:txBody>
          <a:bodyPr>
            <a:normAutofit/>
          </a:bodyPr>
          <a:lstStyle/>
          <a:p>
            <a:r>
              <a:rPr lang="en-GB" dirty="0"/>
              <a:t>At this stage, you can draft a topic sentence that sums up the main point you want to make in each paragraph. </a:t>
            </a:r>
          </a:p>
          <a:p>
            <a:r>
              <a:rPr lang="en-GB" dirty="0"/>
              <a:t>The topic sentences should be more specific than the thesis statement, but always clearly related to it.</a:t>
            </a:r>
          </a:p>
          <a:p>
            <a:r>
              <a:rPr lang="en-GB" dirty="0"/>
              <a:t>Topic sentences will help you to create the logical structure of your dissertation</a:t>
            </a:r>
          </a:p>
        </p:txBody>
      </p:sp>
    </p:spTree>
    <p:extLst>
      <p:ext uri="{BB962C8B-B14F-4D97-AF65-F5344CB8AC3E}">
        <p14:creationId xmlns:p14="http://schemas.microsoft.com/office/powerpoint/2010/main" val="21661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4704"/>
            <a:ext cx="8229600" cy="652934"/>
          </a:xfrm>
        </p:spPr>
        <p:txBody>
          <a:bodyPr>
            <a:normAutofit fontScale="90000"/>
          </a:bodyPr>
          <a:lstStyle/>
          <a:p>
            <a:r>
              <a:rPr lang="en-GB" dirty="0"/>
              <a:t>Expand with evidence/literature on the topic</a:t>
            </a:r>
            <a:br>
              <a:rPr lang="en-GB" b="1" dirty="0"/>
            </a:br>
            <a:endParaRPr lang="en-GB" dirty="0"/>
          </a:p>
        </p:txBody>
      </p:sp>
      <p:sp>
        <p:nvSpPr>
          <p:cNvPr id="3" name="Content Placeholder 2"/>
          <p:cNvSpPr>
            <a:spLocks noGrp="1"/>
          </p:cNvSpPr>
          <p:nvPr>
            <p:ph idx="1"/>
          </p:nvPr>
        </p:nvSpPr>
        <p:spPr/>
        <p:txBody>
          <a:bodyPr>
            <a:normAutofit/>
          </a:bodyPr>
          <a:lstStyle/>
          <a:p>
            <a:r>
              <a:rPr lang="en-GB" dirty="0"/>
              <a:t>The rest of the paragraph should flow logically from the topic sentence, expanding on the point with evidence, examples, or argumentation. </a:t>
            </a:r>
          </a:p>
          <a:p>
            <a:r>
              <a:rPr lang="en-GB" dirty="0"/>
              <a:t>This helps keep your paragraphs focused: every source you choose should relate to the central idea expressed in the topic sentence.</a:t>
            </a:r>
          </a:p>
          <a:p>
            <a:endParaRPr lang="en-GB" dirty="0"/>
          </a:p>
        </p:txBody>
      </p:sp>
    </p:spTree>
    <p:extLst>
      <p:ext uri="{BB962C8B-B14F-4D97-AF65-F5344CB8AC3E}">
        <p14:creationId xmlns:p14="http://schemas.microsoft.com/office/powerpoint/2010/main" val="2833630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908720"/>
            <a:ext cx="8229600" cy="508918"/>
          </a:xfrm>
        </p:spPr>
        <p:txBody>
          <a:bodyPr>
            <a:normAutofit fontScale="90000"/>
          </a:bodyPr>
          <a:lstStyle/>
          <a:p>
            <a:r>
              <a:rPr lang="en-GB" dirty="0"/>
              <a:t>First Draft- Avoid perfectionism – using your time wisely</a:t>
            </a:r>
            <a:br>
              <a:rPr lang="en-GB" dirty="0"/>
            </a:br>
            <a:endParaRPr lang="en-GB" dirty="0"/>
          </a:p>
        </p:txBody>
      </p:sp>
      <p:sp>
        <p:nvSpPr>
          <p:cNvPr id="3" name="Content Placeholder 2"/>
          <p:cNvSpPr>
            <a:spLocks noGrp="1"/>
          </p:cNvSpPr>
          <p:nvPr>
            <p:ph idx="1"/>
          </p:nvPr>
        </p:nvSpPr>
        <p:spPr>
          <a:xfrm>
            <a:off x="609600" y="1600201"/>
            <a:ext cx="9024257" cy="3917032"/>
          </a:xfrm>
        </p:spPr>
        <p:txBody>
          <a:bodyPr>
            <a:normAutofit/>
          </a:bodyPr>
          <a:lstStyle/>
          <a:p>
            <a:r>
              <a:rPr lang="en-GB" sz="2600" dirty="0"/>
              <a:t>It’s important not to get slowed down by small details. Get your ideas down on paper now and perfect them later. If you’re unsatisfied with a word, sentence, or argument, flag it in the draft and revisit it later.</a:t>
            </a:r>
          </a:p>
          <a:p>
            <a:endParaRPr lang="en-GB" sz="2600" dirty="0"/>
          </a:p>
          <a:p>
            <a:r>
              <a:rPr lang="en-GB" sz="2600" dirty="0"/>
              <a:t>Once you finish the first draft, you will know which sections and paragraphs work and which need to be improved. It doesn’t make sense to spend time polishing something you might later cut out or revise.</a:t>
            </a:r>
          </a:p>
          <a:p>
            <a:endParaRPr lang="en-GB" dirty="0"/>
          </a:p>
          <a:p>
            <a:endParaRPr lang="en-GB" dirty="0"/>
          </a:p>
        </p:txBody>
      </p:sp>
      <p:sp>
        <p:nvSpPr>
          <p:cNvPr id="4" name="Rectangle: Rounded Corners 3">
            <a:extLst>
              <a:ext uri="{FF2B5EF4-FFF2-40B4-BE49-F238E27FC236}">
                <a16:creationId xmlns:a16="http://schemas.microsoft.com/office/drawing/2014/main" id="{56E3E173-6E3B-1931-CA25-7F0FA6CC0D5C}"/>
              </a:ext>
            </a:extLst>
          </p:cNvPr>
          <p:cNvSpPr/>
          <p:nvPr/>
        </p:nvSpPr>
        <p:spPr>
          <a:xfrm>
            <a:off x="9087394" y="2984545"/>
            <a:ext cx="2734491" cy="15809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DO put in the references!!!</a:t>
            </a:r>
            <a:endParaRPr lang="en-US" sz="2800" b="1" dirty="0"/>
          </a:p>
        </p:txBody>
      </p:sp>
    </p:spTree>
    <p:extLst>
      <p:ext uri="{BB962C8B-B14F-4D97-AF65-F5344CB8AC3E}">
        <p14:creationId xmlns:p14="http://schemas.microsoft.com/office/powerpoint/2010/main" val="4188332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 draft</a:t>
            </a:r>
          </a:p>
        </p:txBody>
      </p:sp>
      <p:sp>
        <p:nvSpPr>
          <p:cNvPr id="3" name="Content Placeholder 2"/>
          <p:cNvSpPr>
            <a:spLocks noGrp="1"/>
          </p:cNvSpPr>
          <p:nvPr>
            <p:ph idx="1"/>
          </p:nvPr>
        </p:nvSpPr>
        <p:spPr/>
        <p:txBody>
          <a:bodyPr/>
          <a:lstStyle/>
          <a:p>
            <a:pPr marL="0" indent="0">
              <a:buNone/>
            </a:pPr>
            <a:endParaRPr lang="en-GB" b="1" dirty="0"/>
          </a:p>
          <a:p>
            <a:r>
              <a:rPr lang="en-GB" dirty="0"/>
              <a:t>Working on the second draft means evaluating what you have written and rewriting it when necessary. </a:t>
            </a:r>
          </a:p>
          <a:p>
            <a:r>
              <a:rPr lang="en-GB" dirty="0"/>
              <a:t>You’ll likely end up cutting some parts of the dissertation and adding new ones.</a:t>
            </a:r>
          </a:p>
          <a:p>
            <a:endParaRPr lang="en-GB" dirty="0"/>
          </a:p>
        </p:txBody>
      </p:sp>
    </p:spTree>
    <p:extLst>
      <p:ext uri="{BB962C8B-B14F-4D97-AF65-F5344CB8AC3E}">
        <p14:creationId xmlns:p14="http://schemas.microsoft.com/office/powerpoint/2010/main" val="1178555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908720"/>
            <a:ext cx="8229600" cy="508918"/>
          </a:xfrm>
        </p:spPr>
        <p:txBody>
          <a:bodyPr>
            <a:normAutofit fontScale="90000"/>
          </a:bodyPr>
          <a:lstStyle/>
          <a:p>
            <a:r>
              <a:rPr lang="en-GB" dirty="0"/>
              <a:t>Check your ideas against your thesis/focus</a:t>
            </a:r>
            <a:br>
              <a:rPr lang="en-GB" b="1" dirty="0"/>
            </a:br>
            <a:endParaRPr lang="en-GB" dirty="0"/>
          </a:p>
        </p:txBody>
      </p:sp>
      <p:sp>
        <p:nvSpPr>
          <p:cNvPr id="3" name="Content Placeholder 2"/>
          <p:cNvSpPr>
            <a:spLocks noGrp="1"/>
          </p:cNvSpPr>
          <p:nvPr>
            <p:ph idx="1"/>
          </p:nvPr>
        </p:nvSpPr>
        <p:spPr>
          <a:xfrm>
            <a:off x="1981200" y="1600201"/>
            <a:ext cx="8686800" cy="3917032"/>
          </a:xfrm>
        </p:spPr>
        <p:txBody>
          <a:bodyPr>
            <a:normAutofit fontScale="77500" lnSpcReduction="20000"/>
          </a:bodyPr>
          <a:lstStyle/>
          <a:p>
            <a:pPr marL="0" indent="0">
              <a:buNone/>
            </a:pPr>
            <a:r>
              <a:rPr lang="en-GB" dirty="0"/>
              <a:t>Everything you write should be driven by your focus. Looking at each piece of information or argumentation:</a:t>
            </a:r>
          </a:p>
          <a:p>
            <a:r>
              <a:rPr lang="en-GB" dirty="0"/>
              <a:t>Does the reader need to know this in order to understand or accept my thesis?</a:t>
            </a:r>
          </a:p>
          <a:p>
            <a:r>
              <a:rPr lang="en-GB" dirty="0"/>
              <a:t>Does this give evidence for my thesis?</a:t>
            </a:r>
          </a:p>
          <a:p>
            <a:r>
              <a:rPr lang="en-GB" dirty="0"/>
              <a:t>Does this explain the reasoning behind my thesis?</a:t>
            </a:r>
          </a:p>
          <a:p>
            <a:r>
              <a:rPr lang="en-GB" dirty="0"/>
              <a:t>Does this show something about the consequences or importance of my thesis?</a:t>
            </a:r>
          </a:p>
          <a:p>
            <a:r>
              <a:rPr lang="en-GB" b="1" dirty="0"/>
              <a:t>If you can’t answer yes to any of these questions, reconsider whether it’s relevant enough to include.</a:t>
            </a:r>
          </a:p>
          <a:p>
            <a:endParaRPr lang="en-GB" dirty="0"/>
          </a:p>
        </p:txBody>
      </p:sp>
      <p:sp>
        <p:nvSpPr>
          <p:cNvPr id="4" name="TextBox 3"/>
          <p:cNvSpPr txBox="1"/>
          <p:nvPr/>
        </p:nvSpPr>
        <p:spPr>
          <a:xfrm>
            <a:off x="4655840" y="5301208"/>
            <a:ext cx="2016224" cy="369332"/>
          </a:xfrm>
          <a:prstGeom prst="rect">
            <a:avLst/>
          </a:prstGeom>
          <a:noFill/>
        </p:spPr>
        <p:txBody>
          <a:bodyPr wrap="square" rtlCol="0">
            <a:spAutoFit/>
          </a:bodyPr>
          <a:lstStyle/>
          <a:p>
            <a:r>
              <a:rPr lang="en-GB" dirty="0">
                <a:solidFill>
                  <a:prstClr val="black"/>
                </a:solidFill>
                <a:latin typeface="Myriad Pro"/>
              </a:rPr>
              <a:t>Bryson, 2014</a:t>
            </a:r>
          </a:p>
        </p:txBody>
      </p:sp>
    </p:spTree>
    <p:extLst>
      <p:ext uri="{BB962C8B-B14F-4D97-AF65-F5344CB8AC3E}">
        <p14:creationId xmlns:p14="http://schemas.microsoft.com/office/powerpoint/2010/main" val="661885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Watch out for weak points</a:t>
            </a:r>
          </a:p>
        </p:txBody>
      </p:sp>
      <p:sp>
        <p:nvSpPr>
          <p:cNvPr id="3" name="Content Placeholder 2"/>
          <p:cNvSpPr>
            <a:spLocks noGrp="1"/>
          </p:cNvSpPr>
          <p:nvPr>
            <p:ph idx="1"/>
          </p:nvPr>
        </p:nvSpPr>
        <p:spPr/>
        <p:txBody>
          <a:bodyPr/>
          <a:lstStyle/>
          <a:p>
            <a:r>
              <a:rPr lang="en-GB" dirty="0"/>
              <a:t>Weak or no evidence</a:t>
            </a:r>
          </a:p>
          <a:p>
            <a:r>
              <a:rPr lang="en-GB" dirty="0"/>
              <a:t>Not on focus</a:t>
            </a:r>
          </a:p>
          <a:p>
            <a:r>
              <a:rPr lang="en-GB" dirty="0"/>
              <a:t>Contradicts itself</a:t>
            </a:r>
          </a:p>
          <a:p>
            <a:r>
              <a:rPr lang="en-GB" dirty="0"/>
              <a:t>Does not add to the review</a:t>
            </a:r>
          </a:p>
          <a:p>
            <a:r>
              <a:rPr lang="en-GB" dirty="0"/>
              <a:t>Paragraphs don’t flow logically</a:t>
            </a:r>
          </a:p>
        </p:txBody>
      </p:sp>
    </p:spTree>
    <p:extLst>
      <p:ext uri="{BB962C8B-B14F-4D97-AF65-F5344CB8AC3E}">
        <p14:creationId xmlns:p14="http://schemas.microsoft.com/office/powerpoint/2010/main" val="1968706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draft</a:t>
            </a:r>
          </a:p>
        </p:txBody>
      </p:sp>
      <p:sp>
        <p:nvSpPr>
          <p:cNvPr id="3" name="Content Placeholder 2"/>
          <p:cNvSpPr>
            <a:spLocks noGrp="1"/>
          </p:cNvSpPr>
          <p:nvPr>
            <p:ph idx="1"/>
          </p:nvPr>
        </p:nvSpPr>
        <p:spPr/>
        <p:txBody>
          <a:bodyPr/>
          <a:lstStyle/>
          <a:p>
            <a:r>
              <a:rPr lang="en-GB" dirty="0"/>
              <a:t>Check for spelling, grammar, punctuation and referencing errors.</a:t>
            </a:r>
          </a:p>
          <a:p>
            <a:r>
              <a:rPr lang="en-GB" dirty="0"/>
              <a:t>Check alignment, font, font size, colour, line spacing for consistency</a:t>
            </a:r>
          </a:p>
          <a:p>
            <a:r>
              <a:rPr lang="en-GB" dirty="0"/>
              <a:t>Are headings consistent?</a:t>
            </a:r>
          </a:p>
          <a:p>
            <a:r>
              <a:rPr lang="en-GB" dirty="0"/>
              <a:t>Are all the parts there?</a:t>
            </a:r>
          </a:p>
          <a:p>
            <a:endParaRPr lang="en-GB" dirty="0"/>
          </a:p>
        </p:txBody>
      </p:sp>
    </p:spTree>
    <p:extLst>
      <p:ext uri="{BB962C8B-B14F-4D97-AF65-F5344CB8AC3E}">
        <p14:creationId xmlns:p14="http://schemas.microsoft.com/office/powerpoint/2010/main" val="768088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803A6-3EE4-4AEE-9EDF-FAD3B2549EE9}"/>
              </a:ext>
            </a:extLst>
          </p:cNvPr>
          <p:cNvSpPr>
            <a:spLocks noGrp="1"/>
          </p:cNvSpPr>
          <p:nvPr>
            <p:ph type="title"/>
          </p:nvPr>
        </p:nvSpPr>
        <p:spPr/>
        <p:txBody>
          <a:bodyPr>
            <a:normAutofit/>
          </a:bodyPr>
          <a:lstStyle/>
          <a:p>
            <a:r>
              <a:rPr lang="en-GB" dirty="0"/>
              <a:t>An effective conclusion very important!!!</a:t>
            </a:r>
          </a:p>
        </p:txBody>
      </p:sp>
      <p:sp>
        <p:nvSpPr>
          <p:cNvPr id="3" name="Content Placeholder 2">
            <a:extLst>
              <a:ext uri="{FF2B5EF4-FFF2-40B4-BE49-F238E27FC236}">
                <a16:creationId xmlns:a16="http://schemas.microsoft.com/office/drawing/2014/main" id="{F12A693F-88C6-4F94-B0B9-8C5D40097A0D}"/>
              </a:ext>
            </a:extLst>
          </p:cNvPr>
          <p:cNvSpPr>
            <a:spLocks noGrp="1"/>
          </p:cNvSpPr>
          <p:nvPr>
            <p:ph sz="half" idx="1"/>
          </p:nvPr>
        </p:nvSpPr>
        <p:spPr/>
        <p:txBody>
          <a:bodyPr>
            <a:normAutofit/>
          </a:bodyPr>
          <a:lstStyle/>
          <a:p>
            <a:pPr marL="0" indent="0">
              <a:buNone/>
            </a:pPr>
            <a:r>
              <a:rPr lang="en-GB" dirty="0">
                <a:hlinkClick r:id="rId2"/>
              </a:rPr>
              <a:t>https://azhin.org/cummings/basiclitreview/conclusions</a:t>
            </a:r>
            <a:endParaRPr lang="en-GB" dirty="0"/>
          </a:p>
        </p:txBody>
      </p:sp>
      <p:pic>
        <p:nvPicPr>
          <p:cNvPr id="5" name="Content Placeholder 4">
            <a:extLst>
              <a:ext uri="{FF2B5EF4-FFF2-40B4-BE49-F238E27FC236}">
                <a16:creationId xmlns:a16="http://schemas.microsoft.com/office/drawing/2014/main" id="{9376A763-886D-4B37-8D90-E3906B81E083}"/>
              </a:ext>
            </a:extLst>
          </p:cNvPr>
          <p:cNvPicPr>
            <a:picLocks noGrp="1" noChangeAspect="1"/>
          </p:cNvPicPr>
          <p:nvPr>
            <p:ph sz="half" idx="2"/>
          </p:nvPr>
        </p:nvPicPr>
        <p:blipFill>
          <a:blip r:embed="rId3"/>
          <a:stretch>
            <a:fillRect/>
          </a:stretch>
        </p:blipFill>
        <p:spPr>
          <a:xfrm>
            <a:off x="6881812" y="2723356"/>
            <a:ext cx="3440986" cy="2289820"/>
          </a:xfrm>
          <a:prstGeom prst="rect">
            <a:avLst/>
          </a:prstGeom>
        </p:spPr>
      </p:pic>
    </p:spTree>
    <p:extLst>
      <p:ext uri="{BB962C8B-B14F-4D97-AF65-F5344CB8AC3E}">
        <p14:creationId xmlns:p14="http://schemas.microsoft.com/office/powerpoint/2010/main" val="15517040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1385"/>
          </a:xfrm>
        </p:spPr>
        <p:txBody>
          <a:bodyPr>
            <a:normAutofit fontScale="90000"/>
          </a:bodyPr>
          <a:lstStyle/>
          <a:p>
            <a:r>
              <a:rPr lang="en-GB" dirty="0"/>
              <a:t>References</a:t>
            </a:r>
          </a:p>
        </p:txBody>
      </p:sp>
      <p:sp>
        <p:nvSpPr>
          <p:cNvPr id="3" name="Content Placeholder 2"/>
          <p:cNvSpPr>
            <a:spLocks noGrp="1"/>
          </p:cNvSpPr>
          <p:nvPr>
            <p:ph idx="1"/>
          </p:nvPr>
        </p:nvSpPr>
        <p:spPr>
          <a:xfrm>
            <a:off x="470263" y="836023"/>
            <a:ext cx="9740537" cy="4681211"/>
          </a:xfrm>
        </p:spPr>
        <p:txBody>
          <a:bodyPr>
            <a:normAutofit fontScale="25000" lnSpcReduction="20000"/>
          </a:bodyPr>
          <a:lstStyle/>
          <a:p>
            <a:pPr marL="0" indent="0">
              <a:buNone/>
            </a:pPr>
            <a:r>
              <a:rPr lang="en-GB" sz="4800" dirty="0">
                <a:latin typeface="Arial" panose="020B0604020202020204" pitchFamily="34" charset="0"/>
                <a:cs typeface="Arial" panose="020B0604020202020204" pitchFamily="34" charset="0"/>
              </a:rPr>
              <a:t>Brown, L. (2019). Format for Structuring a Literature Review. </a:t>
            </a:r>
            <a:r>
              <a:rPr lang="en-GB" sz="4800" dirty="0" err="1">
                <a:latin typeface="Arial" panose="020B0604020202020204" pitchFamily="34" charset="0"/>
                <a:cs typeface="Arial" panose="020B0604020202020204" pitchFamily="34" charset="0"/>
              </a:rPr>
              <a:t>Crowdwriter</a:t>
            </a: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hlinkClick r:id="rId2"/>
              </a:rPr>
              <a:t>https://www.crowdwriter.com/blog/how-to-structure-a-literature-review-of-dissertation</a:t>
            </a:r>
            <a:endParaRPr lang="en-GB" sz="4800" dirty="0">
              <a:latin typeface="Arial" panose="020B0604020202020204" pitchFamily="34" charset="0"/>
              <a:cs typeface="Arial" panose="020B0604020202020204" pitchFamily="34" charset="0"/>
            </a:endParaRP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Bryson, S. (2014). How to write the main body of an essay. </a:t>
            </a:r>
            <a:r>
              <a:rPr lang="en-GB" sz="4800" dirty="0" err="1">
                <a:latin typeface="Arial" panose="020B0604020202020204" pitchFamily="34" charset="0"/>
                <a:cs typeface="Arial" panose="020B0604020202020204" pitchFamily="34" charset="0"/>
              </a:rPr>
              <a:t>Scribbr</a:t>
            </a:r>
            <a:r>
              <a:rPr lang="en-GB" sz="4800" dirty="0">
                <a:latin typeface="Arial" panose="020B0604020202020204" pitchFamily="34" charset="0"/>
                <a:cs typeface="Arial" panose="020B0604020202020204" pitchFamily="34" charset="0"/>
              </a:rPr>
              <a:t>. </a:t>
            </a:r>
          </a:p>
          <a:p>
            <a:pPr marL="0" indent="0">
              <a:buNone/>
            </a:pPr>
            <a:r>
              <a:rPr lang="en-GB" sz="4800" dirty="0">
                <a:latin typeface="Arial" panose="020B0604020202020204" pitchFamily="34" charset="0"/>
                <a:cs typeface="Arial" panose="020B0604020202020204" pitchFamily="34" charset="0"/>
                <a:hlinkClick r:id="rId3"/>
              </a:rPr>
              <a:t>https://www.scribbr.com/academic-essay/body/</a:t>
            </a:r>
            <a:endParaRPr lang="en-GB" sz="4800" dirty="0">
              <a:latin typeface="Arial" panose="020B0604020202020204" pitchFamily="34" charset="0"/>
              <a:cs typeface="Arial" panose="020B0604020202020204" pitchFamily="34" charset="0"/>
            </a:endParaRP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Covey, S. (2013). 7 Big Rocks | Productivity | </a:t>
            </a:r>
            <a:r>
              <a:rPr lang="en-GB" sz="4800" dirty="0" err="1">
                <a:latin typeface="Arial" panose="020B0604020202020204" pitchFamily="34" charset="0"/>
                <a:cs typeface="Arial" panose="020B0604020202020204" pitchFamily="34" charset="0"/>
              </a:rPr>
              <a:t>BigRocks</a:t>
            </a:r>
            <a:r>
              <a:rPr lang="en-GB" sz="4800" dirty="0">
                <a:latin typeface="Arial" panose="020B0604020202020204" pitchFamily="34" charset="0"/>
                <a:cs typeface="Arial" panose="020B0604020202020204" pitchFamily="34" charset="0"/>
              </a:rPr>
              <a:t> | Time Management | You can design your life</a:t>
            </a:r>
          </a:p>
          <a:p>
            <a:pPr marL="0" indent="0">
              <a:buNone/>
            </a:pPr>
            <a:r>
              <a:rPr lang="en-GB" sz="4800" dirty="0">
                <a:latin typeface="Arial" panose="020B0604020202020204" pitchFamily="34" charset="0"/>
                <a:cs typeface="Arial" panose="020B0604020202020204" pitchFamily="34" charset="0"/>
              </a:rPr>
              <a:t>https://www.youtube.com/watch?v=fmV0gXpXwDU</a:t>
            </a:r>
          </a:p>
          <a:p>
            <a:pPr marL="0" indent="0">
              <a:buNone/>
            </a:pP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Grabe</a:t>
            </a:r>
            <a:r>
              <a:rPr lang="en-GB" sz="4800" dirty="0">
                <a:latin typeface="Arial" panose="020B0604020202020204" pitchFamily="34" charset="0"/>
                <a:cs typeface="Arial" panose="020B0604020202020204" pitchFamily="34" charset="0"/>
              </a:rPr>
              <a:t>, W., &amp; Stoller, F. L. (2002). Teaching and researching reading. Harlow: Longman</a:t>
            </a: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err="1">
                <a:latin typeface="Arial" panose="020B0604020202020204" pitchFamily="34" charset="0"/>
                <a:cs typeface="Arial" panose="020B0604020202020204" pitchFamily="34" charset="0"/>
              </a:rPr>
              <a:t>McCombes</a:t>
            </a:r>
            <a:r>
              <a:rPr lang="en-GB" sz="4800" dirty="0">
                <a:latin typeface="Arial" panose="020B0604020202020204" pitchFamily="34" charset="0"/>
                <a:cs typeface="Arial" panose="020B0604020202020204" pitchFamily="34" charset="0"/>
              </a:rPr>
              <a:t>, S. (2021). How to write a literature review. </a:t>
            </a:r>
            <a:r>
              <a:rPr lang="en-GB" sz="4800" dirty="0" err="1">
                <a:latin typeface="Arial" panose="020B0604020202020204" pitchFamily="34" charset="0"/>
                <a:cs typeface="Arial" panose="020B0604020202020204" pitchFamily="34" charset="0"/>
              </a:rPr>
              <a:t>Scribbr</a:t>
            </a:r>
            <a:r>
              <a:rPr lang="en-GB" sz="4800" dirty="0">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4"/>
              </a:rPr>
              <a:t>https://www.scribbr.co.uk/thesis-dissertation/literature-review/</a:t>
            </a:r>
            <a:endParaRPr lang="en-GB" sz="4800" dirty="0">
              <a:latin typeface="Arial" panose="020B0604020202020204" pitchFamily="34" charset="0"/>
              <a:cs typeface="Arial" panose="020B0604020202020204" pitchFamily="34" charset="0"/>
            </a:endParaRP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The Royal </a:t>
            </a:r>
            <a:r>
              <a:rPr lang="en-GB" sz="4800" dirty="0" err="1">
                <a:latin typeface="Arial" panose="020B0604020202020204" pitchFamily="34" charset="0"/>
                <a:cs typeface="Arial" panose="020B0604020202020204" pitchFamily="34" charset="0"/>
              </a:rPr>
              <a:t>Literay</a:t>
            </a:r>
            <a:r>
              <a:rPr lang="en-GB" sz="4800" dirty="0">
                <a:latin typeface="Arial" panose="020B0604020202020204" pitchFamily="34" charset="0"/>
                <a:cs typeface="Arial" panose="020B0604020202020204" pitchFamily="34" charset="0"/>
              </a:rPr>
              <a:t> Fund. (2021). </a:t>
            </a:r>
            <a:r>
              <a:rPr lang="en-GB" sz="4800" i="0" dirty="0">
                <a:solidFill>
                  <a:srgbClr val="222222"/>
                </a:solidFill>
                <a:effectLst/>
                <a:latin typeface="Arial" panose="020B0604020202020204" pitchFamily="34" charset="0"/>
                <a:cs typeface="Arial" panose="020B0604020202020204" pitchFamily="34" charset="0"/>
              </a:rPr>
              <a:t>The structure of a literature review. https://www.rlf.org.uk/resources/the-structure-of-a-literature-review/</a:t>
            </a:r>
            <a:endParaRPr lang="en-GB" sz="4800" dirty="0">
              <a:latin typeface="Arial" panose="020B0604020202020204" pitchFamily="34" charset="0"/>
              <a:cs typeface="Arial" panose="020B0604020202020204" pitchFamily="34" charset="0"/>
            </a:endParaRP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The University of Manchester (2021). Academic </a:t>
            </a:r>
            <a:r>
              <a:rPr lang="en-GB" sz="4800" dirty="0" err="1">
                <a:latin typeface="Arial" panose="020B0604020202020204" pitchFamily="34" charset="0"/>
                <a:cs typeface="Arial" panose="020B0604020202020204" pitchFamily="34" charset="0"/>
              </a:rPr>
              <a:t>Phrasebank</a:t>
            </a:r>
            <a:r>
              <a:rPr lang="en-GB" sz="4800" dirty="0">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5"/>
              </a:rPr>
              <a:t>https://www.phrasebank.manchester.ac.uk/</a:t>
            </a:r>
            <a:endParaRPr lang="en-GB" sz="4800" dirty="0">
              <a:latin typeface="Arial" panose="020B0604020202020204" pitchFamily="34" charset="0"/>
              <a:cs typeface="Arial" panose="020B0604020202020204" pitchFamily="34" charset="0"/>
            </a:endParaRP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The University of Melbourne (2018). </a:t>
            </a:r>
            <a:r>
              <a:rPr lang="en-GB" sz="4800" i="1" dirty="0">
                <a:latin typeface="Arial" panose="020B0604020202020204" pitchFamily="34" charset="0"/>
                <a:cs typeface="Arial" panose="020B0604020202020204" pitchFamily="34" charset="0"/>
              </a:rPr>
              <a:t>Writing a literature review </a:t>
            </a:r>
            <a:r>
              <a:rPr lang="en-GB" sz="4800" i="1" dirty="0">
                <a:latin typeface="Arial" panose="020B0604020202020204" pitchFamily="34" charset="0"/>
                <a:cs typeface="Arial" panose="020B0604020202020204" pitchFamily="34" charset="0"/>
                <a:hlinkClick r:id="rId6"/>
              </a:rPr>
              <a:t>https://www.youtube.com/watch?v=jp8JKaz5VWI</a:t>
            </a:r>
            <a:endParaRPr lang="en-GB" sz="4800" i="1" dirty="0">
              <a:latin typeface="Arial" panose="020B0604020202020204" pitchFamily="34" charset="0"/>
              <a:cs typeface="Arial" panose="020B0604020202020204" pitchFamily="34" charset="0"/>
            </a:endParaRPr>
          </a:p>
          <a:p>
            <a:pPr marL="0" indent="0">
              <a:buNone/>
            </a:pPr>
            <a:endParaRPr lang="en-GB" sz="4800" i="1"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The Writing Centre. (2021) Academic Reading Strategies. University of North Carolina at Chapel Hill</a:t>
            </a:r>
          </a:p>
          <a:p>
            <a:pPr marL="0" indent="0">
              <a:buNone/>
            </a:pPr>
            <a:r>
              <a:rPr lang="en-GB" sz="4800" dirty="0">
                <a:latin typeface="Arial" panose="020B0604020202020204" pitchFamily="34" charset="0"/>
                <a:cs typeface="Arial" panose="020B0604020202020204" pitchFamily="34" charset="0"/>
                <a:hlinkClick r:id="rId7"/>
              </a:rPr>
              <a:t>https://writingcenter.unc.edu/esl/resources/academic-reading-strategies/</a:t>
            </a:r>
            <a:endParaRPr lang="en-GB" sz="4800" dirty="0">
              <a:latin typeface="Arial" panose="020B0604020202020204" pitchFamily="34" charset="0"/>
              <a:cs typeface="Arial" panose="020B0604020202020204" pitchFamily="34" charset="0"/>
            </a:endParaRP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Woolley, G. (2013) Reading Comprehension. http://reading4meaning.blogspot.com/2013/04/cor-literacy-framework-part-1.html</a:t>
            </a: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dirty="0"/>
          </a:p>
        </p:txBody>
      </p:sp>
      <p:sp>
        <p:nvSpPr>
          <p:cNvPr id="4" name="AutoShape 2" descr="Scribbr - Scriptie laten nakijken">
            <a:hlinkClick r:id="rId8"/>
          </p:cNvPr>
          <p:cNvSpPr>
            <a:spLocks noChangeAspect="1" noChangeArrowheads="1"/>
          </p:cNvSpPr>
          <p:nvPr/>
        </p:nvSpPr>
        <p:spPr bwMode="auto">
          <a:xfrm>
            <a:off x="1658938" y="-273050"/>
            <a:ext cx="1771650" cy="381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latin typeface="Myriad Pro"/>
            </a:endParaRPr>
          </a:p>
        </p:txBody>
      </p:sp>
    </p:spTree>
    <p:extLst>
      <p:ext uri="{BB962C8B-B14F-4D97-AF65-F5344CB8AC3E}">
        <p14:creationId xmlns:p14="http://schemas.microsoft.com/office/powerpoint/2010/main" val="8265437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1384</Words>
  <Application>Microsoft Office PowerPoint</Application>
  <PresentationFormat>Widescreen</PresentationFormat>
  <Paragraphs>120</Paragraphs>
  <Slides>20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Myriad Pro</vt:lpstr>
      <vt:lpstr>Arial</vt:lpstr>
      <vt:lpstr>Calibri</vt:lpstr>
      <vt:lpstr>20140311PresentationUWTSDTemplate</vt:lpstr>
      <vt:lpstr> Independent Project ECGE6003 Writing your Dissertation by Heike Griffiths   </vt:lpstr>
      <vt:lpstr>Warm Up and recap</vt:lpstr>
      <vt:lpstr>Structure outline – make a tutorial for this</vt:lpstr>
      <vt:lpstr>Academic Phrasebank</vt:lpstr>
      <vt:lpstr>Introduction </vt:lpstr>
      <vt:lpstr>Introduction –  Step 1: Hook your reader </vt:lpstr>
      <vt:lpstr>Introduction Step 2: Context</vt:lpstr>
      <vt:lpstr>Introduction Step 3: Focus statement</vt:lpstr>
      <vt:lpstr>Introduction Step 4: Give a quick structural overview for the dissertation</vt:lpstr>
      <vt:lpstr>Introduction Step 5: Check and revise (after your dissertation is finished) </vt:lpstr>
      <vt:lpstr>First draft</vt:lpstr>
      <vt:lpstr>Topic sentences</vt:lpstr>
      <vt:lpstr>Expand with evidence/literature on the topic </vt:lpstr>
      <vt:lpstr>First Draft- Avoid perfectionism – using your time wisely </vt:lpstr>
      <vt:lpstr>Second draft</vt:lpstr>
      <vt:lpstr>Check your ideas against your thesis/focus </vt:lpstr>
      <vt:lpstr>Watch out for weak points</vt:lpstr>
      <vt:lpstr>Final draft</vt:lpstr>
      <vt:lpstr>An effective conclusion very important!!!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Heike Griffiths</dc:creator>
  <cp:lastModifiedBy>Sue Ainsworth</cp:lastModifiedBy>
  <cp:revision>2</cp:revision>
  <dcterms:created xsi:type="dcterms:W3CDTF">2022-12-05T12:43:53Z</dcterms:created>
  <dcterms:modified xsi:type="dcterms:W3CDTF">2024-08-23T07:07:24Z</dcterms:modified>
</cp:coreProperties>
</file>