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6"/>
  </p:notesMasterIdLst>
  <p:sldIdLst>
    <p:sldId id="561" r:id="rId2"/>
    <p:sldId id="485" r:id="rId3"/>
    <p:sldId id="500" r:id="rId4"/>
    <p:sldId id="614" r:id="rId5"/>
    <p:sldId id="553" r:id="rId6"/>
    <p:sldId id="600" r:id="rId7"/>
    <p:sldId id="621" r:id="rId8"/>
    <p:sldId id="601" r:id="rId9"/>
    <p:sldId id="602" r:id="rId10"/>
    <p:sldId id="609" r:id="rId11"/>
    <p:sldId id="587" r:id="rId12"/>
    <p:sldId id="619" r:id="rId13"/>
    <p:sldId id="610" r:id="rId14"/>
    <p:sldId id="588" r:id="rId15"/>
    <p:sldId id="611" r:id="rId16"/>
    <p:sldId id="617" r:id="rId17"/>
    <p:sldId id="590" r:id="rId18"/>
    <p:sldId id="592" r:id="rId19"/>
    <p:sldId id="612" r:id="rId20"/>
    <p:sldId id="593" r:id="rId21"/>
    <p:sldId id="613" r:id="rId22"/>
    <p:sldId id="591" r:id="rId23"/>
    <p:sldId id="595" r:id="rId24"/>
    <p:sldId id="620" r:id="rId25"/>
    <p:sldId id="603" r:id="rId26"/>
    <p:sldId id="605" r:id="rId27"/>
    <p:sldId id="586" r:id="rId28"/>
    <p:sldId id="260" r:id="rId29"/>
    <p:sldId id="267" r:id="rId30"/>
    <p:sldId id="266" r:id="rId31"/>
    <p:sldId id="622" r:id="rId32"/>
    <p:sldId id="623" r:id="rId33"/>
    <p:sldId id="626" r:id="rId34"/>
    <p:sldId id="624" r:id="rId35"/>
    <p:sldId id="625" r:id="rId36"/>
    <p:sldId id="606" r:id="rId37"/>
    <p:sldId id="607" r:id="rId38"/>
    <p:sldId id="628" r:id="rId39"/>
    <p:sldId id="629" r:id="rId40"/>
    <p:sldId id="630" r:id="rId41"/>
    <p:sldId id="435" r:id="rId42"/>
    <p:sldId id="627" r:id="rId43"/>
    <p:sldId id="414" r:id="rId44"/>
    <p:sldId id="359"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E91ED3-6E15-4D3F-AB5C-C6960D8D3CAA}" v="27" dt="2026-02-15T23:03:59.8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23" autoAdjust="0"/>
    <p:restoredTop sz="89601" autoAdjust="0"/>
  </p:normalViewPr>
  <p:slideViewPr>
    <p:cSldViewPr>
      <p:cViewPr varScale="1">
        <p:scale>
          <a:sx n="92" d="100"/>
          <a:sy n="92" d="100"/>
        </p:scale>
        <p:origin x="864" y="-4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ung Lai Johnny Wan" userId="845dcd57-0ca4-421d-bce9-c9d046037f35" providerId="ADAL" clId="{476FECD9-7C13-4C1B-9749-0127A61482A8}"/>
    <pc:docChg chg="undo custSel addSld delSld modSld delMainMaster">
      <pc:chgData name="Chung Lai Johnny Wan" userId="845dcd57-0ca4-421d-bce9-c9d046037f35" providerId="ADAL" clId="{476FECD9-7C13-4C1B-9749-0127A61482A8}" dt="2026-02-15T23:04:05.721" v="197" actId="1076"/>
      <pc:docMkLst>
        <pc:docMk/>
      </pc:docMkLst>
      <pc:sldChg chg="add">
        <pc:chgData name="Chung Lai Johnny Wan" userId="845dcd57-0ca4-421d-bce9-c9d046037f35" providerId="ADAL" clId="{476FECD9-7C13-4C1B-9749-0127A61482A8}" dt="2026-02-15T21:32:12.340" v="165"/>
        <pc:sldMkLst>
          <pc:docMk/>
          <pc:sldMk cId="1040914326" sldId="260"/>
        </pc:sldMkLst>
      </pc:sldChg>
      <pc:sldChg chg="add del">
        <pc:chgData name="Chung Lai Johnny Wan" userId="845dcd57-0ca4-421d-bce9-c9d046037f35" providerId="ADAL" clId="{476FECD9-7C13-4C1B-9749-0127A61482A8}" dt="2026-02-15T21:32:06.639" v="164" actId="2696"/>
        <pc:sldMkLst>
          <pc:docMk/>
          <pc:sldMk cId="1406656617" sldId="260"/>
        </pc:sldMkLst>
      </pc:sldChg>
      <pc:sldChg chg="add">
        <pc:chgData name="Chung Lai Johnny Wan" userId="845dcd57-0ca4-421d-bce9-c9d046037f35" providerId="ADAL" clId="{476FECD9-7C13-4C1B-9749-0127A61482A8}" dt="2026-02-15T21:32:12.340" v="165"/>
        <pc:sldMkLst>
          <pc:docMk/>
          <pc:sldMk cId="1992746768" sldId="266"/>
        </pc:sldMkLst>
      </pc:sldChg>
      <pc:sldChg chg="add del">
        <pc:chgData name="Chung Lai Johnny Wan" userId="845dcd57-0ca4-421d-bce9-c9d046037f35" providerId="ADAL" clId="{476FECD9-7C13-4C1B-9749-0127A61482A8}" dt="2026-02-15T21:32:06.639" v="164" actId="2696"/>
        <pc:sldMkLst>
          <pc:docMk/>
          <pc:sldMk cId="2745807704" sldId="266"/>
        </pc:sldMkLst>
      </pc:sldChg>
      <pc:sldChg chg="add">
        <pc:chgData name="Chung Lai Johnny Wan" userId="845dcd57-0ca4-421d-bce9-c9d046037f35" providerId="ADAL" clId="{476FECD9-7C13-4C1B-9749-0127A61482A8}" dt="2026-02-15T21:32:12.340" v="165"/>
        <pc:sldMkLst>
          <pc:docMk/>
          <pc:sldMk cId="770203044" sldId="267"/>
        </pc:sldMkLst>
      </pc:sldChg>
      <pc:sldChg chg="add del">
        <pc:chgData name="Chung Lai Johnny Wan" userId="845dcd57-0ca4-421d-bce9-c9d046037f35" providerId="ADAL" clId="{476FECD9-7C13-4C1B-9749-0127A61482A8}" dt="2026-02-15T21:32:06.639" v="164" actId="2696"/>
        <pc:sldMkLst>
          <pc:docMk/>
          <pc:sldMk cId="3887966076" sldId="267"/>
        </pc:sldMkLst>
      </pc:sldChg>
      <pc:sldChg chg="modSp">
        <pc:chgData name="Chung Lai Johnny Wan" userId="845dcd57-0ca4-421d-bce9-c9d046037f35" providerId="ADAL" clId="{476FECD9-7C13-4C1B-9749-0127A61482A8}" dt="2026-02-15T21:30:29.167" v="163" actId="20577"/>
        <pc:sldMkLst>
          <pc:docMk/>
          <pc:sldMk cId="3259404093" sldId="500"/>
        </pc:sldMkLst>
        <pc:spChg chg="mod">
          <ac:chgData name="Chung Lai Johnny Wan" userId="845dcd57-0ca4-421d-bce9-c9d046037f35" providerId="ADAL" clId="{476FECD9-7C13-4C1B-9749-0127A61482A8}" dt="2026-02-15T21:30:29.167" v="163" actId="20577"/>
          <ac:spMkLst>
            <pc:docMk/>
            <pc:sldMk cId="3259404093" sldId="500"/>
            <ac:spMk id="3" creationId="{00000000-0000-0000-0000-000000000000}"/>
          </ac:spMkLst>
        </pc:spChg>
      </pc:sldChg>
      <pc:sldChg chg="addSp delSp modSp mod">
        <pc:chgData name="Chung Lai Johnny Wan" userId="845dcd57-0ca4-421d-bce9-c9d046037f35" providerId="ADAL" clId="{476FECD9-7C13-4C1B-9749-0127A61482A8}" dt="2026-02-15T23:04:05.721" v="197" actId="1076"/>
        <pc:sldMkLst>
          <pc:docMk/>
          <pc:sldMk cId="787300860" sldId="561"/>
        </pc:sldMkLst>
        <pc:spChg chg="del">
          <ac:chgData name="Chung Lai Johnny Wan" userId="845dcd57-0ca4-421d-bce9-c9d046037f35" providerId="ADAL" clId="{476FECD9-7C13-4C1B-9749-0127A61482A8}" dt="2026-02-15T23:03:20.541" v="187" actId="478"/>
          <ac:spMkLst>
            <pc:docMk/>
            <pc:sldMk cId="787300860" sldId="561"/>
            <ac:spMk id="2" creationId="{C42D0198-9218-FEC3-3330-414E5E076EFD}"/>
          </ac:spMkLst>
        </pc:spChg>
        <pc:picChg chg="add del mod">
          <ac:chgData name="Chung Lai Johnny Wan" userId="845dcd57-0ca4-421d-bce9-c9d046037f35" providerId="ADAL" clId="{476FECD9-7C13-4C1B-9749-0127A61482A8}" dt="2026-02-15T23:03:30.596" v="190" actId="478"/>
          <ac:picMkLst>
            <pc:docMk/>
            <pc:sldMk cId="787300860" sldId="561"/>
            <ac:picMk id="4" creationId="{43B660D7-0B22-2E81-BB3C-B119AF90FD7F}"/>
          </ac:picMkLst>
        </pc:picChg>
        <pc:picChg chg="add del mod">
          <ac:chgData name="Chung Lai Johnny Wan" userId="845dcd57-0ca4-421d-bce9-c9d046037f35" providerId="ADAL" clId="{476FECD9-7C13-4C1B-9749-0127A61482A8}" dt="2026-02-15T23:03:50.881" v="195" actId="478"/>
          <ac:picMkLst>
            <pc:docMk/>
            <pc:sldMk cId="787300860" sldId="561"/>
            <ac:picMk id="5" creationId="{E6A84112-D151-2ACF-027C-D3BA32F2A00E}"/>
          </ac:picMkLst>
        </pc:picChg>
        <pc:picChg chg="add mod">
          <ac:chgData name="Chung Lai Johnny Wan" userId="845dcd57-0ca4-421d-bce9-c9d046037f35" providerId="ADAL" clId="{476FECD9-7C13-4C1B-9749-0127A61482A8}" dt="2026-02-15T23:04:05.721" v="197" actId="1076"/>
          <ac:picMkLst>
            <pc:docMk/>
            <pc:sldMk cId="787300860" sldId="561"/>
            <ac:picMk id="7" creationId="{736E5B29-E32C-2F2F-7936-D7E1AE88D4E9}"/>
          </ac:picMkLst>
        </pc:picChg>
      </pc:sldChg>
      <pc:sldChg chg="modSp modAnim">
        <pc:chgData name="Chung Lai Johnny Wan" userId="845dcd57-0ca4-421d-bce9-c9d046037f35" providerId="ADAL" clId="{476FECD9-7C13-4C1B-9749-0127A61482A8}" dt="2026-02-15T22:46:00.678" v="179" actId="20577"/>
        <pc:sldMkLst>
          <pc:docMk/>
          <pc:sldMk cId="2112668371" sldId="586"/>
        </pc:sldMkLst>
        <pc:spChg chg="mod">
          <ac:chgData name="Chung Lai Johnny Wan" userId="845dcd57-0ca4-421d-bce9-c9d046037f35" providerId="ADAL" clId="{476FECD9-7C13-4C1B-9749-0127A61482A8}" dt="2026-02-15T22:46:00.678" v="179" actId="20577"/>
          <ac:spMkLst>
            <pc:docMk/>
            <pc:sldMk cId="2112668371" sldId="586"/>
            <ac:spMk id="3" creationId="{00000000-0000-0000-0000-000000000000}"/>
          </ac:spMkLst>
        </pc:spChg>
      </pc:sldChg>
      <pc:sldChg chg="modSp">
        <pc:chgData name="Chung Lai Johnny Wan" userId="845dcd57-0ca4-421d-bce9-c9d046037f35" providerId="ADAL" clId="{476FECD9-7C13-4C1B-9749-0127A61482A8}" dt="2026-01-18T22:34:57.247" v="3" actId="20577"/>
        <pc:sldMkLst>
          <pc:docMk/>
          <pc:sldMk cId="3145871322" sldId="587"/>
        </pc:sldMkLst>
        <pc:spChg chg="mod">
          <ac:chgData name="Chung Lai Johnny Wan" userId="845dcd57-0ca4-421d-bce9-c9d046037f35" providerId="ADAL" clId="{476FECD9-7C13-4C1B-9749-0127A61482A8}" dt="2026-01-18T22:34:57.247" v="3" actId="20577"/>
          <ac:spMkLst>
            <pc:docMk/>
            <pc:sldMk cId="3145871322" sldId="587"/>
            <ac:spMk id="3" creationId="{00000000-0000-0000-0000-000000000000}"/>
          </ac:spMkLst>
        </pc:spChg>
      </pc:sldChg>
      <pc:sldChg chg="modSp">
        <pc:chgData name="Chung Lai Johnny Wan" userId="845dcd57-0ca4-421d-bce9-c9d046037f35" providerId="ADAL" clId="{476FECD9-7C13-4C1B-9749-0127A61482A8}" dt="2026-01-18T22:35:57.496" v="6" actId="20577"/>
        <pc:sldMkLst>
          <pc:docMk/>
          <pc:sldMk cId="3162999509" sldId="588"/>
        </pc:sldMkLst>
        <pc:spChg chg="mod">
          <ac:chgData name="Chung Lai Johnny Wan" userId="845dcd57-0ca4-421d-bce9-c9d046037f35" providerId="ADAL" clId="{476FECD9-7C13-4C1B-9749-0127A61482A8}" dt="2026-01-18T22:35:57.496" v="6" actId="20577"/>
          <ac:spMkLst>
            <pc:docMk/>
            <pc:sldMk cId="3162999509" sldId="588"/>
            <ac:spMk id="3" creationId="{00000000-0000-0000-0000-000000000000}"/>
          </ac:spMkLst>
        </pc:spChg>
      </pc:sldChg>
      <pc:sldChg chg="modSp">
        <pc:chgData name="Chung Lai Johnny Wan" userId="845dcd57-0ca4-421d-bce9-c9d046037f35" providerId="ADAL" clId="{476FECD9-7C13-4C1B-9749-0127A61482A8}" dt="2026-01-18T22:33:27.341" v="1" actId="20577"/>
        <pc:sldMkLst>
          <pc:docMk/>
          <pc:sldMk cId="1722410471" sldId="601"/>
        </pc:sldMkLst>
        <pc:spChg chg="mod">
          <ac:chgData name="Chung Lai Johnny Wan" userId="845dcd57-0ca4-421d-bce9-c9d046037f35" providerId="ADAL" clId="{476FECD9-7C13-4C1B-9749-0127A61482A8}" dt="2026-01-18T22:33:27.341" v="1" actId="20577"/>
          <ac:spMkLst>
            <pc:docMk/>
            <pc:sldMk cId="1722410471" sldId="601"/>
            <ac:spMk id="3" creationId="{00000000-0000-0000-0000-000000000000}"/>
          </ac:spMkLst>
        </pc:spChg>
      </pc:sldChg>
      <pc:sldChg chg="modSp mod">
        <pc:chgData name="Chung Lai Johnny Wan" userId="845dcd57-0ca4-421d-bce9-c9d046037f35" providerId="ADAL" clId="{476FECD9-7C13-4C1B-9749-0127A61482A8}" dt="2026-01-18T22:39:17.124" v="8" actId="20577"/>
        <pc:sldMkLst>
          <pc:docMk/>
          <pc:sldMk cId="3739471582" sldId="607"/>
        </pc:sldMkLst>
        <pc:spChg chg="mod">
          <ac:chgData name="Chung Lai Johnny Wan" userId="845dcd57-0ca4-421d-bce9-c9d046037f35" providerId="ADAL" clId="{476FECD9-7C13-4C1B-9749-0127A61482A8}" dt="2026-01-18T22:39:17.124" v="8" actId="20577"/>
          <ac:spMkLst>
            <pc:docMk/>
            <pc:sldMk cId="3739471582" sldId="607"/>
            <ac:spMk id="3" creationId="{2C5EA172-229B-95C9-4EFA-DC04D4FD0B33}"/>
          </ac:spMkLst>
        </pc:spChg>
      </pc:sldChg>
      <pc:sldChg chg="modSp">
        <pc:chgData name="Chung Lai Johnny Wan" userId="845dcd57-0ca4-421d-bce9-c9d046037f35" providerId="ADAL" clId="{476FECD9-7C13-4C1B-9749-0127A61482A8}" dt="2026-02-15T22:40:11.035" v="177" actId="20577"/>
        <pc:sldMkLst>
          <pc:docMk/>
          <pc:sldMk cId="2914719734" sldId="612"/>
        </pc:sldMkLst>
        <pc:spChg chg="mod">
          <ac:chgData name="Chung Lai Johnny Wan" userId="845dcd57-0ca4-421d-bce9-c9d046037f35" providerId="ADAL" clId="{476FECD9-7C13-4C1B-9749-0127A61482A8}" dt="2026-02-15T22:40:11.035" v="177" actId="20577"/>
          <ac:spMkLst>
            <pc:docMk/>
            <pc:sldMk cId="2914719734" sldId="612"/>
            <ac:spMk id="3" creationId="{CCAE92D9-68BD-79D0-EF80-19344B60A581}"/>
          </ac:spMkLst>
        </pc:spChg>
      </pc:sldChg>
      <pc:sldChg chg="modSp add mod">
        <pc:chgData name="Chung Lai Johnny Wan" userId="845dcd57-0ca4-421d-bce9-c9d046037f35" providerId="ADAL" clId="{476FECD9-7C13-4C1B-9749-0127A61482A8}" dt="2026-01-18T22:40:43.436" v="29" actId="20577"/>
        <pc:sldMkLst>
          <pc:docMk/>
          <pc:sldMk cId="3047121372" sldId="628"/>
        </pc:sldMkLst>
        <pc:spChg chg="mod">
          <ac:chgData name="Chung Lai Johnny Wan" userId="845dcd57-0ca4-421d-bce9-c9d046037f35" providerId="ADAL" clId="{476FECD9-7C13-4C1B-9749-0127A61482A8}" dt="2026-01-18T22:40:43.436" v="29" actId="20577"/>
          <ac:spMkLst>
            <pc:docMk/>
            <pc:sldMk cId="3047121372" sldId="628"/>
            <ac:spMk id="4" creationId="{31EC2539-52CF-CF70-8D3A-5C46464F75F4}"/>
          </ac:spMkLst>
        </pc:spChg>
      </pc:sldChg>
      <pc:sldChg chg="modSp new mod">
        <pc:chgData name="Chung Lai Johnny Wan" userId="845dcd57-0ca4-421d-bce9-c9d046037f35" providerId="ADAL" clId="{476FECD9-7C13-4C1B-9749-0127A61482A8}" dt="2026-01-19T00:08:28.249" v="152" actId="113"/>
        <pc:sldMkLst>
          <pc:docMk/>
          <pc:sldMk cId="1406588610" sldId="629"/>
        </pc:sldMkLst>
        <pc:spChg chg="mod">
          <ac:chgData name="Chung Lai Johnny Wan" userId="845dcd57-0ca4-421d-bce9-c9d046037f35" providerId="ADAL" clId="{476FECD9-7C13-4C1B-9749-0127A61482A8}" dt="2026-01-19T00:08:28.249" v="152" actId="113"/>
          <ac:spMkLst>
            <pc:docMk/>
            <pc:sldMk cId="1406588610" sldId="629"/>
            <ac:spMk id="2" creationId="{C8D617E8-9A65-C000-179C-F21372B1EA96}"/>
          </ac:spMkLst>
        </pc:spChg>
        <pc:spChg chg="mod">
          <ac:chgData name="Chung Lai Johnny Wan" userId="845dcd57-0ca4-421d-bce9-c9d046037f35" providerId="ADAL" clId="{476FECD9-7C13-4C1B-9749-0127A61482A8}" dt="2026-01-19T00:04:18.936" v="81" actId="20577"/>
          <ac:spMkLst>
            <pc:docMk/>
            <pc:sldMk cId="1406588610" sldId="629"/>
            <ac:spMk id="3" creationId="{E5225C3C-E0FD-933A-639B-AFA341A4ED88}"/>
          </ac:spMkLst>
        </pc:spChg>
      </pc:sldChg>
      <pc:sldChg chg="modSp new mod">
        <pc:chgData name="Chung Lai Johnny Wan" userId="845dcd57-0ca4-421d-bce9-c9d046037f35" providerId="ADAL" clId="{476FECD9-7C13-4C1B-9749-0127A61482A8}" dt="2026-02-15T22:54:44.840" v="186" actId="20577"/>
        <pc:sldMkLst>
          <pc:docMk/>
          <pc:sldMk cId="298666372" sldId="630"/>
        </pc:sldMkLst>
        <pc:spChg chg="mod">
          <ac:chgData name="Chung Lai Johnny Wan" userId="845dcd57-0ca4-421d-bce9-c9d046037f35" providerId="ADAL" clId="{476FECD9-7C13-4C1B-9749-0127A61482A8}" dt="2026-01-19T00:08:34.874" v="154" actId="113"/>
          <ac:spMkLst>
            <pc:docMk/>
            <pc:sldMk cId="298666372" sldId="630"/>
            <ac:spMk id="2" creationId="{9BDE089A-FAE9-7164-A40F-9A93A418550B}"/>
          </ac:spMkLst>
        </pc:spChg>
        <pc:spChg chg="mod">
          <ac:chgData name="Chung Lai Johnny Wan" userId="845dcd57-0ca4-421d-bce9-c9d046037f35" providerId="ADAL" clId="{476FECD9-7C13-4C1B-9749-0127A61482A8}" dt="2026-02-15T22:54:44.840" v="186" actId="20577"/>
          <ac:spMkLst>
            <pc:docMk/>
            <pc:sldMk cId="298666372" sldId="630"/>
            <ac:spMk id="3" creationId="{116037BF-2637-E038-AC48-FE36BD80894D}"/>
          </ac:spMkLst>
        </pc:spChg>
      </pc:sldChg>
      <pc:sldMasterChg chg="delSldLayout">
        <pc:chgData name="Chung Lai Johnny Wan" userId="845dcd57-0ca4-421d-bce9-c9d046037f35" providerId="ADAL" clId="{476FECD9-7C13-4C1B-9749-0127A61482A8}" dt="2026-02-15T21:32:06.639" v="164" actId="2696"/>
        <pc:sldMasterMkLst>
          <pc:docMk/>
          <pc:sldMasterMk cId="1990025692" sldId="2147483675"/>
        </pc:sldMasterMkLst>
        <pc:sldLayoutChg chg="del">
          <pc:chgData name="Chung Lai Johnny Wan" userId="845dcd57-0ca4-421d-bce9-c9d046037f35" providerId="ADAL" clId="{476FECD9-7C13-4C1B-9749-0127A61482A8}" dt="2026-02-15T21:32:06.639" v="164" actId="2696"/>
          <pc:sldLayoutMkLst>
            <pc:docMk/>
            <pc:sldMasterMk cId="1990025692" sldId="2147483675"/>
            <pc:sldLayoutMk cId="3768391307" sldId="214748368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15/02/2026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a:t>
            </a:fld>
            <a:endParaRPr lang="en-GB"/>
          </a:p>
        </p:txBody>
      </p:sp>
    </p:spTree>
    <p:extLst>
      <p:ext uri="{BB962C8B-B14F-4D97-AF65-F5344CB8AC3E}">
        <p14:creationId xmlns:p14="http://schemas.microsoft.com/office/powerpoint/2010/main" val="1378259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1383771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8DCA3-94D3-B02F-D6C8-5528F5A1AA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091402-C9B9-F1EA-E901-B145B8384E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297561-1247-70E4-A8A2-231C10DDE3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F87E60-BFA9-34EA-7BFC-85A0A86D193F}"/>
              </a:ext>
            </a:extLst>
          </p:cNvPr>
          <p:cNvSpPr>
            <a:spLocks noGrp="1"/>
          </p:cNvSpPr>
          <p:nvPr>
            <p:ph type="sldNum" sz="quarter" idx="5"/>
          </p:nvPr>
        </p:nvSpPr>
        <p:spPr/>
        <p:txBody>
          <a:bodyPr/>
          <a:lstStyle/>
          <a:p>
            <a:fld id="{D3BD075C-D0CD-4F41-93C9-0B6DF6D55B16}" type="slidenum">
              <a:rPr lang="en-GB" smtClean="0"/>
              <a:pPr/>
              <a:t>7</a:t>
            </a:fld>
            <a:endParaRPr lang="en-GB"/>
          </a:p>
        </p:txBody>
      </p:sp>
    </p:spTree>
    <p:extLst>
      <p:ext uri="{BB962C8B-B14F-4D97-AF65-F5344CB8AC3E}">
        <p14:creationId xmlns:p14="http://schemas.microsoft.com/office/powerpoint/2010/main" val="1729956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8</a:t>
            </a:fld>
            <a:endParaRPr lang="en-GB"/>
          </a:p>
        </p:txBody>
      </p:sp>
    </p:spTree>
    <p:extLst>
      <p:ext uri="{BB962C8B-B14F-4D97-AF65-F5344CB8AC3E}">
        <p14:creationId xmlns:p14="http://schemas.microsoft.com/office/powerpoint/2010/main" val="2129936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9</a:t>
            </a:fld>
            <a:endParaRPr lang="en-GB"/>
          </a:p>
        </p:txBody>
      </p:sp>
    </p:spTree>
    <p:extLst>
      <p:ext uri="{BB962C8B-B14F-4D97-AF65-F5344CB8AC3E}">
        <p14:creationId xmlns:p14="http://schemas.microsoft.com/office/powerpoint/2010/main" val="1298306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D23C4-C848-3092-1B61-63348A6C42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C50BAE-A530-138B-E750-C24439DF3A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90E040-0D85-2740-3578-275F86137B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4FBA3A-0A0C-A77F-0AEE-A760D677CCC0}"/>
              </a:ext>
            </a:extLst>
          </p:cNvPr>
          <p:cNvSpPr>
            <a:spLocks noGrp="1"/>
          </p:cNvSpPr>
          <p:nvPr>
            <p:ph type="sldNum" sz="quarter" idx="5"/>
          </p:nvPr>
        </p:nvSpPr>
        <p:spPr/>
        <p:txBody>
          <a:bodyPr/>
          <a:lstStyle/>
          <a:p>
            <a:fld id="{D3BD075C-D0CD-4F41-93C9-0B6DF6D55B16}" type="slidenum">
              <a:rPr lang="en-GB" smtClean="0"/>
              <a:pPr/>
              <a:t>10</a:t>
            </a:fld>
            <a:endParaRPr lang="en-GB"/>
          </a:p>
        </p:txBody>
      </p:sp>
    </p:spTree>
    <p:extLst>
      <p:ext uri="{BB962C8B-B14F-4D97-AF65-F5344CB8AC3E}">
        <p14:creationId xmlns:p14="http://schemas.microsoft.com/office/powerpoint/2010/main" val="2423210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11</a:t>
            </a:fld>
            <a:endParaRPr lang="en-GB"/>
          </a:p>
        </p:txBody>
      </p:sp>
    </p:spTree>
    <p:extLst>
      <p:ext uri="{BB962C8B-B14F-4D97-AF65-F5344CB8AC3E}">
        <p14:creationId xmlns:p14="http://schemas.microsoft.com/office/powerpoint/2010/main" val="1816865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6FFFC-165B-C86E-26CB-86A841C45D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B3CC99-87DD-83FA-158F-C1D13136A2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A96C9-A465-B3BD-AED4-5F890BCD10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602BEF-2EF9-A726-D4D2-2CF9C168C499}"/>
              </a:ext>
            </a:extLst>
          </p:cNvPr>
          <p:cNvSpPr>
            <a:spLocks noGrp="1"/>
          </p:cNvSpPr>
          <p:nvPr>
            <p:ph type="sldNum" sz="quarter" idx="5"/>
          </p:nvPr>
        </p:nvSpPr>
        <p:spPr/>
        <p:txBody>
          <a:bodyPr/>
          <a:lstStyle/>
          <a:p>
            <a:fld id="{D3BD075C-D0CD-4F41-93C9-0B6DF6D55B16}" type="slidenum">
              <a:rPr lang="en-GB" smtClean="0"/>
              <a:pPr/>
              <a:t>13</a:t>
            </a:fld>
            <a:endParaRPr lang="en-GB"/>
          </a:p>
        </p:txBody>
      </p:sp>
    </p:spTree>
    <p:extLst>
      <p:ext uri="{BB962C8B-B14F-4D97-AF65-F5344CB8AC3E}">
        <p14:creationId xmlns:p14="http://schemas.microsoft.com/office/powerpoint/2010/main" val="1702852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14</a:t>
            </a:fld>
            <a:endParaRPr lang="en-GB"/>
          </a:p>
        </p:txBody>
      </p:sp>
    </p:spTree>
    <p:extLst>
      <p:ext uri="{BB962C8B-B14F-4D97-AF65-F5344CB8AC3E}">
        <p14:creationId xmlns:p14="http://schemas.microsoft.com/office/powerpoint/2010/main" val="1180492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91BA3-F7E2-CD0E-E851-0B6582DB21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E6C526-A520-7340-1C52-8C8A8FDEE7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5AE603-CF72-4CFA-13F9-C4765790AE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BC9BD6-AA45-37D5-75A4-7D061AF089A1}"/>
              </a:ext>
            </a:extLst>
          </p:cNvPr>
          <p:cNvSpPr>
            <a:spLocks noGrp="1"/>
          </p:cNvSpPr>
          <p:nvPr>
            <p:ph type="sldNum" sz="quarter" idx="5"/>
          </p:nvPr>
        </p:nvSpPr>
        <p:spPr/>
        <p:txBody>
          <a:bodyPr/>
          <a:lstStyle/>
          <a:p>
            <a:fld id="{D3BD075C-D0CD-4F41-93C9-0B6DF6D55B16}" type="slidenum">
              <a:rPr lang="en-GB" smtClean="0"/>
              <a:pPr/>
              <a:t>15</a:t>
            </a:fld>
            <a:endParaRPr lang="en-GB"/>
          </a:p>
        </p:txBody>
      </p:sp>
    </p:spTree>
    <p:extLst>
      <p:ext uri="{BB962C8B-B14F-4D97-AF65-F5344CB8AC3E}">
        <p14:creationId xmlns:p14="http://schemas.microsoft.com/office/powerpoint/2010/main" val="29568207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18</a:t>
            </a:fld>
            <a:endParaRPr lang="en-GB"/>
          </a:p>
        </p:txBody>
      </p:sp>
    </p:spTree>
    <p:extLst>
      <p:ext uri="{BB962C8B-B14F-4D97-AF65-F5344CB8AC3E}">
        <p14:creationId xmlns:p14="http://schemas.microsoft.com/office/powerpoint/2010/main" val="8473844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19</a:t>
            </a:fld>
            <a:endParaRPr lang="en-GB"/>
          </a:p>
        </p:txBody>
      </p:sp>
    </p:spTree>
    <p:extLst>
      <p:ext uri="{BB962C8B-B14F-4D97-AF65-F5344CB8AC3E}">
        <p14:creationId xmlns:p14="http://schemas.microsoft.com/office/powerpoint/2010/main" val="3064784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20</a:t>
            </a:fld>
            <a:endParaRPr lang="en-GB"/>
          </a:p>
        </p:txBody>
      </p:sp>
    </p:spTree>
    <p:extLst>
      <p:ext uri="{BB962C8B-B14F-4D97-AF65-F5344CB8AC3E}">
        <p14:creationId xmlns:p14="http://schemas.microsoft.com/office/powerpoint/2010/main" val="4971854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22</a:t>
            </a:fld>
            <a:endParaRPr lang="en-GB"/>
          </a:p>
        </p:txBody>
      </p:sp>
    </p:spTree>
    <p:extLst>
      <p:ext uri="{BB962C8B-B14F-4D97-AF65-F5344CB8AC3E}">
        <p14:creationId xmlns:p14="http://schemas.microsoft.com/office/powerpoint/2010/main" val="2996188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9A7CCC-6A93-4C01-8DFA-6A536C771D9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4086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C1C1B-18B5-E57C-391A-5A93D00FFD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5B1D19-84A7-D735-AFEB-F25FF3231F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7DDD3B-A2CB-7E77-363B-5F0752538F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9FC955-0E25-AE4B-A720-C6F4B3B6DE63}"/>
              </a:ext>
            </a:extLst>
          </p:cNvPr>
          <p:cNvSpPr>
            <a:spLocks noGrp="1"/>
          </p:cNvSpPr>
          <p:nvPr>
            <p:ph type="sldNum" sz="quarter" idx="5"/>
          </p:nvPr>
        </p:nvSpPr>
        <p:spPr/>
        <p:txBody>
          <a:bodyPr/>
          <a:lstStyle/>
          <a:p>
            <a:fld id="{D3BD075C-D0CD-4F41-93C9-0B6DF6D55B16}" type="slidenum">
              <a:rPr lang="en-GB" smtClean="0"/>
              <a:pPr/>
              <a:t>31</a:t>
            </a:fld>
            <a:endParaRPr lang="en-GB"/>
          </a:p>
        </p:txBody>
      </p:sp>
    </p:spTree>
    <p:extLst>
      <p:ext uri="{BB962C8B-B14F-4D97-AF65-F5344CB8AC3E}">
        <p14:creationId xmlns:p14="http://schemas.microsoft.com/office/powerpoint/2010/main" val="19488195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32</a:t>
            </a:fld>
            <a:endParaRPr lang="en-GB"/>
          </a:p>
        </p:txBody>
      </p:sp>
    </p:spTree>
    <p:extLst>
      <p:ext uri="{BB962C8B-B14F-4D97-AF65-F5344CB8AC3E}">
        <p14:creationId xmlns:p14="http://schemas.microsoft.com/office/powerpoint/2010/main" val="29693301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33</a:t>
            </a:fld>
            <a:endParaRPr lang="en-GB"/>
          </a:p>
        </p:txBody>
      </p:sp>
    </p:spTree>
    <p:extLst>
      <p:ext uri="{BB962C8B-B14F-4D97-AF65-F5344CB8AC3E}">
        <p14:creationId xmlns:p14="http://schemas.microsoft.com/office/powerpoint/2010/main" val="25095211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34</a:t>
            </a:fld>
            <a:endParaRPr lang="en-GB"/>
          </a:p>
        </p:txBody>
      </p:sp>
    </p:spTree>
    <p:extLst>
      <p:ext uri="{BB962C8B-B14F-4D97-AF65-F5344CB8AC3E}">
        <p14:creationId xmlns:p14="http://schemas.microsoft.com/office/powerpoint/2010/main" val="27886898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D8487-95A6-5F9F-CBB1-F35FB83A76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F324A5-22D2-0A17-BED6-E8B9FE688A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3160C7-E78D-1E90-FAE9-A3213B5D6E2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6A42DD-DEF8-DBC0-3B1E-E4C20BD798DF}"/>
              </a:ext>
            </a:extLst>
          </p:cNvPr>
          <p:cNvSpPr>
            <a:spLocks noGrp="1"/>
          </p:cNvSpPr>
          <p:nvPr>
            <p:ph type="sldNum" sz="quarter" idx="5"/>
          </p:nvPr>
        </p:nvSpPr>
        <p:spPr/>
        <p:txBody>
          <a:bodyPr/>
          <a:lstStyle/>
          <a:p>
            <a:fld id="{D3BD075C-D0CD-4F41-93C9-0B6DF6D55B16}" type="slidenum">
              <a:rPr lang="en-GB" smtClean="0"/>
              <a:pPr/>
              <a:t>38</a:t>
            </a:fld>
            <a:endParaRPr lang="en-GB"/>
          </a:p>
        </p:txBody>
      </p:sp>
    </p:spTree>
    <p:extLst>
      <p:ext uri="{BB962C8B-B14F-4D97-AF65-F5344CB8AC3E}">
        <p14:creationId xmlns:p14="http://schemas.microsoft.com/office/powerpoint/2010/main" val="4153348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15/02/2026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15/02/2026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15/02/2026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15/02/2026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15/02/2026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15/02/2026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15/02/2026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15/02/2026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15/02/2026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15/02/2026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15/02/2026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15/02/2026</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0_Title Slide">
    <p:spTree>
      <p:nvGrpSpPr>
        <p:cNvPr id="1" name=""/>
        <p:cNvGrpSpPr/>
        <p:nvPr/>
      </p:nvGrpSpPr>
      <p:grpSpPr>
        <a:xfrm>
          <a:off x="0" y="0"/>
          <a:ext cx="0" cy="0"/>
          <a:chOff x="0" y="0"/>
          <a:chExt cx="0" cy="0"/>
        </a:xfrm>
      </p:grpSpPr>
      <p:pic>
        <p:nvPicPr>
          <p:cNvPr id="4" name="Picture 3" descr="A graph with different colored bars&#10;&#10;Description automatically generated with medium confidence">
            <a:extLst>
              <a:ext uri="{FF2B5EF4-FFF2-40B4-BE49-F238E27FC236}">
                <a16:creationId xmlns:a16="http://schemas.microsoft.com/office/drawing/2014/main" id="{0C2C2821-DE01-C699-529B-674A32D6BBF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08365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15/02/2026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apply-start-up-loan"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gov.uk/business-finance-support"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rowdforangels.co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hydonate.com/blog/crowdfunding-platforms-in-uk/"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ritish-business-bank.co.uk/business-guidance/guidance-articles/finance/angel-investment"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rVudlyWqo8Q&amp;t=29s" TargetMode="External"/><Relationship Id="rId2" Type="http://schemas.openxmlformats.org/officeDocument/2006/relationships/slideLayout" Target="../slideLayouts/slideLayout2.xml"/><Relationship Id="rId1" Type="http://schemas.openxmlformats.org/officeDocument/2006/relationships/video" Target="https://www.youtube.com/embed/rVudlyWqo8Q?start=29&amp;feature=oembed" TargetMode="External"/><Relationship Id="rId4" Type="http://schemas.openxmlformats.org/officeDocument/2006/relationships/image" Target="../media/image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thisismoney.co.uk/money/smallbusiness/article-2809685/Top-25-self-entrepreneurs-started-small-sums-money.htm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MpftE7RwQnM?si=nhxgcshftBAn6DZM" TargetMode="External"/><Relationship Id="rId2" Type="http://schemas.openxmlformats.org/officeDocument/2006/relationships/hyperlink" Target="https://www.thisisnotfinancialadvice.co.uk/p/from-garage-to-global-the-incredibl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XX8jmlSj5D8?start=1&amp;feature=oembed"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04BCD5-A62B-4FD2-884E-FF5F62D1504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69AA8BA0-5108-9234-90BF-060A90C6B9A3}"/>
              </a:ext>
            </a:extLst>
          </p:cNvPr>
          <p:cNvSpPr txBox="1"/>
          <p:nvPr/>
        </p:nvSpPr>
        <p:spPr>
          <a:xfrm>
            <a:off x="1007096" y="2228870"/>
            <a:ext cx="8136904" cy="584775"/>
          </a:xfrm>
          <a:prstGeom prst="rect">
            <a:avLst/>
          </a:prstGeom>
          <a:noFill/>
        </p:spPr>
        <p:txBody>
          <a:bodyPr wrap="square">
            <a:spAutoFit/>
          </a:bodyPr>
          <a:lstStyle/>
          <a:p>
            <a:pPr algn="ctr"/>
            <a:r>
              <a:rPr lang="en-GB" sz="3200" b="1" i="0" dirty="0">
                <a:solidFill>
                  <a:schemeClr val="bg1"/>
                </a:solidFill>
                <a:effectLst/>
                <a:latin typeface="-apple-system"/>
              </a:rPr>
              <a:t>Raising Finance</a:t>
            </a:r>
            <a:endParaRPr lang="en-US" sz="1400" dirty="0">
              <a:solidFill>
                <a:schemeClr val="bg1"/>
              </a:solidFill>
            </a:endParaRPr>
          </a:p>
        </p:txBody>
      </p:sp>
      <p:pic>
        <p:nvPicPr>
          <p:cNvPr id="7" name="Picture 6">
            <a:extLst>
              <a:ext uri="{FF2B5EF4-FFF2-40B4-BE49-F238E27FC236}">
                <a16:creationId xmlns:a16="http://schemas.microsoft.com/office/drawing/2014/main" id="{736E5B29-E32C-2F2F-7936-D7E1AE88D4E9}"/>
              </a:ext>
            </a:extLst>
          </p:cNvPr>
          <p:cNvPicPr>
            <a:picLocks noChangeAspect="1"/>
          </p:cNvPicPr>
          <p:nvPr/>
        </p:nvPicPr>
        <p:blipFill>
          <a:blip r:embed="rId3"/>
          <a:stretch>
            <a:fillRect/>
          </a:stretch>
        </p:blipFill>
        <p:spPr>
          <a:xfrm>
            <a:off x="2267744" y="2956310"/>
            <a:ext cx="5084505" cy="3194581"/>
          </a:xfrm>
          <a:prstGeom prst="rect">
            <a:avLst/>
          </a:prstGeom>
        </p:spPr>
      </p:pic>
    </p:spTree>
    <p:extLst>
      <p:ext uri="{BB962C8B-B14F-4D97-AF65-F5344CB8AC3E}">
        <p14:creationId xmlns:p14="http://schemas.microsoft.com/office/powerpoint/2010/main" val="787300860"/>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981822"/>
            <a:ext cx="9036496" cy="4391394"/>
          </a:xfrm>
        </p:spPr>
        <p:txBody>
          <a:bodyPr>
            <a:normAutofit/>
          </a:bodyPr>
          <a:lstStyle/>
          <a:p>
            <a:pPr marL="0" indent="0">
              <a:lnSpc>
                <a:spcPct val="90000"/>
              </a:lnSpc>
              <a:buNone/>
            </a:pPr>
            <a:r>
              <a:rPr lang="en-GB" sz="2800" dirty="0"/>
              <a:t>We</a:t>
            </a:r>
          </a:p>
          <a:p>
            <a:pPr marL="0" indent="0">
              <a:lnSpc>
                <a:spcPct val="90000"/>
              </a:lnSpc>
              <a:buNone/>
            </a:pPr>
            <a:endParaRPr lang="en-GB" sz="2800" dirty="0"/>
          </a:p>
          <a:p>
            <a:pPr>
              <a:lnSpc>
                <a:spcPct val="90000"/>
              </a:lnSpc>
              <a:buClr>
                <a:srgbClr val="0070C0"/>
              </a:buClr>
              <a:buFont typeface="Wingdings" panose="05000000000000000000" pitchFamily="2" charset="2"/>
              <a:buChar char="q"/>
            </a:pPr>
            <a:r>
              <a:rPr lang="en-GB" sz="2800" dirty="0"/>
              <a:t>Explored the business environment, industry/sector, and competitors.</a:t>
            </a:r>
          </a:p>
          <a:p>
            <a:pPr>
              <a:lnSpc>
                <a:spcPct val="90000"/>
              </a:lnSpc>
              <a:buClr>
                <a:srgbClr val="0070C0"/>
              </a:buClr>
              <a:buFont typeface="Wingdings" panose="05000000000000000000" pitchFamily="2" charset="2"/>
              <a:buChar char="q"/>
            </a:pPr>
            <a:endParaRPr lang="en-GB" sz="2800" dirty="0"/>
          </a:p>
          <a:p>
            <a:pPr>
              <a:lnSpc>
                <a:spcPct val="90000"/>
              </a:lnSpc>
              <a:buClr>
                <a:srgbClr val="0070C0"/>
              </a:buClr>
              <a:buFont typeface="Wingdings" panose="05000000000000000000" pitchFamily="2" charset="2"/>
              <a:buChar char="q"/>
            </a:pPr>
            <a:r>
              <a:rPr lang="en-GB" sz="2800" dirty="0"/>
              <a:t>Explained and applied the PESTEL analysis</a:t>
            </a:r>
          </a:p>
          <a:p>
            <a:pPr marL="0" indent="0">
              <a:lnSpc>
                <a:spcPct val="90000"/>
              </a:lnSpc>
              <a:buNone/>
            </a:pPr>
            <a:endParaRPr lang="en-GB" sz="2800" dirty="0"/>
          </a:p>
          <a:p>
            <a:pPr marL="0" indent="0">
              <a:lnSpc>
                <a:spcPct val="90000"/>
              </a:lnSpc>
              <a:buNone/>
            </a:pPr>
            <a:endParaRPr lang="en-GB" sz="2800" dirty="0"/>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Clr>
                <a:srgbClr val="0070C0"/>
              </a:buClr>
              <a:buNone/>
            </a:pPr>
            <a:endParaRPr lang="en-GB" sz="2800" dirty="0"/>
          </a:p>
          <a:p>
            <a:pPr>
              <a:lnSpc>
                <a:spcPct val="90000"/>
              </a:lnSpc>
              <a:buClr>
                <a:srgbClr val="0070C0"/>
              </a:buClr>
              <a:buFont typeface="Wingdings" panose="05000000000000000000" pitchFamily="2" charset="2"/>
              <a:buChar char="q"/>
            </a:pPr>
            <a:r>
              <a:rPr lang="en-GB" sz="2800" dirty="0"/>
              <a:t>Explore the different finance options for SMEs/Startups</a:t>
            </a:r>
          </a:p>
          <a:p>
            <a:pPr marL="0" indent="0">
              <a:lnSpc>
                <a:spcPct val="90000"/>
              </a:lnSpc>
              <a:buClr>
                <a:srgbClr val="0070C0"/>
              </a:buClr>
              <a:buNone/>
            </a:pPr>
            <a:endParaRPr lang="en-GB" sz="2800" dirty="0"/>
          </a:p>
          <a:p>
            <a:pPr>
              <a:lnSpc>
                <a:spcPct val="90000"/>
              </a:lnSpc>
              <a:buClr>
                <a:srgbClr val="0070C0"/>
              </a:buClr>
              <a:buFont typeface="Wingdings" panose="05000000000000000000" pitchFamily="2" charset="2"/>
              <a:buChar char="q"/>
            </a:pPr>
            <a:r>
              <a:rPr lang="en-GB" sz="2800" dirty="0"/>
              <a:t>Apply theory to practice by looking at your funding choices</a:t>
            </a:r>
          </a:p>
          <a:p>
            <a:pPr>
              <a:lnSpc>
                <a:spcPct val="90000"/>
              </a:lnSpc>
              <a:buClr>
                <a:srgbClr val="0070C0"/>
              </a:buClr>
              <a:buFont typeface="Wingdings" panose="05000000000000000000" pitchFamily="2" charset="2"/>
              <a:buChar char="q"/>
            </a:pPr>
            <a:endParaRPr lang="en-GB" sz="2800" dirty="0"/>
          </a:p>
          <a:p>
            <a:pPr>
              <a:lnSpc>
                <a:spcPct val="90000"/>
              </a:lnSpc>
              <a:buClr>
                <a:srgbClr val="0070C0"/>
              </a:buClr>
              <a:buFont typeface="Wingdings" panose="05000000000000000000" pitchFamily="2" charset="2"/>
              <a:buChar char="q"/>
            </a:pPr>
            <a:r>
              <a:rPr lang="en-GB" sz="2800" dirty="0"/>
              <a:t>Work on your Cash Flow for your business idea</a:t>
            </a:r>
          </a:p>
          <a:p>
            <a:pPr>
              <a:lnSpc>
                <a:spcPct val="90000"/>
              </a:lnSpc>
              <a:buClr>
                <a:srgbClr val="0070C0"/>
              </a:buClr>
              <a:buFont typeface="Wingdings" panose="05000000000000000000" pitchFamily="2" charset="2"/>
              <a:buChar char="q"/>
            </a:pPr>
            <a:endParaRPr lang="en-GB" sz="2800" dirty="0"/>
          </a:p>
          <a:p>
            <a:pPr marL="0" indent="0">
              <a:lnSpc>
                <a:spcPct val="90000"/>
              </a:lnSpc>
              <a:buClr>
                <a:srgbClr val="0070C0"/>
              </a:buClr>
              <a:buNone/>
            </a:pPr>
            <a:endParaRPr lang="en-GB" sz="2800" dirty="0"/>
          </a:p>
          <a:p>
            <a:pPr marL="0" indent="0">
              <a:buClr>
                <a:srgbClr val="0070C0"/>
              </a:buClr>
              <a:buNone/>
            </a:pPr>
            <a:endParaRPr lang="en-GB" sz="2800"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27F15DA-E5F1-253C-08AC-4015D326F045}"/>
              </a:ext>
            </a:extLst>
          </p:cNvPr>
          <p:cNvSpPr>
            <a:spLocks noGrp="1"/>
          </p:cNvSpPr>
          <p:nvPr>
            <p:ph type="title"/>
          </p:nvPr>
        </p:nvSpPr>
        <p:spPr/>
        <p:txBody>
          <a:bodyPr>
            <a:normAutofit/>
          </a:bodyPr>
          <a:lstStyle/>
          <a:p>
            <a:r>
              <a:rPr lang="en-US" sz="2800" b="1" dirty="0">
                <a:highlight>
                  <a:srgbClr val="FFFF00"/>
                </a:highlight>
              </a:rPr>
              <a:t>Share your thoughts</a:t>
            </a:r>
            <a:endParaRPr lang="en-GB" sz="2800" dirty="0">
              <a:highlight>
                <a:srgbClr val="FFFF00"/>
              </a:highlight>
            </a:endParaRPr>
          </a:p>
        </p:txBody>
      </p:sp>
      <p:sp>
        <p:nvSpPr>
          <p:cNvPr id="3" name="Content Placeholder 2">
            <a:extLst>
              <a:ext uri="{FF2B5EF4-FFF2-40B4-BE49-F238E27FC236}">
                <a16:creationId xmlns:a16="http://schemas.microsoft.com/office/drawing/2014/main" id="{B1D0E85C-A8D4-2514-BF90-3420AF2A9CBD}"/>
              </a:ext>
            </a:extLst>
          </p:cNvPr>
          <p:cNvSpPr>
            <a:spLocks noGrp="1"/>
          </p:cNvSpPr>
          <p:nvPr>
            <p:ph idx="1"/>
          </p:nvPr>
        </p:nvSpPr>
        <p:spPr/>
        <p:txBody>
          <a:bodyPr>
            <a:normAutofit/>
          </a:bodyPr>
          <a:lstStyle/>
          <a:p>
            <a:pPr marL="0" indent="0">
              <a:buNone/>
            </a:pPr>
            <a:r>
              <a:rPr lang="en-US" dirty="0"/>
              <a:t>  </a:t>
            </a:r>
          </a:p>
          <a:p>
            <a:pPr marL="0" indent="0">
              <a:buNone/>
            </a:pPr>
            <a:endParaRPr lang="en-US" dirty="0"/>
          </a:p>
          <a:p>
            <a:pPr marL="0" indent="0">
              <a:buNone/>
            </a:pPr>
            <a:r>
              <a:rPr lang="en-US" b="1" dirty="0"/>
              <a:t>What is Funding, and why is it important in business? </a:t>
            </a:r>
            <a:endParaRPr lang="en-GB" b="1" dirty="0"/>
          </a:p>
        </p:txBody>
      </p:sp>
      <p:sp>
        <p:nvSpPr>
          <p:cNvPr id="4" name="Slide Number Placeholder 3">
            <a:extLst>
              <a:ext uri="{FF2B5EF4-FFF2-40B4-BE49-F238E27FC236}">
                <a16:creationId xmlns:a16="http://schemas.microsoft.com/office/drawing/2014/main" id="{69545C10-9595-DA72-13E5-D1B5F802E4DA}"/>
              </a:ext>
            </a:extLst>
          </p:cNvPr>
          <p:cNvSpPr>
            <a:spLocks noGrp="1"/>
          </p:cNvSpPr>
          <p:nvPr>
            <p:ph type="sldNum" sz="quarter" idx="12"/>
          </p:nvPr>
        </p:nvSpPr>
        <p:spPr/>
        <p:txBody>
          <a:bodyPr anchor="ctr">
            <a:normAutofit/>
          </a:bodyPr>
          <a:lstStyle/>
          <a:p>
            <a:pPr>
              <a:spcAft>
                <a:spcPts val="600"/>
              </a:spcAft>
            </a:pPr>
            <a:fld id="{C3F65BB1-9206-4D7F-97F9-47DCC7DC6334}" type="slidenum">
              <a:rPr lang="en-GB" smtClean="0"/>
              <a:pPr>
                <a:spcAft>
                  <a:spcPts val="600"/>
                </a:spcAft>
              </a:pPr>
              <a:t>4</a:t>
            </a:fld>
            <a:endParaRPr lang="en-GB"/>
          </a:p>
        </p:txBody>
      </p:sp>
    </p:spTree>
    <p:extLst>
      <p:ext uri="{BB962C8B-B14F-4D97-AF65-F5344CB8AC3E}">
        <p14:creationId xmlns:p14="http://schemas.microsoft.com/office/powerpoint/2010/main" val="2499111187"/>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268760"/>
            <a:ext cx="9036496" cy="4464496"/>
          </a:xfrm>
        </p:spPr>
        <p:txBody>
          <a:bodyPr>
            <a:normAutofit fontScale="70000" lnSpcReduction="20000"/>
          </a:bodyPr>
          <a:lstStyle/>
          <a:p>
            <a:pPr marL="0" indent="0">
              <a:buClr>
                <a:srgbClr val="007DC3"/>
              </a:buClr>
              <a:buNone/>
            </a:pPr>
            <a:endParaRPr lang="en-GB" dirty="0"/>
          </a:p>
          <a:p>
            <a:pPr>
              <a:buClr>
                <a:srgbClr val="007DC3"/>
              </a:buClr>
              <a:buFont typeface="Wingdings" panose="05000000000000000000" pitchFamily="2" charset="2"/>
              <a:buChar char="q"/>
            </a:pPr>
            <a:r>
              <a:rPr lang="en-GB" dirty="0"/>
              <a:t>One of the </a:t>
            </a:r>
            <a:r>
              <a:rPr lang="en-GB" b="1" dirty="0">
                <a:solidFill>
                  <a:srgbClr val="FF0000"/>
                </a:solidFill>
              </a:rPr>
              <a:t>unique talents of entrepreneurs </a:t>
            </a:r>
            <a:r>
              <a:rPr lang="en-GB" dirty="0"/>
              <a:t>is </a:t>
            </a:r>
            <a:r>
              <a:rPr lang="en-GB" b="1" dirty="0">
                <a:solidFill>
                  <a:srgbClr val="FF0000"/>
                </a:solidFill>
              </a:rPr>
              <a:t>finding the resources</a:t>
            </a:r>
            <a:r>
              <a:rPr lang="en-GB" dirty="0"/>
              <a:t> to launch their business ideas.</a:t>
            </a:r>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Funding means… MONEY and it is a resource that plays a crucial part in all entrepreneurial journeys.</a:t>
            </a:r>
          </a:p>
          <a:p>
            <a:pPr marL="0" indent="0">
              <a:buClr>
                <a:srgbClr val="007DC3"/>
              </a:buClr>
              <a:buNone/>
            </a:pPr>
            <a:endParaRPr lang="en-GB" dirty="0"/>
          </a:p>
          <a:p>
            <a:pPr>
              <a:buClr>
                <a:srgbClr val="007DC3"/>
              </a:buClr>
              <a:buFont typeface="Wingdings" panose="05000000000000000000" pitchFamily="2" charset="2"/>
              <a:buChar char="q"/>
            </a:pPr>
            <a:r>
              <a:rPr lang="en-GB" dirty="0"/>
              <a:t>Funding refers to the money required to start and run a business. It is a financial investment in a company for product development, manufacturing, expansion, sales and marketing, office spaces, and inventory.</a:t>
            </a:r>
          </a:p>
          <a:p>
            <a:pPr marL="0" indent="0">
              <a:buClr>
                <a:srgbClr val="007DC3"/>
              </a:buClr>
              <a:buNone/>
            </a:pPr>
            <a:endParaRPr lang="en-GB" dirty="0"/>
          </a:p>
          <a:p>
            <a:pPr>
              <a:buClr>
                <a:srgbClr val="007DC3"/>
              </a:buClr>
              <a:buFont typeface="Wingdings" panose="05000000000000000000" pitchFamily="2" charset="2"/>
              <a:buChar char="q"/>
            </a:pPr>
            <a:r>
              <a:rPr lang="en-GB" dirty="0"/>
              <a:t>Anyone might have a great business idea but…..without the necessary funding…it will remain a great idea only…….</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Raising funding</a:t>
            </a:r>
            <a:endParaRPr lang="en-GB" sz="3600" b="1" dirty="0">
              <a:highlight>
                <a:srgbClr val="FFFF00"/>
              </a:highlight>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268760"/>
            <a:ext cx="9036496" cy="4464496"/>
          </a:xfrm>
        </p:spPr>
        <p:txBody>
          <a:bodyPr>
            <a:normAutofit fontScale="85000" lnSpcReduction="20000"/>
          </a:bodyPr>
          <a:lstStyle/>
          <a:p>
            <a:pPr marL="0" indent="0">
              <a:buClr>
                <a:srgbClr val="007DC3"/>
              </a:buClr>
              <a:buNone/>
            </a:pPr>
            <a:endParaRPr lang="en-GB" dirty="0"/>
          </a:p>
          <a:p>
            <a:pPr>
              <a:buClr>
                <a:srgbClr val="007DC3"/>
              </a:buClr>
              <a:buFont typeface="Wingdings" panose="05000000000000000000" pitchFamily="2" charset="2"/>
              <a:buChar char="q"/>
            </a:pPr>
            <a:r>
              <a:rPr lang="en-GB" dirty="0"/>
              <a:t>Whether it is a small bakery or a large tech company, every business needs money at different stages, and how they get that money can impact their success.</a:t>
            </a:r>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There are </a:t>
            </a:r>
            <a:r>
              <a:rPr lang="en-GB" b="1" i="1" dirty="0">
                <a:solidFill>
                  <a:srgbClr val="FF0000"/>
                </a:solidFill>
              </a:rPr>
              <a:t>many different types of funding/ finance</a:t>
            </a:r>
            <a:r>
              <a:rPr lang="en-GB" dirty="0"/>
              <a:t> available, especially in the UK.</a:t>
            </a:r>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And entrepreneurs can access these funding options both to start their business ideas or to grow their existing companies.</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Raising funding</a:t>
            </a:r>
            <a:endParaRPr lang="en-GB" sz="3600" b="1" dirty="0">
              <a:highlight>
                <a:srgbClr val="FFFF00"/>
              </a:highlight>
            </a:endParaRPr>
          </a:p>
        </p:txBody>
      </p:sp>
    </p:spTree>
    <p:extLst>
      <p:ext uri="{BB962C8B-B14F-4D97-AF65-F5344CB8AC3E}">
        <p14:creationId xmlns:p14="http://schemas.microsoft.com/office/powerpoint/2010/main" val="19169259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79BE72-8475-9B14-0CFA-5DE286EB145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A322304-FE44-A38B-ACCD-E29C393E17B4}"/>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07085807-026D-1AEB-457B-877E62F6E81F}"/>
              </a:ext>
            </a:extLst>
          </p:cNvPr>
          <p:cNvSpPr txBox="1"/>
          <p:nvPr/>
        </p:nvSpPr>
        <p:spPr>
          <a:xfrm>
            <a:off x="1007096" y="2228870"/>
            <a:ext cx="8136904" cy="1938992"/>
          </a:xfrm>
          <a:prstGeom prst="rect">
            <a:avLst/>
          </a:prstGeom>
          <a:noFill/>
        </p:spPr>
        <p:txBody>
          <a:bodyPr wrap="square">
            <a:spAutoFit/>
          </a:bodyPr>
          <a:lstStyle/>
          <a:p>
            <a:pPr algn="ctr"/>
            <a:endParaRPr lang="en-US" sz="3200" b="1" dirty="0">
              <a:solidFill>
                <a:schemeClr val="bg1"/>
              </a:solidFill>
              <a:latin typeface="-apple-system"/>
            </a:endParaRPr>
          </a:p>
          <a:p>
            <a:pPr algn="ctr"/>
            <a:r>
              <a:rPr lang="en-US" sz="4400" b="1" dirty="0">
                <a:solidFill>
                  <a:schemeClr val="bg1"/>
                </a:solidFill>
                <a:latin typeface="-apple-system"/>
              </a:rPr>
              <a:t>Potential Sources of Business Funding</a:t>
            </a:r>
            <a:endParaRPr lang="en-US" sz="4400" dirty="0">
              <a:solidFill>
                <a:schemeClr val="bg1"/>
              </a:solidFill>
            </a:endParaRPr>
          </a:p>
        </p:txBody>
      </p:sp>
    </p:spTree>
    <p:extLst>
      <p:ext uri="{BB962C8B-B14F-4D97-AF65-F5344CB8AC3E}">
        <p14:creationId xmlns:p14="http://schemas.microsoft.com/office/powerpoint/2010/main" val="844487419"/>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076137"/>
            <a:ext cx="9036496" cy="4657119"/>
          </a:xfrm>
        </p:spPr>
        <p:txBody>
          <a:bodyPr>
            <a:normAutofit fontScale="85000" lnSpcReduction="10000"/>
          </a:bodyPr>
          <a:lstStyle/>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Government (national/local) backed loans or grants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Crowdfunding</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Business loans (commercial banks)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Family and friends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Angel investors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Venture capitalists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Personal funding</a:t>
            </a:r>
            <a:endParaRPr lang="en-GB"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Bootstrapping</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Raising funding</a:t>
            </a:r>
            <a:endParaRPr lang="en-GB" sz="3600" b="1" dirty="0">
              <a:highlight>
                <a:srgbClr val="FFFF00"/>
              </a:highlight>
            </a:endParaRPr>
          </a:p>
        </p:txBody>
      </p:sp>
    </p:spTree>
    <p:extLst>
      <p:ext uri="{BB962C8B-B14F-4D97-AF65-F5344CB8AC3E}">
        <p14:creationId xmlns:p14="http://schemas.microsoft.com/office/powerpoint/2010/main" val="17224104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96752"/>
            <a:ext cx="9036496" cy="4536504"/>
          </a:xfrm>
        </p:spPr>
        <p:txBody>
          <a:bodyPr>
            <a:normAutofit fontScale="85000" lnSpcReduction="10000"/>
          </a:bodyPr>
          <a:lstStyle/>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Government (national/local) backed loans or grants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Governments around the world, nationally or locally through the councils provide finance to startups or existing firms in form of loans or grants.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Government backed loans usually have </a:t>
            </a:r>
            <a:r>
              <a:rPr lang="en-GB" sz="3200" b="1" i="1" dirty="0">
                <a:solidFill>
                  <a:srgbClr val="FF0000"/>
                </a:solidFill>
                <a:ea typeface="Calibri" panose="020F0502020204030204" pitchFamily="34" charset="0"/>
                <a:cs typeface="Times New Roman" panose="02020603050405020304" pitchFamily="18" charset="0"/>
              </a:rPr>
              <a:t>much lower interest rates </a:t>
            </a:r>
            <a:r>
              <a:rPr lang="en-GB" sz="3200" dirty="0">
                <a:ea typeface="Calibri" panose="020F0502020204030204" pitchFamily="34" charset="0"/>
                <a:cs typeface="Times New Roman" panose="02020603050405020304" pitchFamily="18" charset="0"/>
              </a:rPr>
              <a:t>compare to the loans from commercial banks.</a:t>
            </a:r>
          </a:p>
          <a:p>
            <a:pPr>
              <a:lnSpc>
                <a:spcPct val="107000"/>
              </a:lnSpc>
              <a:spcAft>
                <a:spcPts val="800"/>
              </a:spcAft>
              <a:buClr>
                <a:srgbClr val="0070C0"/>
              </a:buClr>
              <a:buFont typeface="Wingdings" panose="05000000000000000000" pitchFamily="2" charset="2"/>
              <a:buChar char="q"/>
            </a:pPr>
            <a:r>
              <a:rPr lang="en-GB" sz="3200" b="1" i="1" dirty="0">
                <a:ea typeface="Calibri" panose="020F0502020204030204" pitchFamily="34" charset="0"/>
                <a:cs typeface="Times New Roman" panose="02020603050405020304" pitchFamily="18" charset="0"/>
              </a:rPr>
              <a:t>Grants are usually small amounts </a:t>
            </a:r>
            <a:r>
              <a:rPr lang="en-GB" sz="3200" dirty="0">
                <a:ea typeface="Calibri" panose="020F0502020204030204" pitchFamily="34" charset="0"/>
                <a:cs typeface="Times New Roman" panose="02020603050405020304" pitchFamily="18" charset="0"/>
              </a:rPr>
              <a:t>that startups do not need to pay back.</a:t>
            </a:r>
          </a:p>
          <a:p>
            <a:pPr>
              <a:lnSpc>
                <a:spcPct val="107000"/>
              </a:lnSpc>
              <a:spcAft>
                <a:spcPts val="800"/>
              </a:spcAft>
              <a:buClr>
                <a:srgbClr val="0070C0"/>
              </a:buClr>
              <a:buFont typeface="Wingdings" panose="05000000000000000000" pitchFamily="2" charset="2"/>
              <a:buChar char="q"/>
            </a:pPr>
            <a:endParaRPr lang="en-GB" sz="3200" dirty="0">
              <a:ea typeface="Calibri" panose="020F050202020403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07504" y="449060"/>
            <a:ext cx="8927976" cy="584775"/>
          </a:xfrm>
          <a:prstGeom prst="rect">
            <a:avLst/>
          </a:prstGeom>
          <a:noFill/>
        </p:spPr>
        <p:txBody>
          <a:bodyPr wrap="square" rtlCol="0">
            <a:spAutoFit/>
          </a:bodyPr>
          <a:lstStyle/>
          <a:p>
            <a:pPr algn="ctr">
              <a:buNone/>
            </a:pPr>
            <a:r>
              <a:rPr lang="en-GB" sz="3200" b="1" dirty="0">
                <a:highlight>
                  <a:srgbClr val="FFFF00"/>
                </a:highlight>
              </a:rPr>
              <a:t>Government loan/grants </a:t>
            </a:r>
            <a:endParaRPr lang="en-GB" sz="3600" b="1" dirty="0">
              <a:highlight>
                <a:srgbClr val="FFFF00"/>
              </a:highlight>
            </a:endParaRPr>
          </a:p>
        </p:txBody>
      </p:sp>
    </p:spTree>
    <p:extLst>
      <p:ext uri="{BB962C8B-B14F-4D97-AF65-F5344CB8AC3E}">
        <p14:creationId xmlns:p14="http://schemas.microsoft.com/office/powerpoint/2010/main" val="41420005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355C6-2C71-AA13-5C85-D0374E4CE0F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785337-37CA-78CE-8625-CFDDB4713E0C}"/>
              </a:ext>
            </a:extLst>
          </p:cNvPr>
          <p:cNvSpPr>
            <a:spLocks noGrp="1"/>
          </p:cNvSpPr>
          <p:nvPr>
            <p:ph idx="1"/>
          </p:nvPr>
        </p:nvSpPr>
        <p:spPr>
          <a:xfrm>
            <a:off x="107504" y="1196752"/>
            <a:ext cx="9036496" cy="4536504"/>
          </a:xfrm>
        </p:spPr>
        <p:txBody>
          <a:bodyPr>
            <a:normAutofit fontScale="77500" lnSpcReduction="20000"/>
          </a:bodyPr>
          <a:lstStyle/>
          <a:p>
            <a:pPr>
              <a:lnSpc>
                <a:spcPct val="107000"/>
              </a:lnSpc>
              <a:spcAft>
                <a:spcPts val="800"/>
              </a:spcAft>
              <a:buClr>
                <a:srgbClr val="0070C0"/>
              </a:buClr>
              <a:buFont typeface="Wingdings" panose="05000000000000000000" pitchFamily="2" charset="2"/>
              <a:buChar char="q"/>
            </a:pPr>
            <a:r>
              <a:rPr lang="en-GB" b="1" dirty="0"/>
              <a:t>Start Up Loans</a:t>
            </a:r>
            <a:r>
              <a:rPr lang="en-GB" dirty="0"/>
              <a:t>: </a:t>
            </a:r>
          </a:p>
          <a:p>
            <a:pPr lvl="1">
              <a:lnSpc>
                <a:spcPct val="107000"/>
              </a:lnSpc>
              <a:spcAft>
                <a:spcPts val="800"/>
              </a:spcAft>
              <a:buClr>
                <a:srgbClr val="0070C0"/>
              </a:buClr>
              <a:buFont typeface="Wingdings" panose="05000000000000000000" pitchFamily="2" charset="2"/>
              <a:buChar char="q"/>
            </a:pPr>
            <a:r>
              <a:rPr lang="en-GB" dirty="0"/>
              <a:t>The UK government offers unsecured personal loans ranging from £500 to £25,000 to start or grow your business. </a:t>
            </a:r>
          </a:p>
          <a:p>
            <a:pPr lvl="1">
              <a:lnSpc>
                <a:spcPct val="107000"/>
              </a:lnSpc>
              <a:spcAft>
                <a:spcPts val="800"/>
              </a:spcAft>
              <a:buClr>
                <a:srgbClr val="0070C0"/>
              </a:buClr>
              <a:buFont typeface="Wingdings" panose="05000000000000000000" pitchFamily="2" charset="2"/>
              <a:buChar char="q"/>
            </a:pPr>
            <a:r>
              <a:rPr lang="en-GB" dirty="0"/>
              <a:t>Successful applicants also receive up to 12 months of free mentoring. </a:t>
            </a:r>
          </a:p>
          <a:p>
            <a:pPr lvl="1">
              <a:lnSpc>
                <a:spcPct val="107000"/>
              </a:lnSpc>
              <a:spcAft>
                <a:spcPts val="800"/>
              </a:spcAft>
              <a:buClr>
                <a:srgbClr val="0070C0"/>
              </a:buClr>
              <a:buFont typeface="Wingdings" panose="05000000000000000000" pitchFamily="2" charset="2"/>
              <a:buChar char="q"/>
            </a:pPr>
            <a:r>
              <a:rPr lang="en-GB" b="1" dirty="0">
                <a:hlinkClick r:id="rId3"/>
              </a:rPr>
              <a:t>Government Loan Application</a:t>
            </a:r>
            <a:endParaRPr lang="en-GB" b="1" dirty="0"/>
          </a:p>
          <a:p>
            <a:pPr>
              <a:lnSpc>
                <a:spcPct val="107000"/>
              </a:lnSpc>
              <a:spcAft>
                <a:spcPts val="800"/>
              </a:spcAft>
              <a:buClr>
                <a:srgbClr val="0070C0"/>
              </a:buClr>
              <a:buFont typeface="Wingdings" panose="05000000000000000000" pitchFamily="2" charset="2"/>
              <a:buChar char="q"/>
            </a:pPr>
            <a:r>
              <a:rPr lang="en-GB" b="1" dirty="0"/>
              <a:t>Finance and Support for Your Business</a:t>
            </a:r>
            <a:r>
              <a:rPr lang="en-GB" dirty="0"/>
              <a:t>: </a:t>
            </a:r>
          </a:p>
          <a:p>
            <a:pPr lvl="1">
              <a:lnSpc>
                <a:spcPct val="107000"/>
              </a:lnSpc>
              <a:spcAft>
                <a:spcPts val="800"/>
              </a:spcAft>
              <a:buClr>
                <a:srgbClr val="0070C0"/>
              </a:buClr>
              <a:buFont typeface="Wingdings" panose="05000000000000000000" pitchFamily="2" charset="2"/>
              <a:buChar char="q"/>
            </a:pPr>
            <a:r>
              <a:rPr lang="en-GB" dirty="0"/>
              <a:t>A comprehensive directory of government-backed financial support, including grants and loans, tailored to various business needs. </a:t>
            </a:r>
          </a:p>
          <a:p>
            <a:pPr lvl="1">
              <a:lnSpc>
                <a:spcPct val="107000"/>
              </a:lnSpc>
              <a:spcAft>
                <a:spcPts val="800"/>
              </a:spcAft>
              <a:buClr>
                <a:srgbClr val="0070C0"/>
              </a:buClr>
              <a:buFont typeface="Wingdings" panose="05000000000000000000" pitchFamily="2" charset="2"/>
              <a:buChar char="q"/>
            </a:pPr>
            <a:r>
              <a:rPr lang="en-GB" b="1" dirty="0">
                <a:hlinkClick r:id="rId4"/>
              </a:rPr>
              <a:t>Finance and Support</a:t>
            </a:r>
            <a:endParaRPr lang="en-GB" b="1" dirty="0"/>
          </a:p>
          <a:p>
            <a:endParaRPr lang="en-GB" dirty="0"/>
          </a:p>
          <a:p>
            <a:pPr>
              <a:lnSpc>
                <a:spcPct val="107000"/>
              </a:lnSpc>
              <a:spcAft>
                <a:spcPts val="800"/>
              </a:spcAft>
              <a:buClr>
                <a:srgbClr val="0070C0"/>
              </a:buClr>
              <a:buFont typeface="Wingdings" panose="05000000000000000000" pitchFamily="2" charset="2"/>
              <a:buChar char="q"/>
            </a:pPr>
            <a:endParaRPr lang="en-GB" sz="3200"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endParaRPr lang="en-GB" sz="3200" dirty="0">
              <a:ea typeface="Calibri" panose="020F050202020403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B4E6154D-2DAB-12A6-B3D8-163825DC5088}"/>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470D70FD-5FDA-5195-F933-353594558BFE}"/>
              </a:ext>
            </a:extLst>
          </p:cNvPr>
          <p:cNvSpPr txBox="1"/>
          <p:nvPr/>
        </p:nvSpPr>
        <p:spPr>
          <a:xfrm>
            <a:off x="107504" y="449060"/>
            <a:ext cx="8927976" cy="584775"/>
          </a:xfrm>
          <a:prstGeom prst="rect">
            <a:avLst/>
          </a:prstGeom>
          <a:noFill/>
        </p:spPr>
        <p:txBody>
          <a:bodyPr wrap="square" rtlCol="0">
            <a:spAutoFit/>
          </a:bodyPr>
          <a:lstStyle/>
          <a:p>
            <a:pPr algn="ctr">
              <a:buNone/>
            </a:pPr>
            <a:r>
              <a:rPr lang="en-GB" sz="3200" b="1" dirty="0">
                <a:highlight>
                  <a:srgbClr val="FFFF00"/>
                </a:highlight>
              </a:rPr>
              <a:t>Government-Backed Loans and Grants </a:t>
            </a:r>
          </a:p>
        </p:txBody>
      </p:sp>
    </p:spTree>
    <p:extLst>
      <p:ext uri="{BB962C8B-B14F-4D97-AF65-F5344CB8AC3E}">
        <p14:creationId xmlns:p14="http://schemas.microsoft.com/office/powerpoint/2010/main" val="4186477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84" y="1011916"/>
            <a:ext cx="9013316" cy="4649332"/>
          </a:xfrm>
        </p:spPr>
        <p:txBody>
          <a:bodyPr>
            <a:normAutofit fontScale="92500"/>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Crowdfunding allows small business owners or startups to sell shares in their companies in exchange for funding.</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Through crowdfunding anyone can make a micro investment in a new business that interests them.</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Large numbers of people can invest small, affordable amounts into any existing firm or startup &amp; can raise significant amounts.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Usually through online platforms that charge a fee</a:t>
            </a: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522542" y="562670"/>
            <a:ext cx="8229600" cy="634082"/>
          </a:xfrm>
        </p:spPr>
        <p:txBody>
          <a:bodyPr>
            <a:noAutofit/>
          </a:bodyPr>
          <a:lstStyle/>
          <a:p>
            <a:r>
              <a:rPr lang="en-US" sz="3600" dirty="0"/>
              <a:t> </a:t>
            </a:r>
            <a:br>
              <a:rPr lang="en-US" sz="3600" dirty="0"/>
            </a:br>
            <a:r>
              <a:rPr lang="en-GB" sz="3200" b="1" dirty="0">
                <a:highlight>
                  <a:srgbClr val="FFFF00"/>
                </a:highlight>
              </a:rPr>
              <a:t>Crowdfunding</a:t>
            </a:r>
            <a:br>
              <a:rPr lang="en-GB" sz="3200" b="1" dirty="0">
                <a:highlight>
                  <a:srgbClr val="FFFF00"/>
                </a:highlight>
              </a:rPr>
            </a:br>
            <a:endParaRPr lang="en-US" sz="3600" b="1" dirty="0">
              <a:highlight>
                <a:srgbClr val="FFFF00"/>
              </a:highlight>
            </a:endParaRPr>
          </a:p>
        </p:txBody>
      </p:sp>
      <p:sp>
        <p:nvSpPr>
          <p:cNvPr id="4" name="Title 1">
            <a:extLst>
              <a:ext uri="{FF2B5EF4-FFF2-40B4-BE49-F238E27FC236}">
                <a16:creationId xmlns:a16="http://schemas.microsoft.com/office/drawing/2014/main" id="{249D0CD0-0476-38F0-46BD-BFF8B6A409B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1458713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7F6C0-69EA-5EE9-D65E-5786E75E42BA}"/>
              </a:ext>
            </a:extLst>
          </p:cNvPr>
          <p:cNvSpPr>
            <a:spLocks noGrp="1"/>
          </p:cNvSpPr>
          <p:nvPr>
            <p:ph type="title"/>
          </p:nvPr>
        </p:nvSpPr>
        <p:spPr/>
        <p:txBody>
          <a:bodyPr>
            <a:normAutofit/>
          </a:bodyPr>
          <a:lstStyle/>
          <a:p>
            <a:r>
              <a:rPr lang="en-US" sz="2800" b="1" dirty="0">
                <a:highlight>
                  <a:srgbClr val="FFFF00"/>
                </a:highlight>
              </a:rPr>
              <a:t>Benefits and Drawbacks of Crowdfunding</a:t>
            </a:r>
            <a:endParaRPr lang="en-GB" sz="2800" b="1" dirty="0">
              <a:highlight>
                <a:srgbClr val="FFFF00"/>
              </a:highlight>
            </a:endParaRPr>
          </a:p>
        </p:txBody>
      </p:sp>
      <p:graphicFrame>
        <p:nvGraphicFramePr>
          <p:cNvPr id="5" name="Content Placeholder 4">
            <a:extLst>
              <a:ext uri="{FF2B5EF4-FFF2-40B4-BE49-F238E27FC236}">
                <a16:creationId xmlns:a16="http://schemas.microsoft.com/office/drawing/2014/main" id="{2BDCF727-7580-8478-3537-B502ACEA0EEC}"/>
              </a:ext>
            </a:extLst>
          </p:cNvPr>
          <p:cNvGraphicFramePr>
            <a:graphicFrameLocks noGrp="1"/>
          </p:cNvGraphicFramePr>
          <p:nvPr>
            <p:ph idx="1"/>
            <p:extLst>
              <p:ext uri="{D42A27DB-BD31-4B8C-83A1-F6EECF244321}">
                <p14:modId xmlns:p14="http://schemas.microsoft.com/office/powerpoint/2010/main" val="2670303735"/>
              </p:ext>
            </p:extLst>
          </p:nvPr>
        </p:nvGraphicFramePr>
        <p:xfrm>
          <a:off x="0" y="1600200"/>
          <a:ext cx="9144000" cy="39890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506637489"/>
                    </a:ext>
                  </a:extLst>
                </a:gridCol>
                <a:gridCol w="4572000">
                  <a:extLst>
                    <a:ext uri="{9D8B030D-6E8A-4147-A177-3AD203B41FA5}">
                      <a16:colId xmlns:a16="http://schemas.microsoft.com/office/drawing/2014/main" val="2554462911"/>
                    </a:ext>
                  </a:extLst>
                </a:gridCol>
              </a:tblGrid>
              <a:tr h="797808">
                <a:tc>
                  <a:txBody>
                    <a:bodyPr/>
                    <a:lstStyle/>
                    <a:p>
                      <a:r>
                        <a:rPr lang="en-US" dirty="0"/>
                        <a:t>Benefits</a:t>
                      </a:r>
                      <a:endParaRPr lang="en-GB" dirty="0"/>
                    </a:p>
                  </a:txBody>
                  <a:tcPr/>
                </a:tc>
                <a:tc>
                  <a:txBody>
                    <a:bodyPr/>
                    <a:lstStyle/>
                    <a:p>
                      <a:r>
                        <a:rPr lang="en-US" dirty="0"/>
                        <a:t>Drawbacks</a:t>
                      </a:r>
                      <a:endParaRPr lang="en-GB" dirty="0"/>
                    </a:p>
                  </a:txBody>
                  <a:tcPr/>
                </a:tc>
                <a:extLst>
                  <a:ext uri="{0D108BD9-81ED-4DB2-BD59-A6C34878D82A}">
                    <a16:rowId xmlns:a16="http://schemas.microsoft.com/office/drawing/2014/main" val="1010631637"/>
                  </a:ext>
                </a:extLst>
              </a:tr>
              <a:tr h="797808">
                <a:tc>
                  <a:txBody>
                    <a:bodyPr/>
                    <a:lstStyle/>
                    <a:p>
                      <a:r>
                        <a:rPr lang="en-GB" dirty="0"/>
                        <a:t>Access to funding without traditional loans </a:t>
                      </a:r>
                    </a:p>
                  </a:txBody>
                  <a:tcPr/>
                </a:tc>
                <a:tc>
                  <a:txBody>
                    <a:bodyPr/>
                    <a:lstStyle/>
                    <a:p>
                      <a:r>
                        <a:rPr lang="en-GB" dirty="0"/>
                        <a:t>Highly competitive and crowded platforms </a:t>
                      </a:r>
                    </a:p>
                  </a:txBody>
                  <a:tcPr/>
                </a:tc>
                <a:extLst>
                  <a:ext uri="{0D108BD9-81ED-4DB2-BD59-A6C34878D82A}">
                    <a16:rowId xmlns:a16="http://schemas.microsoft.com/office/drawing/2014/main" val="2482158246"/>
                  </a:ext>
                </a:extLst>
              </a:tr>
              <a:tr h="797808">
                <a:tc>
                  <a:txBody>
                    <a:bodyPr/>
                    <a:lstStyle/>
                    <a:p>
                      <a:r>
                        <a:rPr lang="en-GB" dirty="0"/>
                        <a:t>Validates your business through public support </a:t>
                      </a:r>
                    </a:p>
                  </a:txBody>
                  <a:tcPr/>
                </a:tc>
                <a:tc>
                  <a:txBody>
                    <a:bodyPr/>
                    <a:lstStyle/>
                    <a:p>
                      <a:r>
                        <a:rPr lang="en-GB" sz="1800" kern="1200" dirty="0">
                          <a:solidFill>
                            <a:schemeClr val="dk1"/>
                          </a:solidFill>
                          <a:effectLst/>
                          <a:latin typeface="+mn-lt"/>
                          <a:ea typeface="+mn-ea"/>
                          <a:cs typeface="+mn-cs"/>
                        </a:rPr>
                        <a:t>Many platforms operate an all-or-nothing funding model</a:t>
                      </a:r>
                      <a:endParaRPr lang="en-GB" dirty="0"/>
                    </a:p>
                  </a:txBody>
                  <a:tcPr/>
                </a:tc>
                <a:extLst>
                  <a:ext uri="{0D108BD9-81ED-4DB2-BD59-A6C34878D82A}">
                    <a16:rowId xmlns:a16="http://schemas.microsoft.com/office/drawing/2014/main" val="212463845"/>
                  </a:ext>
                </a:extLst>
              </a:tr>
              <a:tr h="797808">
                <a:tc>
                  <a:txBody>
                    <a:bodyPr/>
                    <a:lstStyle/>
                    <a:p>
                      <a:r>
                        <a:rPr lang="en-GB" dirty="0"/>
                        <a:t>Builds a loyal community of supporters </a:t>
                      </a:r>
                    </a:p>
                  </a:txBody>
                  <a:tcPr/>
                </a:tc>
                <a:tc>
                  <a:txBody>
                    <a:bodyPr/>
                    <a:lstStyle/>
                    <a:p>
                      <a:r>
                        <a:rPr lang="en-GB" dirty="0"/>
                        <a:t>Time-consuming to create and manage a campaign </a:t>
                      </a:r>
                    </a:p>
                  </a:txBody>
                  <a:tcPr/>
                </a:tc>
                <a:extLst>
                  <a:ext uri="{0D108BD9-81ED-4DB2-BD59-A6C34878D82A}">
                    <a16:rowId xmlns:a16="http://schemas.microsoft.com/office/drawing/2014/main" val="2663810773"/>
                  </a:ext>
                </a:extLst>
              </a:tr>
              <a:tr h="797808">
                <a:tc>
                  <a:txBody>
                    <a:bodyPr/>
                    <a:lstStyle/>
                    <a:p>
                      <a:r>
                        <a:rPr lang="en-GB" dirty="0"/>
                        <a:t>Increase marketing and brand visibility </a:t>
                      </a:r>
                    </a:p>
                  </a:txBody>
                  <a:tcPr/>
                </a:tc>
                <a:tc>
                  <a:txBody>
                    <a:bodyPr/>
                    <a:lstStyle/>
                    <a:p>
                      <a:r>
                        <a:rPr lang="en-GB" dirty="0"/>
                        <a:t>No guarantee of reaching funding target </a:t>
                      </a:r>
                    </a:p>
                  </a:txBody>
                  <a:tcPr/>
                </a:tc>
                <a:extLst>
                  <a:ext uri="{0D108BD9-81ED-4DB2-BD59-A6C34878D82A}">
                    <a16:rowId xmlns:a16="http://schemas.microsoft.com/office/drawing/2014/main" val="542232973"/>
                  </a:ext>
                </a:extLst>
              </a:tr>
            </a:tbl>
          </a:graphicData>
        </a:graphic>
      </p:graphicFrame>
      <p:sp>
        <p:nvSpPr>
          <p:cNvPr id="4" name="Slide Number Placeholder 3">
            <a:extLst>
              <a:ext uri="{FF2B5EF4-FFF2-40B4-BE49-F238E27FC236}">
                <a16:creationId xmlns:a16="http://schemas.microsoft.com/office/drawing/2014/main" id="{3F7A1D55-F212-AEED-97B6-15411D58C794}"/>
              </a:ext>
            </a:extLst>
          </p:cNvPr>
          <p:cNvSpPr>
            <a:spLocks noGrp="1"/>
          </p:cNvSpPr>
          <p:nvPr>
            <p:ph type="sldNum" sz="quarter" idx="12"/>
          </p:nvPr>
        </p:nvSpPr>
        <p:spPr/>
        <p:txBody>
          <a:bodyPr/>
          <a:lstStyle/>
          <a:p>
            <a:fld id="{C3F65BB1-9206-4D7F-97F9-47DCC7DC6334}" type="slidenum">
              <a:rPr lang="en-GB" smtClean="0"/>
              <a:pPr/>
              <a:t>12</a:t>
            </a:fld>
            <a:endParaRPr lang="en-GB"/>
          </a:p>
        </p:txBody>
      </p:sp>
    </p:spTree>
    <p:extLst>
      <p:ext uri="{BB962C8B-B14F-4D97-AF65-F5344CB8AC3E}">
        <p14:creationId xmlns:p14="http://schemas.microsoft.com/office/powerpoint/2010/main" val="3070994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B9C467-8FC1-A290-1CD0-955CA38865D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25000E-ACE5-83D7-77CD-5482C35E588B}"/>
              </a:ext>
            </a:extLst>
          </p:cNvPr>
          <p:cNvSpPr>
            <a:spLocks noGrp="1"/>
          </p:cNvSpPr>
          <p:nvPr>
            <p:ph idx="1"/>
          </p:nvPr>
        </p:nvSpPr>
        <p:spPr>
          <a:xfrm>
            <a:off x="130684" y="1011916"/>
            <a:ext cx="9013316" cy="4649332"/>
          </a:xfrm>
        </p:spPr>
        <p:txBody>
          <a:bodyPr>
            <a:normAutofit lnSpcReduction="10000"/>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400" b="1" dirty="0"/>
              <a:t>Crowd for Angels</a:t>
            </a:r>
            <a:r>
              <a:rPr lang="en-GB" sz="2400" dirty="0"/>
              <a:t>: </a:t>
            </a:r>
          </a:p>
          <a:p>
            <a:pPr lvl="1">
              <a:lnSpc>
                <a:spcPct val="107000"/>
              </a:lnSpc>
              <a:spcAft>
                <a:spcPts val="800"/>
              </a:spcAft>
              <a:buClr>
                <a:srgbClr val="0070C0"/>
              </a:buClr>
              <a:buFont typeface="Wingdings" panose="05000000000000000000" pitchFamily="2" charset="2"/>
              <a:buChar char="q"/>
            </a:pPr>
            <a:r>
              <a:rPr lang="en-GB" sz="2000" dirty="0"/>
              <a:t>A UK-based crowdfunding platform authorized by the Financial Conduct Authority (FCA), offering investment opportunities through shares, bonds, or tokens.</a:t>
            </a:r>
          </a:p>
          <a:p>
            <a:pPr lvl="1">
              <a:lnSpc>
                <a:spcPct val="107000"/>
              </a:lnSpc>
              <a:spcAft>
                <a:spcPts val="800"/>
              </a:spcAft>
              <a:buClr>
                <a:srgbClr val="0070C0"/>
              </a:buClr>
              <a:buFont typeface="Wingdings" panose="05000000000000000000" pitchFamily="2" charset="2"/>
              <a:buChar char="q"/>
            </a:pPr>
            <a:r>
              <a:rPr lang="en-GB" sz="2400" b="1" dirty="0">
                <a:hlinkClick r:id="rId3"/>
              </a:rPr>
              <a:t>Crowd-For-Angels</a:t>
            </a:r>
            <a:r>
              <a:rPr lang="en-GB" sz="2400" dirty="0">
                <a:hlinkClick r:id="rId3"/>
              </a:rPr>
              <a:t> </a:t>
            </a:r>
            <a:endParaRPr lang="en-GB" sz="2400" dirty="0"/>
          </a:p>
          <a:p>
            <a:pPr>
              <a:lnSpc>
                <a:spcPct val="107000"/>
              </a:lnSpc>
              <a:spcAft>
                <a:spcPts val="800"/>
              </a:spcAft>
              <a:buClr>
                <a:srgbClr val="0070C0"/>
              </a:buClr>
              <a:buFont typeface="Wingdings" panose="05000000000000000000" pitchFamily="2" charset="2"/>
              <a:buChar char="q"/>
            </a:pPr>
            <a:r>
              <a:rPr lang="en-GB" sz="2400" b="1" dirty="0" err="1"/>
              <a:t>SyndicateRoom</a:t>
            </a:r>
            <a:r>
              <a:rPr lang="en-GB" sz="2400" dirty="0"/>
              <a:t>: </a:t>
            </a:r>
          </a:p>
          <a:p>
            <a:pPr lvl="1">
              <a:lnSpc>
                <a:spcPct val="107000"/>
              </a:lnSpc>
              <a:spcAft>
                <a:spcPts val="800"/>
              </a:spcAft>
              <a:buClr>
                <a:srgbClr val="0070C0"/>
              </a:buClr>
              <a:buFont typeface="Wingdings" panose="05000000000000000000" pitchFamily="2" charset="2"/>
              <a:buChar char="q"/>
            </a:pPr>
            <a:r>
              <a:rPr lang="en-GB" sz="2000" dirty="0"/>
              <a:t>An equity-based crowdfunding site that helps startups raise capital from angel investors and venture capitalists. </a:t>
            </a:r>
          </a:p>
          <a:p>
            <a:pPr>
              <a:lnSpc>
                <a:spcPct val="117000"/>
              </a:lnSpc>
              <a:spcAft>
                <a:spcPts val="800"/>
              </a:spcAft>
              <a:buClr>
                <a:srgbClr val="0070C0"/>
              </a:buClr>
              <a:buFont typeface="Wingdings" panose="05000000000000000000" pitchFamily="2" charset="2"/>
              <a:buChar char="q"/>
            </a:pPr>
            <a:r>
              <a:rPr lang="en-GB" sz="2400" b="1" dirty="0">
                <a:solidFill>
                  <a:srgbClr val="0066FF"/>
                </a:solidFill>
                <a:hlinkClick r:id="rId4">
                  <a:extLst>
                    <a:ext uri="{A12FA001-AC4F-418D-AE19-62706E023703}">
                      <ahyp:hlinkClr xmlns:ahyp="http://schemas.microsoft.com/office/drawing/2018/hyperlinkcolor" val="tx"/>
                    </a:ext>
                  </a:extLst>
                </a:hlinkClick>
              </a:rPr>
              <a:t>Crowdfunding-Site</a:t>
            </a:r>
            <a:endParaRPr lang="en-GB" sz="2400" b="1" dirty="0">
              <a:solidFill>
                <a:srgbClr val="0066FF"/>
              </a:solidFill>
            </a:endParaRPr>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7E466F5-A2F8-160D-F406-EA800856AB4F}"/>
              </a:ext>
            </a:extLst>
          </p:cNvPr>
          <p:cNvSpPr>
            <a:spLocks noGrp="1"/>
          </p:cNvSpPr>
          <p:nvPr>
            <p:ph type="title"/>
          </p:nvPr>
        </p:nvSpPr>
        <p:spPr>
          <a:xfrm>
            <a:off x="522542" y="562670"/>
            <a:ext cx="8229600" cy="634082"/>
          </a:xfrm>
        </p:spPr>
        <p:txBody>
          <a:bodyPr>
            <a:noAutofit/>
          </a:bodyPr>
          <a:lstStyle/>
          <a:p>
            <a:r>
              <a:rPr lang="en-US" sz="3600" dirty="0"/>
              <a:t> </a:t>
            </a:r>
            <a:br>
              <a:rPr lang="en-US" sz="3600" dirty="0"/>
            </a:br>
            <a:r>
              <a:rPr lang="en-GB" sz="3200" b="1" dirty="0">
                <a:highlight>
                  <a:srgbClr val="FFFF00"/>
                </a:highlight>
              </a:rPr>
              <a:t>Crowdfunding Platforms</a:t>
            </a:r>
            <a:br>
              <a:rPr lang="en-GB" sz="3200" b="1" dirty="0">
                <a:highlight>
                  <a:srgbClr val="FFFF00"/>
                </a:highlight>
              </a:rPr>
            </a:br>
            <a:endParaRPr lang="en-US" sz="3600" b="1" dirty="0">
              <a:highlight>
                <a:srgbClr val="FFFF00"/>
              </a:highlight>
            </a:endParaRPr>
          </a:p>
        </p:txBody>
      </p:sp>
      <p:sp>
        <p:nvSpPr>
          <p:cNvPr id="4" name="Title 1">
            <a:extLst>
              <a:ext uri="{FF2B5EF4-FFF2-40B4-BE49-F238E27FC236}">
                <a16:creationId xmlns:a16="http://schemas.microsoft.com/office/drawing/2014/main" id="{4950D379-CE90-6316-E077-024D12337AE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6964464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84" y="1011916"/>
            <a:ext cx="9013316" cy="4649332"/>
          </a:xfrm>
        </p:spPr>
        <p:txBody>
          <a:bodyPr>
            <a:normAutofit/>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Business loans from commercial banks can be a traditional route of entrepreneurial funding- but it is not always easy- a lot of paperwork.</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Can be in a form of </a:t>
            </a:r>
            <a:r>
              <a:rPr lang="en-GB" sz="2800" b="1" dirty="0">
                <a:solidFill>
                  <a:srgbClr val="FF0000"/>
                </a:solidFill>
                <a:ea typeface="Calibri" panose="020F0502020204030204" pitchFamily="34" charset="0"/>
                <a:cs typeface="Times New Roman" panose="02020603050405020304" pitchFamily="18" charset="0"/>
              </a:rPr>
              <a:t>unsecured </a:t>
            </a:r>
            <a:r>
              <a:rPr lang="en-GB" sz="2800" dirty="0">
                <a:ea typeface="Calibri" panose="020F0502020204030204" pitchFamily="34" charset="0"/>
                <a:cs typeface="Times New Roman" panose="02020603050405020304" pitchFamily="18" charset="0"/>
              </a:rPr>
              <a:t>or </a:t>
            </a:r>
            <a:r>
              <a:rPr lang="en-GB" sz="2800" b="1" dirty="0">
                <a:solidFill>
                  <a:srgbClr val="FF0000"/>
                </a:solidFill>
                <a:ea typeface="Calibri" panose="020F0502020204030204" pitchFamily="34" charset="0"/>
                <a:cs typeface="Times New Roman" panose="02020603050405020304" pitchFamily="18" charset="0"/>
              </a:rPr>
              <a:t>secured business loans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The latter (secure business loan) will require collateral or a guarantor. </a:t>
            </a: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522542" y="562670"/>
            <a:ext cx="8229600" cy="634082"/>
          </a:xfrm>
        </p:spPr>
        <p:txBody>
          <a:bodyPr>
            <a:noAutofit/>
          </a:bodyPr>
          <a:lstStyle/>
          <a:p>
            <a:r>
              <a:rPr lang="en-US" sz="3600" dirty="0"/>
              <a:t> </a:t>
            </a:r>
            <a:br>
              <a:rPr lang="en-US" sz="3600" dirty="0"/>
            </a:br>
            <a:r>
              <a:rPr lang="en-GB" sz="3200" b="1" dirty="0">
                <a:highlight>
                  <a:srgbClr val="FFFF00"/>
                </a:highlight>
              </a:rPr>
              <a:t>Business loans (Banks)</a:t>
            </a:r>
            <a:br>
              <a:rPr lang="en-GB" sz="3200" b="1" dirty="0">
                <a:highlight>
                  <a:srgbClr val="FFFF00"/>
                </a:highlight>
              </a:rPr>
            </a:br>
            <a:endParaRPr lang="en-US" sz="3600" b="1" dirty="0">
              <a:highlight>
                <a:srgbClr val="FFFF00"/>
              </a:highlight>
            </a:endParaRPr>
          </a:p>
        </p:txBody>
      </p:sp>
      <p:sp>
        <p:nvSpPr>
          <p:cNvPr id="4" name="Title 1">
            <a:extLst>
              <a:ext uri="{FF2B5EF4-FFF2-40B4-BE49-F238E27FC236}">
                <a16:creationId xmlns:a16="http://schemas.microsoft.com/office/drawing/2014/main" id="{FABB8FAD-CA80-64D5-0DCC-21D3236672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1629995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7A3A0-433A-F6B7-4D87-5DFC705C177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2B2A5A-9B84-8A37-874F-A883767A0453}"/>
              </a:ext>
            </a:extLst>
          </p:cNvPr>
          <p:cNvSpPr>
            <a:spLocks noGrp="1"/>
          </p:cNvSpPr>
          <p:nvPr>
            <p:ph idx="1"/>
          </p:nvPr>
        </p:nvSpPr>
        <p:spPr>
          <a:xfrm>
            <a:off x="130684" y="1011916"/>
            <a:ext cx="9013316" cy="4649332"/>
          </a:xfrm>
        </p:spPr>
        <p:txBody>
          <a:bodyPr>
            <a:normAutofit/>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400" b="1" dirty="0"/>
              <a:t>Barclays Business Loans</a:t>
            </a:r>
            <a:r>
              <a:rPr lang="en-GB" sz="2400" dirty="0"/>
              <a:t>: </a:t>
            </a:r>
          </a:p>
          <a:p>
            <a:pPr lvl="1">
              <a:lnSpc>
                <a:spcPct val="107000"/>
              </a:lnSpc>
              <a:spcAft>
                <a:spcPts val="800"/>
              </a:spcAft>
              <a:buClr>
                <a:srgbClr val="0070C0"/>
              </a:buClr>
              <a:buFont typeface="Wingdings" panose="05000000000000000000" pitchFamily="2" charset="2"/>
              <a:buChar char="ü"/>
            </a:pPr>
            <a:r>
              <a:rPr lang="en-GB" sz="2000" dirty="0"/>
              <a:t>Offers various financing options tailored to business needs.</a:t>
            </a:r>
          </a:p>
          <a:p>
            <a:pPr>
              <a:lnSpc>
                <a:spcPct val="107000"/>
              </a:lnSpc>
              <a:spcAft>
                <a:spcPts val="800"/>
              </a:spcAft>
              <a:buClr>
                <a:srgbClr val="0070C0"/>
              </a:buClr>
              <a:buFont typeface="Wingdings" panose="05000000000000000000" pitchFamily="2" charset="2"/>
              <a:buChar char="q"/>
            </a:pPr>
            <a:r>
              <a:rPr lang="en-GB" sz="2400" b="1" dirty="0"/>
              <a:t>Lloyds Bank Business Loans</a:t>
            </a:r>
            <a:r>
              <a:rPr lang="en-GB" sz="2400" dirty="0"/>
              <a:t>: </a:t>
            </a:r>
          </a:p>
          <a:p>
            <a:pPr lvl="1">
              <a:lnSpc>
                <a:spcPct val="107000"/>
              </a:lnSpc>
              <a:spcAft>
                <a:spcPts val="800"/>
              </a:spcAft>
              <a:buClr>
                <a:srgbClr val="0070C0"/>
              </a:buClr>
              <a:buFont typeface="Wingdings" panose="05000000000000000000" pitchFamily="2" charset="2"/>
              <a:buChar char="ü"/>
            </a:pPr>
            <a:r>
              <a:rPr lang="en-GB" sz="2000" dirty="0"/>
              <a:t>Provides a range of business loans with flexible terms.</a:t>
            </a:r>
          </a:p>
          <a:p>
            <a:pPr>
              <a:lnSpc>
                <a:spcPct val="107000"/>
              </a:lnSpc>
              <a:spcAft>
                <a:spcPts val="800"/>
              </a:spcAft>
              <a:buClr>
                <a:srgbClr val="0070C0"/>
              </a:buClr>
              <a:buFont typeface="Wingdings" panose="05000000000000000000" pitchFamily="2" charset="2"/>
              <a:buChar char="q"/>
            </a:pPr>
            <a:r>
              <a:rPr lang="en-GB" sz="2400" b="1" dirty="0"/>
              <a:t>NatWest Business Loans</a:t>
            </a:r>
            <a:r>
              <a:rPr lang="en-GB" sz="2400" dirty="0"/>
              <a:t>: </a:t>
            </a:r>
          </a:p>
          <a:p>
            <a:pPr lvl="1">
              <a:lnSpc>
                <a:spcPct val="107000"/>
              </a:lnSpc>
              <a:spcAft>
                <a:spcPts val="800"/>
              </a:spcAft>
              <a:buClr>
                <a:srgbClr val="0070C0"/>
              </a:buClr>
              <a:buFont typeface="Wingdings" panose="05000000000000000000" pitchFamily="2" charset="2"/>
              <a:buChar char="ü"/>
            </a:pPr>
            <a:r>
              <a:rPr lang="en-GB" sz="2000" dirty="0"/>
              <a:t>Features different loan options to support business growth.</a:t>
            </a:r>
          </a:p>
          <a:p>
            <a:pPr marL="0" indent="0">
              <a:buClr>
                <a:srgbClr val="007DC3"/>
              </a:buClr>
              <a:buNone/>
            </a:pPr>
            <a:endParaRPr lang="en-US" sz="2400" dirty="0"/>
          </a:p>
        </p:txBody>
      </p:sp>
      <p:sp>
        <p:nvSpPr>
          <p:cNvPr id="2" name="Title 1">
            <a:extLst>
              <a:ext uri="{FF2B5EF4-FFF2-40B4-BE49-F238E27FC236}">
                <a16:creationId xmlns:a16="http://schemas.microsoft.com/office/drawing/2014/main" id="{58FE150F-09D3-6006-B8EA-618C0CA3CF34}"/>
              </a:ext>
            </a:extLst>
          </p:cNvPr>
          <p:cNvSpPr>
            <a:spLocks noGrp="1"/>
          </p:cNvSpPr>
          <p:nvPr>
            <p:ph type="title"/>
          </p:nvPr>
        </p:nvSpPr>
        <p:spPr>
          <a:xfrm>
            <a:off x="522542" y="562670"/>
            <a:ext cx="8229600" cy="634082"/>
          </a:xfrm>
        </p:spPr>
        <p:txBody>
          <a:bodyPr>
            <a:normAutofit fontScale="90000"/>
          </a:bodyPr>
          <a:lstStyle/>
          <a:p>
            <a:r>
              <a:rPr lang="en-US" sz="3600" dirty="0"/>
              <a:t> </a:t>
            </a:r>
            <a:br>
              <a:rPr lang="en-US" sz="3600" dirty="0"/>
            </a:br>
            <a:r>
              <a:rPr lang="en-GB" sz="3200" b="1" dirty="0">
                <a:highlight>
                  <a:srgbClr val="FFFF00"/>
                </a:highlight>
              </a:rPr>
              <a:t>Business Loans from Commercial Banks</a:t>
            </a:r>
            <a:br>
              <a:rPr lang="en-GB" sz="3200" b="1" dirty="0">
                <a:highlight>
                  <a:srgbClr val="FFFF00"/>
                </a:highlight>
              </a:rPr>
            </a:br>
            <a:endParaRPr lang="en-US" sz="3600" b="1" dirty="0">
              <a:highlight>
                <a:srgbClr val="FFFF00"/>
              </a:highlight>
            </a:endParaRPr>
          </a:p>
        </p:txBody>
      </p:sp>
      <p:sp>
        <p:nvSpPr>
          <p:cNvPr id="4" name="Title 1">
            <a:extLst>
              <a:ext uri="{FF2B5EF4-FFF2-40B4-BE49-F238E27FC236}">
                <a16:creationId xmlns:a16="http://schemas.microsoft.com/office/drawing/2014/main" id="{A815A2D8-5C0E-6E3A-B034-9A588C9410E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2532784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C341A-5AC0-5968-9EB5-A934FAEAF35F}"/>
              </a:ext>
            </a:extLst>
          </p:cNvPr>
          <p:cNvSpPr>
            <a:spLocks noGrp="1"/>
          </p:cNvSpPr>
          <p:nvPr>
            <p:ph type="title"/>
          </p:nvPr>
        </p:nvSpPr>
        <p:spPr/>
        <p:txBody>
          <a:bodyPr>
            <a:normAutofit/>
          </a:bodyPr>
          <a:lstStyle/>
          <a:p>
            <a:r>
              <a:rPr lang="en-US" sz="2800" b="1" dirty="0">
                <a:highlight>
                  <a:srgbClr val="FFFF00"/>
                </a:highlight>
              </a:rPr>
              <a:t>Group Activity </a:t>
            </a:r>
            <a:endParaRPr lang="en-GB" sz="2800" b="1" dirty="0">
              <a:highlight>
                <a:srgbClr val="FFFF00"/>
              </a:highlight>
            </a:endParaRPr>
          </a:p>
        </p:txBody>
      </p:sp>
      <p:sp>
        <p:nvSpPr>
          <p:cNvPr id="3" name="Content Placeholder 2">
            <a:extLst>
              <a:ext uri="{FF2B5EF4-FFF2-40B4-BE49-F238E27FC236}">
                <a16:creationId xmlns:a16="http://schemas.microsoft.com/office/drawing/2014/main" id="{A45257A3-4ACF-FAF8-30F5-F666652B4F54}"/>
              </a:ext>
            </a:extLst>
          </p:cNvPr>
          <p:cNvSpPr>
            <a:spLocks noGrp="1"/>
          </p:cNvSpPr>
          <p:nvPr>
            <p:ph idx="1"/>
          </p:nvPr>
        </p:nvSpPr>
        <p:spPr/>
        <p:txBody>
          <a:bodyPr>
            <a:normAutofit lnSpcReduction="10000"/>
          </a:bodyPr>
          <a:lstStyle/>
          <a:p>
            <a:pPr marL="0" indent="0">
              <a:buNone/>
            </a:pPr>
            <a:endParaRPr lang="en-US" b="1" dirty="0"/>
          </a:p>
          <a:p>
            <a:pPr marL="0" indent="0">
              <a:buNone/>
            </a:pPr>
            <a:r>
              <a:rPr lang="en-US" b="1" dirty="0"/>
              <a:t>In groups of 3-5, search online for at least three advantages and three disadvantages of getting a business loan from commercial banks</a:t>
            </a:r>
            <a:r>
              <a:rPr lang="en-US" dirty="0"/>
              <a:t>.</a:t>
            </a:r>
          </a:p>
          <a:p>
            <a:pPr marL="0" indent="0">
              <a:buNone/>
            </a:pPr>
            <a:endParaRPr lang="en-US" dirty="0"/>
          </a:p>
          <a:p>
            <a:pPr marL="0" indent="0">
              <a:buNone/>
            </a:pPr>
            <a:r>
              <a:rPr lang="en-US" sz="2400" dirty="0"/>
              <a:t>One person from your group will present the findings to the class</a:t>
            </a:r>
          </a:p>
          <a:p>
            <a:pPr marL="0" indent="0">
              <a:buNone/>
            </a:pPr>
            <a:endParaRPr lang="en-GB" dirty="0"/>
          </a:p>
        </p:txBody>
      </p:sp>
      <p:sp>
        <p:nvSpPr>
          <p:cNvPr id="4" name="Slide Number Placeholder 3">
            <a:extLst>
              <a:ext uri="{FF2B5EF4-FFF2-40B4-BE49-F238E27FC236}">
                <a16:creationId xmlns:a16="http://schemas.microsoft.com/office/drawing/2014/main" id="{5B6B6F41-2393-BD65-4D17-9893EE589BFA}"/>
              </a:ext>
            </a:extLst>
          </p:cNvPr>
          <p:cNvSpPr>
            <a:spLocks noGrp="1"/>
          </p:cNvSpPr>
          <p:nvPr>
            <p:ph type="sldNum" sz="quarter" idx="12"/>
          </p:nvPr>
        </p:nvSpPr>
        <p:spPr/>
        <p:txBody>
          <a:bodyPr/>
          <a:lstStyle/>
          <a:p>
            <a:fld id="{C3F65BB1-9206-4D7F-97F9-47DCC7DC6334}" type="slidenum">
              <a:rPr lang="en-GB" smtClean="0"/>
              <a:pPr/>
              <a:t>16</a:t>
            </a:fld>
            <a:endParaRPr lang="en-GB"/>
          </a:p>
        </p:txBody>
      </p:sp>
    </p:spTree>
    <p:extLst>
      <p:ext uri="{BB962C8B-B14F-4D97-AF65-F5344CB8AC3E}">
        <p14:creationId xmlns:p14="http://schemas.microsoft.com/office/powerpoint/2010/main" val="1135543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84" y="1011916"/>
            <a:ext cx="9013316" cy="4649332"/>
          </a:xfrm>
        </p:spPr>
        <p:txBody>
          <a:bodyPr>
            <a:normAutofit lnSpcReduction="10000"/>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Funding through family and friends.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Very common way of entrepreneurial funding in developing countries.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Requires strong family connections. It can be difficult to control the family dynamic at a later stage, but is a very straight forward funding option.</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Example- </a:t>
            </a:r>
            <a:r>
              <a:rPr lang="en-GB" sz="2800" dirty="0" err="1">
                <a:ea typeface="Calibri" panose="020F0502020204030204" pitchFamily="34" charset="0"/>
                <a:cs typeface="Times New Roman" panose="02020603050405020304" pitchFamily="18" charset="0"/>
              </a:rPr>
              <a:t>Easyjet</a:t>
            </a:r>
            <a:r>
              <a:rPr lang="en-GB" sz="2800" dirty="0">
                <a:ea typeface="Calibri" panose="020F0502020204030204" pitchFamily="34" charset="0"/>
                <a:cs typeface="Times New Roman" panose="02020603050405020304" pitchFamily="18" charset="0"/>
              </a:rPr>
              <a:t>- Sir Stelios Haji-</a:t>
            </a:r>
            <a:r>
              <a:rPr lang="en-GB" sz="2800" dirty="0" err="1">
                <a:ea typeface="Calibri" panose="020F0502020204030204" pitchFamily="34" charset="0"/>
                <a:cs typeface="Times New Roman" panose="02020603050405020304" pitchFamily="18" charset="0"/>
              </a:rPr>
              <a:t>Ioannou</a:t>
            </a:r>
            <a:r>
              <a:rPr lang="en-GB" sz="2800" dirty="0">
                <a:ea typeface="Calibri" panose="020F0502020204030204" pitchFamily="34" charset="0"/>
                <a:cs typeface="Times New Roman" panose="02020603050405020304" pitchFamily="18" charset="0"/>
              </a:rPr>
              <a:t> secured a £5 million loan from his father.</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522542" y="562670"/>
            <a:ext cx="8229600" cy="634082"/>
          </a:xfrm>
        </p:spPr>
        <p:txBody>
          <a:bodyPr>
            <a:noAutofit/>
          </a:bodyPr>
          <a:lstStyle/>
          <a:p>
            <a:r>
              <a:rPr lang="en-US" sz="3600" dirty="0"/>
              <a:t> </a:t>
            </a:r>
            <a:br>
              <a:rPr lang="en-US" sz="3600" dirty="0"/>
            </a:br>
            <a:r>
              <a:rPr lang="en-GB" sz="3200" b="1" dirty="0">
                <a:highlight>
                  <a:srgbClr val="FFFF00"/>
                </a:highlight>
              </a:rPr>
              <a:t>Family &amp; Friends</a:t>
            </a:r>
            <a:br>
              <a:rPr lang="en-GB" sz="3600" b="1" dirty="0">
                <a:solidFill>
                  <a:srgbClr val="0070C0"/>
                </a:solidFill>
                <a:highlight>
                  <a:srgbClr val="FFFF00"/>
                </a:highlight>
              </a:rPr>
            </a:br>
            <a:endParaRPr lang="en-US" sz="3600" b="1" dirty="0">
              <a:solidFill>
                <a:srgbClr val="007DC3"/>
              </a:solidFill>
              <a:highlight>
                <a:srgbClr val="FFFF00"/>
              </a:highlight>
            </a:endParaRPr>
          </a:p>
        </p:txBody>
      </p:sp>
      <p:sp>
        <p:nvSpPr>
          <p:cNvPr id="4" name="Title 1">
            <a:extLst>
              <a:ext uri="{FF2B5EF4-FFF2-40B4-BE49-F238E27FC236}">
                <a16:creationId xmlns:a16="http://schemas.microsoft.com/office/drawing/2014/main" id="{C676A5EF-5AB9-E070-CA7A-6BBD2912486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2658406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342" y="1340768"/>
            <a:ext cx="9013316" cy="4649332"/>
          </a:xfrm>
        </p:spPr>
        <p:txBody>
          <a:bodyPr>
            <a:norm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angels are investors that invests their own money in a small business in exchange for a minority stake (usually between 10% and 25%). </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angels will not offer only the investment, but also the mentoring and support to grow the business idea.</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 investors tend to be entrepreneurs or people with extensive experience in the business world.</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Success or growth is not guarantee as a result of the investment offer.</a:t>
            </a:r>
          </a:p>
          <a:p>
            <a:pPr>
              <a:lnSpc>
                <a:spcPct val="107000"/>
              </a:lnSpc>
              <a:spcAft>
                <a:spcPts val="800"/>
              </a:spcAft>
              <a:buClr>
                <a:srgbClr val="0070C0"/>
              </a:buClr>
              <a:buFont typeface="Wingdings" panose="05000000000000000000" pitchFamily="2" charset="2"/>
              <a:buChar char="q"/>
            </a:pPr>
            <a:endParaRPr lang="en-GB" sz="2400" dirty="0">
              <a:ea typeface="Calibri" panose="020F0502020204030204" pitchFamily="34" charset="0"/>
              <a:cs typeface="Times New Roman" panose="02020603050405020304" pitchFamily="18" charset="0"/>
            </a:endParaRP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15516" y="549578"/>
            <a:ext cx="8712968" cy="634082"/>
          </a:xfrm>
        </p:spPr>
        <p:txBody>
          <a:bodyPr>
            <a:noAutofit/>
          </a:bodyPr>
          <a:lstStyle/>
          <a:p>
            <a:r>
              <a:rPr lang="en-US" sz="3600" dirty="0"/>
              <a:t> </a:t>
            </a:r>
            <a:br>
              <a:rPr lang="en-US" sz="3600" dirty="0"/>
            </a:br>
            <a:r>
              <a:rPr lang="en-GB" sz="3200" b="1" dirty="0">
                <a:highlight>
                  <a:srgbClr val="FFFF00"/>
                </a:highlight>
              </a:rPr>
              <a:t>Business Angels investors</a:t>
            </a:r>
            <a:br>
              <a:rPr lang="en-GB" sz="3600" b="1" dirty="0">
                <a:solidFill>
                  <a:srgbClr val="0070C0"/>
                </a:solidFill>
              </a:rPr>
            </a:br>
            <a:endParaRPr lang="en-US" sz="3600" b="1" dirty="0">
              <a:solidFill>
                <a:srgbClr val="007DC3"/>
              </a:solidFill>
            </a:endParaRPr>
          </a:p>
        </p:txBody>
      </p:sp>
      <p:sp>
        <p:nvSpPr>
          <p:cNvPr id="4" name="Title 1">
            <a:extLst>
              <a:ext uri="{FF2B5EF4-FFF2-40B4-BE49-F238E27FC236}">
                <a16:creationId xmlns:a16="http://schemas.microsoft.com/office/drawing/2014/main" id="{DB6B9C3C-ABB5-8E07-6296-67BEC0237E9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35115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872F9-326F-0A06-1051-0D1E81209D9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E92D9-68BD-79D0-EF80-19344B60A581}"/>
              </a:ext>
            </a:extLst>
          </p:cNvPr>
          <p:cNvSpPr>
            <a:spLocks noGrp="1"/>
          </p:cNvSpPr>
          <p:nvPr>
            <p:ph idx="1"/>
          </p:nvPr>
        </p:nvSpPr>
        <p:spPr>
          <a:xfrm>
            <a:off x="65342" y="1340768"/>
            <a:ext cx="9013316" cy="4649332"/>
          </a:xfrm>
        </p:spPr>
        <p:txBody>
          <a:bodyPr>
            <a:norm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angels</a:t>
            </a:r>
          </a:p>
          <a:p>
            <a:r>
              <a:rPr lang="en-GB" sz="2400" b="1" dirty="0"/>
              <a:t>UK Business Angels Association (UKBAA)</a:t>
            </a:r>
            <a:r>
              <a:rPr lang="en-GB" sz="2400" dirty="0"/>
              <a:t>: </a:t>
            </a:r>
          </a:p>
          <a:p>
            <a:pPr lvl="1"/>
            <a:r>
              <a:rPr lang="en-GB" sz="2000" dirty="0"/>
              <a:t>The national trade association for angel and early-stage investment, offering resources to connect with potential investors.</a:t>
            </a:r>
          </a:p>
          <a:p>
            <a:r>
              <a:rPr lang="en-GB" sz="2400" b="1" dirty="0"/>
              <a:t>Angels Investors</a:t>
            </a:r>
            <a:r>
              <a:rPr lang="en-GB" sz="2400" dirty="0"/>
              <a:t>: </a:t>
            </a:r>
          </a:p>
          <a:p>
            <a:pPr lvl="1"/>
            <a:r>
              <a:rPr lang="en-GB" sz="2000" dirty="0"/>
              <a:t>An online investment platform that connects businesses with angel investors. </a:t>
            </a:r>
          </a:p>
          <a:p>
            <a:pPr lvl="1"/>
            <a:r>
              <a:rPr lang="en-GB" sz="2000" dirty="0">
                <a:hlinkClick r:id="rId3"/>
              </a:rPr>
              <a:t>Angel investors | British Business Bank</a:t>
            </a:r>
            <a:endParaRPr lang="en-GB" sz="2000" dirty="0"/>
          </a:p>
          <a:p>
            <a:pPr marL="0" indent="0">
              <a:lnSpc>
                <a:spcPct val="107000"/>
              </a:lnSpc>
              <a:spcAft>
                <a:spcPts val="800"/>
              </a:spcAft>
              <a:buClr>
                <a:srgbClr val="0070C0"/>
              </a:buClr>
              <a:buNone/>
            </a:pPr>
            <a:endParaRPr lang="en-GB" sz="2400" dirty="0">
              <a:ea typeface="Calibri" panose="020F0502020204030204" pitchFamily="34" charset="0"/>
              <a:cs typeface="Times New Roman" panose="02020603050405020304" pitchFamily="18" charset="0"/>
            </a:endParaRP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E0755C1-5C41-1972-2B00-B6A2AA06CAFF}"/>
              </a:ext>
            </a:extLst>
          </p:cNvPr>
          <p:cNvSpPr>
            <a:spLocks noGrp="1"/>
          </p:cNvSpPr>
          <p:nvPr>
            <p:ph type="title"/>
          </p:nvPr>
        </p:nvSpPr>
        <p:spPr>
          <a:xfrm>
            <a:off x="215516" y="549578"/>
            <a:ext cx="8712968" cy="634082"/>
          </a:xfrm>
        </p:spPr>
        <p:txBody>
          <a:bodyPr>
            <a:noAutofit/>
          </a:bodyPr>
          <a:lstStyle/>
          <a:p>
            <a:r>
              <a:rPr lang="en-US" sz="3600" dirty="0"/>
              <a:t> </a:t>
            </a:r>
            <a:br>
              <a:rPr lang="en-US" sz="3600" dirty="0"/>
            </a:br>
            <a:r>
              <a:rPr lang="en-GB" sz="3200" b="1" dirty="0">
                <a:highlight>
                  <a:srgbClr val="FFFF00"/>
                </a:highlight>
              </a:rPr>
              <a:t>Angels investors Link</a:t>
            </a:r>
            <a:br>
              <a:rPr lang="en-GB" sz="3600" b="1" dirty="0">
                <a:solidFill>
                  <a:srgbClr val="0070C0"/>
                </a:solidFill>
              </a:rPr>
            </a:br>
            <a:endParaRPr lang="en-US" sz="3600" b="1" dirty="0">
              <a:solidFill>
                <a:srgbClr val="007DC3"/>
              </a:solidFill>
            </a:endParaRPr>
          </a:p>
        </p:txBody>
      </p:sp>
      <p:sp>
        <p:nvSpPr>
          <p:cNvPr id="4" name="Title 1">
            <a:extLst>
              <a:ext uri="{FF2B5EF4-FFF2-40B4-BE49-F238E27FC236}">
                <a16:creationId xmlns:a16="http://schemas.microsoft.com/office/drawing/2014/main" id="{70CF61FC-39F3-2C4B-AA63-F08A6AD8E24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914719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9094" y="1409261"/>
            <a:ext cx="8905812" cy="4523663"/>
          </a:xfrm>
        </p:spPr>
        <p:txBody>
          <a:bodyPr>
            <a:norm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Venture Capitalists are investors that fund early-stage firms to help them grow.</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Similarly, as the business angels they offer advice and strategic mentorship as well as funding. </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They VC investment is often time limited as they expect the companies they fund to grow significantly and make a significant return on their investment.</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Could raise millions and requires proof of concept.</a:t>
            </a:r>
          </a:p>
          <a:p>
            <a:pPr>
              <a:lnSpc>
                <a:spcPct val="107000"/>
              </a:lnSpc>
              <a:spcAft>
                <a:spcPts val="800"/>
              </a:spcAft>
              <a:buClr>
                <a:srgbClr val="0070C0"/>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15516" y="476672"/>
            <a:ext cx="8712968" cy="634082"/>
          </a:xfrm>
        </p:spPr>
        <p:txBody>
          <a:bodyPr>
            <a:noAutofit/>
          </a:bodyPr>
          <a:lstStyle/>
          <a:p>
            <a:r>
              <a:rPr lang="en-US" sz="3600" dirty="0"/>
              <a:t> </a:t>
            </a:r>
            <a:br>
              <a:rPr lang="en-US" sz="3600" dirty="0"/>
            </a:br>
            <a:r>
              <a:rPr lang="en-GB" sz="3200" b="1" dirty="0">
                <a:highlight>
                  <a:srgbClr val="FFFF00"/>
                </a:highlight>
              </a:rPr>
              <a:t>Venture capitalists</a:t>
            </a:r>
            <a:br>
              <a:rPr lang="en-GB" sz="3600" b="1" dirty="0">
                <a:solidFill>
                  <a:srgbClr val="0070C0"/>
                </a:solidFill>
              </a:rPr>
            </a:br>
            <a:endParaRPr lang="en-US" sz="3600" b="1" dirty="0">
              <a:solidFill>
                <a:srgbClr val="007DC3"/>
              </a:solidFill>
            </a:endParaRPr>
          </a:p>
        </p:txBody>
      </p:sp>
      <p:sp>
        <p:nvSpPr>
          <p:cNvPr id="4" name="Title 1">
            <a:extLst>
              <a:ext uri="{FF2B5EF4-FFF2-40B4-BE49-F238E27FC236}">
                <a16:creationId xmlns:a16="http://schemas.microsoft.com/office/drawing/2014/main" id="{FC3A4BCE-6195-D9D3-9FCF-A81F335E5A8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2174178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705C1-2B92-8631-7B4F-ACD94A52BC5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24DDD1-6511-C19F-6343-006CA9134362}"/>
              </a:ext>
            </a:extLst>
          </p:cNvPr>
          <p:cNvSpPr>
            <a:spLocks noGrp="1"/>
          </p:cNvSpPr>
          <p:nvPr>
            <p:ph idx="1"/>
          </p:nvPr>
        </p:nvSpPr>
        <p:spPr>
          <a:xfrm>
            <a:off x="119094" y="1409261"/>
            <a:ext cx="8905812" cy="4523663"/>
          </a:xfrm>
        </p:spPr>
        <p:txBody>
          <a:bodyPr>
            <a:normAutofit/>
          </a:bodyPr>
          <a:lstStyle/>
          <a:p>
            <a:endParaRPr lang="en-GB" sz="2400" b="1" dirty="0"/>
          </a:p>
          <a:p>
            <a:endParaRPr lang="en-GB" sz="2400" b="1" dirty="0"/>
          </a:p>
          <a:p>
            <a:pPr>
              <a:lnSpc>
                <a:spcPct val="107000"/>
              </a:lnSpc>
              <a:spcAft>
                <a:spcPts val="800"/>
              </a:spcAft>
              <a:buClr>
                <a:srgbClr val="0070C0"/>
              </a:buClr>
              <a:buFont typeface="Wingdings" panose="05000000000000000000" pitchFamily="2" charset="2"/>
              <a:buChar char="q"/>
            </a:pPr>
            <a:r>
              <a:rPr lang="en-GB" sz="2400" b="1" dirty="0"/>
              <a:t>British Private Equity &amp; Venture Capital Association (BVCA)</a:t>
            </a:r>
            <a:r>
              <a:rPr lang="en-GB" sz="2400" dirty="0"/>
              <a:t>: </a:t>
            </a:r>
          </a:p>
          <a:p>
            <a:pPr lvl="1"/>
            <a:r>
              <a:rPr lang="en-GB" sz="2000" dirty="0"/>
              <a:t>Provides information on venture capital firms operating in the UK.</a:t>
            </a:r>
          </a:p>
          <a:p>
            <a:pPr>
              <a:lnSpc>
                <a:spcPct val="107000"/>
              </a:lnSpc>
              <a:spcAft>
                <a:spcPts val="800"/>
              </a:spcAft>
              <a:buClr>
                <a:srgbClr val="0070C0"/>
              </a:buClr>
              <a:buFont typeface="Wingdings" panose="05000000000000000000" pitchFamily="2" charset="2"/>
              <a:buChar char="q"/>
            </a:pPr>
            <a:endParaRPr lang="en-GB" sz="2400" dirty="0">
              <a:highlight>
                <a:srgbClr val="FFFF00"/>
              </a:highlight>
            </a:endParaRPr>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0506E10-18C6-758B-6AF5-3FA8B88C9806}"/>
              </a:ext>
            </a:extLst>
          </p:cNvPr>
          <p:cNvSpPr>
            <a:spLocks noGrp="1"/>
          </p:cNvSpPr>
          <p:nvPr>
            <p:ph type="title"/>
          </p:nvPr>
        </p:nvSpPr>
        <p:spPr>
          <a:xfrm>
            <a:off x="215516" y="476672"/>
            <a:ext cx="8712968" cy="634082"/>
          </a:xfrm>
        </p:spPr>
        <p:txBody>
          <a:bodyPr>
            <a:noAutofit/>
          </a:bodyPr>
          <a:lstStyle/>
          <a:p>
            <a:r>
              <a:rPr lang="en-US" sz="3600" dirty="0"/>
              <a:t> </a:t>
            </a:r>
            <a:br>
              <a:rPr lang="en-US" sz="3600" dirty="0"/>
            </a:br>
            <a:r>
              <a:rPr lang="en-GB" sz="3200" b="1" dirty="0">
                <a:highlight>
                  <a:srgbClr val="FFFF00"/>
                </a:highlight>
              </a:rPr>
              <a:t>Venture capitalists Link</a:t>
            </a:r>
            <a:br>
              <a:rPr lang="en-GB" sz="3600" b="1" dirty="0">
                <a:solidFill>
                  <a:srgbClr val="0070C0"/>
                </a:solidFill>
              </a:rPr>
            </a:br>
            <a:endParaRPr lang="en-US" sz="3600" b="1" dirty="0">
              <a:solidFill>
                <a:srgbClr val="007DC3"/>
              </a:solidFill>
            </a:endParaRPr>
          </a:p>
        </p:txBody>
      </p:sp>
      <p:sp>
        <p:nvSpPr>
          <p:cNvPr id="4" name="Title 1">
            <a:extLst>
              <a:ext uri="{FF2B5EF4-FFF2-40B4-BE49-F238E27FC236}">
                <a16:creationId xmlns:a16="http://schemas.microsoft.com/office/drawing/2014/main" id="{4F69555D-74D1-14B1-3506-2990E791746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9695184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9420" y="1196752"/>
            <a:ext cx="9013316" cy="464933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Personal funding means funding raised by the individual entrepreneur.</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Someone could have worked for several years and saved up a sum of money that is invested to their business idea.</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Other examples: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Retired individuals can use their retirement funds to start their business ideas.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Individuals that been made redundant can use their redundancy pay to start their business ideas.</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marL="0" indent="0">
              <a:buClr>
                <a:srgbClr val="007DC3"/>
              </a:buClr>
              <a:buNone/>
            </a:pPr>
            <a:endParaRPr lang="en-GB" sz="2800" dirty="0"/>
          </a:p>
          <a:p>
            <a:pPr marL="0" indent="0">
              <a:buClr>
                <a:srgbClr val="007DC3"/>
              </a:buClr>
              <a:buNone/>
            </a:pPr>
            <a:endParaRPr lang="en-GB" sz="2800" dirty="0"/>
          </a:p>
          <a:p>
            <a:pPr>
              <a:buClr>
                <a:srgbClr val="007DC3"/>
              </a:buClr>
              <a:buFont typeface="Wingdings" panose="05000000000000000000" pitchFamily="2" charset="2"/>
              <a:buChar char="q"/>
            </a:pPr>
            <a:endParaRPr lang="en-US" sz="28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83568" y="495187"/>
            <a:ext cx="8229600" cy="634082"/>
          </a:xfrm>
        </p:spPr>
        <p:txBody>
          <a:bodyPr>
            <a:noAutofit/>
          </a:bodyPr>
          <a:lstStyle/>
          <a:p>
            <a:r>
              <a:rPr lang="en-US" sz="3600" dirty="0"/>
              <a:t> </a:t>
            </a:r>
            <a:br>
              <a:rPr lang="en-US" sz="3600" dirty="0"/>
            </a:br>
            <a:r>
              <a:rPr lang="en-GB" sz="3200" b="1" dirty="0">
                <a:highlight>
                  <a:srgbClr val="FFFF00"/>
                </a:highlight>
              </a:rPr>
              <a:t>Personal funding</a:t>
            </a:r>
            <a:br>
              <a:rPr lang="en-GB" sz="3600" b="1" dirty="0">
                <a:solidFill>
                  <a:srgbClr val="0070C0"/>
                </a:solidFill>
              </a:rPr>
            </a:br>
            <a:endParaRPr lang="en-US" sz="3600" b="1" dirty="0">
              <a:solidFill>
                <a:srgbClr val="007DC3"/>
              </a:solidFill>
            </a:endParaRPr>
          </a:p>
        </p:txBody>
      </p:sp>
      <p:sp>
        <p:nvSpPr>
          <p:cNvPr id="4" name="Title 1">
            <a:extLst>
              <a:ext uri="{FF2B5EF4-FFF2-40B4-BE49-F238E27FC236}">
                <a16:creationId xmlns:a16="http://schemas.microsoft.com/office/drawing/2014/main" id="{33302012-9873-4ADC-F3ED-5B2149D957A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925540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270" y="1412776"/>
            <a:ext cx="8905812" cy="4608512"/>
          </a:xfrm>
        </p:spPr>
        <p:txBody>
          <a:bodyPr>
            <a:normAutofit lnSpcReduction="10000"/>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Bootstrapping in the startup context refers to </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the </a:t>
            </a:r>
            <a:r>
              <a:rPr lang="en-GB" sz="2000" b="1" i="1" dirty="0">
                <a:solidFill>
                  <a:srgbClr val="FF0000"/>
                </a:solidFill>
                <a:ea typeface="Calibri" panose="020F0502020204030204" pitchFamily="34" charset="0"/>
                <a:cs typeface="Times New Roman" panose="02020603050405020304" pitchFamily="18" charset="0"/>
              </a:rPr>
              <a:t>process of launching and growing a business without external help or capital.</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Bootstrapping.. means operating a company as economically as possible and cutting all unnecessary expenses.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Bootstrapping involves: </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hiring as few employees as possible</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leasing anything you can &amp; being creative </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asking suppliers to allow longer payments terms &amp; in some instances ask customers to pay in advance etc.</a:t>
            </a:r>
          </a:p>
          <a:p>
            <a:pPr>
              <a:lnSpc>
                <a:spcPct val="107000"/>
              </a:lnSpc>
              <a:spcAft>
                <a:spcPts val="800"/>
              </a:spcAft>
              <a:buClr>
                <a:srgbClr val="0070C0"/>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99114" y="519671"/>
            <a:ext cx="8712968" cy="634082"/>
          </a:xfrm>
        </p:spPr>
        <p:txBody>
          <a:bodyPr>
            <a:noAutofit/>
          </a:bodyPr>
          <a:lstStyle/>
          <a:p>
            <a:r>
              <a:rPr lang="en-US" sz="3600" dirty="0"/>
              <a:t> </a:t>
            </a:r>
            <a:br>
              <a:rPr lang="en-US" sz="3600" dirty="0"/>
            </a:br>
            <a:r>
              <a:rPr lang="en-GB" sz="3200" b="1" dirty="0">
                <a:highlight>
                  <a:srgbClr val="FFFF00"/>
                </a:highlight>
              </a:rPr>
              <a:t>Bootstrapping</a:t>
            </a:r>
            <a:br>
              <a:rPr lang="en-GB" sz="3200" b="1" dirty="0">
                <a:highlight>
                  <a:srgbClr val="FFFF00"/>
                </a:highlight>
              </a:rPr>
            </a:br>
            <a:endParaRPr lang="en-US" sz="3600" b="1" dirty="0">
              <a:highlight>
                <a:srgbClr val="FFFF00"/>
              </a:highlight>
            </a:endParaRPr>
          </a:p>
        </p:txBody>
      </p:sp>
      <p:sp>
        <p:nvSpPr>
          <p:cNvPr id="4" name="Title 1">
            <a:extLst>
              <a:ext uri="{FF2B5EF4-FFF2-40B4-BE49-F238E27FC236}">
                <a16:creationId xmlns:a16="http://schemas.microsoft.com/office/drawing/2014/main" id="{437637B9-83A0-361B-D2A4-6A00FEE0870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8117610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53181-1D35-5F0C-7DB9-9913F4257141}"/>
              </a:ext>
            </a:extLst>
          </p:cNvPr>
          <p:cNvSpPr>
            <a:spLocks noGrp="1"/>
          </p:cNvSpPr>
          <p:nvPr>
            <p:ph type="title"/>
          </p:nvPr>
        </p:nvSpPr>
        <p:spPr/>
        <p:txBody>
          <a:bodyPr/>
          <a:lstStyle/>
          <a:p>
            <a:r>
              <a:rPr lang="en-US" dirty="0"/>
              <a:t>How to Bootstrap a Business</a:t>
            </a:r>
            <a:endParaRPr lang="en-GB" dirty="0"/>
          </a:p>
        </p:txBody>
      </p:sp>
      <p:sp>
        <p:nvSpPr>
          <p:cNvPr id="3" name="Content Placeholder 2">
            <a:extLst>
              <a:ext uri="{FF2B5EF4-FFF2-40B4-BE49-F238E27FC236}">
                <a16:creationId xmlns:a16="http://schemas.microsoft.com/office/drawing/2014/main" id="{1DD5B6B1-53F8-8D2B-4CCF-2B2D9C2A944E}"/>
              </a:ext>
            </a:extLst>
          </p:cNvPr>
          <p:cNvSpPr>
            <a:spLocks noGrp="1"/>
          </p:cNvSpPr>
          <p:nvPr>
            <p:ph idx="1"/>
          </p:nvPr>
        </p:nvSpPr>
        <p:spPr/>
        <p:txBody>
          <a:bodyPr/>
          <a:lstStyle/>
          <a:p>
            <a:pPr marL="0" indent="0">
              <a:buNone/>
            </a:pPr>
            <a:endParaRPr lang="en-GB" dirty="0">
              <a:hlinkClick r:id="rId3"/>
            </a:endParaRPr>
          </a:p>
          <a:p>
            <a:pPr marL="0" indent="0">
              <a:buNone/>
            </a:pPr>
            <a:endParaRPr lang="en-GB" dirty="0">
              <a:hlinkClick r:id="rId3"/>
            </a:endParaRPr>
          </a:p>
          <a:p>
            <a:endParaRPr lang="en-GB" dirty="0"/>
          </a:p>
        </p:txBody>
      </p:sp>
      <p:sp>
        <p:nvSpPr>
          <p:cNvPr id="4" name="Slide Number Placeholder 3">
            <a:extLst>
              <a:ext uri="{FF2B5EF4-FFF2-40B4-BE49-F238E27FC236}">
                <a16:creationId xmlns:a16="http://schemas.microsoft.com/office/drawing/2014/main" id="{859CE328-4144-7391-F0F7-A56F12A54804}"/>
              </a:ext>
            </a:extLst>
          </p:cNvPr>
          <p:cNvSpPr>
            <a:spLocks noGrp="1"/>
          </p:cNvSpPr>
          <p:nvPr>
            <p:ph type="sldNum" sz="quarter" idx="12"/>
          </p:nvPr>
        </p:nvSpPr>
        <p:spPr/>
        <p:txBody>
          <a:bodyPr/>
          <a:lstStyle/>
          <a:p>
            <a:fld id="{C3F65BB1-9206-4D7F-97F9-47DCC7DC6334}" type="slidenum">
              <a:rPr lang="en-GB" smtClean="0"/>
              <a:pPr/>
              <a:t>24</a:t>
            </a:fld>
            <a:endParaRPr lang="en-GB"/>
          </a:p>
        </p:txBody>
      </p:sp>
      <p:pic>
        <p:nvPicPr>
          <p:cNvPr id="9" name="Online Media 8" title="How to Bootstrap a Business">
            <a:hlinkClick r:id="" action="ppaction://media"/>
            <a:extLst>
              <a:ext uri="{FF2B5EF4-FFF2-40B4-BE49-F238E27FC236}">
                <a16:creationId xmlns:a16="http://schemas.microsoft.com/office/drawing/2014/main" id="{3094AA1B-32C1-1FC7-059B-C3E8C72903EE}"/>
              </a:ext>
            </a:extLst>
          </p:cNvPr>
          <p:cNvPicPr>
            <a:picLocks noRot="1" noChangeAspect="1"/>
          </p:cNvPicPr>
          <p:nvPr>
            <a:videoFile r:link="rId1"/>
          </p:nvPr>
        </p:nvPicPr>
        <p:blipFill>
          <a:blip r:embed="rId4"/>
          <a:stretch>
            <a:fillRect/>
          </a:stretch>
        </p:blipFill>
        <p:spPr>
          <a:xfrm>
            <a:off x="0" y="1124744"/>
            <a:ext cx="9144000" cy="5165725"/>
          </a:xfrm>
          <a:prstGeom prst="rect">
            <a:avLst/>
          </a:prstGeom>
        </p:spPr>
      </p:pic>
    </p:spTree>
    <p:extLst>
      <p:ext uri="{BB962C8B-B14F-4D97-AF65-F5344CB8AC3E}">
        <p14:creationId xmlns:p14="http://schemas.microsoft.com/office/powerpoint/2010/main" val="406162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84" y="1268760"/>
            <a:ext cx="9013316" cy="4392488"/>
          </a:xfrm>
        </p:spPr>
        <p:txBody>
          <a:bodyPr>
            <a:normAutofit/>
          </a:bodyPr>
          <a:lstStyle/>
          <a:p>
            <a:pPr marL="0" indent="0" algn="ctr">
              <a:buClr>
                <a:srgbClr val="007DC3"/>
              </a:buClr>
              <a:buNone/>
            </a:pPr>
            <a:endParaRPr lang="en-GB" sz="2800" dirty="0"/>
          </a:p>
          <a:p>
            <a:pPr marL="0" indent="0" algn="ctr">
              <a:buClr>
                <a:srgbClr val="007DC3"/>
              </a:buClr>
              <a:buNone/>
            </a:pPr>
            <a:r>
              <a:rPr lang="en-GB" sz="2800" dirty="0"/>
              <a:t>Classroom discussion:</a:t>
            </a:r>
          </a:p>
          <a:p>
            <a:pPr marL="0" indent="0" algn="ctr">
              <a:buClr>
                <a:srgbClr val="007DC3"/>
              </a:buClr>
              <a:buNone/>
            </a:pPr>
            <a:endParaRPr lang="en-GB" sz="2800" dirty="0"/>
          </a:p>
          <a:p>
            <a:pPr marL="0" indent="0" algn="ctr">
              <a:buClr>
                <a:srgbClr val="007DC3"/>
              </a:buClr>
              <a:buNone/>
            </a:pPr>
            <a:r>
              <a:rPr lang="en-GB" sz="2800" dirty="0"/>
              <a:t>Reflecting on the different funding sources we learned, please choose two funding options that you would use to start your own business idea and tell the class why you selected these two.</a:t>
            </a:r>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11560" y="377833"/>
            <a:ext cx="8229600" cy="634082"/>
          </a:xfrm>
        </p:spPr>
        <p:txBody>
          <a:bodyPr>
            <a:noAutofit/>
          </a:bodyPr>
          <a:lstStyle/>
          <a:p>
            <a:r>
              <a:rPr lang="en-US" sz="3600" dirty="0"/>
              <a:t> </a:t>
            </a:r>
            <a:r>
              <a:rPr lang="en-GB" sz="3200" b="1" dirty="0">
                <a:highlight>
                  <a:srgbClr val="FFFF00"/>
                </a:highlight>
              </a:rPr>
              <a:t>Raising Finance</a:t>
            </a:r>
            <a:endParaRPr lang="en-US" sz="3600" b="1" dirty="0">
              <a:highlight>
                <a:srgbClr val="FFFF00"/>
              </a:highlight>
            </a:endParaRPr>
          </a:p>
        </p:txBody>
      </p:sp>
      <p:sp>
        <p:nvSpPr>
          <p:cNvPr id="4" name="Title 1">
            <a:extLst>
              <a:ext uri="{FF2B5EF4-FFF2-40B4-BE49-F238E27FC236}">
                <a16:creationId xmlns:a16="http://schemas.microsoft.com/office/drawing/2014/main" id="{7147658F-DDAA-DAA8-396E-B303E4BEDC3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8009916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F059E-F600-217C-17B4-C75B9CA4058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7EAAF4-41A1-78C5-6907-F416F43A1CE0}"/>
              </a:ext>
            </a:extLst>
          </p:cNvPr>
          <p:cNvSpPr>
            <a:spLocks noGrp="1"/>
          </p:cNvSpPr>
          <p:nvPr>
            <p:ph idx="1"/>
          </p:nvPr>
        </p:nvSpPr>
        <p:spPr>
          <a:xfrm>
            <a:off x="130684" y="1268760"/>
            <a:ext cx="9013316" cy="4392488"/>
          </a:xfrm>
        </p:spPr>
        <p:txBody>
          <a:bodyPr>
            <a:normAutofit/>
          </a:bodyPr>
          <a:lstStyle/>
          <a:p>
            <a:pPr marL="0" indent="0" algn="ctr">
              <a:buClr>
                <a:srgbClr val="007DC3"/>
              </a:buClr>
              <a:buNone/>
            </a:pPr>
            <a:endParaRPr lang="en-GB" sz="2800" dirty="0"/>
          </a:p>
          <a:p>
            <a:pPr marL="0" indent="0" algn="ctr">
              <a:buClr>
                <a:srgbClr val="007DC3"/>
              </a:buClr>
              <a:buNone/>
            </a:pPr>
            <a:r>
              <a:rPr lang="en-GB" sz="2800" dirty="0"/>
              <a:t>Let's look at the 25 UK entrepreneurs that started with very little money:</a:t>
            </a:r>
          </a:p>
          <a:p>
            <a:pPr marL="0" indent="0" algn="ctr">
              <a:buClr>
                <a:srgbClr val="007DC3"/>
              </a:buClr>
              <a:buNone/>
            </a:pPr>
            <a:r>
              <a:rPr lang="en-GB" sz="2800" dirty="0">
                <a:hlinkClick r:id="rId2"/>
              </a:rPr>
              <a:t>https://www.thisismoney.co.uk/money/smallbusiness/article-2809685/Top-25-self-entrepreneurs-started-small-sums-money.html</a:t>
            </a:r>
            <a:endParaRPr lang="en-GB" sz="2800" dirty="0"/>
          </a:p>
          <a:p>
            <a:pPr marL="0" indent="0" algn="ctr">
              <a:buClr>
                <a:srgbClr val="007DC3"/>
              </a:buClr>
              <a:buNone/>
            </a:pPr>
            <a:endParaRPr lang="en-GB" sz="2800" dirty="0"/>
          </a:p>
          <a:p>
            <a:pPr marL="0" indent="0" algn="ctr">
              <a:buClr>
                <a:srgbClr val="007DC3"/>
              </a:buClr>
              <a:buNone/>
            </a:pPr>
            <a:r>
              <a:rPr lang="en-GB" sz="2400" dirty="0"/>
              <a:t>Choose any two entrepreneurs who inspire you and explain why you picked them.</a:t>
            </a:r>
          </a:p>
          <a:p>
            <a:pPr marL="0" indent="0" algn="ctr">
              <a:buClr>
                <a:srgbClr val="007DC3"/>
              </a:buClr>
              <a:buNone/>
            </a:pPr>
            <a:endParaRPr lang="en-GB" sz="2400" dirty="0"/>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897DC2F-6106-0BB1-E4D2-19A3486DF1FC}"/>
              </a:ext>
            </a:extLst>
          </p:cNvPr>
          <p:cNvSpPr>
            <a:spLocks noGrp="1"/>
          </p:cNvSpPr>
          <p:nvPr>
            <p:ph type="title"/>
          </p:nvPr>
        </p:nvSpPr>
        <p:spPr>
          <a:xfrm>
            <a:off x="611560" y="377833"/>
            <a:ext cx="8229600" cy="634082"/>
          </a:xfrm>
        </p:spPr>
        <p:txBody>
          <a:bodyPr>
            <a:noAutofit/>
          </a:bodyPr>
          <a:lstStyle/>
          <a:p>
            <a:r>
              <a:rPr lang="en-US" sz="3600" dirty="0"/>
              <a:t> </a:t>
            </a:r>
            <a:r>
              <a:rPr lang="en-GB" sz="3200" b="1" dirty="0">
                <a:highlight>
                  <a:srgbClr val="FFFF00"/>
                </a:highlight>
              </a:rPr>
              <a:t>Is not all about out money!</a:t>
            </a:r>
            <a:endParaRPr lang="en-US" sz="3600" b="1" dirty="0">
              <a:highlight>
                <a:srgbClr val="FFFF00"/>
              </a:highlight>
            </a:endParaRPr>
          </a:p>
        </p:txBody>
      </p:sp>
      <p:sp>
        <p:nvSpPr>
          <p:cNvPr id="4" name="Title 1">
            <a:extLst>
              <a:ext uri="{FF2B5EF4-FFF2-40B4-BE49-F238E27FC236}">
                <a16:creationId xmlns:a16="http://schemas.microsoft.com/office/drawing/2014/main" id="{0E3B9571-D45D-609B-BE09-CE9D34AF1612}"/>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8612112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733" y="992428"/>
            <a:ext cx="9144000" cy="4873143"/>
          </a:xfrm>
        </p:spPr>
        <p:txBody>
          <a:bodyPr>
            <a:noAutofit/>
          </a:bodyPr>
          <a:lstStyle/>
          <a:p>
            <a:pPr marL="0" indent="0">
              <a:buClr>
                <a:srgbClr val="007DC3"/>
              </a:buClr>
              <a:buNone/>
            </a:pPr>
            <a:endParaRPr lang="en-GB" sz="2400" dirty="0"/>
          </a:p>
          <a:p>
            <a:pPr marL="0" indent="0" algn="ctr">
              <a:buClr>
                <a:srgbClr val="007DC3"/>
              </a:buClr>
              <a:buNone/>
            </a:pPr>
            <a:r>
              <a:rPr lang="en-GB" sz="2400" dirty="0"/>
              <a:t>   Let's read about high grow company </a:t>
            </a:r>
            <a:r>
              <a:rPr lang="en-GB" sz="2400" dirty="0" err="1"/>
              <a:t>GymShark</a:t>
            </a:r>
            <a:r>
              <a:rPr lang="en-GB" sz="2400" dirty="0"/>
              <a:t>- this Young entrepreneur started from his garage!</a:t>
            </a:r>
          </a:p>
          <a:p>
            <a:pPr marL="0" indent="0">
              <a:buClr>
                <a:srgbClr val="007DC3"/>
              </a:buClr>
              <a:buNone/>
            </a:pPr>
            <a:endParaRPr lang="en-GB" sz="2400" dirty="0"/>
          </a:p>
          <a:p>
            <a:pPr marL="0" indent="0" algn="ctr">
              <a:buClr>
                <a:srgbClr val="007DC3"/>
              </a:buClr>
              <a:buNone/>
            </a:pPr>
            <a:r>
              <a:rPr lang="en-GB" sz="2400" dirty="0">
                <a:hlinkClick r:id="rId2"/>
              </a:rPr>
              <a:t>https://www.thisisnotfinancialadvice.co.uk/p/from-garage-to-global-the-incredible</a:t>
            </a:r>
            <a:endParaRPr lang="en-GB" sz="2400" dirty="0"/>
          </a:p>
          <a:p>
            <a:pPr marL="0" indent="0">
              <a:buClr>
                <a:srgbClr val="007DC3"/>
              </a:buClr>
              <a:buNone/>
            </a:pPr>
            <a:endParaRPr lang="en-GB" sz="2400" dirty="0"/>
          </a:p>
          <a:p>
            <a:pPr marL="0" indent="0" algn="ctr">
              <a:buClr>
                <a:srgbClr val="007DC3"/>
              </a:buClr>
              <a:buNone/>
            </a:pPr>
            <a:r>
              <a:rPr lang="en-GB" sz="2400" dirty="0">
                <a:hlinkClick r:id="rId3"/>
              </a:rPr>
              <a:t>https://youtu.be/MpftE7RwQnM?si=nhxgcshftBAn6DZM</a:t>
            </a:r>
            <a:r>
              <a:rPr lang="en-GB" sz="2400" dirty="0"/>
              <a:t> </a:t>
            </a:r>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endParaRPr lang="en-GB" sz="2400"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Entrepreneur case study- </a:t>
            </a:r>
            <a:r>
              <a:rPr lang="en-GB" sz="3200" b="1" dirty="0" err="1">
                <a:highlight>
                  <a:srgbClr val="FFFF00"/>
                </a:highlight>
              </a:rPr>
              <a:t>GymShark</a:t>
            </a:r>
            <a:endParaRPr lang="en-GB" sz="3600" b="1" dirty="0">
              <a:highlight>
                <a:srgbClr val="FFFF00"/>
              </a:highlight>
            </a:endParaRPr>
          </a:p>
        </p:txBody>
      </p:sp>
    </p:spTree>
    <p:extLst>
      <p:ext uri="{BB962C8B-B14F-4D97-AF65-F5344CB8AC3E}">
        <p14:creationId xmlns:p14="http://schemas.microsoft.com/office/powerpoint/2010/main" val="21126683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AD43B03-A1CD-00AC-E4D4-E5671D2BB3ED}"/>
              </a:ext>
            </a:extLst>
          </p:cNvPr>
          <p:cNvPicPr>
            <a:picLocks noChangeAspect="1"/>
          </p:cNvPicPr>
          <p:nvPr/>
        </p:nvPicPr>
        <p:blipFill>
          <a:blip r:embed="rId3"/>
          <a:stretch>
            <a:fillRect/>
          </a:stretch>
        </p:blipFill>
        <p:spPr>
          <a:xfrm>
            <a:off x="1" y="857251"/>
            <a:ext cx="9143999" cy="5143499"/>
          </a:xfrm>
          <a:prstGeom prst="rect">
            <a:avLst/>
          </a:prstGeom>
        </p:spPr>
      </p:pic>
      <p:sp>
        <p:nvSpPr>
          <p:cNvPr id="2" name="Rectangle 1">
            <a:extLst>
              <a:ext uri="{FF2B5EF4-FFF2-40B4-BE49-F238E27FC236}">
                <a16:creationId xmlns:a16="http://schemas.microsoft.com/office/drawing/2014/main" id="{31DFB8C7-29C7-180D-0102-51DFC79AD00D}"/>
              </a:ext>
            </a:extLst>
          </p:cNvPr>
          <p:cNvSpPr/>
          <p:nvPr/>
        </p:nvSpPr>
        <p:spPr>
          <a:xfrm>
            <a:off x="770893" y="2106550"/>
            <a:ext cx="3801107"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3" name="TextBox 2">
            <a:extLst>
              <a:ext uri="{FF2B5EF4-FFF2-40B4-BE49-F238E27FC236}">
                <a16:creationId xmlns:a16="http://schemas.microsoft.com/office/drawing/2014/main" id="{BD1E94A5-A5AC-F35D-7D9D-024F97116C87}"/>
              </a:ext>
            </a:extLst>
          </p:cNvPr>
          <p:cNvSpPr txBox="1"/>
          <p:nvPr/>
        </p:nvSpPr>
        <p:spPr>
          <a:xfrm>
            <a:off x="690546" y="1249900"/>
            <a:ext cx="4014132" cy="854080"/>
          </a:xfrm>
          <a:prstGeom prst="rect">
            <a:avLst/>
          </a:prstGeom>
          <a:noFill/>
          <a:ln>
            <a:noFill/>
          </a:ln>
        </p:spPr>
        <p:txBody>
          <a:bodyPr wrap="square" rtlCol="0">
            <a:spAutoFit/>
          </a:bodyPr>
          <a:lstStyle/>
          <a:p>
            <a:pPr defTabSz="685800"/>
            <a:r>
              <a:rPr lang="en-GB" sz="4950" b="1" dirty="0">
                <a:solidFill>
                  <a:prstClr val="white"/>
                </a:solidFill>
                <a:latin typeface="Calibri" panose="020F0502020204030204"/>
              </a:rPr>
              <a:t>Survey Season</a:t>
            </a:r>
          </a:p>
        </p:txBody>
      </p:sp>
      <p:sp>
        <p:nvSpPr>
          <p:cNvPr id="4" name="TextBox 3">
            <a:extLst>
              <a:ext uri="{FF2B5EF4-FFF2-40B4-BE49-F238E27FC236}">
                <a16:creationId xmlns:a16="http://schemas.microsoft.com/office/drawing/2014/main" id="{A1C0E953-146B-5672-4DF4-62E29083FEF7}"/>
              </a:ext>
            </a:extLst>
          </p:cNvPr>
          <p:cNvSpPr txBox="1"/>
          <p:nvPr/>
        </p:nvSpPr>
        <p:spPr>
          <a:xfrm>
            <a:off x="770892" y="2086100"/>
            <a:ext cx="4014132" cy="830997"/>
          </a:xfrm>
          <a:prstGeom prst="rect">
            <a:avLst/>
          </a:prstGeom>
          <a:noFill/>
        </p:spPr>
        <p:txBody>
          <a:bodyPr wrap="square" rtlCol="0">
            <a:spAutoFit/>
          </a:bodyPr>
          <a:lstStyle/>
          <a:p>
            <a:pPr defTabSz="685800"/>
            <a:r>
              <a:rPr lang="en-GB" sz="2400" b="1" dirty="0">
                <a:solidFill>
                  <a:prstClr val="white"/>
                </a:solidFill>
                <a:latin typeface="Calibri" panose="020F0502020204030204"/>
              </a:rPr>
              <a:t>Academic Experience Survey Engagement Survey</a:t>
            </a:r>
          </a:p>
        </p:txBody>
      </p:sp>
      <p:sp>
        <p:nvSpPr>
          <p:cNvPr id="5" name="TextBox 4">
            <a:extLst>
              <a:ext uri="{FF2B5EF4-FFF2-40B4-BE49-F238E27FC236}">
                <a16:creationId xmlns:a16="http://schemas.microsoft.com/office/drawing/2014/main" id="{6FBF4B11-7485-FBBF-6110-1680E1319B61}"/>
              </a:ext>
            </a:extLst>
          </p:cNvPr>
          <p:cNvSpPr txBox="1"/>
          <p:nvPr/>
        </p:nvSpPr>
        <p:spPr>
          <a:xfrm>
            <a:off x="690546" y="5103841"/>
            <a:ext cx="4538820" cy="646331"/>
          </a:xfrm>
          <a:prstGeom prst="rect">
            <a:avLst/>
          </a:prstGeom>
          <a:noFill/>
        </p:spPr>
        <p:txBody>
          <a:bodyPr wrap="square" rtlCol="0">
            <a:spAutoFit/>
          </a:bodyPr>
          <a:lstStyle/>
          <a:p>
            <a:pPr defTabSz="685800"/>
            <a:r>
              <a:rPr lang="en-GB" b="1" dirty="0">
                <a:solidFill>
                  <a:prstClr val="white"/>
                </a:solidFill>
                <a:latin typeface="Calibri" panose="020F0502020204030204"/>
              </a:rPr>
              <a:t>Login:		</a:t>
            </a:r>
            <a:r>
              <a:rPr lang="en-GB" dirty="0">
                <a:solidFill>
                  <a:prstClr val="white"/>
                </a:solidFill>
                <a:latin typeface="Calibri" panose="020F0502020204030204"/>
              </a:rPr>
              <a:t>Student ID number </a:t>
            </a:r>
            <a:r>
              <a:rPr lang="en-GB" i="1" dirty="0">
                <a:solidFill>
                  <a:prstClr val="white"/>
                </a:solidFill>
                <a:latin typeface="Calibri" panose="020F0502020204030204"/>
              </a:rPr>
              <a:t>e.g. 123456</a:t>
            </a:r>
          </a:p>
          <a:p>
            <a:pPr defTabSz="685800"/>
            <a:r>
              <a:rPr lang="en-GB" b="1" dirty="0">
                <a:solidFill>
                  <a:prstClr val="white"/>
                </a:solidFill>
                <a:latin typeface="Calibri" panose="020F0502020204030204"/>
              </a:rPr>
              <a:t>Password: 	</a:t>
            </a:r>
            <a:r>
              <a:rPr lang="en-GB" dirty="0">
                <a:solidFill>
                  <a:prstClr val="white"/>
                </a:solidFill>
                <a:latin typeface="Calibri" panose="020F0502020204030204"/>
              </a:rPr>
              <a:t>2026</a:t>
            </a:r>
          </a:p>
        </p:txBody>
      </p:sp>
      <p:sp>
        <p:nvSpPr>
          <p:cNvPr id="11" name="Rectangle 10">
            <a:extLst>
              <a:ext uri="{FF2B5EF4-FFF2-40B4-BE49-F238E27FC236}">
                <a16:creationId xmlns:a16="http://schemas.microsoft.com/office/drawing/2014/main" id="{3098C4BC-AA11-0C7B-4916-A0FE4EC542DC}"/>
              </a:ext>
            </a:extLst>
          </p:cNvPr>
          <p:cNvSpPr/>
          <p:nvPr/>
        </p:nvSpPr>
        <p:spPr>
          <a:xfrm>
            <a:off x="770893" y="2545131"/>
            <a:ext cx="3801107" cy="623248"/>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8" name="TextBox 7">
            <a:extLst>
              <a:ext uri="{FF2B5EF4-FFF2-40B4-BE49-F238E27FC236}">
                <a16:creationId xmlns:a16="http://schemas.microsoft.com/office/drawing/2014/main" id="{93689BF2-8F0D-C059-8E98-37D9DFDEDE97}"/>
              </a:ext>
            </a:extLst>
          </p:cNvPr>
          <p:cNvSpPr txBox="1"/>
          <p:nvPr/>
        </p:nvSpPr>
        <p:spPr>
          <a:xfrm>
            <a:off x="861030" y="2561537"/>
            <a:ext cx="3620832" cy="553998"/>
          </a:xfrm>
          <a:prstGeom prst="rect">
            <a:avLst/>
          </a:prstGeom>
          <a:noFill/>
        </p:spPr>
        <p:txBody>
          <a:bodyPr wrap="square" rtlCol="0">
            <a:spAutoFit/>
          </a:bodyPr>
          <a:lstStyle/>
          <a:p>
            <a:pPr defTabSz="685800"/>
            <a:r>
              <a:rPr lang="en-GB" sz="1500" b="1" dirty="0">
                <a:solidFill>
                  <a:srgbClr val="00B5B0"/>
                </a:solidFill>
                <a:latin typeface="Calibri" panose="020F0502020204030204"/>
              </a:rPr>
              <a:t>Undergraduates: 1</a:t>
            </a:r>
            <a:r>
              <a:rPr lang="en-GB" sz="1500" b="1" baseline="30000" dirty="0">
                <a:solidFill>
                  <a:srgbClr val="00B5B0"/>
                </a:solidFill>
                <a:latin typeface="Calibri" panose="020F0502020204030204"/>
              </a:rPr>
              <a:t>st</a:t>
            </a:r>
            <a:r>
              <a:rPr lang="en-GB" sz="1500" b="1" dirty="0">
                <a:solidFill>
                  <a:srgbClr val="00B5B0"/>
                </a:solidFill>
                <a:latin typeface="Calibri" panose="020F0502020204030204"/>
              </a:rPr>
              <a:t> and 2</a:t>
            </a:r>
            <a:r>
              <a:rPr lang="en-GB" sz="1500" b="1" baseline="30000" dirty="0">
                <a:solidFill>
                  <a:srgbClr val="00B5B0"/>
                </a:solidFill>
                <a:latin typeface="Calibri" panose="020F0502020204030204"/>
              </a:rPr>
              <a:t>nd</a:t>
            </a:r>
            <a:r>
              <a:rPr lang="en-GB" sz="1500" b="1" dirty="0">
                <a:solidFill>
                  <a:srgbClr val="00B5B0"/>
                </a:solidFill>
                <a:latin typeface="Calibri" panose="020F0502020204030204"/>
              </a:rPr>
              <a:t> year students</a:t>
            </a:r>
          </a:p>
          <a:p>
            <a:pPr defTabSz="685800"/>
            <a:r>
              <a:rPr lang="en-GB" sz="1050" dirty="0">
                <a:solidFill>
                  <a:srgbClr val="44546A"/>
                </a:solidFill>
                <a:latin typeface="Calibri" panose="020F0502020204030204" pitchFamily="34" charset="0"/>
                <a:ea typeface="DengXian" panose="02010600030101010101" pitchFamily="2" charset="-122"/>
                <a:cs typeface="Aptos" panose="020B0004020202020204" pitchFamily="34" charset="0"/>
              </a:rPr>
              <a:t>(Excluding new starters and final year HND students)</a:t>
            </a:r>
            <a:r>
              <a:rPr lang="en-GB" sz="1500" b="1" baseline="30000" dirty="0">
                <a:solidFill>
                  <a:srgbClr val="00B5B0"/>
                </a:solidFill>
                <a:latin typeface="Calibri" panose="020F0502020204030204"/>
              </a:rPr>
              <a:t>    </a:t>
            </a:r>
            <a:endParaRPr lang="en-GB" sz="1500" b="1" dirty="0">
              <a:solidFill>
                <a:srgbClr val="00B5B0"/>
              </a:solidFill>
              <a:latin typeface="Calibri" panose="020F0502020204030204"/>
            </a:endParaRPr>
          </a:p>
        </p:txBody>
      </p:sp>
      <p:sp>
        <p:nvSpPr>
          <p:cNvPr id="6" name="Rectangle 5">
            <a:extLst>
              <a:ext uri="{FF2B5EF4-FFF2-40B4-BE49-F238E27FC236}">
                <a16:creationId xmlns:a16="http://schemas.microsoft.com/office/drawing/2014/main" id="{B158BADB-22EE-46D1-075D-FC5523150352}"/>
              </a:ext>
            </a:extLst>
          </p:cNvPr>
          <p:cNvSpPr/>
          <p:nvPr/>
        </p:nvSpPr>
        <p:spPr>
          <a:xfrm>
            <a:off x="0" y="857251"/>
            <a:ext cx="9144000" cy="332897"/>
          </a:xfrm>
          <a:prstGeom prst="rect">
            <a:avLst/>
          </a:prstGeom>
          <a:solidFill>
            <a:srgbClr val="0025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GB" sz="1350" dirty="0">
                <a:solidFill>
                  <a:prstClr val="white"/>
                </a:solidFill>
                <a:latin typeface="Calibri" panose="020F0502020204030204"/>
              </a:rPr>
              <a:t>IICL</a:t>
            </a:r>
          </a:p>
        </p:txBody>
      </p:sp>
      <p:pic>
        <p:nvPicPr>
          <p:cNvPr id="12" name="Picture 11">
            <a:extLst>
              <a:ext uri="{FF2B5EF4-FFF2-40B4-BE49-F238E27FC236}">
                <a16:creationId xmlns:a16="http://schemas.microsoft.com/office/drawing/2014/main" id="{35D4A381-1B38-802C-0B64-0699A1AB63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3081" y="3332594"/>
            <a:ext cx="1639491" cy="1639491"/>
          </a:xfrm>
          <a:prstGeom prst="rect">
            <a:avLst/>
          </a:prstGeom>
        </p:spPr>
      </p:pic>
    </p:spTree>
    <p:extLst>
      <p:ext uri="{BB962C8B-B14F-4D97-AF65-F5344CB8AC3E}">
        <p14:creationId xmlns:p14="http://schemas.microsoft.com/office/powerpoint/2010/main" val="10409143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E73712DC-4146-1336-F6AD-E0F7A28EAB36}"/>
              </a:ext>
            </a:extLst>
          </p:cNvPr>
          <p:cNvPicPr>
            <a:picLocks noChangeAspect="1"/>
          </p:cNvPicPr>
          <p:nvPr/>
        </p:nvPicPr>
        <p:blipFill>
          <a:blip r:embed="rId2"/>
          <a:stretch>
            <a:fillRect/>
          </a:stretch>
        </p:blipFill>
        <p:spPr>
          <a:xfrm>
            <a:off x="0" y="857251"/>
            <a:ext cx="9144000" cy="5143499"/>
          </a:xfrm>
          <a:prstGeom prst="rect">
            <a:avLst/>
          </a:prstGeom>
        </p:spPr>
      </p:pic>
      <p:sp>
        <p:nvSpPr>
          <p:cNvPr id="2" name="TextBox 1">
            <a:extLst>
              <a:ext uri="{FF2B5EF4-FFF2-40B4-BE49-F238E27FC236}">
                <a16:creationId xmlns:a16="http://schemas.microsoft.com/office/drawing/2014/main" id="{14A2EDEF-81CD-911D-9125-8AFE1E9C8CEF}"/>
              </a:ext>
            </a:extLst>
          </p:cNvPr>
          <p:cNvSpPr txBox="1"/>
          <p:nvPr/>
        </p:nvSpPr>
        <p:spPr>
          <a:xfrm>
            <a:off x="2381618" y="1282168"/>
            <a:ext cx="4539581" cy="507831"/>
          </a:xfrm>
          <a:prstGeom prst="rect">
            <a:avLst/>
          </a:prstGeom>
          <a:noFill/>
          <a:ln>
            <a:noFill/>
          </a:ln>
        </p:spPr>
        <p:txBody>
          <a:bodyPr wrap="square" rtlCol="0">
            <a:spAutoFit/>
          </a:bodyPr>
          <a:lstStyle/>
          <a:p>
            <a:pPr defTabSz="685800"/>
            <a:r>
              <a:rPr lang="en-GB" sz="2700" b="1" dirty="0">
                <a:solidFill>
                  <a:prstClr val="white"/>
                </a:solidFill>
                <a:latin typeface="Calibri" panose="020F0502020204030204"/>
              </a:rPr>
              <a:t>What does the survey ask?</a:t>
            </a:r>
          </a:p>
        </p:txBody>
      </p:sp>
      <p:sp>
        <p:nvSpPr>
          <p:cNvPr id="3" name="Rectangle 2">
            <a:extLst>
              <a:ext uri="{FF2B5EF4-FFF2-40B4-BE49-F238E27FC236}">
                <a16:creationId xmlns:a16="http://schemas.microsoft.com/office/drawing/2014/main" id="{FA24AE81-3A64-2D3B-7783-40EA651207E0}"/>
              </a:ext>
            </a:extLst>
          </p:cNvPr>
          <p:cNvSpPr/>
          <p:nvPr/>
        </p:nvSpPr>
        <p:spPr>
          <a:xfrm>
            <a:off x="534156" y="2009291"/>
            <a:ext cx="3712129"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4" name="TextBox 3">
            <a:extLst>
              <a:ext uri="{FF2B5EF4-FFF2-40B4-BE49-F238E27FC236}">
                <a16:creationId xmlns:a16="http://schemas.microsoft.com/office/drawing/2014/main" id="{2A042782-9098-8BA2-4D38-A76A7E12B6BE}"/>
              </a:ext>
            </a:extLst>
          </p:cNvPr>
          <p:cNvSpPr txBox="1"/>
          <p:nvPr/>
        </p:nvSpPr>
        <p:spPr>
          <a:xfrm>
            <a:off x="672376" y="2009290"/>
            <a:ext cx="3623183" cy="415498"/>
          </a:xfrm>
          <a:prstGeom prst="rect">
            <a:avLst/>
          </a:prstGeom>
          <a:noFill/>
        </p:spPr>
        <p:txBody>
          <a:bodyPr wrap="square" rtlCol="0">
            <a:spAutoFit/>
          </a:bodyPr>
          <a:lstStyle/>
          <a:p>
            <a:pPr defTabSz="685800"/>
            <a:r>
              <a:rPr lang="en-GB" sz="2100" b="1" dirty="0">
                <a:solidFill>
                  <a:prstClr val="white"/>
                </a:solidFill>
                <a:latin typeface="Calibri" panose="020F0502020204030204"/>
              </a:rPr>
              <a:t>Sense of belonging</a:t>
            </a:r>
          </a:p>
        </p:txBody>
      </p:sp>
      <p:sp>
        <p:nvSpPr>
          <p:cNvPr id="5" name="Rectangle 4">
            <a:extLst>
              <a:ext uri="{FF2B5EF4-FFF2-40B4-BE49-F238E27FC236}">
                <a16:creationId xmlns:a16="http://schemas.microsoft.com/office/drawing/2014/main" id="{792635E8-EF83-8A72-B254-E254D8FFABA6}"/>
              </a:ext>
            </a:extLst>
          </p:cNvPr>
          <p:cNvSpPr/>
          <p:nvPr/>
        </p:nvSpPr>
        <p:spPr>
          <a:xfrm>
            <a:off x="534156" y="2626250"/>
            <a:ext cx="3712129" cy="438581"/>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6" name="TextBox 5">
            <a:extLst>
              <a:ext uri="{FF2B5EF4-FFF2-40B4-BE49-F238E27FC236}">
                <a16:creationId xmlns:a16="http://schemas.microsoft.com/office/drawing/2014/main" id="{484286B7-D8C8-7EB2-EA3A-6B4528A5624B}"/>
              </a:ext>
            </a:extLst>
          </p:cNvPr>
          <p:cNvSpPr txBox="1"/>
          <p:nvPr/>
        </p:nvSpPr>
        <p:spPr>
          <a:xfrm>
            <a:off x="672376" y="2626249"/>
            <a:ext cx="3573908" cy="415498"/>
          </a:xfrm>
          <a:prstGeom prst="rect">
            <a:avLst/>
          </a:prstGeom>
          <a:noFill/>
        </p:spPr>
        <p:txBody>
          <a:bodyPr wrap="square" rtlCol="0">
            <a:spAutoFit/>
          </a:bodyPr>
          <a:lstStyle/>
          <a:p>
            <a:pPr defTabSz="685800"/>
            <a:r>
              <a:rPr lang="en-GB" sz="2100" b="1" dirty="0">
                <a:solidFill>
                  <a:srgbClr val="003E5B"/>
                </a:solidFill>
                <a:latin typeface="Calibri" panose="020F0502020204030204"/>
              </a:rPr>
              <a:t>Academic staff engagement</a:t>
            </a:r>
          </a:p>
        </p:txBody>
      </p:sp>
      <p:sp>
        <p:nvSpPr>
          <p:cNvPr id="7" name="Rectangle 6">
            <a:extLst>
              <a:ext uri="{FF2B5EF4-FFF2-40B4-BE49-F238E27FC236}">
                <a16:creationId xmlns:a16="http://schemas.microsoft.com/office/drawing/2014/main" id="{DA8C57A1-C4C1-87BC-2079-FFC424C1CDAC}"/>
              </a:ext>
            </a:extLst>
          </p:cNvPr>
          <p:cNvSpPr/>
          <p:nvPr/>
        </p:nvSpPr>
        <p:spPr>
          <a:xfrm>
            <a:off x="534156" y="3243209"/>
            <a:ext cx="3712129"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8" name="TextBox 7">
            <a:extLst>
              <a:ext uri="{FF2B5EF4-FFF2-40B4-BE49-F238E27FC236}">
                <a16:creationId xmlns:a16="http://schemas.microsoft.com/office/drawing/2014/main" id="{F5B0C352-AE78-44F4-ED07-440472D8B6BA}"/>
              </a:ext>
            </a:extLst>
          </p:cNvPr>
          <p:cNvSpPr txBox="1"/>
          <p:nvPr/>
        </p:nvSpPr>
        <p:spPr>
          <a:xfrm>
            <a:off x="672376" y="3243208"/>
            <a:ext cx="3573908" cy="415498"/>
          </a:xfrm>
          <a:prstGeom prst="rect">
            <a:avLst/>
          </a:prstGeom>
          <a:noFill/>
        </p:spPr>
        <p:txBody>
          <a:bodyPr wrap="square" rtlCol="0">
            <a:spAutoFit/>
          </a:bodyPr>
          <a:lstStyle/>
          <a:p>
            <a:pPr defTabSz="685800"/>
            <a:r>
              <a:rPr lang="en-GB" sz="2100" b="1" dirty="0">
                <a:solidFill>
                  <a:prstClr val="white"/>
                </a:solidFill>
                <a:latin typeface="Calibri" panose="020F0502020204030204"/>
              </a:rPr>
              <a:t>Learning Experience</a:t>
            </a:r>
          </a:p>
        </p:txBody>
      </p:sp>
      <p:sp>
        <p:nvSpPr>
          <p:cNvPr id="9" name="Rectangle 8">
            <a:extLst>
              <a:ext uri="{FF2B5EF4-FFF2-40B4-BE49-F238E27FC236}">
                <a16:creationId xmlns:a16="http://schemas.microsoft.com/office/drawing/2014/main" id="{5981C387-BCA3-47D8-3B0B-D4E671CE4EF4}"/>
              </a:ext>
            </a:extLst>
          </p:cNvPr>
          <p:cNvSpPr/>
          <p:nvPr/>
        </p:nvSpPr>
        <p:spPr>
          <a:xfrm>
            <a:off x="534156" y="3860168"/>
            <a:ext cx="3712129" cy="438581"/>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10" name="TextBox 9">
            <a:extLst>
              <a:ext uri="{FF2B5EF4-FFF2-40B4-BE49-F238E27FC236}">
                <a16:creationId xmlns:a16="http://schemas.microsoft.com/office/drawing/2014/main" id="{128606D6-7096-D1D3-DD58-21EF3C064584}"/>
              </a:ext>
            </a:extLst>
          </p:cNvPr>
          <p:cNvSpPr txBox="1"/>
          <p:nvPr/>
        </p:nvSpPr>
        <p:spPr>
          <a:xfrm>
            <a:off x="672376" y="3860167"/>
            <a:ext cx="3573908" cy="738664"/>
          </a:xfrm>
          <a:prstGeom prst="rect">
            <a:avLst/>
          </a:prstGeom>
          <a:noFill/>
        </p:spPr>
        <p:txBody>
          <a:bodyPr wrap="square" rtlCol="0">
            <a:spAutoFit/>
          </a:bodyPr>
          <a:lstStyle/>
          <a:p>
            <a:pPr defTabSz="685800"/>
            <a:r>
              <a:rPr lang="en-GB" sz="2100" b="1" dirty="0">
                <a:solidFill>
                  <a:srgbClr val="003E5B"/>
                </a:solidFill>
                <a:latin typeface="Calibri" panose="020F0502020204030204"/>
              </a:rPr>
              <a:t>Organisation and Management</a:t>
            </a:r>
          </a:p>
        </p:txBody>
      </p:sp>
      <p:sp>
        <p:nvSpPr>
          <p:cNvPr id="11" name="Rectangle 10">
            <a:extLst>
              <a:ext uri="{FF2B5EF4-FFF2-40B4-BE49-F238E27FC236}">
                <a16:creationId xmlns:a16="http://schemas.microsoft.com/office/drawing/2014/main" id="{E91D8FE7-A603-87DB-0A82-AE8E2A413CE1}"/>
              </a:ext>
            </a:extLst>
          </p:cNvPr>
          <p:cNvSpPr/>
          <p:nvPr/>
        </p:nvSpPr>
        <p:spPr>
          <a:xfrm>
            <a:off x="534156" y="4477127"/>
            <a:ext cx="3712129"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12" name="TextBox 11">
            <a:extLst>
              <a:ext uri="{FF2B5EF4-FFF2-40B4-BE49-F238E27FC236}">
                <a16:creationId xmlns:a16="http://schemas.microsoft.com/office/drawing/2014/main" id="{B9244BF1-4C39-EEC8-852E-46594D13D771}"/>
              </a:ext>
            </a:extLst>
          </p:cNvPr>
          <p:cNvSpPr txBox="1"/>
          <p:nvPr/>
        </p:nvSpPr>
        <p:spPr>
          <a:xfrm>
            <a:off x="672376" y="4477126"/>
            <a:ext cx="3573908" cy="415498"/>
          </a:xfrm>
          <a:prstGeom prst="rect">
            <a:avLst/>
          </a:prstGeom>
          <a:noFill/>
        </p:spPr>
        <p:txBody>
          <a:bodyPr wrap="square" rtlCol="0">
            <a:spAutoFit/>
          </a:bodyPr>
          <a:lstStyle/>
          <a:p>
            <a:pPr defTabSz="685800"/>
            <a:r>
              <a:rPr lang="en-GB" sz="2100" b="1" dirty="0">
                <a:solidFill>
                  <a:prstClr val="white"/>
                </a:solidFill>
                <a:latin typeface="Calibri" panose="020F0502020204030204"/>
              </a:rPr>
              <a:t>Learning Resources</a:t>
            </a:r>
          </a:p>
        </p:txBody>
      </p:sp>
      <p:sp>
        <p:nvSpPr>
          <p:cNvPr id="13" name="Rectangle 12">
            <a:extLst>
              <a:ext uri="{FF2B5EF4-FFF2-40B4-BE49-F238E27FC236}">
                <a16:creationId xmlns:a16="http://schemas.microsoft.com/office/drawing/2014/main" id="{5A21F121-F06C-A4CF-52AC-3DC97F6CC117}"/>
              </a:ext>
            </a:extLst>
          </p:cNvPr>
          <p:cNvSpPr/>
          <p:nvPr/>
        </p:nvSpPr>
        <p:spPr>
          <a:xfrm>
            <a:off x="534156" y="5094087"/>
            <a:ext cx="3712129" cy="438581"/>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dirty="0">
              <a:solidFill>
                <a:prstClr val="white"/>
              </a:solidFill>
              <a:latin typeface="Calibri" panose="020F0502020204030204"/>
            </a:endParaRPr>
          </a:p>
        </p:txBody>
      </p:sp>
      <p:sp>
        <p:nvSpPr>
          <p:cNvPr id="14" name="TextBox 13">
            <a:extLst>
              <a:ext uri="{FF2B5EF4-FFF2-40B4-BE49-F238E27FC236}">
                <a16:creationId xmlns:a16="http://schemas.microsoft.com/office/drawing/2014/main" id="{74FD29D3-DB3F-292A-EF0A-82FF115B7980}"/>
              </a:ext>
            </a:extLst>
          </p:cNvPr>
          <p:cNvSpPr txBox="1"/>
          <p:nvPr/>
        </p:nvSpPr>
        <p:spPr>
          <a:xfrm>
            <a:off x="672376" y="5094085"/>
            <a:ext cx="3573908" cy="415498"/>
          </a:xfrm>
          <a:prstGeom prst="rect">
            <a:avLst/>
          </a:prstGeom>
          <a:noFill/>
        </p:spPr>
        <p:txBody>
          <a:bodyPr wrap="square" rtlCol="0">
            <a:spAutoFit/>
          </a:bodyPr>
          <a:lstStyle/>
          <a:p>
            <a:pPr defTabSz="685800"/>
            <a:r>
              <a:rPr lang="en-GB" sz="2100" b="1" dirty="0">
                <a:solidFill>
                  <a:srgbClr val="003E5B"/>
                </a:solidFill>
                <a:latin typeface="Calibri" panose="020F0502020204030204"/>
              </a:rPr>
              <a:t>Feedback and Assessment</a:t>
            </a:r>
          </a:p>
        </p:txBody>
      </p:sp>
      <p:sp>
        <p:nvSpPr>
          <p:cNvPr id="15" name="Rectangle 14">
            <a:extLst>
              <a:ext uri="{FF2B5EF4-FFF2-40B4-BE49-F238E27FC236}">
                <a16:creationId xmlns:a16="http://schemas.microsoft.com/office/drawing/2014/main" id="{19714BDF-93AA-D279-D6CF-F624AFBA28FD}"/>
              </a:ext>
            </a:extLst>
          </p:cNvPr>
          <p:cNvSpPr/>
          <p:nvPr/>
        </p:nvSpPr>
        <p:spPr>
          <a:xfrm>
            <a:off x="4513188" y="2009291"/>
            <a:ext cx="3712129"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16" name="TextBox 15">
            <a:extLst>
              <a:ext uri="{FF2B5EF4-FFF2-40B4-BE49-F238E27FC236}">
                <a16:creationId xmlns:a16="http://schemas.microsoft.com/office/drawing/2014/main" id="{EAA58D51-3A32-CEBC-BD01-FD5A5F487E3C}"/>
              </a:ext>
            </a:extLst>
          </p:cNvPr>
          <p:cNvSpPr txBox="1"/>
          <p:nvPr/>
        </p:nvSpPr>
        <p:spPr>
          <a:xfrm>
            <a:off x="4651409" y="2009290"/>
            <a:ext cx="3573908" cy="415498"/>
          </a:xfrm>
          <a:prstGeom prst="rect">
            <a:avLst/>
          </a:prstGeom>
          <a:noFill/>
        </p:spPr>
        <p:txBody>
          <a:bodyPr wrap="square" rtlCol="0">
            <a:spAutoFit/>
          </a:bodyPr>
          <a:lstStyle/>
          <a:p>
            <a:pPr defTabSz="685800"/>
            <a:r>
              <a:rPr lang="en-GB" sz="2100" b="1" dirty="0">
                <a:solidFill>
                  <a:prstClr val="white"/>
                </a:solidFill>
                <a:latin typeface="Calibri" panose="020F0502020204030204"/>
              </a:rPr>
              <a:t>Student Voice</a:t>
            </a:r>
          </a:p>
        </p:txBody>
      </p:sp>
      <p:sp>
        <p:nvSpPr>
          <p:cNvPr id="17" name="Rectangle 16">
            <a:extLst>
              <a:ext uri="{FF2B5EF4-FFF2-40B4-BE49-F238E27FC236}">
                <a16:creationId xmlns:a16="http://schemas.microsoft.com/office/drawing/2014/main" id="{44B10788-42DF-8730-8832-02CC3A62B0D0}"/>
              </a:ext>
            </a:extLst>
          </p:cNvPr>
          <p:cNvSpPr/>
          <p:nvPr/>
        </p:nvSpPr>
        <p:spPr>
          <a:xfrm>
            <a:off x="4515594" y="2630216"/>
            <a:ext cx="3712129" cy="438581"/>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18" name="TextBox 17">
            <a:extLst>
              <a:ext uri="{FF2B5EF4-FFF2-40B4-BE49-F238E27FC236}">
                <a16:creationId xmlns:a16="http://schemas.microsoft.com/office/drawing/2014/main" id="{4D6E5AE1-ABFE-7777-45A0-80378232C25B}"/>
              </a:ext>
            </a:extLst>
          </p:cNvPr>
          <p:cNvSpPr txBox="1"/>
          <p:nvPr/>
        </p:nvSpPr>
        <p:spPr>
          <a:xfrm>
            <a:off x="4653815" y="2630215"/>
            <a:ext cx="3573908" cy="415498"/>
          </a:xfrm>
          <a:prstGeom prst="rect">
            <a:avLst/>
          </a:prstGeom>
          <a:noFill/>
        </p:spPr>
        <p:txBody>
          <a:bodyPr wrap="square" rtlCol="0">
            <a:spAutoFit/>
          </a:bodyPr>
          <a:lstStyle/>
          <a:p>
            <a:pPr defTabSz="685800"/>
            <a:r>
              <a:rPr lang="en-GB" sz="2100" b="1" dirty="0">
                <a:solidFill>
                  <a:srgbClr val="003E5B"/>
                </a:solidFill>
                <a:latin typeface="Calibri" panose="020F0502020204030204"/>
              </a:rPr>
              <a:t>Work while studying</a:t>
            </a:r>
          </a:p>
        </p:txBody>
      </p:sp>
      <p:sp>
        <p:nvSpPr>
          <p:cNvPr id="19" name="Rectangle 18">
            <a:extLst>
              <a:ext uri="{FF2B5EF4-FFF2-40B4-BE49-F238E27FC236}">
                <a16:creationId xmlns:a16="http://schemas.microsoft.com/office/drawing/2014/main" id="{21E9FCEA-6D0D-4860-90D4-8C922B958662}"/>
              </a:ext>
            </a:extLst>
          </p:cNvPr>
          <p:cNvSpPr/>
          <p:nvPr/>
        </p:nvSpPr>
        <p:spPr>
          <a:xfrm>
            <a:off x="0" y="857251"/>
            <a:ext cx="9144000" cy="332897"/>
          </a:xfrm>
          <a:prstGeom prst="rect">
            <a:avLst/>
          </a:prstGeom>
          <a:solidFill>
            <a:srgbClr val="0025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GB" sz="1350" dirty="0">
                <a:solidFill>
                  <a:prstClr val="white"/>
                </a:solidFill>
                <a:latin typeface="Calibri" panose="020F0502020204030204"/>
              </a:rPr>
              <a:t>IICL</a:t>
            </a:r>
          </a:p>
        </p:txBody>
      </p:sp>
      <p:sp>
        <p:nvSpPr>
          <p:cNvPr id="21" name="Rectangle 20">
            <a:extLst>
              <a:ext uri="{FF2B5EF4-FFF2-40B4-BE49-F238E27FC236}">
                <a16:creationId xmlns:a16="http://schemas.microsoft.com/office/drawing/2014/main" id="{B670C678-F937-3026-DC98-317F410F8E15}"/>
              </a:ext>
            </a:extLst>
          </p:cNvPr>
          <p:cNvSpPr/>
          <p:nvPr/>
        </p:nvSpPr>
        <p:spPr>
          <a:xfrm>
            <a:off x="4510452" y="3243209"/>
            <a:ext cx="3712129" cy="438581"/>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22" name="TextBox 21">
            <a:extLst>
              <a:ext uri="{FF2B5EF4-FFF2-40B4-BE49-F238E27FC236}">
                <a16:creationId xmlns:a16="http://schemas.microsoft.com/office/drawing/2014/main" id="{996A3DE6-AA55-7A7D-1C69-41E4A510F9F8}"/>
              </a:ext>
            </a:extLst>
          </p:cNvPr>
          <p:cNvSpPr txBox="1"/>
          <p:nvPr/>
        </p:nvSpPr>
        <p:spPr>
          <a:xfrm>
            <a:off x="4651408" y="3251140"/>
            <a:ext cx="3573908" cy="415498"/>
          </a:xfrm>
          <a:prstGeom prst="rect">
            <a:avLst/>
          </a:prstGeom>
          <a:noFill/>
        </p:spPr>
        <p:txBody>
          <a:bodyPr wrap="square" rtlCol="0">
            <a:spAutoFit/>
          </a:bodyPr>
          <a:lstStyle/>
          <a:p>
            <a:pPr defTabSz="685800"/>
            <a:r>
              <a:rPr lang="en-GB" sz="2100" b="1" dirty="0">
                <a:solidFill>
                  <a:prstClr val="white"/>
                </a:solidFill>
                <a:latin typeface="Calibri" panose="020F0502020204030204"/>
              </a:rPr>
              <a:t>Employability &amp; Skills</a:t>
            </a:r>
          </a:p>
        </p:txBody>
      </p:sp>
      <p:sp>
        <p:nvSpPr>
          <p:cNvPr id="23" name="Rectangle 22">
            <a:extLst>
              <a:ext uri="{FF2B5EF4-FFF2-40B4-BE49-F238E27FC236}">
                <a16:creationId xmlns:a16="http://schemas.microsoft.com/office/drawing/2014/main" id="{DD2220B7-6F37-7AC1-017C-314960023983}"/>
              </a:ext>
            </a:extLst>
          </p:cNvPr>
          <p:cNvSpPr/>
          <p:nvPr/>
        </p:nvSpPr>
        <p:spPr>
          <a:xfrm>
            <a:off x="4510452" y="3864134"/>
            <a:ext cx="3712129" cy="438581"/>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
        <p:nvSpPr>
          <p:cNvPr id="24" name="TextBox 23">
            <a:extLst>
              <a:ext uri="{FF2B5EF4-FFF2-40B4-BE49-F238E27FC236}">
                <a16:creationId xmlns:a16="http://schemas.microsoft.com/office/drawing/2014/main" id="{ADE3183C-27B5-CF8C-10F2-F1F2BDCE3105}"/>
              </a:ext>
            </a:extLst>
          </p:cNvPr>
          <p:cNvSpPr txBox="1"/>
          <p:nvPr/>
        </p:nvSpPr>
        <p:spPr>
          <a:xfrm>
            <a:off x="4648672" y="3867459"/>
            <a:ext cx="3573908" cy="415498"/>
          </a:xfrm>
          <a:prstGeom prst="rect">
            <a:avLst/>
          </a:prstGeom>
          <a:noFill/>
        </p:spPr>
        <p:txBody>
          <a:bodyPr wrap="square" rtlCol="0">
            <a:spAutoFit/>
          </a:bodyPr>
          <a:lstStyle/>
          <a:p>
            <a:pPr defTabSz="685800"/>
            <a:r>
              <a:rPr lang="en-GB" sz="2100" b="1">
                <a:solidFill>
                  <a:srgbClr val="003E5B"/>
                </a:solidFill>
                <a:latin typeface="Calibri" panose="020F0502020204030204"/>
              </a:rPr>
              <a:t>Meeting Expectations</a:t>
            </a:r>
            <a:endParaRPr lang="en-GB" sz="2100" b="1" dirty="0">
              <a:solidFill>
                <a:srgbClr val="003E5B"/>
              </a:solidFill>
              <a:latin typeface="Calibri" panose="020F0502020204030204"/>
            </a:endParaRPr>
          </a:p>
        </p:txBody>
      </p:sp>
    </p:spTree>
    <p:extLst>
      <p:ext uri="{BB962C8B-B14F-4D97-AF65-F5344CB8AC3E}">
        <p14:creationId xmlns:p14="http://schemas.microsoft.com/office/powerpoint/2010/main" val="7702030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FF86E3-A8AE-4BFA-5DD8-062A81C061E4}"/>
              </a:ext>
            </a:extLst>
          </p:cNvPr>
          <p:cNvPicPr>
            <a:picLocks noChangeAspect="1"/>
          </p:cNvPicPr>
          <p:nvPr/>
        </p:nvPicPr>
        <p:blipFill>
          <a:blip r:embed="rId2"/>
          <a:stretch>
            <a:fillRect/>
          </a:stretch>
        </p:blipFill>
        <p:spPr>
          <a:xfrm>
            <a:off x="0" y="857251"/>
            <a:ext cx="9144000" cy="5143499"/>
          </a:xfrm>
          <a:prstGeom prst="rect">
            <a:avLst/>
          </a:prstGeom>
        </p:spPr>
      </p:pic>
      <p:sp>
        <p:nvSpPr>
          <p:cNvPr id="2" name="TextBox 1">
            <a:extLst>
              <a:ext uri="{FF2B5EF4-FFF2-40B4-BE49-F238E27FC236}">
                <a16:creationId xmlns:a16="http://schemas.microsoft.com/office/drawing/2014/main" id="{6A046B62-A513-19E2-18D6-5952C95738B7}"/>
              </a:ext>
            </a:extLst>
          </p:cNvPr>
          <p:cNvSpPr txBox="1"/>
          <p:nvPr/>
        </p:nvSpPr>
        <p:spPr>
          <a:xfrm>
            <a:off x="2111543" y="1380875"/>
            <a:ext cx="4815037" cy="553998"/>
          </a:xfrm>
          <a:prstGeom prst="rect">
            <a:avLst/>
          </a:prstGeom>
          <a:noFill/>
        </p:spPr>
        <p:txBody>
          <a:bodyPr wrap="square" rtlCol="0">
            <a:spAutoFit/>
          </a:bodyPr>
          <a:lstStyle/>
          <a:p>
            <a:pPr defTabSz="685800"/>
            <a:r>
              <a:rPr lang="en-GB" sz="3000" b="1" dirty="0">
                <a:solidFill>
                  <a:prstClr val="white"/>
                </a:solidFill>
                <a:latin typeface="Calibri" panose="020F0502020204030204"/>
              </a:rPr>
              <a:t>Incentives for Survey Season</a:t>
            </a:r>
          </a:p>
        </p:txBody>
      </p:sp>
      <p:sp>
        <p:nvSpPr>
          <p:cNvPr id="4" name="Rectangle 3">
            <a:extLst>
              <a:ext uri="{FF2B5EF4-FFF2-40B4-BE49-F238E27FC236}">
                <a16:creationId xmlns:a16="http://schemas.microsoft.com/office/drawing/2014/main" id="{F48F8177-B05F-CBB2-C029-C9791CC9CD80}"/>
              </a:ext>
            </a:extLst>
          </p:cNvPr>
          <p:cNvSpPr/>
          <p:nvPr/>
        </p:nvSpPr>
        <p:spPr>
          <a:xfrm>
            <a:off x="0" y="857251"/>
            <a:ext cx="9144000" cy="332897"/>
          </a:xfrm>
          <a:prstGeom prst="rect">
            <a:avLst/>
          </a:prstGeom>
          <a:solidFill>
            <a:srgbClr val="0025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GB" sz="1350" dirty="0">
                <a:solidFill>
                  <a:prstClr val="white"/>
                </a:solidFill>
                <a:latin typeface="Calibri" panose="020F0502020204030204"/>
              </a:rPr>
              <a:t>IICL</a:t>
            </a:r>
          </a:p>
        </p:txBody>
      </p:sp>
      <p:sp>
        <p:nvSpPr>
          <p:cNvPr id="6" name="TextBox 5">
            <a:extLst>
              <a:ext uri="{FF2B5EF4-FFF2-40B4-BE49-F238E27FC236}">
                <a16:creationId xmlns:a16="http://schemas.microsoft.com/office/drawing/2014/main" id="{23DE2169-1690-D76A-DC0A-675F156F2360}"/>
              </a:ext>
            </a:extLst>
          </p:cNvPr>
          <p:cNvSpPr txBox="1"/>
          <p:nvPr/>
        </p:nvSpPr>
        <p:spPr>
          <a:xfrm>
            <a:off x="808673" y="3863296"/>
            <a:ext cx="5684996" cy="1869743"/>
          </a:xfrm>
          <a:prstGeom prst="rect">
            <a:avLst/>
          </a:prstGeom>
          <a:noFill/>
        </p:spPr>
        <p:txBody>
          <a:bodyPr wrap="square" rtlCol="0">
            <a:spAutoFit/>
          </a:bodyPr>
          <a:lstStyle/>
          <a:p>
            <a:pPr defTabSz="685800"/>
            <a:r>
              <a:rPr lang="en-GB" sz="1500" dirty="0">
                <a:solidFill>
                  <a:prstClr val="white"/>
                </a:solidFill>
                <a:latin typeface="Calibri" panose="020F0502020204030204"/>
              </a:rPr>
              <a:t>As a thank you for your time, you will be automatically entered into a prize draw* for a </a:t>
            </a:r>
            <a:r>
              <a:rPr lang="en-GB" sz="1500" b="1" dirty="0">
                <a:solidFill>
                  <a:srgbClr val="00B5B0"/>
                </a:solidFill>
                <a:latin typeface="Calibri" panose="020F0502020204030204"/>
              </a:rPr>
              <a:t>Samsung Galaxy Tab A9 Tablet</a:t>
            </a:r>
          </a:p>
          <a:p>
            <a:pPr defTabSz="685800"/>
            <a:endParaRPr lang="en-GB" sz="1500" dirty="0">
              <a:solidFill>
                <a:prstClr val="white"/>
              </a:solidFill>
              <a:latin typeface="Calibri" panose="020F0502020204030204"/>
            </a:endParaRPr>
          </a:p>
          <a:p>
            <a:pPr defTabSz="685800"/>
            <a:r>
              <a:rPr lang="en-GB" sz="1500" dirty="0">
                <a:solidFill>
                  <a:prstClr val="white"/>
                </a:solidFill>
                <a:latin typeface="Calibri" panose="020F0502020204030204"/>
              </a:rPr>
              <a:t>Prizes will be split as follows:</a:t>
            </a:r>
            <a:endParaRPr lang="en-GB" sz="1500" b="1" dirty="0">
              <a:solidFill>
                <a:srgbClr val="00B5B0"/>
              </a:solidFill>
              <a:latin typeface="Calibri" panose="020F0502020204030204"/>
            </a:endParaRPr>
          </a:p>
          <a:p>
            <a:pPr marL="257175" indent="-257175" defTabSz="685800">
              <a:buFont typeface="Arial" panose="020B0604020202020204" pitchFamily="34" charset="0"/>
              <a:buChar char="•"/>
            </a:pPr>
            <a:r>
              <a:rPr lang="en-GB" sz="1500" dirty="0">
                <a:solidFill>
                  <a:srgbClr val="00B5B0"/>
                </a:solidFill>
                <a:latin typeface="Calibri" panose="020F0502020204030204"/>
              </a:rPr>
              <a:t>4 x Birmingham Campus</a:t>
            </a:r>
          </a:p>
          <a:p>
            <a:pPr marL="257175" indent="-257175" defTabSz="685800">
              <a:buFont typeface="Arial" panose="020B0604020202020204" pitchFamily="34" charset="0"/>
              <a:buChar char="•"/>
            </a:pPr>
            <a:r>
              <a:rPr lang="en-GB" sz="1500" dirty="0">
                <a:solidFill>
                  <a:srgbClr val="00B5B0"/>
                </a:solidFill>
                <a:latin typeface="Calibri" panose="020F0502020204030204"/>
              </a:rPr>
              <a:t>4 x London Campus</a:t>
            </a:r>
            <a:endParaRPr lang="en-GB" sz="1500" dirty="0">
              <a:solidFill>
                <a:prstClr val="white"/>
              </a:solidFill>
              <a:latin typeface="Calibri" panose="020F0502020204030204"/>
            </a:endParaRPr>
          </a:p>
          <a:p>
            <a:pPr defTabSz="685800"/>
            <a:endParaRPr lang="en-GB" sz="1500" dirty="0">
              <a:solidFill>
                <a:prstClr val="white"/>
              </a:solidFill>
              <a:latin typeface="Calibri" panose="020F0502020204030204"/>
            </a:endParaRPr>
          </a:p>
          <a:p>
            <a:pPr defTabSz="685800"/>
            <a:r>
              <a:rPr lang="en-GB" sz="1050" i="1" dirty="0">
                <a:solidFill>
                  <a:prstClr val="white"/>
                </a:solidFill>
                <a:latin typeface="Calibri" panose="020F0502020204030204"/>
              </a:rPr>
              <a:t>*Prize draws will be announced via email in May 2026</a:t>
            </a:r>
          </a:p>
        </p:txBody>
      </p:sp>
      <p:pic>
        <p:nvPicPr>
          <p:cNvPr id="7" name="Picture 6">
            <a:extLst>
              <a:ext uri="{FF2B5EF4-FFF2-40B4-BE49-F238E27FC236}">
                <a16:creationId xmlns:a16="http://schemas.microsoft.com/office/drawing/2014/main" id="{0D5948F0-0E17-2A44-7187-3A39E6E1F4D9}"/>
              </a:ext>
            </a:extLst>
          </p:cNvPr>
          <p:cNvPicPr>
            <a:picLocks noChangeAspect="1"/>
          </p:cNvPicPr>
          <p:nvPr/>
        </p:nvPicPr>
        <p:blipFill>
          <a:blip r:embed="rId3"/>
          <a:stretch>
            <a:fillRect/>
          </a:stretch>
        </p:blipFill>
        <p:spPr>
          <a:xfrm>
            <a:off x="3553938" y="2102518"/>
            <a:ext cx="1921825" cy="1481664"/>
          </a:xfrm>
          <a:prstGeom prst="rect">
            <a:avLst/>
          </a:prstGeom>
        </p:spPr>
      </p:pic>
    </p:spTree>
    <p:extLst>
      <p:ext uri="{BB962C8B-B14F-4D97-AF65-F5344CB8AC3E}">
        <p14:creationId xmlns:p14="http://schemas.microsoft.com/office/powerpoint/2010/main" val="19927467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7410F-21D1-7F5E-2B46-D7CC79FEB04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FCF63AC-18C1-40C7-8A34-99ED9241AD0E}"/>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4" name="Rectangle 3">
            <a:extLst>
              <a:ext uri="{FF2B5EF4-FFF2-40B4-BE49-F238E27FC236}">
                <a16:creationId xmlns:a16="http://schemas.microsoft.com/office/drawing/2014/main" id="{4CB8E857-F4BD-A2C9-AA91-91524D00D19B}"/>
              </a:ext>
            </a:extLst>
          </p:cNvPr>
          <p:cNvSpPr/>
          <p:nvPr/>
        </p:nvSpPr>
        <p:spPr>
          <a:xfrm>
            <a:off x="2031667" y="3284984"/>
            <a:ext cx="5080665" cy="707886"/>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en-US" sz="4000" b="1" i="0" u="none" strike="noStrike" kern="1200" cap="none" spc="0" normalizeH="0" baseline="0" noProof="0" dirty="0">
                <a:ln>
                  <a:noFill/>
                </a:ln>
                <a:solidFill>
                  <a:prstClr val="white"/>
                </a:solidFill>
                <a:effectLst/>
                <a:uLnTx/>
                <a:uFillTx/>
                <a:latin typeface="Myriad Pro"/>
                <a:ea typeface="+mn-ea"/>
                <a:cs typeface="+mn-cs"/>
              </a:rPr>
              <a:t>Cash Flow</a:t>
            </a:r>
            <a:endParaRPr kumimoji="0" lang="en-GB" sz="40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3074042500"/>
      </p:ext>
    </p:extLst>
  </p:cSld>
  <p:clrMapOvr>
    <a:masterClrMapping/>
  </p:clrMapOvr>
  <p:transition>
    <p:dissolv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19EA5-C755-0FE4-54D7-31AEDFE9EC0D}"/>
              </a:ext>
            </a:extLst>
          </p:cNvPr>
          <p:cNvSpPr>
            <a:spLocks noGrp="1"/>
          </p:cNvSpPr>
          <p:nvPr>
            <p:ph type="title"/>
          </p:nvPr>
        </p:nvSpPr>
        <p:spPr/>
        <p:txBody>
          <a:bodyPr>
            <a:normAutofit/>
          </a:bodyPr>
          <a:lstStyle/>
          <a:p>
            <a:r>
              <a:rPr lang="en-US" sz="2800" b="1" dirty="0">
                <a:highlight>
                  <a:srgbClr val="FFFF00"/>
                </a:highlight>
              </a:rPr>
              <a:t>Cash flow</a:t>
            </a:r>
            <a:endParaRPr lang="en-GB" sz="2800" b="1" dirty="0">
              <a:highlight>
                <a:srgbClr val="FFFF00"/>
              </a:highlight>
            </a:endParaRPr>
          </a:p>
        </p:txBody>
      </p:sp>
      <p:sp>
        <p:nvSpPr>
          <p:cNvPr id="3" name="Content Placeholder 2">
            <a:extLst>
              <a:ext uri="{FF2B5EF4-FFF2-40B4-BE49-F238E27FC236}">
                <a16:creationId xmlns:a16="http://schemas.microsoft.com/office/drawing/2014/main" id="{9D441296-A9BD-EE00-E183-8F9AB992F8C1}"/>
              </a:ext>
            </a:extLst>
          </p:cNvPr>
          <p:cNvSpPr>
            <a:spLocks noGrp="1"/>
          </p:cNvSpPr>
          <p:nvPr>
            <p:ph idx="1"/>
          </p:nvPr>
        </p:nvSpPr>
        <p:spPr/>
        <p:txBody>
          <a:bodyPr>
            <a:normAutofit fontScale="92500" lnSpcReduction="20000"/>
          </a:bodyPr>
          <a:lstStyle/>
          <a:p>
            <a:r>
              <a:rPr lang="en-US" b="1" dirty="0"/>
              <a:t>Cash flow </a:t>
            </a:r>
            <a:r>
              <a:rPr lang="en-US" dirty="0"/>
              <a:t>in business refers to the amount of cash/money that comes into and out of a company over a particular period of time.</a:t>
            </a:r>
          </a:p>
          <a:p>
            <a:r>
              <a:rPr lang="en-US" dirty="0"/>
              <a:t>Cash flow helps you to plan and manage your financial resources.</a:t>
            </a:r>
          </a:p>
          <a:p>
            <a:r>
              <a:rPr lang="en-US" dirty="0"/>
              <a:t>A cash flow forecast gives you insight into the likely future state of your business.</a:t>
            </a:r>
          </a:p>
          <a:p>
            <a:r>
              <a:rPr lang="en-US" dirty="0"/>
              <a:t>You can make decisions before they become critical.</a:t>
            </a:r>
          </a:p>
          <a:p>
            <a:endParaRPr lang="en-US" dirty="0"/>
          </a:p>
          <a:p>
            <a:endParaRPr lang="en-US" dirty="0"/>
          </a:p>
          <a:p>
            <a:pPr marL="0" indent="0">
              <a:buNone/>
            </a:pPr>
            <a:endParaRPr lang="en-US" dirty="0"/>
          </a:p>
          <a:p>
            <a:endParaRPr lang="en-GB" dirty="0"/>
          </a:p>
        </p:txBody>
      </p:sp>
      <p:sp>
        <p:nvSpPr>
          <p:cNvPr id="4" name="Slide Number Placeholder 3">
            <a:extLst>
              <a:ext uri="{FF2B5EF4-FFF2-40B4-BE49-F238E27FC236}">
                <a16:creationId xmlns:a16="http://schemas.microsoft.com/office/drawing/2014/main" id="{B5BF54B1-2BA1-7608-85C2-3DB400738897}"/>
              </a:ext>
            </a:extLst>
          </p:cNvPr>
          <p:cNvSpPr>
            <a:spLocks noGrp="1"/>
          </p:cNvSpPr>
          <p:nvPr>
            <p:ph type="sldNum" sz="quarter" idx="12"/>
          </p:nvPr>
        </p:nvSpPr>
        <p:spPr/>
        <p:txBody>
          <a:bodyPr/>
          <a:lstStyle/>
          <a:p>
            <a:fld id="{C3F65BB1-9206-4D7F-97F9-47DCC7DC6334}" type="slidenum">
              <a:rPr lang="en-GB" smtClean="0"/>
              <a:pPr/>
              <a:t>32</a:t>
            </a:fld>
            <a:endParaRPr lang="en-GB"/>
          </a:p>
        </p:txBody>
      </p:sp>
    </p:spTree>
    <p:extLst>
      <p:ext uri="{BB962C8B-B14F-4D97-AF65-F5344CB8AC3E}">
        <p14:creationId xmlns:p14="http://schemas.microsoft.com/office/powerpoint/2010/main" val="14654868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441BC-92B1-7A29-932E-E3FDD060DC10}"/>
              </a:ext>
            </a:extLst>
          </p:cNvPr>
          <p:cNvSpPr>
            <a:spLocks noGrp="1"/>
          </p:cNvSpPr>
          <p:nvPr>
            <p:ph type="title"/>
          </p:nvPr>
        </p:nvSpPr>
        <p:spPr/>
        <p:txBody>
          <a:bodyPr>
            <a:normAutofit/>
          </a:bodyPr>
          <a:lstStyle/>
          <a:p>
            <a:r>
              <a:rPr lang="en-US" sz="2800" b="1" dirty="0">
                <a:highlight>
                  <a:srgbClr val="FFFF00"/>
                </a:highlight>
              </a:rPr>
              <a:t>Cash flow</a:t>
            </a:r>
            <a:endParaRPr lang="en-GB" sz="2800" b="1" dirty="0">
              <a:highlight>
                <a:srgbClr val="FFFF00"/>
              </a:highlight>
            </a:endParaRPr>
          </a:p>
        </p:txBody>
      </p:sp>
      <p:sp>
        <p:nvSpPr>
          <p:cNvPr id="3" name="Content Placeholder 2">
            <a:extLst>
              <a:ext uri="{FF2B5EF4-FFF2-40B4-BE49-F238E27FC236}">
                <a16:creationId xmlns:a16="http://schemas.microsoft.com/office/drawing/2014/main" id="{3528718F-3CEA-940B-6103-1F7B12648A79}"/>
              </a:ext>
            </a:extLst>
          </p:cNvPr>
          <p:cNvSpPr>
            <a:spLocks noGrp="1"/>
          </p:cNvSpPr>
          <p:nvPr>
            <p:ph idx="1"/>
          </p:nvPr>
        </p:nvSpPr>
        <p:spPr/>
        <p:txBody>
          <a:bodyPr>
            <a:normAutofit lnSpcReduction="10000"/>
          </a:bodyPr>
          <a:lstStyle/>
          <a:p>
            <a:r>
              <a:rPr lang="en-US" b="1" dirty="0"/>
              <a:t>Cash inflow </a:t>
            </a:r>
            <a:r>
              <a:rPr lang="en-US" dirty="0"/>
              <a:t>is the money that comes into a business. It increases the company’s cash balance and helps cover expenses, invest in growth, or save for the future. Example: Customer payments, loans, sales revenue, etc.</a:t>
            </a:r>
          </a:p>
          <a:p>
            <a:r>
              <a:rPr lang="en-US" dirty="0"/>
              <a:t>A strong cash inflow is essential for a business to survive, grow and succeed.</a:t>
            </a:r>
          </a:p>
          <a:p>
            <a:endParaRPr lang="en-GB" dirty="0"/>
          </a:p>
        </p:txBody>
      </p:sp>
      <p:sp>
        <p:nvSpPr>
          <p:cNvPr id="4" name="Slide Number Placeholder 3">
            <a:extLst>
              <a:ext uri="{FF2B5EF4-FFF2-40B4-BE49-F238E27FC236}">
                <a16:creationId xmlns:a16="http://schemas.microsoft.com/office/drawing/2014/main" id="{B8559064-66A0-241F-F340-D8A38DD2A4D8}"/>
              </a:ext>
            </a:extLst>
          </p:cNvPr>
          <p:cNvSpPr>
            <a:spLocks noGrp="1"/>
          </p:cNvSpPr>
          <p:nvPr>
            <p:ph type="sldNum" sz="quarter" idx="12"/>
          </p:nvPr>
        </p:nvSpPr>
        <p:spPr/>
        <p:txBody>
          <a:bodyPr/>
          <a:lstStyle/>
          <a:p>
            <a:fld id="{C3F65BB1-9206-4D7F-97F9-47DCC7DC6334}" type="slidenum">
              <a:rPr lang="en-GB" smtClean="0"/>
              <a:pPr/>
              <a:t>33</a:t>
            </a:fld>
            <a:endParaRPr lang="en-GB"/>
          </a:p>
        </p:txBody>
      </p:sp>
    </p:spTree>
    <p:extLst>
      <p:ext uri="{BB962C8B-B14F-4D97-AF65-F5344CB8AC3E}">
        <p14:creationId xmlns:p14="http://schemas.microsoft.com/office/powerpoint/2010/main" val="21518695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94BD-EE94-2C2F-5E00-F3C915DD0C63}"/>
              </a:ext>
            </a:extLst>
          </p:cNvPr>
          <p:cNvSpPr>
            <a:spLocks noGrp="1"/>
          </p:cNvSpPr>
          <p:nvPr>
            <p:ph type="title"/>
          </p:nvPr>
        </p:nvSpPr>
        <p:spPr/>
        <p:txBody>
          <a:bodyPr>
            <a:normAutofit/>
          </a:bodyPr>
          <a:lstStyle/>
          <a:p>
            <a:r>
              <a:rPr lang="en-US" sz="2800" b="1" dirty="0">
                <a:highlight>
                  <a:srgbClr val="FFFF00"/>
                </a:highlight>
              </a:rPr>
              <a:t>Cash flow</a:t>
            </a:r>
            <a:endParaRPr lang="en-GB" sz="2800" b="1" dirty="0">
              <a:highlight>
                <a:srgbClr val="FFFF00"/>
              </a:highlight>
            </a:endParaRPr>
          </a:p>
        </p:txBody>
      </p:sp>
      <p:sp>
        <p:nvSpPr>
          <p:cNvPr id="3" name="Content Placeholder 2">
            <a:extLst>
              <a:ext uri="{FF2B5EF4-FFF2-40B4-BE49-F238E27FC236}">
                <a16:creationId xmlns:a16="http://schemas.microsoft.com/office/drawing/2014/main" id="{1F269DA7-ACBD-03C3-E628-63D764DAAB02}"/>
              </a:ext>
            </a:extLst>
          </p:cNvPr>
          <p:cNvSpPr>
            <a:spLocks noGrp="1"/>
          </p:cNvSpPr>
          <p:nvPr>
            <p:ph idx="1"/>
          </p:nvPr>
        </p:nvSpPr>
        <p:spPr/>
        <p:txBody>
          <a:bodyPr>
            <a:normAutofit fontScale="92500" lnSpcReduction="20000"/>
          </a:bodyPr>
          <a:lstStyle/>
          <a:p>
            <a:r>
              <a:rPr lang="en-US" b="1" dirty="0"/>
              <a:t>Cash outflow </a:t>
            </a:r>
            <a:r>
              <a:rPr lang="en-US" dirty="0"/>
              <a:t>is the money that a business spends. It flows out of the business to pay various costs and expenses.</a:t>
            </a:r>
            <a:r>
              <a:rPr lang="en-GB" dirty="0"/>
              <a:t> </a:t>
            </a:r>
            <a:r>
              <a:rPr lang="en-US" dirty="0"/>
              <a:t>Examples are operating expenses, loan repayment, taxes</a:t>
            </a:r>
            <a:r>
              <a:rPr lang="en-GB" dirty="0"/>
              <a:t> and fees, etc.</a:t>
            </a:r>
          </a:p>
          <a:p>
            <a:r>
              <a:rPr lang="en-GB" dirty="0"/>
              <a:t>It reflects how much the business is spending.</a:t>
            </a:r>
          </a:p>
          <a:p>
            <a:r>
              <a:rPr lang="en-GB" dirty="0"/>
              <a:t>Helps track and control business costs.</a:t>
            </a:r>
          </a:p>
          <a:p>
            <a:r>
              <a:rPr lang="en-GB" dirty="0"/>
              <a:t>Must be balanced with cash inflow to running out of money.</a:t>
            </a:r>
          </a:p>
          <a:p>
            <a:endParaRPr lang="en-GB" dirty="0"/>
          </a:p>
          <a:p>
            <a:endParaRPr lang="en-US" dirty="0"/>
          </a:p>
        </p:txBody>
      </p:sp>
      <p:sp>
        <p:nvSpPr>
          <p:cNvPr id="4" name="Slide Number Placeholder 3">
            <a:extLst>
              <a:ext uri="{FF2B5EF4-FFF2-40B4-BE49-F238E27FC236}">
                <a16:creationId xmlns:a16="http://schemas.microsoft.com/office/drawing/2014/main" id="{D4CA4EBE-D84B-1ED3-3B35-D70F817EF76E}"/>
              </a:ext>
            </a:extLst>
          </p:cNvPr>
          <p:cNvSpPr>
            <a:spLocks noGrp="1"/>
          </p:cNvSpPr>
          <p:nvPr>
            <p:ph type="sldNum" sz="quarter" idx="12"/>
          </p:nvPr>
        </p:nvSpPr>
        <p:spPr/>
        <p:txBody>
          <a:bodyPr/>
          <a:lstStyle/>
          <a:p>
            <a:fld id="{C3F65BB1-9206-4D7F-97F9-47DCC7DC6334}" type="slidenum">
              <a:rPr lang="en-GB" smtClean="0"/>
              <a:pPr/>
              <a:t>34</a:t>
            </a:fld>
            <a:endParaRPr lang="en-GB"/>
          </a:p>
        </p:txBody>
      </p:sp>
    </p:spTree>
    <p:extLst>
      <p:ext uri="{BB962C8B-B14F-4D97-AF65-F5344CB8AC3E}">
        <p14:creationId xmlns:p14="http://schemas.microsoft.com/office/powerpoint/2010/main" val="15887450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8712E-8F4A-D4B0-E820-494287F69884}"/>
              </a:ext>
            </a:extLst>
          </p:cNvPr>
          <p:cNvSpPr>
            <a:spLocks noGrp="1"/>
          </p:cNvSpPr>
          <p:nvPr>
            <p:ph type="title"/>
          </p:nvPr>
        </p:nvSpPr>
        <p:spPr/>
        <p:txBody>
          <a:bodyPr>
            <a:normAutofit/>
          </a:bodyPr>
          <a:lstStyle/>
          <a:p>
            <a:r>
              <a:rPr lang="en-US" sz="2800" b="1" dirty="0">
                <a:highlight>
                  <a:srgbClr val="FFFF00"/>
                </a:highlight>
              </a:rPr>
              <a:t>Cash flow</a:t>
            </a:r>
            <a:endParaRPr lang="en-GB" sz="2800" b="1" dirty="0">
              <a:highlight>
                <a:srgbClr val="FFFF00"/>
              </a:highlight>
            </a:endParaRPr>
          </a:p>
        </p:txBody>
      </p:sp>
      <p:pic>
        <p:nvPicPr>
          <p:cNvPr id="5" name="Online Media 4" title="How to Create a Cash Flow Forecast for 12 months Using excel">
            <a:hlinkClick r:id="" action="ppaction://media"/>
            <a:extLst>
              <a:ext uri="{FF2B5EF4-FFF2-40B4-BE49-F238E27FC236}">
                <a16:creationId xmlns:a16="http://schemas.microsoft.com/office/drawing/2014/main" id="{6B8BD4AE-ADFE-07C8-70FF-ACCF728F7F1D}"/>
              </a:ext>
            </a:extLst>
          </p:cNvPr>
          <p:cNvPicPr>
            <a:picLocks noGrp="1" noRot="1" noChangeAspect="1"/>
          </p:cNvPicPr>
          <p:nvPr>
            <p:ph idx="1"/>
            <a:videoFile r:link="rId1"/>
          </p:nvPr>
        </p:nvPicPr>
        <p:blipFill>
          <a:blip r:embed="rId3"/>
          <a:stretch>
            <a:fillRect/>
          </a:stretch>
        </p:blipFill>
        <p:spPr>
          <a:xfrm>
            <a:off x="1104900" y="1600200"/>
            <a:ext cx="6932613" cy="3916363"/>
          </a:xfrm>
          <a:prstGeom prst="rect">
            <a:avLst/>
          </a:prstGeom>
        </p:spPr>
      </p:pic>
      <p:sp>
        <p:nvSpPr>
          <p:cNvPr id="4" name="Slide Number Placeholder 3">
            <a:extLst>
              <a:ext uri="{FF2B5EF4-FFF2-40B4-BE49-F238E27FC236}">
                <a16:creationId xmlns:a16="http://schemas.microsoft.com/office/drawing/2014/main" id="{914F7D41-8210-ACEE-57DA-B78BF0111825}"/>
              </a:ext>
            </a:extLst>
          </p:cNvPr>
          <p:cNvSpPr>
            <a:spLocks noGrp="1"/>
          </p:cNvSpPr>
          <p:nvPr>
            <p:ph type="sldNum" sz="quarter" idx="12"/>
          </p:nvPr>
        </p:nvSpPr>
        <p:spPr/>
        <p:txBody>
          <a:bodyPr/>
          <a:lstStyle/>
          <a:p>
            <a:fld id="{C3F65BB1-9206-4D7F-97F9-47DCC7DC6334}" type="slidenum">
              <a:rPr lang="en-GB" smtClean="0"/>
              <a:pPr/>
              <a:t>35</a:t>
            </a:fld>
            <a:endParaRPr lang="en-GB"/>
          </a:p>
        </p:txBody>
      </p:sp>
    </p:spTree>
    <p:extLst>
      <p:ext uri="{BB962C8B-B14F-4D97-AF65-F5344CB8AC3E}">
        <p14:creationId xmlns:p14="http://schemas.microsoft.com/office/powerpoint/2010/main" val="3105632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7AD15-72E1-87BE-9599-BB6BFCD357E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607E06-2EE2-7838-A953-1B2293CD43F4}"/>
              </a:ext>
            </a:extLst>
          </p:cNvPr>
          <p:cNvSpPr>
            <a:spLocks noGrp="1"/>
          </p:cNvSpPr>
          <p:nvPr>
            <p:ph idx="1"/>
          </p:nvPr>
        </p:nvSpPr>
        <p:spPr>
          <a:xfrm>
            <a:off x="130684" y="1268760"/>
            <a:ext cx="9013316" cy="4392488"/>
          </a:xfrm>
        </p:spPr>
        <p:txBody>
          <a:bodyPr>
            <a:normAutofit fontScale="92500"/>
          </a:bodyPr>
          <a:lstStyle/>
          <a:p>
            <a:pPr marL="0" indent="0" algn="ctr">
              <a:buClr>
                <a:srgbClr val="007DC3"/>
              </a:buClr>
              <a:buNone/>
            </a:pPr>
            <a:endParaRPr lang="en-GB" sz="2800" dirty="0"/>
          </a:p>
          <a:p>
            <a:pPr>
              <a:buClr>
                <a:srgbClr val="007DC3"/>
              </a:buClr>
              <a:buFont typeface="Wingdings" panose="05000000000000000000" pitchFamily="2" charset="2"/>
              <a:buChar char="q"/>
            </a:pPr>
            <a:r>
              <a:rPr lang="en-GB" sz="2800" dirty="0"/>
              <a:t>To be successful entrepreneur you need to be able to </a:t>
            </a:r>
            <a:r>
              <a:rPr lang="en-GB" sz="2800" i="1" dirty="0"/>
              <a:t>control the finance of your company</a:t>
            </a:r>
            <a:r>
              <a:rPr lang="en-GB" sz="2800" dirty="0"/>
              <a:t>.</a:t>
            </a:r>
          </a:p>
          <a:p>
            <a:pPr>
              <a:buClr>
                <a:srgbClr val="007DC3"/>
              </a:buClr>
              <a:buFont typeface="Wingdings" panose="05000000000000000000" pitchFamily="2" charset="2"/>
              <a:buChar char="q"/>
            </a:pPr>
            <a:r>
              <a:rPr lang="en-GB" sz="2800" b="1" i="1" dirty="0"/>
              <a:t>You need to </a:t>
            </a:r>
            <a:r>
              <a:rPr lang="en-US" sz="2800" b="1" i="1" dirty="0"/>
              <a:t>specify the amount of funding you are required and specify the funding source/s and why. In addition, outline the main startup expenses expected during the first month of operations.</a:t>
            </a:r>
            <a:endParaRPr lang="en-GB" sz="2800" b="1" i="1" dirty="0"/>
          </a:p>
          <a:p>
            <a:pPr>
              <a:buClr>
                <a:srgbClr val="007DC3"/>
              </a:buClr>
              <a:buFont typeface="Wingdings" panose="05000000000000000000" pitchFamily="2" charset="2"/>
              <a:buChar char="q"/>
            </a:pPr>
            <a:r>
              <a:rPr lang="en-GB" sz="2800" dirty="0"/>
              <a:t>A Cash Flow template is provided, please check in Moodle. </a:t>
            </a:r>
          </a:p>
          <a:p>
            <a:pPr>
              <a:buClr>
                <a:srgbClr val="007DC3"/>
              </a:buClr>
              <a:buFont typeface="Wingdings" panose="05000000000000000000" pitchFamily="2" charset="2"/>
              <a:buChar char="q"/>
            </a:pPr>
            <a:r>
              <a:rPr lang="en-GB" sz="2800" b="1" i="1" dirty="0"/>
              <a:t>Use this template and attach it in your assignments.</a:t>
            </a:r>
          </a:p>
          <a:p>
            <a:pPr>
              <a:buClr>
                <a:srgbClr val="007DC3"/>
              </a:buClr>
              <a:buFont typeface="Wingdings" panose="05000000000000000000" pitchFamily="2" charset="2"/>
              <a:buChar char="q"/>
            </a:pPr>
            <a:endParaRPr lang="en-GB" sz="2800" dirty="0"/>
          </a:p>
          <a:p>
            <a:pPr marL="0" indent="0" algn="ctr">
              <a:buClr>
                <a:srgbClr val="007DC3"/>
              </a:buClr>
              <a:buNone/>
            </a:pPr>
            <a:endParaRPr lang="en-GB" sz="2800" dirty="0"/>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ACB65647-2A00-9BFA-5B64-77010B310C55}"/>
              </a:ext>
            </a:extLst>
          </p:cNvPr>
          <p:cNvSpPr>
            <a:spLocks noGrp="1"/>
          </p:cNvSpPr>
          <p:nvPr>
            <p:ph type="title"/>
          </p:nvPr>
        </p:nvSpPr>
        <p:spPr>
          <a:xfrm>
            <a:off x="611560" y="377833"/>
            <a:ext cx="8229600" cy="634082"/>
          </a:xfrm>
        </p:spPr>
        <p:txBody>
          <a:bodyPr>
            <a:noAutofit/>
          </a:bodyPr>
          <a:lstStyle/>
          <a:p>
            <a:r>
              <a:rPr lang="en-US" sz="3600" dirty="0"/>
              <a:t> </a:t>
            </a:r>
            <a:r>
              <a:rPr lang="en-GB" sz="3200" b="1" dirty="0">
                <a:highlight>
                  <a:srgbClr val="FFFF00"/>
                </a:highlight>
              </a:rPr>
              <a:t>Cash flow</a:t>
            </a:r>
            <a:endParaRPr lang="en-US" sz="3600" b="1" dirty="0">
              <a:highlight>
                <a:srgbClr val="FFFF00"/>
              </a:highlight>
            </a:endParaRPr>
          </a:p>
        </p:txBody>
      </p:sp>
      <p:sp>
        <p:nvSpPr>
          <p:cNvPr id="4" name="Title 1">
            <a:extLst>
              <a:ext uri="{FF2B5EF4-FFF2-40B4-BE49-F238E27FC236}">
                <a16:creationId xmlns:a16="http://schemas.microsoft.com/office/drawing/2014/main" id="{7FDFDCAD-528D-20E1-4877-127158DD3AA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061165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70C98-C31C-64A5-5159-FC83856F98C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5EA172-229B-95C9-4EFA-DC04D4FD0B33}"/>
              </a:ext>
            </a:extLst>
          </p:cNvPr>
          <p:cNvSpPr>
            <a:spLocks noGrp="1"/>
          </p:cNvSpPr>
          <p:nvPr>
            <p:ph idx="1"/>
          </p:nvPr>
        </p:nvSpPr>
        <p:spPr>
          <a:xfrm>
            <a:off x="130684" y="1268760"/>
            <a:ext cx="9013316" cy="4392488"/>
          </a:xfrm>
        </p:spPr>
        <p:txBody>
          <a:bodyPr>
            <a:normAutofit/>
          </a:bodyPr>
          <a:lstStyle/>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r>
              <a:rPr lang="en-GB" sz="2800" dirty="0"/>
              <a:t>Let’s explore the cash flow template from Moodle and try in the next 30 minutes to fill some of the costs or sales figures.</a:t>
            </a:r>
          </a:p>
          <a:p>
            <a:pPr>
              <a:buClr>
                <a:srgbClr val="007DC3"/>
              </a:buClr>
              <a:buFont typeface="Wingdings" panose="05000000000000000000" pitchFamily="2" charset="2"/>
              <a:buChar char="q"/>
            </a:pPr>
            <a:endParaRPr lang="en-GB" sz="2800" dirty="0"/>
          </a:p>
          <a:p>
            <a:pPr marL="0" indent="0" algn="ctr">
              <a:buClr>
                <a:srgbClr val="007DC3"/>
              </a:buClr>
              <a:buNone/>
            </a:pPr>
            <a:endParaRPr lang="en-GB" sz="2800" dirty="0"/>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36398DF-5586-DCFC-58DF-D294A0331962}"/>
              </a:ext>
            </a:extLst>
          </p:cNvPr>
          <p:cNvSpPr>
            <a:spLocks noGrp="1"/>
          </p:cNvSpPr>
          <p:nvPr>
            <p:ph type="title"/>
          </p:nvPr>
        </p:nvSpPr>
        <p:spPr>
          <a:xfrm>
            <a:off x="611560" y="377833"/>
            <a:ext cx="8229600" cy="634082"/>
          </a:xfrm>
        </p:spPr>
        <p:txBody>
          <a:bodyPr>
            <a:noAutofit/>
          </a:bodyPr>
          <a:lstStyle/>
          <a:p>
            <a:r>
              <a:rPr lang="en-US" sz="3600" dirty="0"/>
              <a:t> </a:t>
            </a:r>
            <a:r>
              <a:rPr lang="en-GB" sz="3200" b="1" dirty="0">
                <a:highlight>
                  <a:srgbClr val="FFFF00"/>
                </a:highlight>
              </a:rPr>
              <a:t>Cash flow Practical activity 30 minutes</a:t>
            </a:r>
            <a:endParaRPr lang="en-US" sz="3600" b="1" dirty="0">
              <a:highlight>
                <a:srgbClr val="FFFF00"/>
              </a:highlight>
            </a:endParaRPr>
          </a:p>
        </p:txBody>
      </p:sp>
      <p:sp>
        <p:nvSpPr>
          <p:cNvPr id="4" name="Title 1">
            <a:extLst>
              <a:ext uri="{FF2B5EF4-FFF2-40B4-BE49-F238E27FC236}">
                <a16:creationId xmlns:a16="http://schemas.microsoft.com/office/drawing/2014/main" id="{6E317F80-3C08-C36B-D5DD-E9791DCECEA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7394715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7B9C5B-9B91-12A0-DB10-921B5939C5A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0C826F53-512C-0A29-AADA-49CA24A06737}"/>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4" name="Rectangle 3">
            <a:extLst>
              <a:ext uri="{FF2B5EF4-FFF2-40B4-BE49-F238E27FC236}">
                <a16:creationId xmlns:a16="http://schemas.microsoft.com/office/drawing/2014/main" id="{31EC2539-52CF-CF70-8D3A-5C46464F75F4}"/>
              </a:ext>
            </a:extLst>
          </p:cNvPr>
          <p:cNvSpPr/>
          <p:nvPr/>
        </p:nvSpPr>
        <p:spPr>
          <a:xfrm>
            <a:off x="2031667" y="3284984"/>
            <a:ext cx="5080665" cy="707886"/>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en-US" sz="4000" b="1" i="0" u="none" strike="noStrike" kern="1200" cap="none" spc="0" normalizeH="0" baseline="0" noProof="0" dirty="0">
                <a:ln>
                  <a:noFill/>
                </a:ln>
                <a:solidFill>
                  <a:prstClr val="white"/>
                </a:solidFill>
                <a:effectLst/>
                <a:uLnTx/>
                <a:uFillTx/>
                <a:latin typeface="Myriad Pro"/>
                <a:ea typeface="+mn-ea"/>
                <a:cs typeface="+mn-cs"/>
              </a:rPr>
              <a:t>Executive Summary</a:t>
            </a:r>
            <a:endParaRPr kumimoji="0" lang="en-GB" sz="40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3047121372"/>
      </p:ext>
    </p:extLst>
  </p:cSld>
  <p:clrMapOvr>
    <a:masterClrMapping/>
  </p:clrMapOvr>
  <p:transition>
    <p:dissolv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17E8-9A65-C000-179C-F21372B1EA96}"/>
              </a:ext>
            </a:extLst>
          </p:cNvPr>
          <p:cNvSpPr>
            <a:spLocks noGrp="1"/>
          </p:cNvSpPr>
          <p:nvPr>
            <p:ph type="title"/>
          </p:nvPr>
        </p:nvSpPr>
        <p:spPr/>
        <p:txBody>
          <a:bodyPr>
            <a:normAutofit/>
          </a:bodyPr>
          <a:lstStyle/>
          <a:p>
            <a:r>
              <a:rPr lang="en-GB" sz="4000" b="1" dirty="0">
                <a:highlight>
                  <a:srgbClr val="FFFF00"/>
                </a:highlight>
              </a:rPr>
              <a:t>Executive Summary</a:t>
            </a:r>
          </a:p>
        </p:txBody>
      </p:sp>
      <p:sp>
        <p:nvSpPr>
          <p:cNvPr id="3" name="Content Placeholder 2">
            <a:extLst>
              <a:ext uri="{FF2B5EF4-FFF2-40B4-BE49-F238E27FC236}">
                <a16:creationId xmlns:a16="http://schemas.microsoft.com/office/drawing/2014/main" id="{E5225C3C-E0FD-933A-639B-AFA341A4ED88}"/>
              </a:ext>
            </a:extLst>
          </p:cNvPr>
          <p:cNvSpPr>
            <a:spLocks noGrp="1"/>
          </p:cNvSpPr>
          <p:nvPr>
            <p:ph idx="1"/>
          </p:nvPr>
        </p:nvSpPr>
        <p:spPr/>
        <p:txBody>
          <a:bodyPr>
            <a:normAutofit fontScale="70000" lnSpcReduction="20000"/>
          </a:bodyPr>
          <a:lstStyle/>
          <a:p>
            <a:r>
              <a:rPr lang="en-GB" dirty="0"/>
              <a:t>Summarizes the basic concepts and highlights key points.</a:t>
            </a:r>
          </a:p>
          <a:p>
            <a:r>
              <a:rPr lang="en-GB" dirty="0"/>
              <a:t>Identifies the company's main concept, objectives, and purpose.</a:t>
            </a:r>
          </a:p>
          <a:p>
            <a:r>
              <a:rPr lang="en-GB" dirty="0"/>
              <a:t>Identifies the target or niche market and competitive advantage and position.</a:t>
            </a:r>
          </a:p>
          <a:p>
            <a:r>
              <a:rPr lang="en-GB" dirty="0"/>
              <a:t>Outlines the marketing and sales strategy. </a:t>
            </a:r>
          </a:p>
          <a:p>
            <a:r>
              <a:rPr lang="en-GB" dirty="0"/>
              <a:t>Identifies growth opportunities.</a:t>
            </a:r>
          </a:p>
          <a:p>
            <a:r>
              <a:rPr lang="en-GB" dirty="0"/>
              <a:t>Highlights benchmarks (e.g., financial and non-financial targets).</a:t>
            </a:r>
          </a:p>
          <a:p>
            <a:r>
              <a:rPr lang="en-GB" dirty="0"/>
              <a:t>Quantifies resources.</a:t>
            </a:r>
          </a:p>
          <a:p>
            <a:r>
              <a:rPr lang="en-GB" dirty="0"/>
              <a:t>Describes work and management experience and past successes of the management team.</a:t>
            </a:r>
          </a:p>
        </p:txBody>
      </p:sp>
      <p:sp>
        <p:nvSpPr>
          <p:cNvPr id="4" name="Slide Number Placeholder 3">
            <a:extLst>
              <a:ext uri="{FF2B5EF4-FFF2-40B4-BE49-F238E27FC236}">
                <a16:creationId xmlns:a16="http://schemas.microsoft.com/office/drawing/2014/main" id="{8A69A7DC-17AC-8DA9-5791-EEDA80DD2E47}"/>
              </a:ext>
            </a:extLst>
          </p:cNvPr>
          <p:cNvSpPr>
            <a:spLocks noGrp="1"/>
          </p:cNvSpPr>
          <p:nvPr>
            <p:ph type="sldNum" sz="quarter" idx="12"/>
          </p:nvPr>
        </p:nvSpPr>
        <p:spPr/>
        <p:txBody>
          <a:bodyPr/>
          <a:lstStyle/>
          <a:p>
            <a:fld id="{C3F65BB1-9206-4D7F-97F9-47DCC7DC6334}" type="slidenum">
              <a:rPr lang="en-GB" smtClean="0"/>
              <a:pPr/>
              <a:t>39</a:t>
            </a:fld>
            <a:endParaRPr lang="en-GB"/>
          </a:p>
        </p:txBody>
      </p:sp>
    </p:spTree>
    <p:extLst>
      <p:ext uri="{BB962C8B-B14F-4D97-AF65-F5344CB8AC3E}">
        <p14:creationId xmlns:p14="http://schemas.microsoft.com/office/powerpoint/2010/main" val="14065886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E089A-FAE9-7164-A40F-9A93A418550B}"/>
              </a:ext>
            </a:extLst>
          </p:cNvPr>
          <p:cNvSpPr>
            <a:spLocks noGrp="1"/>
          </p:cNvSpPr>
          <p:nvPr>
            <p:ph type="title"/>
          </p:nvPr>
        </p:nvSpPr>
        <p:spPr/>
        <p:txBody>
          <a:bodyPr>
            <a:normAutofit/>
          </a:bodyPr>
          <a:lstStyle/>
          <a:p>
            <a:r>
              <a:rPr lang="en-GB" sz="4000" b="1" dirty="0">
                <a:highlight>
                  <a:srgbClr val="FFFF00"/>
                </a:highlight>
              </a:rPr>
              <a:t>Your Executive Summary</a:t>
            </a:r>
          </a:p>
        </p:txBody>
      </p:sp>
      <p:sp>
        <p:nvSpPr>
          <p:cNvPr id="3" name="Content Placeholder 2">
            <a:extLst>
              <a:ext uri="{FF2B5EF4-FFF2-40B4-BE49-F238E27FC236}">
                <a16:creationId xmlns:a16="http://schemas.microsoft.com/office/drawing/2014/main" id="{116037BF-2637-E038-AC48-FE36BD80894D}"/>
              </a:ext>
            </a:extLst>
          </p:cNvPr>
          <p:cNvSpPr>
            <a:spLocks noGrp="1"/>
          </p:cNvSpPr>
          <p:nvPr>
            <p:ph idx="1"/>
          </p:nvPr>
        </p:nvSpPr>
        <p:spPr/>
        <p:txBody>
          <a:bodyPr>
            <a:normAutofit/>
          </a:bodyPr>
          <a:lstStyle/>
          <a:p>
            <a:r>
              <a:rPr lang="en-GB" dirty="0"/>
              <a:t>Summarizes the basic concepts and highlights key points.</a:t>
            </a:r>
          </a:p>
          <a:p>
            <a:r>
              <a:rPr lang="en-GB" dirty="0"/>
              <a:t>Identifies the target or niche market and competitive advantage (USP).</a:t>
            </a:r>
          </a:p>
          <a:p>
            <a:r>
              <a:rPr lang="en-GB" dirty="0"/>
              <a:t>Outlines the marketing strategy. </a:t>
            </a:r>
          </a:p>
          <a:p>
            <a:r>
              <a:rPr lang="en-GB" dirty="0"/>
              <a:t>Outlines funding sources.</a:t>
            </a:r>
          </a:p>
          <a:p>
            <a:endParaRPr lang="en-GB" dirty="0"/>
          </a:p>
        </p:txBody>
      </p:sp>
      <p:sp>
        <p:nvSpPr>
          <p:cNvPr id="4" name="Slide Number Placeholder 3">
            <a:extLst>
              <a:ext uri="{FF2B5EF4-FFF2-40B4-BE49-F238E27FC236}">
                <a16:creationId xmlns:a16="http://schemas.microsoft.com/office/drawing/2014/main" id="{13DE3EAC-FB4C-6914-D1EC-5CA3B8CDD310}"/>
              </a:ext>
            </a:extLst>
          </p:cNvPr>
          <p:cNvSpPr>
            <a:spLocks noGrp="1"/>
          </p:cNvSpPr>
          <p:nvPr>
            <p:ph type="sldNum" sz="quarter" idx="12"/>
          </p:nvPr>
        </p:nvSpPr>
        <p:spPr/>
        <p:txBody>
          <a:bodyPr/>
          <a:lstStyle/>
          <a:p>
            <a:fld id="{C3F65BB1-9206-4D7F-97F9-47DCC7DC6334}" type="slidenum">
              <a:rPr lang="en-GB" smtClean="0"/>
              <a:pPr/>
              <a:t>40</a:t>
            </a:fld>
            <a:endParaRPr lang="en-GB"/>
          </a:p>
        </p:txBody>
      </p:sp>
    </p:spTree>
    <p:extLst>
      <p:ext uri="{BB962C8B-B14F-4D97-AF65-F5344CB8AC3E}">
        <p14:creationId xmlns:p14="http://schemas.microsoft.com/office/powerpoint/2010/main" val="2986663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41</a:t>
            </a:fld>
            <a:endParaRPr lang="en-GB"/>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2147961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BE6B4-BE67-E096-8907-8637553C25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DC41CC-8C24-68CF-3C5E-4ECAF142E789}"/>
              </a:ext>
            </a:extLst>
          </p:cNvPr>
          <p:cNvSpPr>
            <a:spLocks noGrp="1"/>
          </p:cNvSpPr>
          <p:nvPr>
            <p:ph idx="1"/>
          </p:nvPr>
        </p:nvSpPr>
        <p:spPr/>
        <p:txBody>
          <a:bodyPr/>
          <a:lstStyle/>
          <a:p>
            <a:pPr marL="0" indent="0">
              <a:buNone/>
            </a:pPr>
            <a:endParaRPr lang="en-US" dirty="0"/>
          </a:p>
          <a:p>
            <a:pPr marL="0" indent="0">
              <a:buNone/>
            </a:pPr>
            <a:endParaRPr lang="en-US" dirty="0"/>
          </a:p>
          <a:p>
            <a:pPr marL="0" indent="0">
              <a:buNone/>
            </a:pPr>
            <a:r>
              <a:rPr lang="en-US" b="1" dirty="0"/>
              <a:t>                      Thank you</a:t>
            </a:r>
            <a:endParaRPr lang="en-GB" b="1" dirty="0"/>
          </a:p>
        </p:txBody>
      </p:sp>
      <p:sp>
        <p:nvSpPr>
          <p:cNvPr id="4" name="Slide Number Placeholder 3">
            <a:extLst>
              <a:ext uri="{FF2B5EF4-FFF2-40B4-BE49-F238E27FC236}">
                <a16:creationId xmlns:a16="http://schemas.microsoft.com/office/drawing/2014/main" id="{D6A1D422-5042-11BF-2CC9-7C14F0EAAEEC}"/>
              </a:ext>
            </a:extLst>
          </p:cNvPr>
          <p:cNvSpPr>
            <a:spLocks noGrp="1"/>
          </p:cNvSpPr>
          <p:nvPr>
            <p:ph type="sldNum" sz="quarter" idx="12"/>
          </p:nvPr>
        </p:nvSpPr>
        <p:spPr/>
        <p:txBody>
          <a:bodyPr/>
          <a:lstStyle/>
          <a:p>
            <a:fld id="{C3F65BB1-9206-4D7F-97F9-47DCC7DC6334}" type="slidenum">
              <a:rPr lang="en-GB" smtClean="0"/>
              <a:pPr/>
              <a:t>42</a:t>
            </a:fld>
            <a:endParaRPr lang="en-GB"/>
          </a:p>
        </p:txBody>
      </p:sp>
    </p:spTree>
    <p:extLst>
      <p:ext uri="{BB962C8B-B14F-4D97-AF65-F5344CB8AC3E}">
        <p14:creationId xmlns:p14="http://schemas.microsoft.com/office/powerpoint/2010/main" val="36656261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Assessment workshop</a:t>
            </a:r>
          </a:p>
        </p:txBody>
      </p:sp>
    </p:spTree>
    <p:extLst>
      <p:ext uri="{BB962C8B-B14F-4D97-AF65-F5344CB8AC3E}">
        <p14:creationId xmlns:p14="http://schemas.microsoft.com/office/powerpoint/2010/main" val="31558828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5" y="1124743"/>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rPr>
              <a:t>Barrow, Barrow, P., &amp; Brown, R. (2012). The business plan workbook (7th ed.). Kogan Page.</a:t>
            </a: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0" y="15240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44</a:t>
            </a:fld>
            <a:endParaRPr lang="en-GB"/>
          </a:p>
        </p:txBody>
      </p:sp>
    </p:spTree>
    <p:extLst>
      <p:ext uri="{BB962C8B-B14F-4D97-AF65-F5344CB8AC3E}">
        <p14:creationId xmlns:p14="http://schemas.microsoft.com/office/powerpoint/2010/main" val="3883478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2124</Words>
  <Application>Microsoft Office PowerPoint</Application>
  <PresentationFormat>On-screen Show (4:3)</PresentationFormat>
  <Paragraphs>352</Paragraphs>
  <Slides>44</Slides>
  <Notes>20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-apple-system</vt:lpstr>
      <vt:lpstr>Myriad Pro</vt:lpstr>
      <vt:lpstr>Arial</vt:lpstr>
      <vt:lpstr>Calibri</vt:lpstr>
      <vt:lpstr>Wingdings</vt:lpstr>
      <vt:lpstr>20140311PresentationUWTSDTemplate</vt:lpstr>
      <vt:lpstr>PowerPoint Presentation</vt:lpstr>
      <vt:lpstr>PowerPoint Presentation</vt:lpstr>
      <vt:lpstr>PowerPoint Presentation</vt:lpstr>
      <vt:lpstr>Share your thoughts</vt:lpstr>
      <vt:lpstr>PowerPoint Presentation</vt:lpstr>
      <vt:lpstr>PowerPoint Presentation</vt:lpstr>
      <vt:lpstr>PowerPoint Presentation</vt:lpstr>
      <vt:lpstr>PowerPoint Presentation</vt:lpstr>
      <vt:lpstr>PowerPoint Presentation</vt:lpstr>
      <vt:lpstr>PowerPoint Presentation</vt:lpstr>
      <vt:lpstr>  Crowdfunding </vt:lpstr>
      <vt:lpstr>Benefits and Drawbacks of Crowdfunding</vt:lpstr>
      <vt:lpstr>  Crowdfunding Platforms </vt:lpstr>
      <vt:lpstr>  Business loans (Banks) </vt:lpstr>
      <vt:lpstr>  Business Loans from Commercial Banks </vt:lpstr>
      <vt:lpstr>Group Activity </vt:lpstr>
      <vt:lpstr>  Family &amp; Friends </vt:lpstr>
      <vt:lpstr>  Business Angels investors </vt:lpstr>
      <vt:lpstr>  Angels investors Link </vt:lpstr>
      <vt:lpstr>  Venture capitalists </vt:lpstr>
      <vt:lpstr>  Venture capitalists Link </vt:lpstr>
      <vt:lpstr>  Personal funding </vt:lpstr>
      <vt:lpstr>  Bootstrapping </vt:lpstr>
      <vt:lpstr>How to Bootstrap a Business</vt:lpstr>
      <vt:lpstr> Raising Finance</vt:lpstr>
      <vt:lpstr> Is not all about out money!</vt:lpstr>
      <vt:lpstr>PowerPoint Presentation</vt:lpstr>
      <vt:lpstr>PowerPoint Presentation</vt:lpstr>
      <vt:lpstr>PowerPoint Presentation</vt:lpstr>
      <vt:lpstr>PowerPoint Presentation</vt:lpstr>
      <vt:lpstr>PowerPoint Presentation</vt:lpstr>
      <vt:lpstr>Cash flow</vt:lpstr>
      <vt:lpstr>Cash flow</vt:lpstr>
      <vt:lpstr>Cash flow</vt:lpstr>
      <vt:lpstr>Cash flow</vt:lpstr>
      <vt:lpstr> Cash flow</vt:lpstr>
      <vt:lpstr> Cash flow Practical activity 30 minutes</vt:lpstr>
      <vt:lpstr>PowerPoint Presentation</vt:lpstr>
      <vt:lpstr>Executive Summary</vt:lpstr>
      <vt:lpstr>Your Executive Summary</vt:lpstr>
      <vt:lpstr> Do you have any …… </vt:lpstr>
      <vt:lpstr>PowerPoint Presentation</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Chung Lai Johnny Wan</cp:lastModifiedBy>
  <cp:revision>321</cp:revision>
  <dcterms:created xsi:type="dcterms:W3CDTF">2013-10-11T12:05:37Z</dcterms:created>
  <dcterms:modified xsi:type="dcterms:W3CDTF">2026-02-15T23:04:08Z</dcterms:modified>
</cp:coreProperties>
</file>