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7.xml" ContentType="application/vnd.openxmlformats-officedocument.theme+xml"/>
  <Override PartName="/ppt/slideLayouts/slideLayout25.xml" ContentType="application/vnd.openxmlformats-officedocument.presentationml.slideLayout+xml"/>
  <Override PartName="/ppt/theme/theme18.xml" ContentType="application/vnd.openxmlformats-officedocument.theme+xml"/>
  <Override PartName="/ppt/slideLayouts/slideLayout26.xml" ContentType="application/vnd.openxmlformats-officedocument.presentationml.slideLayout+xml"/>
  <Override PartName="/ppt/theme/theme19.xml" ContentType="application/vnd.openxmlformats-officedocument.theme+xml"/>
  <Override PartName="/ppt/slideLayouts/slideLayout27.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51"/>
  </p:notesMasterIdLst>
  <p:sldIdLst>
    <p:sldId id="270" r:id="rId24"/>
    <p:sldId id="333" r:id="rId25"/>
    <p:sldId id="336" r:id="rId26"/>
    <p:sldId id="331" r:id="rId27"/>
    <p:sldId id="313" r:id="rId28"/>
    <p:sldId id="314" r:id="rId29"/>
    <p:sldId id="315" r:id="rId30"/>
    <p:sldId id="316" r:id="rId31"/>
    <p:sldId id="317" r:id="rId32"/>
    <p:sldId id="318" r:id="rId33"/>
    <p:sldId id="319" r:id="rId34"/>
    <p:sldId id="320" r:id="rId35"/>
    <p:sldId id="321" r:id="rId36"/>
    <p:sldId id="322" r:id="rId37"/>
    <p:sldId id="323" r:id="rId38"/>
    <p:sldId id="324" r:id="rId39"/>
    <p:sldId id="325" r:id="rId40"/>
    <p:sldId id="312" r:id="rId41"/>
    <p:sldId id="335" r:id="rId42"/>
    <p:sldId id="326" r:id="rId43"/>
    <p:sldId id="327" r:id="rId44"/>
    <p:sldId id="328" r:id="rId45"/>
    <p:sldId id="329" r:id="rId46"/>
    <p:sldId id="330" r:id="rId47"/>
    <p:sldId id="332" r:id="rId48"/>
    <p:sldId id="334" r:id="rId49"/>
    <p:sldId id="291" r:id="rId50"/>
  </p:sldIdLst>
  <p:sldSz cx="12192000" cy="6858000"/>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E7C0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83E8F6-73A6-4B71-A6C6-05717ACFDF30}" v="5" dt="2023-10-31T09:48:45.4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21" autoAdjust="0"/>
    <p:restoredTop sz="30175" autoAdjust="0"/>
  </p:normalViewPr>
  <p:slideViewPr>
    <p:cSldViewPr snapToGrid="0">
      <p:cViewPr>
        <p:scale>
          <a:sx n="28" d="100"/>
          <a:sy n="28" d="100"/>
        </p:scale>
        <p:origin x="225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slide" Target="slides/slide27.xml"/><Relationship Id="rId55"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Master" Target="slideMasters/slideMaster16.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microsoft.com/office/2016/11/relationships/changesInfo" Target="changesInfos/changesInfo1.xml"/><Relationship Id="rId8" Type="http://schemas.openxmlformats.org/officeDocument/2006/relationships/slideMaster" Target="slideMasters/slideMaster5.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microsoft.com/office/2015/10/relationships/revisionInfo" Target="revisionInfo.xml"/><Relationship Id="rId10" Type="http://schemas.openxmlformats.org/officeDocument/2006/relationships/slideMaster" Target="slideMasters/slideMaster7.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Piper (IMH)" userId="f69ee4e2-845b-4a1f-89c4-60fce9da139f" providerId="ADAL" clId="{4E83E8F6-73A6-4B71-A6C6-05717ACFDF30}"/>
    <pc:docChg chg="custSel addSld modSld sldOrd">
      <pc:chgData name="Kate Piper (IMH)" userId="f69ee4e2-845b-4a1f-89c4-60fce9da139f" providerId="ADAL" clId="{4E83E8F6-73A6-4B71-A6C6-05717ACFDF30}" dt="2023-10-31T09:56:44.536" v="1122" actId="313"/>
      <pc:docMkLst>
        <pc:docMk/>
      </pc:docMkLst>
      <pc:sldChg chg="modSp mod">
        <pc:chgData name="Kate Piper (IMH)" userId="f69ee4e2-845b-4a1f-89c4-60fce9da139f" providerId="ADAL" clId="{4E83E8F6-73A6-4B71-A6C6-05717ACFDF30}" dt="2023-10-31T09:44:33.689" v="694" actId="20577"/>
        <pc:sldMkLst>
          <pc:docMk/>
          <pc:sldMk cId="1621715058" sldId="312"/>
        </pc:sldMkLst>
        <pc:spChg chg="mod">
          <ac:chgData name="Kate Piper (IMH)" userId="f69ee4e2-845b-4a1f-89c4-60fce9da139f" providerId="ADAL" clId="{4E83E8F6-73A6-4B71-A6C6-05717ACFDF30}" dt="2023-10-31T09:44:33.689" v="694" actId="20577"/>
          <ac:spMkLst>
            <pc:docMk/>
            <pc:sldMk cId="1621715058" sldId="312"/>
            <ac:spMk id="3" creationId="{3008376E-4FDF-4A44-A759-3748C4571ED4}"/>
          </ac:spMkLst>
        </pc:spChg>
      </pc:sldChg>
      <pc:sldChg chg="modSp mod modNotesTx">
        <pc:chgData name="Kate Piper (IMH)" userId="f69ee4e2-845b-4a1f-89c4-60fce9da139f" providerId="ADAL" clId="{4E83E8F6-73A6-4B71-A6C6-05717ACFDF30}" dt="2023-10-30T18:58:52.714" v="421" actId="313"/>
        <pc:sldMkLst>
          <pc:docMk/>
          <pc:sldMk cId="282206872" sldId="331"/>
        </pc:sldMkLst>
        <pc:spChg chg="mod">
          <ac:chgData name="Kate Piper (IMH)" userId="f69ee4e2-845b-4a1f-89c4-60fce9da139f" providerId="ADAL" clId="{4E83E8F6-73A6-4B71-A6C6-05717ACFDF30}" dt="2023-10-30T18:58:52.714" v="421" actId="313"/>
          <ac:spMkLst>
            <pc:docMk/>
            <pc:sldMk cId="282206872" sldId="331"/>
            <ac:spMk id="3" creationId="{1058A4DB-93D5-79DE-7F2D-F151C3DB7B0E}"/>
          </ac:spMkLst>
        </pc:spChg>
      </pc:sldChg>
      <pc:sldChg chg="addSp modSp new mod">
        <pc:chgData name="Kate Piper (IMH)" userId="f69ee4e2-845b-4a1f-89c4-60fce9da139f" providerId="ADAL" clId="{4E83E8F6-73A6-4B71-A6C6-05717ACFDF30}" dt="2023-10-30T18:50:23.808" v="361" actId="14100"/>
        <pc:sldMkLst>
          <pc:docMk/>
          <pc:sldMk cId="1026450843" sldId="332"/>
        </pc:sldMkLst>
        <pc:picChg chg="add mod modCrop">
          <ac:chgData name="Kate Piper (IMH)" userId="f69ee4e2-845b-4a1f-89c4-60fce9da139f" providerId="ADAL" clId="{4E83E8F6-73A6-4B71-A6C6-05717ACFDF30}" dt="2023-10-30T18:50:23.808" v="361" actId="14100"/>
          <ac:picMkLst>
            <pc:docMk/>
            <pc:sldMk cId="1026450843" sldId="332"/>
            <ac:picMk id="5" creationId="{E083DCA1-0886-4F69-B287-6B8886849CD1}"/>
          </ac:picMkLst>
        </pc:picChg>
      </pc:sldChg>
      <pc:sldChg chg="addSp modSp new mod ord">
        <pc:chgData name="Kate Piper (IMH)" userId="f69ee4e2-845b-4a1f-89c4-60fce9da139f" providerId="ADAL" clId="{4E83E8F6-73A6-4B71-A6C6-05717ACFDF30}" dt="2023-10-31T09:49:32.339" v="815" actId="1076"/>
        <pc:sldMkLst>
          <pc:docMk/>
          <pc:sldMk cId="559741356" sldId="333"/>
        </pc:sldMkLst>
        <pc:spChg chg="mod">
          <ac:chgData name="Kate Piper (IMH)" userId="f69ee4e2-845b-4a1f-89c4-60fce9da139f" providerId="ADAL" clId="{4E83E8F6-73A6-4B71-A6C6-05717ACFDF30}" dt="2023-10-30T20:02:57.174" v="439" actId="20577"/>
          <ac:spMkLst>
            <pc:docMk/>
            <pc:sldMk cId="559741356" sldId="333"/>
            <ac:spMk id="2" creationId="{5A6B0AF2-BA49-D28E-477A-7286D613891F}"/>
          </ac:spMkLst>
        </pc:spChg>
        <pc:spChg chg="mod">
          <ac:chgData name="Kate Piper (IMH)" userId="f69ee4e2-845b-4a1f-89c4-60fce9da139f" providerId="ADAL" clId="{4E83E8F6-73A6-4B71-A6C6-05717ACFDF30}" dt="2023-10-31T09:49:08.662" v="812" actId="20577"/>
          <ac:spMkLst>
            <pc:docMk/>
            <pc:sldMk cId="559741356" sldId="333"/>
            <ac:spMk id="3" creationId="{D2C32790-948B-7D83-44C7-28594474F492}"/>
          </ac:spMkLst>
        </pc:spChg>
        <pc:spChg chg="add mod">
          <ac:chgData name="Kate Piper (IMH)" userId="f69ee4e2-845b-4a1f-89c4-60fce9da139f" providerId="ADAL" clId="{4E83E8F6-73A6-4B71-A6C6-05717ACFDF30}" dt="2023-10-31T09:49:32.339" v="815" actId="1076"/>
          <ac:spMkLst>
            <pc:docMk/>
            <pc:sldMk cId="559741356" sldId="333"/>
            <ac:spMk id="4" creationId="{325DECD0-4A97-5D34-C832-1BFFA49A1C0D}"/>
          </ac:spMkLst>
        </pc:spChg>
      </pc:sldChg>
      <pc:sldChg chg="modSp new mod">
        <pc:chgData name="Kate Piper (IMH)" userId="f69ee4e2-845b-4a1f-89c4-60fce9da139f" providerId="ADAL" clId="{4E83E8F6-73A6-4B71-A6C6-05717ACFDF30}" dt="2023-10-31T09:45:01.915" v="747" actId="1076"/>
        <pc:sldMkLst>
          <pc:docMk/>
          <pc:sldMk cId="1987550675" sldId="334"/>
        </pc:sldMkLst>
        <pc:spChg chg="mod">
          <ac:chgData name="Kate Piper (IMH)" userId="f69ee4e2-845b-4a1f-89c4-60fce9da139f" providerId="ADAL" clId="{4E83E8F6-73A6-4B71-A6C6-05717ACFDF30}" dt="2023-10-31T09:45:01.915" v="747" actId="1076"/>
          <ac:spMkLst>
            <pc:docMk/>
            <pc:sldMk cId="1987550675" sldId="334"/>
            <ac:spMk id="2" creationId="{620BF6D7-E6AA-9AC6-51A3-6E9A5BFC1640}"/>
          </ac:spMkLst>
        </pc:spChg>
      </pc:sldChg>
      <pc:sldChg chg="addSp modSp new mod">
        <pc:chgData name="Kate Piper (IMH)" userId="f69ee4e2-845b-4a1f-89c4-60fce9da139f" providerId="ADAL" clId="{4E83E8F6-73A6-4B71-A6C6-05717ACFDF30}" dt="2023-10-31T09:46:12.677" v="801" actId="1076"/>
        <pc:sldMkLst>
          <pc:docMk/>
          <pc:sldMk cId="2026509758" sldId="335"/>
        </pc:sldMkLst>
        <pc:spChg chg="mod">
          <ac:chgData name="Kate Piper (IMH)" userId="f69ee4e2-845b-4a1f-89c4-60fce9da139f" providerId="ADAL" clId="{4E83E8F6-73A6-4B71-A6C6-05717ACFDF30}" dt="2023-10-31T09:46:05.399" v="798" actId="20577"/>
          <ac:spMkLst>
            <pc:docMk/>
            <pc:sldMk cId="2026509758" sldId="335"/>
            <ac:spMk id="3" creationId="{4E6A91E1-BD2D-8B8E-4C50-1AEA4B5B9A5C}"/>
          </ac:spMkLst>
        </pc:spChg>
        <pc:graphicFrameChg chg="add mod">
          <ac:chgData name="Kate Piper (IMH)" userId="f69ee4e2-845b-4a1f-89c4-60fce9da139f" providerId="ADAL" clId="{4E83E8F6-73A6-4B71-A6C6-05717ACFDF30}" dt="2023-10-31T09:46:12.677" v="801" actId="1076"/>
          <ac:graphicFrameMkLst>
            <pc:docMk/>
            <pc:sldMk cId="2026509758" sldId="335"/>
            <ac:graphicFrameMk id="4" creationId="{AB4104B2-C1B8-ACAE-CC82-6D813E91ED44}"/>
          </ac:graphicFrameMkLst>
        </pc:graphicFrameChg>
      </pc:sldChg>
      <pc:sldChg chg="modSp new mod">
        <pc:chgData name="Kate Piper (IMH)" userId="f69ee4e2-845b-4a1f-89c4-60fce9da139f" providerId="ADAL" clId="{4E83E8F6-73A6-4B71-A6C6-05717ACFDF30}" dt="2023-10-31T09:56:44.536" v="1122" actId="313"/>
        <pc:sldMkLst>
          <pc:docMk/>
          <pc:sldMk cId="1552765399" sldId="336"/>
        </pc:sldMkLst>
        <pc:spChg chg="mod">
          <ac:chgData name="Kate Piper (IMH)" userId="f69ee4e2-845b-4a1f-89c4-60fce9da139f" providerId="ADAL" clId="{4E83E8F6-73A6-4B71-A6C6-05717ACFDF30}" dt="2023-10-31T09:49:46.850" v="840" actId="20577"/>
          <ac:spMkLst>
            <pc:docMk/>
            <pc:sldMk cId="1552765399" sldId="336"/>
            <ac:spMk id="2" creationId="{8AEA0AAD-5D01-70C5-4BF2-70151BA0A15A}"/>
          </ac:spMkLst>
        </pc:spChg>
        <pc:spChg chg="mod">
          <ac:chgData name="Kate Piper (IMH)" userId="f69ee4e2-845b-4a1f-89c4-60fce9da139f" providerId="ADAL" clId="{4E83E8F6-73A6-4B71-A6C6-05717ACFDF30}" dt="2023-10-31T09:56:44.536" v="1122" actId="313"/>
          <ac:spMkLst>
            <pc:docMk/>
            <pc:sldMk cId="1552765399" sldId="336"/>
            <ac:spMk id="3" creationId="{5B3389EF-71D6-7628-66E3-0D450AE3633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861" tIns="45930" rIns="91861" bIns="45930" rtlCol="0"/>
          <a:lstStyle>
            <a:lvl1pPr algn="l">
              <a:defRPr sz="1200"/>
            </a:lvl1pPr>
          </a:lstStyle>
          <a:p>
            <a:endParaRPr lang="en-GB"/>
          </a:p>
        </p:txBody>
      </p:sp>
      <p:sp>
        <p:nvSpPr>
          <p:cNvPr id="3" name="Date Placeholder 2"/>
          <p:cNvSpPr>
            <a:spLocks noGrp="1"/>
          </p:cNvSpPr>
          <p:nvPr>
            <p:ph type="dt" idx="1"/>
          </p:nvPr>
        </p:nvSpPr>
        <p:spPr>
          <a:xfrm>
            <a:off x="3809079" y="0"/>
            <a:ext cx="2914015" cy="490409"/>
          </a:xfrm>
          <a:prstGeom prst="rect">
            <a:avLst/>
          </a:prstGeom>
        </p:spPr>
        <p:txBody>
          <a:bodyPr vert="horz" lIns="91861" tIns="45930" rIns="91861" bIns="45930" rtlCol="0"/>
          <a:lstStyle>
            <a:lvl1pPr algn="r">
              <a:defRPr sz="1200"/>
            </a:lvl1pPr>
          </a:lstStyle>
          <a:p>
            <a:fld id="{C48B7F3B-1B0C-4B2E-ACE7-8ECD7883D7D2}" type="datetimeFigureOut">
              <a:rPr lang="en-GB" smtClean="0"/>
              <a:t>30/10/2023</a:t>
            </a:fld>
            <a:endParaRPr lang="en-GB"/>
          </a:p>
        </p:txBody>
      </p:sp>
      <p:sp>
        <p:nvSpPr>
          <p:cNvPr id="4" name="Slide Image Placeholder 3"/>
          <p:cNvSpPr>
            <a:spLocks noGrp="1" noRot="1" noChangeAspect="1"/>
          </p:cNvSpPr>
          <p:nvPr>
            <p:ph type="sldImg" idx="2"/>
          </p:nvPr>
        </p:nvSpPr>
        <p:spPr>
          <a:xfrm>
            <a:off x="430213" y="1222375"/>
            <a:ext cx="5864225" cy="3298825"/>
          </a:xfrm>
          <a:prstGeom prst="rect">
            <a:avLst/>
          </a:prstGeom>
          <a:noFill/>
          <a:ln w="12700">
            <a:solidFill>
              <a:prstClr val="black"/>
            </a:solidFill>
          </a:ln>
        </p:spPr>
        <p:txBody>
          <a:bodyPr vert="horz" lIns="91861" tIns="45930" rIns="91861" bIns="45930"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861" tIns="45930" rIns="91861" bIns="4593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83831"/>
            <a:ext cx="2914015" cy="490408"/>
          </a:xfrm>
          <a:prstGeom prst="rect">
            <a:avLst/>
          </a:prstGeom>
        </p:spPr>
        <p:txBody>
          <a:bodyPr vert="horz" lIns="91861" tIns="45930" rIns="91861" bIns="45930"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1"/>
            <a:ext cx="2914015" cy="490408"/>
          </a:xfrm>
          <a:prstGeom prst="rect">
            <a:avLst/>
          </a:prstGeom>
        </p:spPr>
        <p:txBody>
          <a:bodyPr vert="horz" lIns="91861" tIns="45930" rIns="91861" bIns="45930" rtlCol="0" anchor="b"/>
          <a:lstStyle>
            <a:lvl1pPr algn="r">
              <a:defRPr sz="1200"/>
            </a:lvl1pPr>
          </a:lstStyle>
          <a:p>
            <a:fld id="{A7738796-40B4-49B0-A331-25D568C0517A}" type="slidenum">
              <a:rPr lang="en-GB" smtClean="0"/>
              <a:t>‹#›</a:t>
            </a:fld>
            <a:endParaRPr lang="en-GB"/>
          </a:p>
        </p:txBody>
      </p:sp>
    </p:spTree>
    <p:extLst>
      <p:ext uri="{BB962C8B-B14F-4D97-AF65-F5344CB8AC3E}">
        <p14:creationId xmlns:p14="http://schemas.microsoft.com/office/powerpoint/2010/main" val="1045470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a:t>
            </a:r>
          </a:p>
          <a:p>
            <a:endParaRPr lang="en-GB" dirty="0"/>
          </a:p>
          <a:p>
            <a:r>
              <a:rPr lang="en-GB" dirty="0"/>
              <a:t>Be is set and ______ by ability, performance-related outcomes, sex-differentiated provision</a:t>
            </a:r>
          </a:p>
          <a:p>
            <a:endParaRPr lang="en-GB" dirty="0"/>
          </a:p>
          <a:p>
            <a:r>
              <a:rPr lang="en-GB" dirty="0"/>
              <a:t>In English school system and policy the use of ‘school sport’ has been used more and more along side physical education. Potentially given the impression that school sport is synonymous with PE</a:t>
            </a:r>
          </a:p>
          <a:p>
            <a:endParaRPr lang="en-GB" dirty="0"/>
          </a:p>
          <a:p>
            <a:r>
              <a:rPr lang="en-GB" dirty="0"/>
              <a:t>“sport and carefully managed competition can be a valuable educational experience for all pupils but by the same token should not be at the expense of their overall holistic development” </a:t>
            </a:r>
            <a:r>
              <a:rPr lang="en-GB" dirty="0" err="1"/>
              <a:t>stidder</a:t>
            </a:r>
            <a:r>
              <a:rPr lang="en-GB" dirty="0"/>
              <a:t> and </a:t>
            </a:r>
            <a:r>
              <a:rPr lang="en-GB" dirty="0" err="1"/>
              <a:t>hayes</a:t>
            </a:r>
            <a:r>
              <a:rPr lang="en-GB" dirty="0"/>
              <a:t> (2013: 2) – what do they mean by holistic development?</a:t>
            </a:r>
          </a:p>
          <a:p>
            <a:r>
              <a:rPr lang="en-GB" dirty="0"/>
              <a:t>Child centred approach to teaching and learning.</a:t>
            </a:r>
          </a:p>
          <a:p>
            <a:r>
              <a:rPr lang="en-GB" dirty="0"/>
              <a:t>Page 3 – quote from Gove – why does he say this? Where is he getting this value for competitive games from? “the battle of waterloo was won on the playing fields of </a:t>
            </a:r>
            <a:r>
              <a:rPr lang="en-GB" dirty="0" err="1"/>
              <a:t>eton</a:t>
            </a:r>
            <a:r>
              <a:rPr lang="en-GB" dirty="0"/>
              <a:t> – duke of wellington</a:t>
            </a:r>
          </a:p>
          <a:p>
            <a:r>
              <a:rPr lang="en-GB" dirty="0"/>
              <a:t>Eileen Marchant (chair of </a:t>
            </a:r>
            <a:r>
              <a:rPr lang="en-GB" dirty="0" err="1"/>
              <a:t>AfPE</a:t>
            </a:r>
            <a:r>
              <a:rPr lang="en-GB" dirty="0"/>
              <a:t>, Nov 2010) – we are aware that competition will feature strongly in the revised curriculum but without AN EFFECTIVE GROUNDING in high quality PE curriculum competition will suffer at all levels.</a:t>
            </a:r>
          </a:p>
          <a:p>
            <a:r>
              <a:rPr lang="en-GB" dirty="0"/>
              <a:t>Quotes on page 6</a:t>
            </a:r>
          </a:p>
          <a:p>
            <a:endParaRPr lang="en-GB" dirty="0"/>
          </a:p>
          <a:p>
            <a:r>
              <a:rPr lang="en-GB" dirty="0"/>
              <a:t>Meaningful PE and personalised learning </a:t>
            </a:r>
          </a:p>
          <a:p>
            <a:endParaRPr lang="en-GB"/>
          </a:p>
          <a:p>
            <a:endParaRPr lang="en-GB" dirty="0"/>
          </a:p>
        </p:txBody>
      </p:sp>
      <p:sp>
        <p:nvSpPr>
          <p:cNvPr id="4" name="Slide Number Placeholder 3"/>
          <p:cNvSpPr>
            <a:spLocks noGrp="1"/>
          </p:cNvSpPr>
          <p:nvPr>
            <p:ph type="sldNum" sz="quarter" idx="5"/>
          </p:nvPr>
        </p:nvSpPr>
        <p:spPr/>
        <p:txBody>
          <a:bodyPr/>
          <a:lstStyle/>
          <a:p>
            <a:fld id="{A7738796-40B4-49B0-A331-25D568C0517A}" type="slidenum">
              <a:rPr lang="en-GB" smtClean="0"/>
              <a:t>4</a:t>
            </a:fld>
            <a:endParaRPr lang="en-GB"/>
          </a:p>
        </p:txBody>
      </p:sp>
    </p:spTree>
    <p:extLst>
      <p:ext uri="{BB962C8B-B14F-4D97-AF65-F5344CB8AC3E}">
        <p14:creationId xmlns:p14="http://schemas.microsoft.com/office/powerpoint/2010/main" val="1769123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738796-40B4-49B0-A331-25D568C0517A}" type="slidenum">
              <a:rPr lang="en-GB" smtClean="0"/>
              <a:t>18</a:t>
            </a:fld>
            <a:endParaRPr lang="en-GB"/>
          </a:p>
        </p:txBody>
      </p:sp>
    </p:spTree>
    <p:extLst>
      <p:ext uri="{BB962C8B-B14F-4D97-AF65-F5344CB8AC3E}">
        <p14:creationId xmlns:p14="http://schemas.microsoft.com/office/powerpoint/2010/main" val="3049560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5.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6.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image" Target="../media/image39.emf"/><Relationship Id="rId3" Type="http://schemas.openxmlformats.org/officeDocument/2006/relationships/image" Target="../media/image34.emf"/><Relationship Id="rId7" Type="http://schemas.openxmlformats.org/officeDocument/2006/relationships/image" Target="../media/image38.emf"/><Relationship Id="rId2" Type="http://schemas.openxmlformats.org/officeDocument/2006/relationships/image" Target="../media/image33.emf"/><Relationship Id="rId1" Type="http://schemas.openxmlformats.org/officeDocument/2006/relationships/slideLayout" Target="../slideLayouts/slideLayout9.xml"/><Relationship Id="rId6" Type="http://schemas.openxmlformats.org/officeDocument/2006/relationships/image" Target="../media/image37.emf"/><Relationship Id="rId5" Type="http://schemas.openxmlformats.org/officeDocument/2006/relationships/image" Target="../media/image36.emf"/><Relationship Id="rId4" Type="http://schemas.openxmlformats.org/officeDocument/2006/relationships/image" Target="../media/image35.emf"/><Relationship Id="rId9" Type="http://schemas.openxmlformats.org/officeDocument/2006/relationships/image" Target="../media/image40.emf"/></Relationships>
</file>

<file path=ppt/slides/_rels/slide11.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43.emf"/><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45.emf"/><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47.emf"/><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emf"/><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emf"/><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emf"/><Relationship Id="rId1" Type="http://schemas.openxmlformats.org/officeDocument/2006/relationships/slideLayout" Target="../slideLayouts/slideLayout9.xml"/><Relationship Id="rId4" Type="http://schemas.openxmlformats.org/officeDocument/2006/relationships/image" Target="../media/image55.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oleObject" Target="../embeddings/oleObject1.bin"/><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57.emf"/><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59.emf"/><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s://jamboard.google.com/d/1ogBzCBjLK5O-6BUrq-KIV2tBD6EN-hVacQKdX8wlbbA/edit?usp=sharing" TargetMode="Externa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1132EECC-13F7-43B0-9631-6FD377DCF52F}"/>
              </a:ext>
            </a:extLst>
          </p:cNvPr>
          <p:cNvSpPr txBox="1">
            <a:spLocks/>
          </p:cNvSpPr>
          <p:nvPr/>
        </p:nvSpPr>
        <p:spPr>
          <a:xfrm>
            <a:off x="630810" y="1842052"/>
            <a:ext cx="4535079" cy="3493518"/>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Week 6</a:t>
            </a:r>
          </a:p>
          <a:p>
            <a:endParaRPr lang="en-GB" dirty="0"/>
          </a:p>
          <a:p>
            <a:r>
              <a:rPr lang="en-GB" dirty="0"/>
              <a:t>PE and Aquatic Activities</a:t>
            </a:r>
          </a:p>
          <a:p>
            <a:r>
              <a:rPr lang="en-GB" dirty="0"/>
              <a:t>Bias/ Assumptions/Inclusion</a:t>
            </a:r>
          </a:p>
          <a:p>
            <a:r>
              <a:rPr lang="en-GB" dirty="0"/>
              <a:t>(BMPE4005) Level 4</a:t>
            </a:r>
          </a:p>
          <a:p>
            <a:endParaRPr lang="en-GB" dirty="0"/>
          </a:p>
          <a:p>
            <a:r>
              <a:rPr lang="en-GB" dirty="0"/>
              <a:t>Kate Piper</a:t>
            </a:r>
          </a:p>
          <a:p>
            <a:endParaRPr lang="en-GB" dirty="0"/>
          </a:p>
        </p:txBody>
      </p:sp>
      <p:sp>
        <p:nvSpPr>
          <p:cNvPr id="5" name="Content Placeholder 4">
            <a:extLst>
              <a:ext uri="{FF2B5EF4-FFF2-40B4-BE49-F238E27FC236}">
                <a16:creationId xmlns:a16="http://schemas.microsoft.com/office/drawing/2014/main" id="{53C24645-790D-4115-5150-8E3C8BFEFC31}"/>
              </a:ext>
            </a:extLst>
          </p:cNvPr>
          <p:cNvSpPr>
            <a:spLocks noGrp="1"/>
          </p:cNvSpPr>
          <p:nvPr>
            <p:ph idx="10"/>
          </p:nvPr>
        </p:nvSpPr>
        <p:spPr/>
        <p:txBody>
          <a:bodyPr/>
          <a:lstStyle/>
          <a:p>
            <a:endParaRPr lang="en-GB"/>
          </a:p>
        </p:txBody>
      </p:sp>
    </p:spTree>
    <p:extLst>
      <p:ext uri="{BB962C8B-B14F-4D97-AF65-F5344CB8AC3E}">
        <p14:creationId xmlns:p14="http://schemas.microsoft.com/office/powerpoint/2010/main" val="405056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B0AF2-BA49-D28E-477A-7286D613891F}"/>
              </a:ext>
            </a:extLst>
          </p:cNvPr>
          <p:cNvSpPr>
            <a:spLocks noGrp="1"/>
          </p:cNvSpPr>
          <p:nvPr>
            <p:ph type="title"/>
          </p:nvPr>
        </p:nvSpPr>
        <p:spPr/>
        <p:txBody>
          <a:bodyPr/>
          <a:lstStyle/>
          <a:p>
            <a:r>
              <a:rPr lang="en-GB" dirty="0"/>
              <a:t>Essay questions</a:t>
            </a:r>
          </a:p>
        </p:txBody>
      </p:sp>
      <p:sp>
        <p:nvSpPr>
          <p:cNvPr id="3" name="Content Placeholder 2">
            <a:extLst>
              <a:ext uri="{FF2B5EF4-FFF2-40B4-BE49-F238E27FC236}">
                <a16:creationId xmlns:a16="http://schemas.microsoft.com/office/drawing/2014/main" id="{D2C32790-948B-7D83-44C7-28594474F492}"/>
              </a:ext>
            </a:extLst>
          </p:cNvPr>
          <p:cNvSpPr>
            <a:spLocks noGrp="1"/>
          </p:cNvSpPr>
          <p:nvPr>
            <p:ph idx="1"/>
          </p:nvPr>
        </p:nvSpPr>
        <p:spPr/>
        <p:txBody>
          <a:bodyPr/>
          <a:lstStyle/>
          <a:p>
            <a:r>
              <a:rPr lang="en-GB" dirty="0"/>
              <a:t>Referencing and citations</a:t>
            </a:r>
          </a:p>
          <a:p>
            <a:r>
              <a:rPr lang="en-GB" dirty="0"/>
              <a:t>Structuring and organising</a:t>
            </a:r>
          </a:p>
          <a:p>
            <a:r>
              <a:rPr lang="en-GB" dirty="0"/>
              <a:t>PEE</a:t>
            </a:r>
          </a:p>
          <a:p>
            <a:endParaRPr lang="en-GB" dirty="0"/>
          </a:p>
          <a:p>
            <a:endParaRPr lang="en-GB" dirty="0"/>
          </a:p>
          <a:p>
            <a:endParaRPr lang="en-GB" dirty="0"/>
          </a:p>
          <a:p>
            <a:r>
              <a:rPr lang="en-GB" dirty="0"/>
              <a:t>Heddwen will be in DR004 at 1 for the session. NOT TL anymore</a:t>
            </a:r>
          </a:p>
          <a:p>
            <a:endParaRPr lang="en-GB" dirty="0"/>
          </a:p>
        </p:txBody>
      </p:sp>
      <p:sp>
        <p:nvSpPr>
          <p:cNvPr id="4" name="TextBox 3">
            <a:extLst>
              <a:ext uri="{FF2B5EF4-FFF2-40B4-BE49-F238E27FC236}">
                <a16:creationId xmlns:a16="http://schemas.microsoft.com/office/drawing/2014/main" id="{325DECD0-4A97-5D34-C832-1BFFA49A1C0D}"/>
              </a:ext>
            </a:extLst>
          </p:cNvPr>
          <p:cNvSpPr txBox="1"/>
          <p:nvPr/>
        </p:nvSpPr>
        <p:spPr>
          <a:xfrm>
            <a:off x="5036166" y="813699"/>
            <a:ext cx="6797615" cy="3785652"/>
          </a:xfrm>
          <a:prstGeom prst="rect">
            <a:avLst/>
          </a:prstGeom>
          <a:noFill/>
        </p:spPr>
        <p:txBody>
          <a:bodyPr wrap="square" rtlCol="0">
            <a:spAutoFit/>
          </a:bodyPr>
          <a:lstStyle/>
          <a:p>
            <a:pPr algn="l" rtl="0" fontAlgn="base">
              <a:buFont typeface="+mj-lt"/>
              <a:buAutoNum type="arabicPeriod"/>
            </a:pPr>
            <a:r>
              <a:rPr lang="en-GB" sz="2400" b="0" i="0" dirty="0">
                <a:solidFill>
                  <a:schemeClr val="accent1">
                    <a:lumMod val="75000"/>
                  </a:schemeClr>
                </a:solidFill>
                <a:effectLst/>
                <a:latin typeface="Arial" panose="020B0604020202020204" pitchFamily="34" charset="0"/>
              </a:rPr>
              <a:t>Discuss the differences and connections between Sport, Physical Education, Physical Activity and Recreation/ Leisure time. </a:t>
            </a:r>
          </a:p>
          <a:p>
            <a:pPr algn="l" rtl="0" fontAlgn="base">
              <a:buFont typeface="+mj-lt"/>
              <a:buAutoNum type="arabicPeriod" startAt="2"/>
            </a:pPr>
            <a:r>
              <a:rPr lang="en-GB" sz="2400" b="0" i="0" dirty="0">
                <a:solidFill>
                  <a:schemeClr val="accent1">
                    <a:lumMod val="75000"/>
                  </a:schemeClr>
                </a:solidFill>
                <a:effectLst/>
                <a:latin typeface="Arial" panose="020B0604020202020204" pitchFamily="34" charset="0"/>
              </a:rPr>
              <a:t>Discuss whether Physical Education should be a compulsory part of the school curriculum.  </a:t>
            </a:r>
          </a:p>
          <a:p>
            <a:pPr algn="l" rtl="0" fontAlgn="base">
              <a:buFont typeface="+mj-lt"/>
              <a:buAutoNum type="arabicPeriod" startAt="3"/>
            </a:pPr>
            <a:r>
              <a:rPr lang="en-GB" sz="2400" b="0" i="0" dirty="0">
                <a:solidFill>
                  <a:schemeClr val="accent1">
                    <a:lumMod val="75000"/>
                  </a:schemeClr>
                </a:solidFill>
                <a:effectLst/>
                <a:latin typeface="Arial" panose="020B0604020202020204" pitchFamily="34" charset="0"/>
              </a:rPr>
              <a:t>Discuss the health promotion role of Physical Education. </a:t>
            </a:r>
          </a:p>
          <a:p>
            <a:pPr algn="l" rtl="0" fontAlgn="base">
              <a:buFont typeface="+mj-lt"/>
              <a:buAutoNum type="arabicPeriod" startAt="4"/>
            </a:pPr>
            <a:r>
              <a:rPr lang="en-GB" sz="2400" b="0" i="0" dirty="0">
                <a:solidFill>
                  <a:schemeClr val="accent1">
                    <a:lumMod val="75000"/>
                  </a:schemeClr>
                </a:solidFill>
                <a:effectLst/>
                <a:latin typeface="Arial" panose="020B0604020202020204" pitchFamily="34" charset="0"/>
              </a:rPr>
              <a:t>Discuss the role of Physical Education towards social justice. </a:t>
            </a:r>
          </a:p>
          <a:p>
            <a:endParaRPr lang="en-GB" sz="2400" dirty="0">
              <a:solidFill>
                <a:schemeClr val="accent1">
                  <a:lumMod val="75000"/>
                </a:schemeClr>
              </a:solidFill>
            </a:endParaRPr>
          </a:p>
        </p:txBody>
      </p:sp>
    </p:spTree>
    <p:extLst>
      <p:ext uri="{BB962C8B-B14F-4D97-AF65-F5344CB8AC3E}">
        <p14:creationId xmlns:p14="http://schemas.microsoft.com/office/powerpoint/2010/main" val="559741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A0AAD-5D01-70C5-4BF2-70151BA0A15A}"/>
              </a:ext>
            </a:extLst>
          </p:cNvPr>
          <p:cNvSpPr>
            <a:spLocks noGrp="1"/>
          </p:cNvSpPr>
          <p:nvPr>
            <p:ph type="title"/>
          </p:nvPr>
        </p:nvSpPr>
        <p:spPr/>
        <p:txBody>
          <a:bodyPr/>
          <a:lstStyle/>
          <a:p>
            <a:r>
              <a:rPr lang="en-GB" dirty="0"/>
              <a:t>Thoughts on the reading</a:t>
            </a:r>
          </a:p>
        </p:txBody>
      </p:sp>
      <p:sp>
        <p:nvSpPr>
          <p:cNvPr id="3" name="Content Placeholder 2">
            <a:extLst>
              <a:ext uri="{FF2B5EF4-FFF2-40B4-BE49-F238E27FC236}">
                <a16:creationId xmlns:a16="http://schemas.microsoft.com/office/drawing/2014/main" id="{5B3389EF-71D6-7628-66E3-0D450AE3633D}"/>
              </a:ext>
            </a:extLst>
          </p:cNvPr>
          <p:cNvSpPr>
            <a:spLocks noGrp="1"/>
          </p:cNvSpPr>
          <p:nvPr>
            <p:ph idx="1"/>
          </p:nvPr>
        </p:nvSpPr>
        <p:spPr/>
        <p:txBody>
          <a:bodyPr/>
          <a:lstStyle/>
          <a:p>
            <a:r>
              <a:rPr lang="en-GB" dirty="0"/>
              <a:t>Integration vs Inclusion</a:t>
            </a:r>
          </a:p>
          <a:p>
            <a:endParaRPr lang="en-GB" dirty="0"/>
          </a:p>
          <a:p>
            <a:r>
              <a:rPr lang="en-GB" dirty="0"/>
              <a:t>“made to fit into existing arrangements” not “Genuine equalisation of opportunity” (Casey, 2019)</a:t>
            </a:r>
          </a:p>
          <a:p>
            <a:r>
              <a:rPr lang="en-GB" dirty="0"/>
              <a:t>Inclusion in the 4 areas of PE (Casey argues that marginalised areas are better for inclusion?)</a:t>
            </a:r>
          </a:p>
        </p:txBody>
      </p:sp>
    </p:spTree>
    <p:extLst>
      <p:ext uri="{BB962C8B-B14F-4D97-AF65-F5344CB8AC3E}">
        <p14:creationId xmlns:p14="http://schemas.microsoft.com/office/powerpoint/2010/main" val="1552765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CB6F8-0B06-37A6-3A39-9590A8FB00A1}"/>
              </a:ext>
            </a:extLst>
          </p:cNvPr>
          <p:cNvSpPr>
            <a:spLocks noGrp="1"/>
          </p:cNvSpPr>
          <p:nvPr>
            <p:ph type="title"/>
          </p:nvPr>
        </p:nvSpPr>
        <p:spPr/>
        <p:txBody>
          <a:bodyPr/>
          <a:lstStyle/>
          <a:p>
            <a:r>
              <a:rPr lang="en-GB" dirty="0"/>
              <a:t>“Physical education could be an alienating experience for some students” </a:t>
            </a:r>
          </a:p>
        </p:txBody>
      </p:sp>
      <p:sp>
        <p:nvSpPr>
          <p:cNvPr id="3" name="Content Placeholder 2">
            <a:extLst>
              <a:ext uri="{FF2B5EF4-FFF2-40B4-BE49-F238E27FC236}">
                <a16:creationId xmlns:a16="http://schemas.microsoft.com/office/drawing/2014/main" id="{1058A4DB-93D5-79DE-7F2D-F151C3DB7B0E}"/>
              </a:ext>
            </a:extLst>
          </p:cNvPr>
          <p:cNvSpPr>
            <a:spLocks noGrp="1"/>
          </p:cNvSpPr>
          <p:nvPr>
            <p:ph idx="1"/>
          </p:nvPr>
        </p:nvSpPr>
        <p:spPr/>
        <p:txBody>
          <a:bodyPr/>
          <a:lstStyle/>
          <a:p>
            <a:r>
              <a:rPr lang="en-GB" dirty="0"/>
              <a:t>What are the alienating factors?</a:t>
            </a:r>
          </a:p>
          <a:p>
            <a:r>
              <a:rPr lang="en-GB" dirty="0"/>
              <a:t>How is PE assessed?</a:t>
            </a:r>
          </a:p>
          <a:p>
            <a:r>
              <a:rPr lang="en-GB" dirty="0"/>
              <a:t>In England ‘PE and school sport’ – what are the issues with this?</a:t>
            </a:r>
          </a:p>
          <a:p>
            <a:r>
              <a:rPr lang="en-GB" dirty="0"/>
              <a:t>“PE is used as a pollical football”</a:t>
            </a:r>
          </a:p>
        </p:txBody>
      </p:sp>
    </p:spTree>
    <p:extLst>
      <p:ext uri="{BB962C8B-B14F-4D97-AF65-F5344CB8AC3E}">
        <p14:creationId xmlns:p14="http://schemas.microsoft.com/office/powerpoint/2010/main" val="282206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ABF0E-DD96-4246-B273-FE4502FBCC1D}"/>
              </a:ext>
            </a:extLst>
          </p:cNvPr>
          <p:cNvSpPr>
            <a:spLocks noGrp="1"/>
          </p:cNvSpPr>
          <p:nvPr>
            <p:ph type="title"/>
          </p:nvPr>
        </p:nvSpPr>
        <p:spPr/>
        <p:txBody>
          <a:bodyPr/>
          <a:lstStyle/>
          <a:p>
            <a:r>
              <a:rPr lang="en-GB"/>
              <a:t>Identifying Bias</a:t>
            </a:r>
          </a:p>
        </p:txBody>
      </p:sp>
      <p:sp>
        <p:nvSpPr>
          <p:cNvPr id="3" name="Content Placeholder 2">
            <a:extLst>
              <a:ext uri="{FF2B5EF4-FFF2-40B4-BE49-F238E27FC236}">
                <a16:creationId xmlns:a16="http://schemas.microsoft.com/office/drawing/2014/main" id="{69FF1B3C-8BCF-4352-8257-4508B4812900}"/>
              </a:ext>
            </a:extLst>
          </p:cNvPr>
          <p:cNvSpPr>
            <a:spLocks noGrp="1"/>
          </p:cNvSpPr>
          <p:nvPr>
            <p:ph idx="1"/>
          </p:nvPr>
        </p:nvSpPr>
        <p:spPr>
          <a:xfrm>
            <a:off x="958392" y="1797344"/>
            <a:ext cx="10275216" cy="3575934"/>
          </a:xfrm>
        </p:spPr>
        <p:txBody>
          <a:bodyPr>
            <a:normAutofit/>
          </a:bodyPr>
          <a:lstStyle/>
          <a:p>
            <a:pPr algn="l"/>
            <a:r>
              <a:rPr lang="en-GB" b="0" i="0" u="none" strike="noStrike" baseline="0">
                <a:latin typeface="SegoeUI"/>
              </a:rPr>
              <a:t>“the action of </a:t>
            </a:r>
            <a:r>
              <a:rPr lang="en-GB" b="1" i="0" u="none" strike="noStrike" baseline="0">
                <a:latin typeface="SegoeUI-Bold"/>
              </a:rPr>
              <a:t>supporting or opposing </a:t>
            </a:r>
            <a:r>
              <a:rPr lang="en-GB" b="0" i="0" u="none" strike="noStrike" baseline="0">
                <a:latin typeface="SegoeUI"/>
              </a:rPr>
              <a:t>a particular person or thing in an unfair way, because of allowing personal opinions to </a:t>
            </a:r>
            <a:r>
              <a:rPr lang="en-GB" b="1" i="0" u="none" strike="noStrike" baseline="0">
                <a:latin typeface="SegoeUI-Bold"/>
              </a:rPr>
              <a:t>influence your judgment</a:t>
            </a:r>
            <a:r>
              <a:rPr lang="en-GB" b="0" i="0" u="none" strike="noStrike" baseline="0">
                <a:latin typeface="SegoeUI"/>
              </a:rPr>
              <a:t>” (Cambridge Dictionary, 2020)</a:t>
            </a:r>
          </a:p>
          <a:p>
            <a:pPr algn="l"/>
            <a:endParaRPr lang="en-GB" b="0" i="0" u="none" strike="noStrike" baseline="0">
              <a:latin typeface="SegoeUI"/>
            </a:endParaRPr>
          </a:p>
          <a:p>
            <a:pPr algn="l"/>
            <a:r>
              <a:rPr lang="en-GB" b="0" i="0" u="none" strike="noStrike" baseline="0">
                <a:latin typeface="SegoeUI"/>
              </a:rPr>
              <a:t>E.g. There was clear evidence of a strong </a:t>
            </a:r>
            <a:r>
              <a:rPr lang="en-GB" b="0" i="1" u="none" strike="noStrike" baseline="0">
                <a:latin typeface="SegoeUI-Italic"/>
              </a:rPr>
              <a:t>bias </a:t>
            </a:r>
            <a:r>
              <a:rPr lang="en-GB" b="0" i="0" u="none" strike="noStrike" baseline="0">
                <a:latin typeface="SegoeUI"/>
              </a:rPr>
              <a:t>against her.</a:t>
            </a:r>
            <a:endParaRPr lang="en-GB" sz="4000"/>
          </a:p>
        </p:txBody>
      </p:sp>
    </p:spTree>
    <p:extLst>
      <p:ext uri="{BB962C8B-B14F-4D97-AF65-F5344CB8AC3E}">
        <p14:creationId xmlns:p14="http://schemas.microsoft.com/office/powerpoint/2010/main" val="829701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A4134-BE3D-40E8-AC83-FEE81A255852}"/>
              </a:ext>
            </a:extLst>
          </p:cNvPr>
          <p:cNvSpPr>
            <a:spLocks noGrp="1"/>
          </p:cNvSpPr>
          <p:nvPr>
            <p:ph type="title"/>
          </p:nvPr>
        </p:nvSpPr>
        <p:spPr/>
        <p:txBody>
          <a:bodyPr>
            <a:normAutofit/>
          </a:bodyPr>
          <a:lstStyle/>
          <a:p>
            <a:r>
              <a:rPr lang="en-GB" sz="3200" b="1" i="0" u="none" strike="noStrike" baseline="0">
                <a:latin typeface="SegoeUI-Bold"/>
              </a:rPr>
              <a:t>Who’s the foreigner?</a:t>
            </a:r>
            <a:endParaRPr lang="en-GB" sz="6600"/>
          </a:p>
        </p:txBody>
      </p:sp>
      <p:sp>
        <p:nvSpPr>
          <p:cNvPr id="3" name="Content Placeholder 2">
            <a:extLst>
              <a:ext uri="{FF2B5EF4-FFF2-40B4-BE49-F238E27FC236}">
                <a16:creationId xmlns:a16="http://schemas.microsoft.com/office/drawing/2014/main" id="{563521F9-6708-4ECB-B7F6-F13D778B240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111AB90-2ED2-4096-82E9-A4A60CA774FA}"/>
              </a:ext>
            </a:extLst>
          </p:cNvPr>
          <p:cNvPicPr>
            <a:picLocks noChangeAspect="1"/>
          </p:cNvPicPr>
          <p:nvPr/>
        </p:nvPicPr>
        <p:blipFill>
          <a:blip r:embed="rId2"/>
          <a:stretch>
            <a:fillRect/>
          </a:stretch>
        </p:blipFill>
        <p:spPr>
          <a:xfrm>
            <a:off x="1623180" y="1563510"/>
            <a:ext cx="2489562" cy="3730979"/>
          </a:xfrm>
          <a:prstGeom prst="rect">
            <a:avLst/>
          </a:prstGeom>
        </p:spPr>
      </p:pic>
      <p:pic>
        <p:nvPicPr>
          <p:cNvPr id="7" name="Picture 6">
            <a:extLst>
              <a:ext uri="{FF2B5EF4-FFF2-40B4-BE49-F238E27FC236}">
                <a16:creationId xmlns:a16="http://schemas.microsoft.com/office/drawing/2014/main" id="{00EC9619-51B1-4371-89D3-BEC5404D97BB}"/>
              </a:ext>
            </a:extLst>
          </p:cNvPr>
          <p:cNvPicPr>
            <a:picLocks noChangeAspect="1"/>
          </p:cNvPicPr>
          <p:nvPr/>
        </p:nvPicPr>
        <p:blipFill rotWithShape="1">
          <a:blip r:embed="rId3"/>
          <a:srcRect l="12060" t="3652" r="38614"/>
          <a:stretch/>
        </p:blipFill>
        <p:spPr>
          <a:xfrm>
            <a:off x="6301574" y="1563510"/>
            <a:ext cx="3349659" cy="3706462"/>
          </a:xfrm>
          <a:prstGeom prst="rect">
            <a:avLst/>
          </a:prstGeom>
        </p:spPr>
      </p:pic>
    </p:spTree>
    <p:extLst>
      <p:ext uri="{BB962C8B-B14F-4D97-AF65-F5344CB8AC3E}">
        <p14:creationId xmlns:p14="http://schemas.microsoft.com/office/powerpoint/2010/main" val="3288605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16AA2-993B-4B6A-9FC2-4593A1D33CFE}"/>
              </a:ext>
            </a:extLst>
          </p:cNvPr>
          <p:cNvSpPr>
            <a:spLocks noGrp="1"/>
          </p:cNvSpPr>
          <p:nvPr>
            <p:ph type="title"/>
          </p:nvPr>
        </p:nvSpPr>
        <p:spPr/>
        <p:txBody>
          <a:bodyPr/>
          <a:lstStyle/>
          <a:p>
            <a:r>
              <a:rPr lang="en-GB"/>
              <a:t>Who is a coach?</a:t>
            </a:r>
          </a:p>
        </p:txBody>
      </p:sp>
      <p:sp>
        <p:nvSpPr>
          <p:cNvPr id="3" name="Content Placeholder 2">
            <a:extLst>
              <a:ext uri="{FF2B5EF4-FFF2-40B4-BE49-F238E27FC236}">
                <a16:creationId xmlns:a16="http://schemas.microsoft.com/office/drawing/2014/main" id="{361A5196-8150-42D0-B1BD-4023F04936C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20CA762-7402-4AD9-A123-3AE6D8AAEFA9}"/>
              </a:ext>
            </a:extLst>
          </p:cNvPr>
          <p:cNvPicPr>
            <a:picLocks noChangeAspect="1"/>
          </p:cNvPicPr>
          <p:nvPr/>
        </p:nvPicPr>
        <p:blipFill>
          <a:blip r:embed="rId2"/>
          <a:stretch>
            <a:fillRect/>
          </a:stretch>
        </p:blipFill>
        <p:spPr>
          <a:xfrm>
            <a:off x="1430716" y="1371599"/>
            <a:ext cx="3969913" cy="5330757"/>
          </a:xfrm>
          <a:prstGeom prst="rect">
            <a:avLst/>
          </a:prstGeom>
        </p:spPr>
      </p:pic>
      <p:pic>
        <p:nvPicPr>
          <p:cNvPr id="7" name="Picture 6">
            <a:extLst>
              <a:ext uri="{FF2B5EF4-FFF2-40B4-BE49-F238E27FC236}">
                <a16:creationId xmlns:a16="http://schemas.microsoft.com/office/drawing/2014/main" id="{D70BBE3E-124E-4189-BF1A-B7BBA5A4B40A}"/>
              </a:ext>
            </a:extLst>
          </p:cNvPr>
          <p:cNvPicPr>
            <a:picLocks noChangeAspect="1"/>
          </p:cNvPicPr>
          <p:nvPr/>
        </p:nvPicPr>
        <p:blipFill>
          <a:blip r:embed="rId3"/>
          <a:stretch>
            <a:fillRect/>
          </a:stretch>
        </p:blipFill>
        <p:spPr>
          <a:xfrm>
            <a:off x="5973739" y="1162118"/>
            <a:ext cx="5293217" cy="5330757"/>
          </a:xfrm>
          <a:prstGeom prst="rect">
            <a:avLst/>
          </a:prstGeom>
        </p:spPr>
      </p:pic>
    </p:spTree>
    <p:extLst>
      <p:ext uri="{BB962C8B-B14F-4D97-AF65-F5344CB8AC3E}">
        <p14:creationId xmlns:p14="http://schemas.microsoft.com/office/powerpoint/2010/main" val="1525533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04223-7609-43E7-B407-5AE06893EEE3}"/>
              </a:ext>
            </a:extLst>
          </p:cNvPr>
          <p:cNvSpPr>
            <a:spLocks noGrp="1"/>
          </p:cNvSpPr>
          <p:nvPr>
            <p:ph type="title"/>
          </p:nvPr>
        </p:nvSpPr>
        <p:spPr/>
        <p:txBody>
          <a:bodyPr/>
          <a:lstStyle/>
          <a:p>
            <a:r>
              <a:rPr lang="en-GB"/>
              <a:t>Who is the dancer?</a:t>
            </a:r>
          </a:p>
        </p:txBody>
      </p:sp>
      <p:sp>
        <p:nvSpPr>
          <p:cNvPr id="3" name="Content Placeholder 2">
            <a:extLst>
              <a:ext uri="{FF2B5EF4-FFF2-40B4-BE49-F238E27FC236}">
                <a16:creationId xmlns:a16="http://schemas.microsoft.com/office/drawing/2014/main" id="{835B1545-42A0-4125-A993-71F3FE8A051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6F805D5-B1C3-43F1-AE38-5A7B90937602}"/>
              </a:ext>
            </a:extLst>
          </p:cNvPr>
          <p:cNvPicPr>
            <a:picLocks noChangeAspect="1"/>
          </p:cNvPicPr>
          <p:nvPr/>
        </p:nvPicPr>
        <p:blipFill>
          <a:blip r:embed="rId2"/>
          <a:stretch>
            <a:fillRect/>
          </a:stretch>
        </p:blipFill>
        <p:spPr>
          <a:xfrm>
            <a:off x="341452" y="1581322"/>
            <a:ext cx="6050850" cy="4064540"/>
          </a:xfrm>
          <a:prstGeom prst="rect">
            <a:avLst/>
          </a:prstGeom>
        </p:spPr>
      </p:pic>
      <p:pic>
        <p:nvPicPr>
          <p:cNvPr id="7" name="Picture 6">
            <a:extLst>
              <a:ext uri="{FF2B5EF4-FFF2-40B4-BE49-F238E27FC236}">
                <a16:creationId xmlns:a16="http://schemas.microsoft.com/office/drawing/2014/main" id="{1B33522E-4EA7-499B-84C3-785903ACE9FA}"/>
              </a:ext>
            </a:extLst>
          </p:cNvPr>
          <p:cNvPicPr>
            <a:picLocks noChangeAspect="1"/>
          </p:cNvPicPr>
          <p:nvPr/>
        </p:nvPicPr>
        <p:blipFill>
          <a:blip r:embed="rId3"/>
          <a:stretch>
            <a:fillRect/>
          </a:stretch>
        </p:blipFill>
        <p:spPr>
          <a:xfrm>
            <a:off x="7472244" y="941765"/>
            <a:ext cx="3542710" cy="4459794"/>
          </a:xfrm>
          <a:prstGeom prst="rect">
            <a:avLst/>
          </a:prstGeom>
        </p:spPr>
      </p:pic>
    </p:spTree>
    <p:extLst>
      <p:ext uri="{BB962C8B-B14F-4D97-AF65-F5344CB8AC3E}">
        <p14:creationId xmlns:p14="http://schemas.microsoft.com/office/powerpoint/2010/main" val="3969310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972D4-D145-4E7E-A2EC-E051E1AAF6F4}"/>
              </a:ext>
            </a:extLst>
          </p:cNvPr>
          <p:cNvSpPr>
            <a:spLocks noGrp="1"/>
          </p:cNvSpPr>
          <p:nvPr>
            <p:ph type="title"/>
          </p:nvPr>
        </p:nvSpPr>
        <p:spPr/>
        <p:txBody>
          <a:bodyPr/>
          <a:lstStyle/>
          <a:p>
            <a:r>
              <a:rPr lang="en-GB"/>
              <a:t>Anything wrong here?</a:t>
            </a:r>
          </a:p>
        </p:txBody>
      </p:sp>
      <p:sp>
        <p:nvSpPr>
          <p:cNvPr id="3" name="Content Placeholder 2">
            <a:extLst>
              <a:ext uri="{FF2B5EF4-FFF2-40B4-BE49-F238E27FC236}">
                <a16:creationId xmlns:a16="http://schemas.microsoft.com/office/drawing/2014/main" id="{0DD38E62-E48A-4141-929F-839A20CC580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86885F7-64B2-46EA-A5C5-4F4E4E613D04}"/>
              </a:ext>
            </a:extLst>
          </p:cNvPr>
          <p:cNvPicPr>
            <a:picLocks noChangeAspect="1"/>
          </p:cNvPicPr>
          <p:nvPr/>
        </p:nvPicPr>
        <p:blipFill>
          <a:blip r:embed="rId2"/>
          <a:stretch>
            <a:fillRect/>
          </a:stretch>
        </p:blipFill>
        <p:spPr>
          <a:xfrm>
            <a:off x="1721796" y="1690688"/>
            <a:ext cx="3385226" cy="3652752"/>
          </a:xfrm>
          <a:prstGeom prst="rect">
            <a:avLst/>
          </a:prstGeom>
        </p:spPr>
      </p:pic>
      <p:pic>
        <p:nvPicPr>
          <p:cNvPr id="7" name="Picture 6">
            <a:extLst>
              <a:ext uri="{FF2B5EF4-FFF2-40B4-BE49-F238E27FC236}">
                <a16:creationId xmlns:a16="http://schemas.microsoft.com/office/drawing/2014/main" id="{BE2B532D-F3D5-40CB-BB5F-58680178D4CB}"/>
              </a:ext>
            </a:extLst>
          </p:cNvPr>
          <p:cNvPicPr>
            <a:picLocks noChangeAspect="1"/>
          </p:cNvPicPr>
          <p:nvPr/>
        </p:nvPicPr>
        <p:blipFill>
          <a:blip r:embed="rId3"/>
          <a:stretch>
            <a:fillRect/>
          </a:stretch>
        </p:blipFill>
        <p:spPr>
          <a:xfrm>
            <a:off x="6321356" y="1102779"/>
            <a:ext cx="4304376" cy="4298780"/>
          </a:xfrm>
          <a:prstGeom prst="rect">
            <a:avLst/>
          </a:prstGeom>
        </p:spPr>
      </p:pic>
    </p:spTree>
    <p:extLst>
      <p:ext uri="{BB962C8B-B14F-4D97-AF65-F5344CB8AC3E}">
        <p14:creationId xmlns:p14="http://schemas.microsoft.com/office/powerpoint/2010/main" val="2797927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F455E-EF2E-45E4-90FD-6E705BBF9F72}"/>
              </a:ext>
            </a:extLst>
          </p:cNvPr>
          <p:cNvSpPr>
            <a:spLocks noGrp="1"/>
          </p:cNvSpPr>
          <p:nvPr>
            <p:ph type="title"/>
          </p:nvPr>
        </p:nvSpPr>
        <p:spPr/>
        <p:txBody>
          <a:bodyPr/>
          <a:lstStyle/>
          <a:p>
            <a:r>
              <a:rPr lang="en-GB"/>
              <a:t>Children’s clothes</a:t>
            </a:r>
          </a:p>
        </p:txBody>
      </p:sp>
      <p:pic>
        <p:nvPicPr>
          <p:cNvPr id="5" name="Picture 4">
            <a:extLst>
              <a:ext uri="{FF2B5EF4-FFF2-40B4-BE49-F238E27FC236}">
                <a16:creationId xmlns:a16="http://schemas.microsoft.com/office/drawing/2014/main" id="{5E3A0337-3C69-4583-AA6E-8EA8C2CAED14}"/>
              </a:ext>
            </a:extLst>
          </p:cNvPr>
          <p:cNvPicPr>
            <a:picLocks noChangeAspect="1"/>
          </p:cNvPicPr>
          <p:nvPr/>
        </p:nvPicPr>
        <p:blipFill>
          <a:blip r:embed="rId2"/>
          <a:stretch>
            <a:fillRect/>
          </a:stretch>
        </p:blipFill>
        <p:spPr>
          <a:xfrm>
            <a:off x="444366" y="1595336"/>
            <a:ext cx="2625679" cy="2644301"/>
          </a:xfrm>
          <a:prstGeom prst="rect">
            <a:avLst/>
          </a:prstGeom>
        </p:spPr>
      </p:pic>
      <p:pic>
        <p:nvPicPr>
          <p:cNvPr id="7" name="Picture 6">
            <a:extLst>
              <a:ext uri="{FF2B5EF4-FFF2-40B4-BE49-F238E27FC236}">
                <a16:creationId xmlns:a16="http://schemas.microsoft.com/office/drawing/2014/main" id="{DBEFDD91-22E2-4E49-A309-6B34C204872B}"/>
              </a:ext>
            </a:extLst>
          </p:cNvPr>
          <p:cNvPicPr>
            <a:picLocks noChangeAspect="1"/>
          </p:cNvPicPr>
          <p:nvPr/>
        </p:nvPicPr>
        <p:blipFill>
          <a:blip r:embed="rId3"/>
          <a:stretch>
            <a:fillRect/>
          </a:stretch>
        </p:blipFill>
        <p:spPr>
          <a:xfrm>
            <a:off x="1816353" y="3278221"/>
            <a:ext cx="2348784" cy="2365442"/>
          </a:xfrm>
          <a:prstGeom prst="rect">
            <a:avLst/>
          </a:prstGeom>
        </p:spPr>
      </p:pic>
      <p:pic>
        <p:nvPicPr>
          <p:cNvPr id="9" name="Picture 8">
            <a:extLst>
              <a:ext uri="{FF2B5EF4-FFF2-40B4-BE49-F238E27FC236}">
                <a16:creationId xmlns:a16="http://schemas.microsoft.com/office/drawing/2014/main" id="{3A73F2FC-6F6B-44F8-BEF4-3F5B9BDA6AA7}"/>
              </a:ext>
            </a:extLst>
          </p:cNvPr>
          <p:cNvPicPr>
            <a:picLocks noChangeAspect="1"/>
          </p:cNvPicPr>
          <p:nvPr/>
        </p:nvPicPr>
        <p:blipFill>
          <a:blip r:embed="rId4"/>
          <a:stretch>
            <a:fillRect/>
          </a:stretch>
        </p:blipFill>
        <p:spPr>
          <a:xfrm>
            <a:off x="4578314" y="873056"/>
            <a:ext cx="2599923" cy="2618362"/>
          </a:xfrm>
          <a:prstGeom prst="rect">
            <a:avLst/>
          </a:prstGeom>
        </p:spPr>
      </p:pic>
      <p:pic>
        <p:nvPicPr>
          <p:cNvPr id="11" name="Picture 10">
            <a:extLst>
              <a:ext uri="{FF2B5EF4-FFF2-40B4-BE49-F238E27FC236}">
                <a16:creationId xmlns:a16="http://schemas.microsoft.com/office/drawing/2014/main" id="{D5AB86DE-3FE4-4185-B252-5DFA1E70D212}"/>
              </a:ext>
            </a:extLst>
          </p:cNvPr>
          <p:cNvPicPr>
            <a:picLocks noChangeAspect="1"/>
          </p:cNvPicPr>
          <p:nvPr/>
        </p:nvPicPr>
        <p:blipFill>
          <a:blip r:embed="rId5"/>
          <a:stretch>
            <a:fillRect/>
          </a:stretch>
        </p:blipFill>
        <p:spPr>
          <a:xfrm>
            <a:off x="4165137" y="3278221"/>
            <a:ext cx="2348784" cy="2365442"/>
          </a:xfrm>
          <a:prstGeom prst="rect">
            <a:avLst/>
          </a:prstGeom>
        </p:spPr>
      </p:pic>
      <p:pic>
        <p:nvPicPr>
          <p:cNvPr id="13" name="Picture 12">
            <a:extLst>
              <a:ext uri="{FF2B5EF4-FFF2-40B4-BE49-F238E27FC236}">
                <a16:creationId xmlns:a16="http://schemas.microsoft.com/office/drawing/2014/main" id="{75C90A25-7F33-4F43-ADBB-63C100CA127F}"/>
              </a:ext>
            </a:extLst>
          </p:cNvPr>
          <p:cNvPicPr>
            <a:picLocks noChangeAspect="1"/>
          </p:cNvPicPr>
          <p:nvPr/>
        </p:nvPicPr>
        <p:blipFill>
          <a:blip r:embed="rId6"/>
          <a:stretch>
            <a:fillRect/>
          </a:stretch>
        </p:blipFill>
        <p:spPr>
          <a:xfrm>
            <a:off x="7047439" y="1118680"/>
            <a:ext cx="2525869" cy="2543783"/>
          </a:xfrm>
          <a:prstGeom prst="rect">
            <a:avLst/>
          </a:prstGeom>
        </p:spPr>
      </p:pic>
      <p:pic>
        <p:nvPicPr>
          <p:cNvPr id="15" name="Picture 14">
            <a:extLst>
              <a:ext uri="{FF2B5EF4-FFF2-40B4-BE49-F238E27FC236}">
                <a16:creationId xmlns:a16="http://schemas.microsoft.com/office/drawing/2014/main" id="{3E7D7F67-4D45-49AE-A851-1F478FD6EBBB}"/>
              </a:ext>
            </a:extLst>
          </p:cNvPr>
          <p:cNvPicPr>
            <a:picLocks noChangeAspect="1"/>
          </p:cNvPicPr>
          <p:nvPr/>
        </p:nvPicPr>
        <p:blipFill>
          <a:blip r:embed="rId7"/>
          <a:stretch>
            <a:fillRect/>
          </a:stretch>
        </p:blipFill>
        <p:spPr>
          <a:xfrm>
            <a:off x="9252694" y="55591"/>
            <a:ext cx="3219718" cy="3242553"/>
          </a:xfrm>
          <a:prstGeom prst="rect">
            <a:avLst/>
          </a:prstGeom>
        </p:spPr>
      </p:pic>
      <p:pic>
        <p:nvPicPr>
          <p:cNvPr id="17" name="Picture 16">
            <a:extLst>
              <a:ext uri="{FF2B5EF4-FFF2-40B4-BE49-F238E27FC236}">
                <a16:creationId xmlns:a16="http://schemas.microsoft.com/office/drawing/2014/main" id="{97B90BCB-5AB5-4360-A3E6-6330BEECD4AB}"/>
              </a:ext>
            </a:extLst>
          </p:cNvPr>
          <p:cNvPicPr>
            <a:picLocks noChangeAspect="1"/>
          </p:cNvPicPr>
          <p:nvPr/>
        </p:nvPicPr>
        <p:blipFill>
          <a:blip r:embed="rId8"/>
          <a:stretch>
            <a:fillRect/>
          </a:stretch>
        </p:blipFill>
        <p:spPr>
          <a:xfrm>
            <a:off x="7281082" y="3658068"/>
            <a:ext cx="1971612" cy="1985595"/>
          </a:xfrm>
          <a:prstGeom prst="rect">
            <a:avLst/>
          </a:prstGeom>
        </p:spPr>
      </p:pic>
      <p:pic>
        <p:nvPicPr>
          <p:cNvPr id="19" name="Picture 18">
            <a:extLst>
              <a:ext uri="{FF2B5EF4-FFF2-40B4-BE49-F238E27FC236}">
                <a16:creationId xmlns:a16="http://schemas.microsoft.com/office/drawing/2014/main" id="{E7EE6853-07A1-4C7F-88DB-A54B28A765C2}"/>
              </a:ext>
            </a:extLst>
          </p:cNvPr>
          <p:cNvPicPr>
            <a:picLocks noChangeAspect="1"/>
          </p:cNvPicPr>
          <p:nvPr/>
        </p:nvPicPr>
        <p:blipFill rotWithShape="1">
          <a:blip r:embed="rId9"/>
          <a:srcRect t="14656" r="39270" b="12781"/>
          <a:stretch/>
        </p:blipFill>
        <p:spPr>
          <a:xfrm>
            <a:off x="9429676" y="3429000"/>
            <a:ext cx="1891942" cy="2276614"/>
          </a:xfrm>
          <a:prstGeom prst="rect">
            <a:avLst/>
          </a:prstGeom>
        </p:spPr>
      </p:pic>
    </p:spTree>
    <p:extLst>
      <p:ext uri="{BB962C8B-B14F-4D97-AF65-F5344CB8AC3E}">
        <p14:creationId xmlns:p14="http://schemas.microsoft.com/office/powerpoint/2010/main" val="1219063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9B6B4-4494-4EF6-9916-26D77123E0F7}"/>
              </a:ext>
            </a:extLst>
          </p:cNvPr>
          <p:cNvSpPr>
            <a:spLocks noGrp="1"/>
          </p:cNvSpPr>
          <p:nvPr>
            <p:ph type="title"/>
          </p:nvPr>
        </p:nvSpPr>
        <p:spPr/>
        <p:txBody>
          <a:bodyPr/>
          <a:lstStyle/>
          <a:p>
            <a:r>
              <a:rPr lang="en-GB"/>
              <a:t>Who’s homosexual?</a:t>
            </a:r>
          </a:p>
        </p:txBody>
      </p:sp>
      <p:sp>
        <p:nvSpPr>
          <p:cNvPr id="3" name="Content Placeholder 2">
            <a:extLst>
              <a:ext uri="{FF2B5EF4-FFF2-40B4-BE49-F238E27FC236}">
                <a16:creationId xmlns:a16="http://schemas.microsoft.com/office/drawing/2014/main" id="{7D49D789-9F0C-431D-822E-E5A37B2626D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621D860-7729-421F-BB11-03A1D90FBEF0}"/>
              </a:ext>
            </a:extLst>
          </p:cNvPr>
          <p:cNvPicPr>
            <a:picLocks noChangeAspect="1"/>
          </p:cNvPicPr>
          <p:nvPr/>
        </p:nvPicPr>
        <p:blipFill>
          <a:blip r:embed="rId2"/>
          <a:stretch>
            <a:fillRect/>
          </a:stretch>
        </p:blipFill>
        <p:spPr>
          <a:xfrm>
            <a:off x="2317832" y="1690688"/>
            <a:ext cx="2683656" cy="4042179"/>
          </a:xfrm>
          <a:prstGeom prst="rect">
            <a:avLst/>
          </a:prstGeom>
        </p:spPr>
      </p:pic>
      <p:pic>
        <p:nvPicPr>
          <p:cNvPr id="7" name="Picture 6">
            <a:extLst>
              <a:ext uri="{FF2B5EF4-FFF2-40B4-BE49-F238E27FC236}">
                <a16:creationId xmlns:a16="http://schemas.microsoft.com/office/drawing/2014/main" id="{94BD691B-E9C2-4729-B44B-BFF3A20C7E18}"/>
              </a:ext>
            </a:extLst>
          </p:cNvPr>
          <p:cNvPicPr>
            <a:picLocks noChangeAspect="1"/>
          </p:cNvPicPr>
          <p:nvPr/>
        </p:nvPicPr>
        <p:blipFill>
          <a:blip r:embed="rId3"/>
          <a:stretch>
            <a:fillRect/>
          </a:stretch>
        </p:blipFill>
        <p:spPr>
          <a:xfrm>
            <a:off x="6096000" y="1496138"/>
            <a:ext cx="3293151" cy="4160831"/>
          </a:xfrm>
          <a:prstGeom prst="rect">
            <a:avLst/>
          </a:prstGeom>
        </p:spPr>
      </p:pic>
    </p:spTree>
    <p:extLst>
      <p:ext uri="{BB962C8B-B14F-4D97-AF65-F5344CB8AC3E}">
        <p14:creationId xmlns:p14="http://schemas.microsoft.com/office/powerpoint/2010/main" val="710996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FD323-22D9-4773-AB05-451B64539912}"/>
              </a:ext>
            </a:extLst>
          </p:cNvPr>
          <p:cNvSpPr>
            <a:spLocks noGrp="1"/>
          </p:cNvSpPr>
          <p:nvPr>
            <p:ph type="title"/>
          </p:nvPr>
        </p:nvSpPr>
        <p:spPr/>
        <p:txBody>
          <a:bodyPr/>
          <a:lstStyle/>
          <a:p>
            <a:r>
              <a:rPr lang="en-GB"/>
              <a:t>Who is healthier</a:t>
            </a:r>
          </a:p>
        </p:txBody>
      </p:sp>
      <p:sp>
        <p:nvSpPr>
          <p:cNvPr id="3" name="Content Placeholder 2">
            <a:extLst>
              <a:ext uri="{FF2B5EF4-FFF2-40B4-BE49-F238E27FC236}">
                <a16:creationId xmlns:a16="http://schemas.microsoft.com/office/drawing/2014/main" id="{A4DD559A-6115-4EA4-8AF1-1C758420170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1BC3612E-43D5-4CE7-B541-87B3647B584F}"/>
              </a:ext>
            </a:extLst>
          </p:cNvPr>
          <p:cNvPicPr>
            <a:picLocks noChangeAspect="1"/>
          </p:cNvPicPr>
          <p:nvPr/>
        </p:nvPicPr>
        <p:blipFill>
          <a:blip r:embed="rId2"/>
          <a:stretch>
            <a:fillRect/>
          </a:stretch>
        </p:blipFill>
        <p:spPr>
          <a:xfrm>
            <a:off x="615628" y="1554804"/>
            <a:ext cx="5962724" cy="3999690"/>
          </a:xfrm>
          <a:prstGeom prst="rect">
            <a:avLst/>
          </a:prstGeom>
        </p:spPr>
      </p:pic>
      <p:pic>
        <p:nvPicPr>
          <p:cNvPr id="7" name="Picture 6">
            <a:extLst>
              <a:ext uri="{FF2B5EF4-FFF2-40B4-BE49-F238E27FC236}">
                <a16:creationId xmlns:a16="http://schemas.microsoft.com/office/drawing/2014/main" id="{02364DC9-747D-4D11-9646-998C9F4CBB20}"/>
              </a:ext>
            </a:extLst>
          </p:cNvPr>
          <p:cNvPicPr>
            <a:picLocks noChangeAspect="1"/>
          </p:cNvPicPr>
          <p:nvPr/>
        </p:nvPicPr>
        <p:blipFill>
          <a:blip r:embed="rId3"/>
          <a:stretch>
            <a:fillRect/>
          </a:stretch>
        </p:blipFill>
        <p:spPr>
          <a:xfrm>
            <a:off x="6835761" y="1027906"/>
            <a:ext cx="4507606" cy="4539574"/>
          </a:xfrm>
          <a:prstGeom prst="rect">
            <a:avLst/>
          </a:prstGeom>
        </p:spPr>
      </p:pic>
    </p:spTree>
    <p:extLst>
      <p:ext uri="{BB962C8B-B14F-4D97-AF65-F5344CB8AC3E}">
        <p14:creationId xmlns:p14="http://schemas.microsoft.com/office/powerpoint/2010/main" val="2761913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A9134-71DD-44D4-95C6-E5A73782D3EE}"/>
              </a:ext>
            </a:extLst>
          </p:cNvPr>
          <p:cNvSpPr>
            <a:spLocks noGrp="1"/>
          </p:cNvSpPr>
          <p:nvPr>
            <p:ph type="title"/>
          </p:nvPr>
        </p:nvSpPr>
        <p:spPr/>
        <p:txBody>
          <a:bodyPr/>
          <a:lstStyle/>
          <a:p>
            <a:r>
              <a:rPr lang="en-GB"/>
              <a:t>Who is the shotput thrower?</a:t>
            </a:r>
          </a:p>
        </p:txBody>
      </p:sp>
      <p:sp>
        <p:nvSpPr>
          <p:cNvPr id="3" name="Content Placeholder 2">
            <a:extLst>
              <a:ext uri="{FF2B5EF4-FFF2-40B4-BE49-F238E27FC236}">
                <a16:creationId xmlns:a16="http://schemas.microsoft.com/office/drawing/2014/main" id="{475B9CD7-E733-482F-BC5A-3E5E73EC8BE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97BB6C3-7AF0-480A-9A53-9884574EE90C}"/>
              </a:ext>
            </a:extLst>
          </p:cNvPr>
          <p:cNvPicPr>
            <a:picLocks noChangeAspect="1"/>
          </p:cNvPicPr>
          <p:nvPr/>
        </p:nvPicPr>
        <p:blipFill>
          <a:blip r:embed="rId2"/>
          <a:stretch>
            <a:fillRect/>
          </a:stretch>
        </p:blipFill>
        <p:spPr>
          <a:xfrm>
            <a:off x="650566" y="1700719"/>
            <a:ext cx="5151549" cy="3456562"/>
          </a:xfrm>
          <a:prstGeom prst="rect">
            <a:avLst/>
          </a:prstGeom>
        </p:spPr>
      </p:pic>
      <p:pic>
        <p:nvPicPr>
          <p:cNvPr id="7" name="Picture 6">
            <a:extLst>
              <a:ext uri="{FF2B5EF4-FFF2-40B4-BE49-F238E27FC236}">
                <a16:creationId xmlns:a16="http://schemas.microsoft.com/office/drawing/2014/main" id="{7D018099-F5B1-4DBE-B359-7590F5963489}"/>
              </a:ext>
            </a:extLst>
          </p:cNvPr>
          <p:cNvPicPr>
            <a:picLocks noChangeAspect="1"/>
          </p:cNvPicPr>
          <p:nvPr/>
        </p:nvPicPr>
        <p:blipFill>
          <a:blip r:embed="rId3"/>
          <a:stretch>
            <a:fillRect/>
          </a:stretch>
        </p:blipFill>
        <p:spPr>
          <a:xfrm>
            <a:off x="7492956" y="1527242"/>
            <a:ext cx="2656268" cy="4012660"/>
          </a:xfrm>
          <a:prstGeom prst="rect">
            <a:avLst/>
          </a:prstGeom>
        </p:spPr>
      </p:pic>
    </p:spTree>
    <p:extLst>
      <p:ext uri="{BB962C8B-B14F-4D97-AF65-F5344CB8AC3E}">
        <p14:creationId xmlns:p14="http://schemas.microsoft.com/office/powerpoint/2010/main" val="2645215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20CFF-B4CF-4236-A1D9-7AFE8D81967F}"/>
              </a:ext>
            </a:extLst>
          </p:cNvPr>
          <p:cNvSpPr>
            <a:spLocks noGrp="1"/>
          </p:cNvSpPr>
          <p:nvPr>
            <p:ph type="title"/>
          </p:nvPr>
        </p:nvSpPr>
        <p:spPr/>
        <p:txBody>
          <a:bodyPr/>
          <a:lstStyle/>
          <a:p>
            <a:r>
              <a:rPr lang="en-GB"/>
              <a:t>Who is more aggressive?</a:t>
            </a:r>
          </a:p>
        </p:txBody>
      </p:sp>
      <p:sp>
        <p:nvSpPr>
          <p:cNvPr id="3" name="Content Placeholder 2">
            <a:extLst>
              <a:ext uri="{FF2B5EF4-FFF2-40B4-BE49-F238E27FC236}">
                <a16:creationId xmlns:a16="http://schemas.microsoft.com/office/drawing/2014/main" id="{52085A97-C348-4E18-86C5-885E6181DAA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5E02B18-D9BC-4866-8ED8-BC2499001EF8}"/>
              </a:ext>
            </a:extLst>
          </p:cNvPr>
          <p:cNvPicPr>
            <a:picLocks noChangeAspect="1"/>
          </p:cNvPicPr>
          <p:nvPr/>
        </p:nvPicPr>
        <p:blipFill>
          <a:blip r:embed="rId2"/>
          <a:stretch>
            <a:fillRect/>
          </a:stretch>
        </p:blipFill>
        <p:spPr>
          <a:xfrm>
            <a:off x="1986132" y="1671236"/>
            <a:ext cx="2551001" cy="3730323"/>
          </a:xfrm>
          <a:prstGeom prst="rect">
            <a:avLst/>
          </a:prstGeom>
        </p:spPr>
      </p:pic>
      <p:pic>
        <p:nvPicPr>
          <p:cNvPr id="7" name="Picture 6">
            <a:extLst>
              <a:ext uri="{FF2B5EF4-FFF2-40B4-BE49-F238E27FC236}">
                <a16:creationId xmlns:a16="http://schemas.microsoft.com/office/drawing/2014/main" id="{0E5ACADD-3896-4D99-B775-180DF86F8A29}"/>
              </a:ext>
            </a:extLst>
          </p:cNvPr>
          <p:cNvPicPr>
            <a:picLocks noChangeAspect="1"/>
          </p:cNvPicPr>
          <p:nvPr/>
        </p:nvPicPr>
        <p:blipFill rotWithShape="1">
          <a:blip r:embed="rId3"/>
          <a:srcRect l="20386" r="16304"/>
          <a:stretch/>
        </p:blipFill>
        <p:spPr>
          <a:xfrm>
            <a:off x="6165046" y="1634527"/>
            <a:ext cx="4250988" cy="3803739"/>
          </a:xfrm>
          <a:prstGeom prst="rect">
            <a:avLst/>
          </a:prstGeom>
        </p:spPr>
      </p:pic>
    </p:spTree>
    <p:extLst>
      <p:ext uri="{BB962C8B-B14F-4D97-AF65-F5344CB8AC3E}">
        <p14:creationId xmlns:p14="http://schemas.microsoft.com/office/powerpoint/2010/main" val="4110810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F1C6A-AB53-4206-BF3E-633F98345D5D}"/>
              </a:ext>
            </a:extLst>
          </p:cNvPr>
          <p:cNvSpPr>
            <a:spLocks noGrp="1"/>
          </p:cNvSpPr>
          <p:nvPr>
            <p:ph type="title"/>
          </p:nvPr>
        </p:nvSpPr>
        <p:spPr/>
        <p:txBody>
          <a:bodyPr/>
          <a:lstStyle/>
          <a:p>
            <a:r>
              <a:rPr lang="en-GB"/>
              <a:t>Who is the basketball player?</a:t>
            </a:r>
          </a:p>
        </p:txBody>
      </p:sp>
      <p:sp>
        <p:nvSpPr>
          <p:cNvPr id="3" name="Content Placeholder 2">
            <a:extLst>
              <a:ext uri="{FF2B5EF4-FFF2-40B4-BE49-F238E27FC236}">
                <a16:creationId xmlns:a16="http://schemas.microsoft.com/office/drawing/2014/main" id="{C0AF90EF-4372-42EA-B773-F1C74D52AD4C}"/>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3B7A606-B2AE-4C90-9BC7-614940F71C05}"/>
              </a:ext>
            </a:extLst>
          </p:cNvPr>
          <p:cNvPicPr>
            <a:picLocks noChangeAspect="1"/>
          </p:cNvPicPr>
          <p:nvPr/>
        </p:nvPicPr>
        <p:blipFill>
          <a:blip r:embed="rId2"/>
          <a:stretch>
            <a:fillRect/>
          </a:stretch>
        </p:blipFill>
        <p:spPr>
          <a:xfrm>
            <a:off x="2007027" y="1551328"/>
            <a:ext cx="2730321" cy="4124528"/>
          </a:xfrm>
          <a:prstGeom prst="rect">
            <a:avLst/>
          </a:prstGeom>
        </p:spPr>
      </p:pic>
      <p:pic>
        <p:nvPicPr>
          <p:cNvPr id="7" name="Picture 6">
            <a:extLst>
              <a:ext uri="{FF2B5EF4-FFF2-40B4-BE49-F238E27FC236}">
                <a16:creationId xmlns:a16="http://schemas.microsoft.com/office/drawing/2014/main" id="{5888129E-CF20-4145-8ABE-F1E121C8B717}"/>
              </a:ext>
            </a:extLst>
          </p:cNvPr>
          <p:cNvPicPr>
            <a:picLocks noChangeAspect="1"/>
          </p:cNvPicPr>
          <p:nvPr/>
        </p:nvPicPr>
        <p:blipFill rotWithShape="1">
          <a:blip r:embed="rId3"/>
          <a:srcRect r="50643"/>
          <a:stretch/>
        </p:blipFill>
        <p:spPr>
          <a:xfrm>
            <a:off x="6699115" y="1451621"/>
            <a:ext cx="3777574" cy="4323941"/>
          </a:xfrm>
          <a:prstGeom prst="rect">
            <a:avLst/>
          </a:prstGeom>
        </p:spPr>
      </p:pic>
    </p:spTree>
    <p:extLst>
      <p:ext uri="{BB962C8B-B14F-4D97-AF65-F5344CB8AC3E}">
        <p14:creationId xmlns:p14="http://schemas.microsoft.com/office/powerpoint/2010/main" val="28237885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9A8F3-086C-4E8D-A971-EA5ADBAFEEF1}"/>
              </a:ext>
            </a:extLst>
          </p:cNvPr>
          <p:cNvSpPr>
            <a:spLocks noGrp="1"/>
          </p:cNvSpPr>
          <p:nvPr>
            <p:ph type="title"/>
          </p:nvPr>
        </p:nvSpPr>
        <p:spPr/>
        <p:txBody>
          <a:bodyPr/>
          <a:lstStyle/>
          <a:p>
            <a:r>
              <a:rPr lang="en-GB"/>
              <a:t>Who is the elite athlete?</a:t>
            </a:r>
          </a:p>
        </p:txBody>
      </p:sp>
      <p:sp>
        <p:nvSpPr>
          <p:cNvPr id="3" name="Content Placeholder 2">
            <a:extLst>
              <a:ext uri="{FF2B5EF4-FFF2-40B4-BE49-F238E27FC236}">
                <a16:creationId xmlns:a16="http://schemas.microsoft.com/office/drawing/2014/main" id="{13E9EA18-982F-400E-906C-76941875FFE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B97809E-70C8-471F-87F7-889E24C3CA10}"/>
              </a:ext>
            </a:extLst>
          </p:cNvPr>
          <p:cNvPicPr>
            <a:picLocks noChangeAspect="1"/>
          </p:cNvPicPr>
          <p:nvPr/>
        </p:nvPicPr>
        <p:blipFill>
          <a:blip r:embed="rId2"/>
          <a:stretch>
            <a:fillRect/>
          </a:stretch>
        </p:blipFill>
        <p:spPr>
          <a:xfrm>
            <a:off x="1673158" y="1456441"/>
            <a:ext cx="4106351" cy="4081059"/>
          </a:xfrm>
          <a:prstGeom prst="rect">
            <a:avLst/>
          </a:prstGeom>
        </p:spPr>
      </p:pic>
      <p:pic>
        <p:nvPicPr>
          <p:cNvPr id="6" name="Picture 5">
            <a:extLst>
              <a:ext uri="{FF2B5EF4-FFF2-40B4-BE49-F238E27FC236}">
                <a16:creationId xmlns:a16="http://schemas.microsoft.com/office/drawing/2014/main" id="{1D44F852-4DE3-4291-8719-D6BB8B206AF8}"/>
              </a:ext>
            </a:extLst>
          </p:cNvPr>
          <p:cNvPicPr>
            <a:picLocks noChangeAspect="1"/>
          </p:cNvPicPr>
          <p:nvPr/>
        </p:nvPicPr>
        <p:blipFill rotWithShape="1">
          <a:blip r:embed="rId3"/>
          <a:srcRect l="33183" t="5825" r="15855" b="1775"/>
          <a:stretch/>
        </p:blipFill>
        <p:spPr>
          <a:xfrm>
            <a:off x="6819090" y="1315711"/>
            <a:ext cx="3607327" cy="4362518"/>
          </a:xfrm>
          <a:prstGeom prst="rect">
            <a:avLst/>
          </a:prstGeom>
        </p:spPr>
      </p:pic>
    </p:spTree>
    <p:extLst>
      <p:ext uri="{BB962C8B-B14F-4D97-AF65-F5344CB8AC3E}">
        <p14:creationId xmlns:p14="http://schemas.microsoft.com/office/powerpoint/2010/main" val="23970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8F31D-E599-43D6-A9EF-D086CC84D82A}"/>
              </a:ext>
            </a:extLst>
          </p:cNvPr>
          <p:cNvSpPr>
            <a:spLocks noGrp="1"/>
          </p:cNvSpPr>
          <p:nvPr>
            <p:ph type="title"/>
          </p:nvPr>
        </p:nvSpPr>
        <p:spPr/>
        <p:txBody>
          <a:bodyPr/>
          <a:lstStyle/>
          <a:p>
            <a:r>
              <a:rPr lang="en-GB"/>
              <a:t>Where do you stand?</a:t>
            </a:r>
          </a:p>
        </p:txBody>
      </p:sp>
      <p:pic>
        <p:nvPicPr>
          <p:cNvPr id="5" name="Picture 4">
            <a:extLst>
              <a:ext uri="{FF2B5EF4-FFF2-40B4-BE49-F238E27FC236}">
                <a16:creationId xmlns:a16="http://schemas.microsoft.com/office/drawing/2014/main" id="{1683B8DC-8F6C-42E3-8259-ACAAAFCCFC50}"/>
              </a:ext>
            </a:extLst>
          </p:cNvPr>
          <p:cNvPicPr>
            <a:picLocks noChangeAspect="1"/>
          </p:cNvPicPr>
          <p:nvPr/>
        </p:nvPicPr>
        <p:blipFill rotWithShape="1">
          <a:blip r:embed="rId2"/>
          <a:srcRect l="10893" t="12921" r="9431" b="3918"/>
          <a:stretch/>
        </p:blipFill>
        <p:spPr>
          <a:xfrm>
            <a:off x="707012" y="1319753"/>
            <a:ext cx="6607116" cy="4402318"/>
          </a:xfrm>
          <a:prstGeom prst="rect">
            <a:avLst/>
          </a:prstGeom>
        </p:spPr>
      </p:pic>
      <p:sp>
        <p:nvSpPr>
          <p:cNvPr id="6" name="TextBox 5">
            <a:extLst>
              <a:ext uri="{FF2B5EF4-FFF2-40B4-BE49-F238E27FC236}">
                <a16:creationId xmlns:a16="http://schemas.microsoft.com/office/drawing/2014/main" id="{310D386C-9132-4364-A51B-3A9FD26D9FD0}"/>
              </a:ext>
            </a:extLst>
          </p:cNvPr>
          <p:cNvSpPr txBox="1"/>
          <p:nvPr/>
        </p:nvSpPr>
        <p:spPr>
          <a:xfrm>
            <a:off x="3817857" y="4028707"/>
            <a:ext cx="3591612" cy="1754326"/>
          </a:xfrm>
          <a:prstGeom prst="rect">
            <a:avLst/>
          </a:prstGeom>
          <a:solidFill>
            <a:schemeClr val="bg1"/>
          </a:solidFill>
        </p:spPr>
        <p:txBody>
          <a:bodyPr wrap="square" rtlCol="0">
            <a:spAutoFit/>
          </a:bodyPr>
          <a:lstStyle/>
          <a:p>
            <a:r>
              <a:rPr lang="en-GB"/>
              <a:t>Should she represent Brazil in the Olympic Games?</a:t>
            </a:r>
          </a:p>
          <a:p>
            <a:endParaRPr lang="en-GB" dirty="0"/>
          </a:p>
          <a:p>
            <a:r>
              <a:rPr lang="en-GB" dirty="0"/>
              <a:t>Would you have her in your team?</a:t>
            </a:r>
          </a:p>
          <a:p>
            <a:endParaRPr lang="en-GB" dirty="0"/>
          </a:p>
          <a:p>
            <a:r>
              <a:rPr lang="en-GB" dirty="0"/>
              <a:t>Would you want to play against her?</a:t>
            </a:r>
          </a:p>
        </p:txBody>
      </p:sp>
      <p:pic>
        <p:nvPicPr>
          <p:cNvPr id="8" name="Picture 7">
            <a:extLst>
              <a:ext uri="{FF2B5EF4-FFF2-40B4-BE49-F238E27FC236}">
                <a16:creationId xmlns:a16="http://schemas.microsoft.com/office/drawing/2014/main" id="{4676A64D-7D2F-4B76-BB48-D01C37575CF6}"/>
              </a:ext>
            </a:extLst>
          </p:cNvPr>
          <p:cNvPicPr>
            <a:picLocks noChangeAspect="1"/>
          </p:cNvPicPr>
          <p:nvPr/>
        </p:nvPicPr>
        <p:blipFill rotWithShape="1">
          <a:blip r:embed="rId3"/>
          <a:srcRect l="64021" t="43747" r="17886" b="9647"/>
          <a:stretch/>
        </p:blipFill>
        <p:spPr>
          <a:xfrm>
            <a:off x="7915947" y="131976"/>
            <a:ext cx="4124725" cy="2988296"/>
          </a:xfrm>
          <a:prstGeom prst="rect">
            <a:avLst/>
          </a:prstGeom>
        </p:spPr>
      </p:pic>
      <p:pic>
        <p:nvPicPr>
          <p:cNvPr id="1026" name="Picture 2" descr="Semenya loses landmark legal case against IAAF over testosterone levels |  Caster Semenya | The Guardian">
            <a:extLst>
              <a:ext uri="{FF2B5EF4-FFF2-40B4-BE49-F238E27FC236}">
                <a16:creationId xmlns:a16="http://schemas.microsoft.com/office/drawing/2014/main" id="{EC5DCDF3-F946-4863-8001-5BC9E4AE2E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5946" y="3353420"/>
            <a:ext cx="3924119" cy="2354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426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C022B-ADD7-4AE7-9B82-E0DC86E01280}"/>
              </a:ext>
            </a:extLst>
          </p:cNvPr>
          <p:cNvSpPr>
            <a:spLocks noGrp="1"/>
          </p:cNvSpPr>
          <p:nvPr>
            <p:ph type="title"/>
          </p:nvPr>
        </p:nvSpPr>
        <p:spPr/>
        <p:txBody>
          <a:bodyPr/>
          <a:lstStyle/>
          <a:p>
            <a:r>
              <a:rPr lang="en-GB" dirty="0"/>
              <a:t>Inclusion – Bias and Assumptions </a:t>
            </a:r>
          </a:p>
        </p:txBody>
      </p:sp>
      <p:sp>
        <p:nvSpPr>
          <p:cNvPr id="3" name="Content Placeholder 2">
            <a:extLst>
              <a:ext uri="{FF2B5EF4-FFF2-40B4-BE49-F238E27FC236}">
                <a16:creationId xmlns:a16="http://schemas.microsoft.com/office/drawing/2014/main" id="{3008376E-4FDF-4A44-A759-3748C4571ED4}"/>
              </a:ext>
            </a:extLst>
          </p:cNvPr>
          <p:cNvSpPr>
            <a:spLocks noGrp="1"/>
          </p:cNvSpPr>
          <p:nvPr>
            <p:ph idx="1"/>
          </p:nvPr>
        </p:nvSpPr>
        <p:spPr>
          <a:xfrm>
            <a:off x="358219" y="2498103"/>
            <a:ext cx="11481847" cy="2903455"/>
          </a:xfrm>
        </p:spPr>
        <p:txBody>
          <a:bodyPr/>
          <a:lstStyle/>
          <a:p>
            <a:r>
              <a:rPr lang="en-GB" dirty="0"/>
              <a:t>Did you feel ‘disadvantaged’/ ‘less able’/ ‘more able’/ ‘different’? Did you notice that in others?</a:t>
            </a:r>
          </a:p>
          <a:p>
            <a:r>
              <a:rPr lang="en-GB" dirty="0"/>
              <a:t>What were inclusion issues when you were in school?</a:t>
            </a:r>
          </a:p>
          <a:p>
            <a:r>
              <a:rPr lang="en-GB" dirty="0"/>
              <a:t>Legislation that holds schools and individuals accountable. Case studies.</a:t>
            </a:r>
          </a:p>
          <a:p>
            <a:endParaRPr lang="en-GB" dirty="0"/>
          </a:p>
        </p:txBody>
      </p:sp>
    </p:spTree>
    <p:extLst>
      <p:ext uri="{BB962C8B-B14F-4D97-AF65-F5344CB8AC3E}">
        <p14:creationId xmlns:p14="http://schemas.microsoft.com/office/powerpoint/2010/main" val="1621715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DB3DF-821B-C1A1-8A72-F4D10D5F029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E6A91E1-BD2D-8B8E-4C50-1AEA4B5B9A5C}"/>
              </a:ext>
            </a:extLst>
          </p:cNvPr>
          <p:cNvSpPr>
            <a:spLocks noGrp="1"/>
          </p:cNvSpPr>
          <p:nvPr>
            <p:ph idx="1"/>
          </p:nvPr>
        </p:nvSpPr>
        <p:spPr>
          <a:xfrm>
            <a:off x="238426" y="1763806"/>
            <a:ext cx="11481847" cy="3575934"/>
          </a:xfrm>
        </p:spPr>
        <p:txBody>
          <a:bodyPr/>
          <a:lstStyle/>
          <a:p>
            <a:r>
              <a:rPr lang="en-GB" dirty="0"/>
              <a:t>Equality Act (2010)</a:t>
            </a:r>
          </a:p>
          <a:p>
            <a:r>
              <a:rPr lang="en-GB" dirty="0"/>
              <a:t>ALN Act Wales (2018)</a:t>
            </a:r>
          </a:p>
          <a:p>
            <a:endParaRPr lang="en-GB" dirty="0"/>
          </a:p>
        </p:txBody>
      </p:sp>
      <p:graphicFrame>
        <p:nvGraphicFramePr>
          <p:cNvPr id="4" name="Object 3">
            <a:extLst>
              <a:ext uri="{FF2B5EF4-FFF2-40B4-BE49-F238E27FC236}">
                <a16:creationId xmlns:a16="http://schemas.microsoft.com/office/drawing/2014/main" id="{AB4104B2-C1B8-ACAE-CC82-6D813E91ED44}"/>
              </a:ext>
            </a:extLst>
          </p:cNvPr>
          <p:cNvGraphicFramePr>
            <a:graphicFrameLocks noChangeAspect="1"/>
          </p:cNvGraphicFramePr>
          <p:nvPr>
            <p:extLst>
              <p:ext uri="{D42A27DB-BD31-4B8C-83A1-F6EECF244321}">
                <p14:modId xmlns:p14="http://schemas.microsoft.com/office/powerpoint/2010/main" val="2424300081"/>
              </p:ext>
            </p:extLst>
          </p:nvPr>
        </p:nvGraphicFramePr>
        <p:xfrm>
          <a:off x="4096625" y="568698"/>
          <a:ext cx="8095375" cy="5720604"/>
        </p:xfrm>
        <a:graphic>
          <a:graphicData uri="http://schemas.openxmlformats.org/presentationml/2006/ole">
            <mc:AlternateContent xmlns:mc="http://schemas.openxmlformats.org/markup-compatibility/2006">
              <mc:Choice xmlns:v="urn:schemas-microsoft-com:vml" Requires="v">
                <p:oleObj name="Acrobat Document" r:id="rId2" imgW="4009793" imgH="2833504" progId="Acrobat.Document.DC">
                  <p:embed/>
                </p:oleObj>
              </mc:Choice>
              <mc:Fallback>
                <p:oleObj name="Acrobat Document" r:id="rId2" imgW="4009793" imgH="2833504" progId="Acrobat.Document.DC">
                  <p:embed/>
                  <p:pic>
                    <p:nvPicPr>
                      <p:cNvPr id="4" name="Object 3">
                        <a:extLst>
                          <a:ext uri="{FF2B5EF4-FFF2-40B4-BE49-F238E27FC236}">
                            <a16:creationId xmlns:a16="http://schemas.microsoft.com/office/drawing/2014/main" id="{AB4104B2-C1B8-ACAE-CC82-6D813E91ED44}"/>
                          </a:ext>
                        </a:extLst>
                      </p:cNvPr>
                      <p:cNvPicPr/>
                      <p:nvPr/>
                    </p:nvPicPr>
                    <p:blipFill>
                      <a:blip r:embed="rId3"/>
                      <a:stretch>
                        <a:fillRect/>
                      </a:stretch>
                    </p:blipFill>
                    <p:spPr>
                      <a:xfrm>
                        <a:off x="4096625" y="568698"/>
                        <a:ext cx="8095375" cy="5720604"/>
                      </a:xfrm>
                      <a:prstGeom prst="rect">
                        <a:avLst/>
                      </a:prstGeom>
                    </p:spPr>
                  </p:pic>
                </p:oleObj>
              </mc:Fallback>
            </mc:AlternateContent>
          </a:graphicData>
        </a:graphic>
      </p:graphicFrame>
    </p:spTree>
    <p:extLst>
      <p:ext uri="{BB962C8B-B14F-4D97-AF65-F5344CB8AC3E}">
        <p14:creationId xmlns:p14="http://schemas.microsoft.com/office/powerpoint/2010/main" val="2026509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21761-A491-46A8-B91D-58C901954D47}"/>
              </a:ext>
            </a:extLst>
          </p:cNvPr>
          <p:cNvSpPr>
            <a:spLocks noGrp="1"/>
          </p:cNvSpPr>
          <p:nvPr>
            <p:ph type="title"/>
          </p:nvPr>
        </p:nvSpPr>
        <p:spPr/>
        <p:txBody>
          <a:bodyPr/>
          <a:lstStyle/>
          <a:p>
            <a:r>
              <a:rPr lang="en-GB"/>
              <a:t>What do we know?</a:t>
            </a:r>
          </a:p>
        </p:txBody>
      </p:sp>
      <p:sp>
        <p:nvSpPr>
          <p:cNvPr id="3" name="Content Placeholder 2">
            <a:extLst>
              <a:ext uri="{FF2B5EF4-FFF2-40B4-BE49-F238E27FC236}">
                <a16:creationId xmlns:a16="http://schemas.microsoft.com/office/drawing/2014/main" id="{04EAB8F6-E164-402A-AB7B-1B038758AFA6}"/>
              </a:ext>
            </a:extLst>
          </p:cNvPr>
          <p:cNvSpPr>
            <a:spLocks noGrp="1"/>
          </p:cNvSpPr>
          <p:nvPr>
            <p:ph idx="1"/>
          </p:nvPr>
        </p:nvSpPr>
        <p:spPr>
          <a:xfrm>
            <a:off x="1033807" y="1806169"/>
            <a:ext cx="5062193" cy="3575934"/>
          </a:xfrm>
        </p:spPr>
        <p:txBody>
          <a:bodyPr/>
          <a:lstStyle/>
          <a:p>
            <a:r>
              <a:rPr lang="en-GB"/>
              <a:t>What links the three terms?</a:t>
            </a:r>
          </a:p>
          <a:p>
            <a:r>
              <a:rPr lang="en-GB" sz="4000"/>
              <a:t>Inclusion </a:t>
            </a:r>
          </a:p>
          <a:p>
            <a:r>
              <a:rPr lang="en-GB" sz="4000"/>
              <a:t>Equality</a:t>
            </a:r>
          </a:p>
          <a:p>
            <a:r>
              <a:rPr lang="en-GB" sz="4000"/>
              <a:t>Equity</a:t>
            </a:r>
          </a:p>
        </p:txBody>
      </p:sp>
      <p:pic>
        <p:nvPicPr>
          <p:cNvPr id="5" name="Picture 4">
            <a:extLst>
              <a:ext uri="{FF2B5EF4-FFF2-40B4-BE49-F238E27FC236}">
                <a16:creationId xmlns:a16="http://schemas.microsoft.com/office/drawing/2014/main" id="{BA5AF528-46E7-42CC-9923-4A0F0F6C8A39}"/>
              </a:ext>
            </a:extLst>
          </p:cNvPr>
          <p:cNvPicPr>
            <a:picLocks noChangeAspect="1"/>
          </p:cNvPicPr>
          <p:nvPr/>
        </p:nvPicPr>
        <p:blipFill rotWithShape="1">
          <a:blip r:embed="rId2"/>
          <a:srcRect l="21944" r="21572"/>
          <a:stretch/>
        </p:blipFill>
        <p:spPr>
          <a:xfrm>
            <a:off x="6771590" y="134900"/>
            <a:ext cx="4716776" cy="5597426"/>
          </a:xfrm>
          <a:prstGeom prst="rect">
            <a:avLst/>
          </a:prstGeom>
        </p:spPr>
      </p:pic>
    </p:spTree>
    <p:extLst>
      <p:ext uri="{BB962C8B-B14F-4D97-AF65-F5344CB8AC3E}">
        <p14:creationId xmlns:p14="http://schemas.microsoft.com/office/powerpoint/2010/main" val="443211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0910A-C942-45C8-871A-D921AE740F6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DDC36A2-4FCE-4E07-A76D-8DBDA2CCEB2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D721B117-E163-44F6-95AD-6F851A4339DF}"/>
              </a:ext>
            </a:extLst>
          </p:cNvPr>
          <p:cNvPicPr>
            <a:picLocks noChangeAspect="1"/>
          </p:cNvPicPr>
          <p:nvPr/>
        </p:nvPicPr>
        <p:blipFill>
          <a:blip r:embed="rId2"/>
          <a:stretch>
            <a:fillRect/>
          </a:stretch>
        </p:blipFill>
        <p:spPr>
          <a:xfrm>
            <a:off x="1426586" y="365125"/>
            <a:ext cx="9157108" cy="5191029"/>
          </a:xfrm>
          <a:prstGeom prst="rect">
            <a:avLst/>
          </a:prstGeom>
        </p:spPr>
      </p:pic>
    </p:spTree>
    <p:extLst>
      <p:ext uri="{BB962C8B-B14F-4D97-AF65-F5344CB8AC3E}">
        <p14:creationId xmlns:p14="http://schemas.microsoft.com/office/powerpoint/2010/main" val="3771176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1EAEE-7952-4A16-9823-DC361E02A38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7B07CE6-DAF6-46EF-8B3E-48165DE40032}"/>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8883894-CCE7-4C36-BE71-E6124B95ECDA}"/>
              </a:ext>
            </a:extLst>
          </p:cNvPr>
          <p:cNvPicPr>
            <a:picLocks noChangeAspect="1"/>
          </p:cNvPicPr>
          <p:nvPr/>
        </p:nvPicPr>
        <p:blipFill rotWithShape="1">
          <a:blip r:embed="rId2"/>
          <a:srcRect t="11503"/>
          <a:stretch/>
        </p:blipFill>
        <p:spPr>
          <a:xfrm>
            <a:off x="1426311" y="542294"/>
            <a:ext cx="9167109" cy="5773412"/>
          </a:xfrm>
          <a:prstGeom prst="rect">
            <a:avLst/>
          </a:prstGeom>
        </p:spPr>
      </p:pic>
    </p:spTree>
    <p:extLst>
      <p:ext uri="{BB962C8B-B14F-4D97-AF65-F5344CB8AC3E}">
        <p14:creationId xmlns:p14="http://schemas.microsoft.com/office/powerpoint/2010/main" val="26842374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422D7-E90E-4774-8CF1-D7B24DCE7556}"/>
              </a:ext>
            </a:extLst>
          </p:cNvPr>
          <p:cNvSpPr>
            <a:spLocks noGrp="1"/>
          </p:cNvSpPr>
          <p:nvPr>
            <p:ph type="title"/>
          </p:nvPr>
        </p:nvSpPr>
        <p:spPr/>
        <p:txBody>
          <a:bodyPr/>
          <a:lstStyle/>
          <a:p>
            <a:r>
              <a:rPr lang="en-GB"/>
              <a:t>Thinking (and talking) about ALL children</a:t>
            </a:r>
          </a:p>
        </p:txBody>
      </p:sp>
      <p:sp>
        <p:nvSpPr>
          <p:cNvPr id="3" name="Content Placeholder 2">
            <a:extLst>
              <a:ext uri="{FF2B5EF4-FFF2-40B4-BE49-F238E27FC236}">
                <a16:creationId xmlns:a16="http://schemas.microsoft.com/office/drawing/2014/main" id="{CE151621-AB4E-4763-BB32-164682B154E4}"/>
              </a:ext>
            </a:extLst>
          </p:cNvPr>
          <p:cNvSpPr>
            <a:spLocks noGrp="1"/>
          </p:cNvSpPr>
          <p:nvPr>
            <p:ph idx="1"/>
          </p:nvPr>
        </p:nvSpPr>
        <p:spPr>
          <a:xfrm>
            <a:off x="786939" y="1641033"/>
            <a:ext cx="5806911" cy="3575934"/>
          </a:xfrm>
        </p:spPr>
        <p:txBody>
          <a:bodyPr/>
          <a:lstStyle/>
          <a:p>
            <a:r>
              <a:rPr lang="en-GB"/>
              <a:t>He or she is a…</a:t>
            </a:r>
          </a:p>
          <a:p>
            <a:r>
              <a:rPr lang="en-GB"/>
              <a:t>A _______ child</a:t>
            </a:r>
          </a:p>
          <a:p>
            <a:r>
              <a:rPr lang="en-GB"/>
              <a:t>They are not defined by it</a:t>
            </a:r>
          </a:p>
          <a:p>
            <a:r>
              <a:rPr lang="en-GB"/>
              <a:t>They are a child first.</a:t>
            </a:r>
          </a:p>
          <a:p>
            <a:r>
              <a:rPr lang="en-GB">
                <a:hlinkClick r:id="rId2"/>
              </a:rPr>
              <a:t>https://jamboard.google.com/d/1ogBzCBjLK5O-6BUrq-KIV2tBD6EN-hVacQKdX8wlbbA/edit?usp=sharing</a:t>
            </a:r>
            <a:r>
              <a:rPr lang="en-GB"/>
              <a:t> </a:t>
            </a:r>
          </a:p>
        </p:txBody>
      </p:sp>
      <p:pic>
        <p:nvPicPr>
          <p:cNvPr id="5" name="Picture 4">
            <a:extLst>
              <a:ext uri="{FF2B5EF4-FFF2-40B4-BE49-F238E27FC236}">
                <a16:creationId xmlns:a16="http://schemas.microsoft.com/office/drawing/2014/main" id="{659F755D-D169-456C-8DBF-909053849723}"/>
              </a:ext>
            </a:extLst>
          </p:cNvPr>
          <p:cNvPicPr>
            <a:picLocks noChangeAspect="1"/>
          </p:cNvPicPr>
          <p:nvPr/>
        </p:nvPicPr>
        <p:blipFill rotWithShape="1">
          <a:blip r:embed="rId3"/>
          <a:srcRect l="20266" t="35106" r="70399" b="33120"/>
          <a:stretch/>
        </p:blipFill>
        <p:spPr>
          <a:xfrm>
            <a:off x="7110920" y="1505862"/>
            <a:ext cx="4212076" cy="4032074"/>
          </a:xfrm>
          <a:prstGeom prst="rect">
            <a:avLst/>
          </a:prstGeom>
        </p:spPr>
      </p:pic>
    </p:spTree>
    <p:extLst>
      <p:ext uri="{BB962C8B-B14F-4D97-AF65-F5344CB8AC3E}">
        <p14:creationId xmlns:p14="http://schemas.microsoft.com/office/powerpoint/2010/main" val="22183072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60645-1F53-4741-BCEB-50AF796FCE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1B01319-EEA6-46E0-B3AF-7D30D0C19FC1}"/>
              </a:ext>
            </a:extLst>
          </p:cNvPr>
          <p:cNvSpPr>
            <a:spLocks noGrp="1"/>
          </p:cNvSpPr>
          <p:nvPr>
            <p:ph idx="1"/>
          </p:nvPr>
        </p:nvSpPr>
        <p:spPr/>
        <p:txBody>
          <a:bodyPr/>
          <a:lstStyle/>
          <a:p>
            <a:endParaRPr lang="en-GB"/>
          </a:p>
        </p:txBody>
      </p:sp>
      <p:pic>
        <p:nvPicPr>
          <p:cNvPr id="2050" name="Picture 2" descr="The inclusion Spectrum(Week12) – kerenuni">
            <a:extLst>
              <a:ext uri="{FF2B5EF4-FFF2-40B4-BE49-F238E27FC236}">
                <a16:creationId xmlns:a16="http://schemas.microsoft.com/office/drawing/2014/main" id="{399D3086-D5F6-44D8-980D-38E6E3B57D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8850" y="214313"/>
            <a:ext cx="7734300" cy="642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6327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C2DFE-C49D-CBD7-5DD6-9373B8990C4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16B37AF-64E1-D3C8-1E2C-95D9EF51CEA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083DCA1-0886-4F69-B287-6B8886849CD1}"/>
              </a:ext>
            </a:extLst>
          </p:cNvPr>
          <p:cNvPicPr>
            <a:picLocks noChangeAspect="1"/>
          </p:cNvPicPr>
          <p:nvPr/>
        </p:nvPicPr>
        <p:blipFill rotWithShape="1">
          <a:blip r:embed="rId2"/>
          <a:srcRect l="42397" t="26621" r="18526" b="10943"/>
          <a:stretch/>
        </p:blipFill>
        <p:spPr>
          <a:xfrm>
            <a:off x="3502326" y="-103977"/>
            <a:ext cx="5831456" cy="6211480"/>
          </a:xfrm>
          <a:prstGeom prst="rect">
            <a:avLst/>
          </a:prstGeom>
        </p:spPr>
      </p:pic>
    </p:spTree>
    <p:extLst>
      <p:ext uri="{BB962C8B-B14F-4D97-AF65-F5344CB8AC3E}">
        <p14:creationId xmlns:p14="http://schemas.microsoft.com/office/powerpoint/2010/main" val="10264508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BF6D7-E6AA-9AC6-51A3-6E9A5BFC1640}"/>
              </a:ext>
            </a:extLst>
          </p:cNvPr>
          <p:cNvSpPr>
            <a:spLocks noGrp="1"/>
          </p:cNvSpPr>
          <p:nvPr>
            <p:ph type="title"/>
          </p:nvPr>
        </p:nvSpPr>
        <p:spPr>
          <a:xfrm>
            <a:off x="3411970" y="2288029"/>
            <a:ext cx="11481847" cy="1325563"/>
          </a:xfrm>
        </p:spPr>
        <p:txBody>
          <a:bodyPr/>
          <a:lstStyle/>
          <a:p>
            <a:r>
              <a:rPr lang="en-GB" dirty="0"/>
              <a:t>Children examples</a:t>
            </a:r>
          </a:p>
        </p:txBody>
      </p:sp>
      <p:sp>
        <p:nvSpPr>
          <p:cNvPr id="3" name="Content Placeholder 2">
            <a:extLst>
              <a:ext uri="{FF2B5EF4-FFF2-40B4-BE49-F238E27FC236}">
                <a16:creationId xmlns:a16="http://schemas.microsoft.com/office/drawing/2014/main" id="{2F496D6B-A91C-4168-951B-A6FDAA0943D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987550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992FE2-B0EA-4113-88B0-1E14B8187143}"/>
              </a:ext>
            </a:extLst>
          </p:cNvPr>
          <p:cNvSpPr>
            <a:spLocks noGrp="1"/>
          </p:cNvSpPr>
          <p:nvPr>
            <p:ph idx="1"/>
          </p:nvPr>
        </p:nvSpPr>
        <p:spPr/>
        <p:txBody>
          <a:bodyPr/>
          <a:lstStyle/>
          <a:p>
            <a:r>
              <a:rPr lang="en-GB" dirty="0"/>
              <a:t>Reading: </a:t>
            </a:r>
          </a:p>
          <a:p>
            <a:endParaRPr lang="en-GB" dirty="0"/>
          </a:p>
          <a:p>
            <a:r>
              <a:rPr lang="en-GB" dirty="0"/>
              <a:t>Competition</a:t>
            </a:r>
          </a:p>
          <a:p>
            <a:endParaRPr lang="en-GB" dirty="0"/>
          </a:p>
          <a:p>
            <a:r>
              <a:rPr lang="en-GB" dirty="0"/>
              <a:t>Next Week: Debate</a:t>
            </a:r>
          </a:p>
          <a:p>
            <a:r>
              <a:rPr lang="en-GB" dirty="0"/>
              <a:t>For or against competition in </a:t>
            </a:r>
            <a:r>
              <a:rPr lang="en-GB"/>
              <a:t>Physical Education</a:t>
            </a:r>
            <a:endParaRPr lang="en-GB" dirty="0"/>
          </a:p>
        </p:txBody>
      </p:sp>
    </p:spTree>
    <p:extLst>
      <p:ext uri="{BB962C8B-B14F-4D97-AF65-F5344CB8AC3E}">
        <p14:creationId xmlns:p14="http://schemas.microsoft.com/office/powerpoint/2010/main" val="826777433"/>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6" ma:contentTypeDescription="Create a new document." ma:contentTypeScope="" ma:versionID="3bc897534f9bc65ae1b0ec3f12a018cb">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1b12d1a05b0a1fa0f55e9b0f86061701"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FD2DE48B-498F-4597-A7EC-27A09A8F2988}">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7D09DC4-48CE-45C2-9393-0A8E48C8FD95}">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650</Words>
  <Application>Microsoft Office PowerPoint</Application>
  <PresentationFormat>Widescreen</PresentationFormat>
  <Paragraphs>89</Paragraphs>
  <Slides>27</Slides>
  <Notes>2</Notes>
  <HiddenSlides>0</HiddenSlides>
  <MMClips>0</MMClips>
  <ScaleCrop>false</ScaleCrop>
  <HeadingPairs>
    <vt:vector size="8" baseType="variant">
      <vt:variant>
        <vt:lpstr>Fonts Used</vt:lpstr>
      </vt:variant>
      <vt:variant>
        <vt:i4>6</vt:i4>
      </vt:variant>
      <vt:variant>
        <vt:lpstr>Theme</vt:lpstr>
      </vt:variant>
      <vt:variant>
        <vt:i4>20</vt:i4>
      </vt:variant>
      <vt:variant>
        <vt:lpstr>Embedded OLE Servers</vt:lpstr>
      </vt:variant>
      <vt:variant>
        <vt:i4>1</vt:i4>
      </vt:variant>
      <vt:variant>
        <vt:lpstr>Slide Titles</vt:lpstr>
      </vt:variant>
      <vt:variant>
        <vt:i4>27</vt:i4>
      </vt:variant>
    </vt:vector>
  </HeadingPairs>
  <TitlesOfParts>
    <vt:vector size="54" baseType="lpstr">
      <vt:lpstr>SegoeUI</vt:lpstr>
      <vt:lpstr>SegoeUI-Bold</vt:lpstr>
      <vt:lpstr>SegoeUI-Italic</vt:lpstr>
      <vt:lpstr>Arial</vt:lpstr>
      <vt:lpstr>Calibri</vt:lpstr>
      <vt:lpstr>Calibri Light</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Adobe Acrobat Document</vt:lpstr>
      <vt:lpstr>PowerPoint Presentation</vt:lpstr>
      <vt:lpstr>Essay questions</vt:lpstr>
      <vt:lpstr>Thoughts on the reading</vt:lpstr>
      <vt:lpstr>“Physical education could be an alienating experience for some students” </vt:lpstr>
      <vt:lpstr>Identifying Bias</vt:lpstr>
      <vt:lpstr>Who’s the foreigner?</vt:lpstr>
      <vt:lpstr>Who is a coach?</vt:lpstr>
      <vt:lpstr>Who is the dancer?</vt:lpstr>
      <vt:lpstr>Anything wrong here?</vt:lpstr>
      <vt:lpstr>Children’s clothes</vt:lpstr>
      <vt:lpstr>Who’s homosexual?</vt:lpstr>
      <vt:lpstr>Who is healthier</vt:lpstr>
      <vt:lpstr>Who is the shotput thrower?</vt:lpstr>
      <vt:lpstr>Who is more aggressive?</vt:lpstr>
      <vt:lpstr>Who is the basketball player?</vt:lpstr>
      <vt:lpstr>Who is the elite athlete?</vt:lpstr>
      <vt:lpstr>Where do you stand?</vt:lpstr>
      <vt:lpstr>Inclusion – Bias and Assumptions </vt:lpstr>
      <vt:lpstr>PowerPoint Presentation</vt:lpstr>
      <vt:lpstr>What do we know?</vt:lpstr>
      <vt:lpstr>PowerPoint Presentation</vt:lpstr>
      <vt:lpstr>PowerPoint Presentation</vt:lpstr>
      <vt:lpstr>Thinking (and talking) about ALL children</vt:lpstr>
      <vt:lpstr>PowerPoint Presentation</vt:lpstr>
      <vt:lpstr>PowerPoint Presentation</vt:lpstr>
      <vt:lpstr>Children examples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Kate Piper (IMH)</cp:lastModifiedBy>
  <cp:revision>3</cp:revision>
  <cp:lastPrinted>2021-10-11T11:54:33Z</cp:lastPrinted>
  <dcterms:created xsi:type="dcterms:W3CDTF">2021-03-09T15:35:42Z</dcterms:created>
  <dcterms:modified xsi:type="dcterms:W3CDTF">2023-10-31T09:56:48Z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