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7" r:id="rId2"/>
    <p:sldId id="259" r:id="rId3"/>
    <p:sldId id="260" r:id="rId4"/>
    <p:sldId id="261" r:id="rId5"/>
    <p:sldId id="262" r:id="rId6"/>
    <p:sldId id="264" r:id="rId7"/>
    <p:sldId id="265" r:id="rId8"/>
    <p:sldId id="266" r:id="rId9"/>
    <p:sldId id="258"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530"/>
    <p:restoredTop sz="94689"/>
  </p:normalViewPr>
  <p:slideViewPr>
    <p:cSldViewPr snapToGrid="0" showGuides="1">
      <p:cViewPr varScale="1">
        <p:scale>
          <a:sx n="106" d="100"/>
          <a:sy n="106" d="100"/>
        </p:scale>
        <p:origin x="528" y="9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zhelika Volosianko (2440645)" userId="e4d0b36f-cf48-4dc8-bbcb-e706f4119fa7" providerId="ADAL" clId="{2C90F736-5AC2-4D92-A916-5A05CF9BA357}"/>
    <pc:docChg chg="undo redo custSel addSld delSld modSld">
      <pc:chgData name="Anzhelika Volosianko (2440645)" userId="e4d0b36f-cf48-4dc8-bbcb-e706f4119fa7" providerId="ADAL" clId="{2C90F736-5AC2-4D92-A916-5A05CF9BA357}" dt="2026-03-16T07:53:12.268" v="740" actId="478"/>
      <pc:docMkLst>
        <pc:docMk/>
      </pc:docMkLst>
      <pc:sldChg chg="modSp mod">
        <pc:chgData name="Anzhelika Volosianko (2440645)" userId="e4d0b36f-cf48-4dc8-bbcb-e706f4119fa7" providerId="ADAL" clId="{2C90F736-5AC2-4D92-A916-5A05CF9BA357}" dt="2026-03-15T14:12:57.361" v="60" actId="20577"/>
        <pc:sldMkLst>
          <pc:docMk/>
          <pc:sldMk cId="2465510357" sldId="257"/>
        </pc:sldMkLst>
        <pc:spChg chg="mod">
          <ac:chgData name="Anzhelika Volosianko (2440645)" userId="e4d0b36f-cf48-4dc8-bbcb-e706f4119fa7" providerId="ADAL" clId="{2C90F736-5AC2-4D92-A916-5A05CF9BA357}" dt="2026-03-15T13:40:37.236" v="56" actId="20577"/>
          <ac:spMkLst>
            <pc:docMk/>
            <pc:sldMk cId="2465510357" sldId="257"/>
            <ac:spMk id="2" creationId="{DA2D9CAF-62E4-A56C-BC72-03583E71A03A}"/>
          </ac:spMkLst>
        </pc:spChg>
        <pc:spChg chg="mod">
          <ac:chgData name="Anzhelika Volosianko (2440645)" userId="e4d0b36f-cf48-4dc8-bbcb-e706f4119fa7" providerId="ADAL" clId="{2C90F736-5AC2-4D92-A916-5A05CF9BA357}" dt="2026-03-15T14:12:57.361" v="60" actId="20577"/>
          <ac:spMkLst>
            <pc:docMk/>
            <pc:sldMk cId="2465510357" sldId="257"/>
            <ac:spMk id="3" creationId="{8FC115E9-2559-9124-E2DA-727C7D7E63C8}"/>
          </ac:spMkLst>
        </pc:spChg>
      </pc:sldChg>
      <pc:sldChg chg="modSp mod">
        <pc:chgData name="Anzhelika Volosianko (2440645)" userId="e4d0b36f-cf48-4dc8-bbcb-e706f4119fa7" providerId="ADAL" clId="{2C90F736-5AC2-4D92-A916-5A05CF9BA357}" dt="2026-03-16T07:52:57.058" v="739" actId="2711"/>
        <pc:sldMkLst>
          <pc:docMk/>
          <pc:sldMk cId="4116388871" sldId="258"/>
        </pc:sldMkLst>
        <pc:spChg chg="mod">
          <ac:chgData name="Anzhelika Volosianko (2440645)" userId="e4d0b36f-cf48-4dc8-bbcb-e706f4119fa7" providerId="ADAL" clId="{2C90F736-5AC2-4D92-A916-5A05CF9BA357}" dt="2026-03-16T07:52:57.058" v="739" actId="2711"/>
          <ac:spMkLst>
            <pc:docMk/>
            <pc:sldMk cId="4116388871" sldId="258"/>
            <ac:spMk id="3" creationId="{0C0A1F15-2B6F-3DC4-0A13-B27D439F2F08}"/>
          </ac:spMkLst>
        </pc:spChg>
      </pc:sldChg>
      <pc:sldChg chg="modSp mod">
        <pc:chgData name="Anzhelika Volosianko (2440645)" userId="e4d0b36f-cf48-4dc8-bbcb-e706f4119fa7" providerId="ADAL" clId="{2C90F736-5AC2-4D92-A916-5A05CF9BA357}" dt="2026-03-16T07:50:17.721" v="706" actId="255"/>
        <pc:sldMkLst>
          <pc:docMk/>
          <pc:sldMk cId="2390117350" sldId="259"/>
        </pc:sldMkLst>
        <pc:spChg chg="mod">
          <ac:chgData name="Anzhelika Volosianko (2440645)" userId="e4d0b36f-cf48-4dc8-bbcb-e706f4119fa7" providerId="ADAL" clId="{2C90F736-5AC2-4D92-A916-5A05CF9BA357}" dt="2026-03-16T05:48:59.848" v="519" actId="2711"/>
          <ac:spMkLst>
            <pc:docMk/>
            <pc:sldMk cId="2390117350" sldId="259"/>
            <ac:spMk id="2" creationId="{6DA3F0F3-A943-03FA-BD6B-E6E6B03FEB21}"/>
          </ac:spMkLst>
        </pc:spChg>
        <pc:spChg chg="mod">
          <ac:chgData name="Anzhelika Volosianko (2440645)" userId="e4d0b36f-cf48-4dc8-bbcb-e706f4119fa7" providerId="ADAL" clId="{2C90F736-5AC2-4D92-A916-5A05CF9BA357}" dt="2026-03-16T07:50:17.721" v="706" actId="255"/>
          <ac:spMkLst>
            <pc:docMk/>
            <pc:sldMk cId="2390117350" sldId="259"/>
            <ac:spMk id="3" creationId="{01CC80CE-C6BC-E51E-E1D5-3DFFE4C38F44}"/>
          </ac:spMkLst>
        </pc:spChg>
      </pc:sldChg>
      <pc:sldChg chg="modSp new mod setBg">
        <pc:chgData name="Anzhelika Volosianko (2440645)" userId="e4d0b36f-cf48-4dc8-bbcb-e706f4119fa7" providerId="ADAL" clId="{2C90F736-5AC2-4D92-A916-5A05CF9BA357}" dt="2026-03-16T07:51:02.174" v="714" actId="2711"/>
        <pc:sldMkLst>
          <pc:docMk/>
          <pc:sldMk cId="1826075731" sldId="260"/>
        </pc:sldMkLst>
        <pc:spChg chg="mod">
          <ac:chgData name="Anzhelika Volosianko (2440645)" userId="e4d0b36f-cf48-4dc8-bbcb-e706f4119fa7" providerId="ADAL" clId="{2C90F736-5AC2-4D92-A916-5A05CF9BA357}" dt="2026-03-15T14:37:12.689" v="224" actId="20577"/>
          <ac:spMkLst>
            <pc:docMk/>
            <pc:sldMk cId="1826075731" sldId="260"/>
            <ac:spMk id="2" creationId="{1CC0D672-61B5-B5DB-DEB3-230545640ECB}"/>
          </ac:spMkLst>
        </pc:spChg>
        <pc:spChg chg="mod">
          <ac:chgData name="Anzhelika Volosianko (2440645)" userId="e4d0b36f-cf48-4dc8-bbcb-e706f4119fa7" providerId="ADAL" clId="{2C90F736-5AC2-4D92-A916-5A05CF9BA357}" dt="2026-03-16T07:51:02.174" v="714" actId="2711"/>
          <ac:spMkLst>
            <pc:docMk/>
            <pc:sldMk cId="1826075731" sldId="260"/>
            <ac:spMk id="3" creationId="{910C9123-0083-7BA2-E88A-8130C845EC39}"/>
          </ac:spMkLst>
        </pc:spChg>
      </pc:sldChg>
      <pc:sldChg chg="modSp new mod setBg">
        <pc:chgData name="Anzhelika Volosianko (2440645)" userId="e4d0b36f-cf48-4dc8-bbcb-e706f4119fa7" providerId="ADAL" clId="{2C90F736-5AC2-4D92-A916-5A05CF9BA357}" dt="2026-03-16T07:50:35.033" v="710" actId="2711"/>
        <pc:sldMkLst>
          <pc:docMk/>
          <pc:sldMk cId="1466670549" sldId="261"/>
        </pc:sldMkLst>
        <pc:spChg chg="mod">
          <ac:chgData name="Anzhelika Volosianko (2440645)" userId="e4d0b36f-cf48-4dc8-bbcb-e706f4119fa7" providerId="ADAL" clId="{2C90F736-5AC2-4D92-A916-5A05CF9BA357}" dt="2026-03-15T14:44:29.985" v="479" actId="20577"/>
          <ac:spMkLst>
            <pc:docMk/>
            <pc:sldMk cId="1466670549" sldId="261"/>
            <ac:spMk id="2" creationId="{931D7BFB-D7F2-5D6E-07F7-D4EA0304C991}"/>
          </ac:spMkLst>
        </pc:spChg>
        <pc:spChg chg="mod">
          <ac:chgData name="Anzhelika Volosianko (2440645)" userId="e4d0b36f-cf48-4dc8-bbcb-e706f4119fa7" providerId="ADAL" clId="{2C90F736-5AC2-4D92-A916-5A05CF9BA357}" dt="2026-03-16T07:50:35.033" v="710" actId="2711"/>
          <ac:spMkLst>
            <pc:docMk/>
            <pc:sldMk cId="1466670549" sldId="261"/>
            <ac:spMk id="3" creationId="{3A11F958-7C43-5082-1C2F-5F37FEF5AA00}"/>
          </ac:spMkLst>
        </pc:spChg>
      </pc:sldChg>
      <pc:sldChg chg="modSp new mod">
        <pc:chgData name="Anzhelika Volosianko (2440645)" userId="e4d0b36f-cf48-4dc8-bbcb-e706f4119fa7" providerId="ADAL" clId="{2C90F736-5AC2-4D92-A916-5A05CF9BA357}" dt="2026-03-16T05:49:15.147" v="520" actId="2711"/>
        <pc:sldMkLst>
          <pc:docMk/>
          <pc:sldMk cId="1668269757" sldId="262"/>
        </pc:sldMkLst>
        <pc:spChg chg="mod">
          <ac:chgData name="Anzhelika Volosianko (2440645)" userId="e4d0b36f-cf48-4dc8-bbcb-e706f4119fa7" providerId="ADAL" clId="{2C90F736-5AC2-4D92-A916-5A05CF9BA357}" dt="2026-03-15T14:48:25.244" v="510" actId="20577"/>
          <ac:spMkLst>
            <pc:docMk/>
            <pc:sldMk cId="1668269757" sldId="262"/>
            <ac:spMk id="2" creationId="{ECCDC405-7FCE-F80C-F602-3B97269EF491}"/>
          </ac:spMkLst>
        </pc:spChg>
        <pc:spChg chg="mod">
          <ac:chgData name="Anzhelika Volosianko (2440645)" userId="e4d0b36f-cf48-4dc8-bbcb-e706f4119fa7" providerId="ADAL" clId="{2C90F736-5AC2-4D92-A916-5A05CF9BA357}" dt="2026-03-16T05:49:15.147" v="520" actId="2711"/>
          <ac:spMkLst>
            <pc:docMk/>
            <pc:sldMk cId="1668269757" sldId="262"/>
            <ac:spMk id="3" creationId="{F84C3F97-FA8D-AA01-75AF-BF48DD936FF3}"/>
          </ac:spMkLst>
        </pc:spChg>
      </pc:sldChg>
      <pc:sldChg chg="new del">
        <pc:chgData name="Anzhelika Volosianko (2440645)" userId="e4d0b36f-cf48-4dc8-bbcb-e706f4119fa7" providerId="ADAL" clId="{2C90F736-5AC2-4D92-A916-5A05CF9BA357}" dt="2026-03-16T05:49:53.644" v="523" actId="2696"/>
        <pc:sldMkLst>
          <pc:docMk/>
          <pc:sldMk cId="2123402886" sldId="263"/>
        </pc:sldMkLst>
      </pc:sldChg>
      <pc:sldChg chg="addSp delSp modSp new mod">
        <pc:chgData name="Anzhelika Volosianko (2440645)" userId="e4d0b36f-cf48-4dc8-bbcb-e706f4119fa7" providerId="ADAL" clId="{2C90F736-5AC2-4D92-A916-5A05CF9BA357}" dt="2026-03-16T07:53:12.268" v="740" actId="478"/>
        <pc:sldMkLst>
          <pc:docMk/>
          <pc:sldMk cId="792388017" sldId="264"/>
        </pc:sldMkLst>
        <pc:spChg chg="del">
          <ac:chgData name="Anzhelika Volosianko (2440645)" userId="e4d0b36f-cf48-4dc8-bbcb-e706f4119fa7" providerId="ADAL" clId="{2C90F736-5AC2-4D92-A916-5A05CF9BA357}" dt="2026-03-16T07:53:12.268" v="740" actId="478"/>
          <ac:spMkLst>
            <pc:docMk/>
            <pc:sldMk cId="792388017" sldId="264"/>
            <ac:spMk id="2" creationId="{9785D623-0589-CFDB-FACA-6BA5ABE92B38}"/>
          </ac:spMkLst>
        </pc:spChg>
        <pc:spChg chg="del">
          <ac:chgData name="Anzhelika Volosianko (2440645)" userId="e4d0b36f-cf48-4dc8-bbcb-e706f4119fa7" providerId="ADAL" clId="{2C90F736-5AC2-4D92-A916-5A05CF9BA357}" dt="2026-03-16T05:49:55.135" v="524" actId="3680"/>
          <ac:spMkLst>
            <pc:docMk/>
            <pc:sldMk cId="792388017" sldId="264"/>
            <ac:spMk id="3" creationId="{8EA5B433-34DD-4676-AF89-8F4749AFDFEE}"/>
          </ac:spMkLst>
        </pc:spChg>
        <pc:graphicFrameChg chg="add mod ord modGraphic">
          <ac:chgData name="Anzhelika Volosianko (2440645)" userId="e4d0b36f-cf48-4dc8-bbcb-e706f4119fa7" providerId="ADAL" clId="{2C90F736-5AC2-4D92-A916-5A05CF9BA357}" dt="2026-03-16T07:52:15.471" v="722" actId="2711"/>
          <ac:graphicFrameMkLst>
            <pc:docMk/>
            <pc:sldMk cId="792388017" sldId="264"/>
            <ac:graphicFrameMk id="4" creationId="{7C3349C8-C735-3111-9DEC-2335E0FD567D}"/>
          </ac:graphicFrameMkLst>
        </pc:graphicFrameChg>
      </pc:sldChg>
      <pc:sldChg chg="modSp new mod">
        <pc:chgData name="Anzhelika Volosianko (2440645)" userId="e4d0b36f-cf48-4dc8-bbcb-e706f4119fa7" providerId="ADAL" clId="{2C90F736-5AC2-4D92-A916-5A05CF9BA357}" dt="2026-03-16T07:52:28.445" v="726" actId="2711"/>
        <pc:sldMkLst>
          <pc:docMk/>
          <pc:sldMk cId="1717169361" sldId="265"/>
        </pc:sldMkLst>
        <pc:spChg chg="mod">
          <ac:chgData name="Anzhelika Volosianko (2440645)" userId="e4d0b36f-cf48-4dc8-bbcb-e706f4119fa7" providerId="ADAL" clId="{2C90F736-5AC2-4D92-A916-5A05CF9BA357}" dt="2026-03-16T07:01:37.919" v="628" actId="20577"/>
          <ac:spMkLst>
            <pc:docMk/>
            <pc:sldMk cId="1717169361" sldId="265"/>
            <ac:spMk id="2" creationId="{DE0B7353-796D-8240-5DC0-6F3802D60A5A}"/>
          </ac:spMkLst>
        </pc:spChg>
        <pc:spChg chg="mod">
          <ac:chgData name="Anzhelika Volosianko (2440645)" userId="e4d0b36f-cf48-4dc8-bbcb-e706f4119fa7" providerId="ADAL" clId="{2C90F736-5AC2-4D92-A916-5A05CF9BA357}" dt="2026-03-16T07:52:28.445" v="726" actId="2711"/>
          <ac:spMkLst>
            <pc:docMk/>
            <pc:sldMk cId="1717169361" sldId="265"/>
            <ac:spMk id="3" creationId="{F89B6CDD-0BB8-DA76-74A6-46FD199BFB21}"/>
          </ac:spMkLst>
        </pc:spChg>
      </pc:sldChg>
      <pc:sldChg chg="modSp new mod">
        <pc:chgData name="Anzhelika Volosianko (2440645)" userId="e4d0b36f-cf48-4dc8-bbcb-e706f4119fa7" providerId="ADAL" clId="{2C90F736-5AC2-4D92-A916-5A05CF9BA357}" dt="2026-03-16T07:52:41.803" v="730" actId="2711"/>
        <pc:sldMkLst>
          <pc:docMk/>
          <pc:sldMk cId="2716539466" sldId="266"/>
        </pc:sldMkLst>
        <pc:spChg chg="mod">
          <ac:chgData name="Anzhelika Volosianko (2440645)" userId="e4d0b36f-cf48-4dc8-bbcb-e706f4119fa7" providerId="ADAL" clId="{2C90F736-5AC2-4D92-A916-5A05CF9BA357}" dt="2026-03-16T07:32:17.746" v="662" actId="20577"/>
          <ac:spMkLst>
            <pc:docMk/>
            <pc:sldMk cId="2716539466" sldId="266"/>
            <ac:spMk id="2" creationId="{5CB0A195-060C-CB29-CB1E-FC913D9EFCC3}"/>
          </ac:spMkLst>
        </pc:spChg>
        <pc:spChg chg="mod">
          <ac:chgData name="Anzhelika Volosianko (2440645)" userId="e4d0b36f-cf48-4dc8-bbcb-e706f4119fa7" providerId="ADAL" clId="{2C90F736-5AC2-4D92-A916-5A05CF9BA357}" dt="2026-03-16T07:52:41.803" v="730" actId="2711"/>
          <ac:spMkLst>
            <pc:docMk/>
            <pc:sldMk cId="2716539466" sldId="266"/>
            <ac:spMk id="3" creationId="{CAC3F0D9-6C2C-7338-2E06-40F6B0E314B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0CC42-808F-2CCD-A3B7-D5749DD3228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B3865A4-408E-074B-699E-C114C7C7A1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2DCF238-6C45-67D1-3BDB-70F722450D96}"/>
              </a:ext>
            </a:extLst>
          </p:cNvPr>
          <p:cNvSpPr>
            <a:spLocks noGrp="1"/>
          </p:cNvSpPr>
          <p:nvPr>
            <p:ph type="dt" sz="half" idx="10"/>
          </p:nvPr>
        </p:nvSpPr>
        <p:spPr/>
        <p:txBody>
          <a:bodyPr/>
          <a:lstStyle/>
          <a:p>
            <a:fld id="{4E69F914-F75C-DF4A-8E3D-0EE1CE742B98}" type="datetimeFigureOut">
              <a:rPr lang="en-GB" smtClean="0"/>
              <a:t>15/03/2026</a:t>
            </a:fld>
            <a:endParaRPr lang="en-GB"/>
          </a:p>
        </p:txBody>
      </p:sp>
      <p:sp>
        <p:nvSpPr>
          <p:cNvPr id="5" name="Footer Placeholder 4">
            <a:extLst>
              <a:ext uri="{FF2B5EF4-FFF2-40B4-BE49-F238E27FC236}">
                <a16:creationId xmlns:a16="http://schemas.microsoft.com/office/drawing/2014/main" id="{03ECEACF-7E31-E59F-D3C0-E3920B0A35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84EB35-8398-C701-BD34-A4600B20CC9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74202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9ADA0-752E-5085-9260-CD957E82BA1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B4DEF25-9036-5029-2C69-FE82F331284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4DB7DD5-7256-2038-1257-85238511B8DF}"/>
              </a:ext>
            </a:extLst>
          </p:cNvPr>
          <p:cNvSpPr>
            <a:spLocks noGrp="1"/>
          </p:cNvSpPr>
          <p:nvPr>
            <p:ph type="dt" sz="half" idx="10"/>
          </p:nvPr>
        </p:nvSpPr>
        <p:spPr/>
        <p:txBody>
          <a:bodyPr/>
          <a:lstStyle/>
          <a:p>
            <a:fld id="{4E69F914-F75C-DF4A-8E3D-0EE1CE742B98}" type="datetimeFigureOut">
              <a:rPr lang="en-GB" smtClean="0"/>
              <a:t>15/03/2026</a:t>
            </a:fld>
            <a:endParaRPr lang="en-GB"/>
          </a:p>
        </p:txBody>
      </p:sp>
      <p:sp>
        <p:nvSpPr>
          <p:cNvPr id="5" name="Footer Placeholder 4">
            <a:extLst>
              <a:ext uri="{FF2B5EF4-FFF2-40B4-BE49-F238E27FC236}">
                <a16:creationId xmlns:a16="http://schemas.microsoft.com/office/drawing/2014/main" id="{6756E32C-5AFC-65E6-B9CA-6E4153CF65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AB0160-E0A3-EA39-496C-B480A8D6967D}"/>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5192745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90656-9002-7BE6-D578-58CBBF1EF82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324E418-0697-21BE-4EF9-57E1D9F8DB5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35A3436-85AC-9998-8432-E23D910F3808}"/>
              </a:ext>
            </a:extLst>
          </p:cNvPr>
          <p:cNvSpPr>
            <a:spLocks noGrp="1"/>
          </p:cNvSpPr>
          <p:nvPr>
            <p:ph type="dt" sz="half" idx="10"/>
          </p:nvPr>
        </p:nvSpPr>
        <p:spPr/>
        <p:txBody>
          <a:bodyPr/>
          <a:lstStyle/>
          <a:p>
            <a:fld id="{4E69F914-F75C-DF4A-8E3D-0EE1CE742B98}" type="datetimeFigureOut">
              <a:rPr lang="en-GB" smtClean="0"/>
              <a:t>15/03/2026</a:t>
            </a:fld>
            <a:endParaRPr lang="en-GB"/>
          </a:p>
        </p:txBody>
      </p:sp>
      <p:sp>
        <p:nvSpPr>
          <p:cNvPr id="5" name="Footer Placeholder 4">
            <a:extLst>
              <a:ext uri="{FF2B5EF4-FFF2-40B4-BE49-F238E27FC236}">
                <a16:creationId xmlns:a16="http://schemas.microsoft.com/office/drawing/2014/main" id="{7EB3B488-D143-DA76-81A4-409ABCF51F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5A72BA-F43C-F1D7-3905-207B5CA4777F}"/>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9135974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6A984-410A-E89F-251C-E0D1EE75EDF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160A796-B2A1-9BBB-E151-640BBB0CF87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7D9EE35-E278-28BB-DED7-DE30A0246EE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5DE36BA-70E3-CFC8-5A31-9F37517220DC}"/>
              </a:ext>
            </a:extLst>
          </p:cNvPr>
          <p:cNvSpPr>
            <a:spLocks noGrp="1"/>
          </p:cNvSpPr>
          <p:nvPr>
            <p:ph type="dt" sz="half" idx="10"/>
          </p:nvPr>
        </p:nvSpPr>
        <p:spPr/>
        <p:txBody>
          <a:bodyPr/>
          <a:lstStyle/>
          <a:p>
            <a:fld id="{4E69F914-F75C-DF4A-8E3D-0EE1CE742B98}" type="datetimeFigureOut">
              <a:rPr lang="en-GB" smtClean="0"/>
              <a:t>15/03/2026</a:t>
            </a:fld>
            <a:endParaRPr lang="en-GB"/>
          </a:p>
        </p:txBody>
      </p:sp>
      <p:sp>
        <p:nvSpPr>
          <p:cNvPr id="6" name="Footer Placeholder 5">
            <a:extLst>
              <a:ext uri="{FF2B5EF4-FFF2-40B4-BE49-F238E27FC236}">
                <a16:creationId xmlns:a16="http://schemas.microsoft.com/office/drawing/2014/main" id="{FB8C244D-0519-6904-4D07-8EF185EF41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3CE7DB-F670-B5E1-6E0D-70E8A7AAF3A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7624885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AAF91-9F4E-6142-AC9C-2E5BD010652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307E359-D523-43F7-FECC-270EB0F91B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EEE4E04-F4B4-9AE6-1AE4-7115D5287AB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1E4068F-12E8-73B7-85CA-E960E4E5B4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06D68F7-B4F6-00F7-C366-5507CF6488B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F61EA94-3C5E-8B16-8A72-6F8B33176825}"/>
              </a:ext>
            </a:extLst>
          </p:cNvPr>
          <p:cNvSpPr>
            <a:spLocks noGrp="1"/>
          </p:cNvSpPr>
          <p:nvPr>
            <p:ph type="dt" sz="half" idx="10"/>
          </p:nvPr>
        </p:nvSpPr>
        <p:spPr/>
        <p:txBody>
          <a:bodyPr/>
          <a:lstStyle/>
          <a:p>
            <a:fld id="{4E69F914-F75C-DF4A-8E3D-0EE1CE742B98}" type="datetimeFigureOut">
              <a:rPr lang="en-GB" smtClean="0"/>
              <a:t>15/03/2026</a:t>
            </a:fld>
            <a:endParaRPr lang="en-GB"/>
          </a:p>
        </p:txBody>
      </p:sp>
      <p:sp>
        <p:nvSpPr>
          <p:cNvPr id="8" name="Footer Placeholder 7">
            <a:extLst>
              <a:ext uri="{FF2B5EF4-FFF2-40B4-BE49-F238E27FC236}">
                <a16:creationId xmlns:a16="http://schemas.microsoft.com/office/drawing/2014/main" id="{C9E5227C-80C1-11AE-21C0-21F5EF8A3EE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EB22750-F746-BCB5-5249-51ADB17ACF66}"/>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441029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E5072-A408-62B9-5309-75C2D099801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6E7167D-45E0-9D81-866A-3DB9A40FE5BE}"/>
              </a:ext>
            </a:extLst>
          </p:cNvPr>
          <p:cNvSpPr>
            <a:spLocks noGrp="1"/>
          </p:cNvSpPr>
          <p:nvPr>
            <p:ph type="dt" sz="half" idx="10"/>
          </p:nvPr>
        </p:nvSpPr>
        <p:spPr/>
        <p:txBody>
          <a:bodyPr/>
          <a:lstStyle/>
          <a:p>
            <a:fld id="{4E69F914-F75C-DF4A-8E3D-0EE1CE742B98}" type="datetimeFigureOut">
              <a:rPr lang="en-GB" smtClean="0"/>
              <a:t>15/03/2026</a:t>
            </a:fld>
            <a:endParaRPr lang="en-GB"/>
          </a:p>
        </p:txBody>
      </p:sp>
      <p:sp>
        <p:nvSpPr>
          <p:cNvPr id="4" name="Footer Placeholder 3">
            <a:extLst>
              <a:ext uri="{FF2B5EF4-FFF2-40B4-BE49-F238E27FC236}">
                <a16:creationId xmlns:a16="http://schemas.microsoft.com/office/drawing/2014/main" id="{E762D9CC-B3D3-370B-C5A9-207C0C6DF60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B1ADE64-0020-C37F-E98A-89794398B93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491294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5785793-17BA-9612-1E2C-1BADC5C9C2AD}"/>
              </a:ext>
            </a:extLst>
          </p:cNvPr>
          <p:cNvSpPr>
            <a:spLocks noGrp="1"/>
          </p:cNvSpPr>
          <p:nvPr>
            <p:ph type="dt" sz="half" idx="10"/>
          </p:nvPr>
        </p:nvSpPr>
        <p:spPr/>
        <p:txBody>
          <a:bodyPr/>
          <a:lstStyle/>
          <a:p>
            <a:fld id="{4E69F914-F75C-DF4A-8E3D-0EE1CE742B98}" type="datetimeFigureOut">
              <a:rPr lang="en-GB" smtClean="0"/>
              <a:t>15/03/2026</a:t>
            </a:fld>
            <a:endParaRPr lang="en-GB"/>
          </a:p>
        </p:txBody>
      </p:sp>
      <p:sp>
        <p:nvSpPr>
          <p:cNvPr id="3" name="Footer Placeholder 2">
            <a:extLst>
              <a:ext uri="{FF2B5EF4-FFF2-40B4-BE49-F238E27FC236}">
                <a16:creationId xmlns:a16="http://schemas.microsoft.com/office/drawing/2014/main" id="{97FC386E-BE0D-0D19-F082-D30B2BA5B2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41364C6-71D2-EB16-D321-A203CA416171}"/>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956422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F3028-E3AA-12F5-00B3-724937C0691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F21DDAB-441E-08B3-C88B-2850D31B876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53FA943-9CEE-C9A1-3A4D-4BAEB93F80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33DCA1C-D700-1D67-1F52-14A61CCBE42F}"/>
              </a:ext>
            </a:extLst>
          </p:cNvPr>
          <p:cNvSpPr>
            <a:spLocks noGrp="1"/>
          </p:cNvSpPr>
          <p:nvPr>
            <p:ph type="dt" sz="half" idx="10"/>
          </p:nvPr>
        </p:nvSpPr>
        <p:spPr/>
        <p:txBody>
          <a:bodyPr/>
          <a:lstStyle/>
          <a:p>
            <a:fld id="{4E69F914-F75C-DF4A-8E3D-0EE1CE742B98}" type="datetimeFigureOut">
              <a:rPr lang="en-GB" smtClean="0"/>
              <a:t>15/03/2026</a:t>
            </a:fld>
            <a:endParaRPr lang="en-GB"/>
          </a:p>
        </p:txBody>
      </p:sp>
      <p:sp>
        <p:nvSpPr>
          <p:cNvPr id="6" name="Footer Placeholder 5">
            <a:extLst>
              <a:ext uri="{FF2B5EF4-FFF2-40B4-BE49-F238E27FC236}">
                <a16:creationId xmlns:a16="http://schemas.microsoft.com/office/drawing/2014/main" id="{185700BC-80FE-B0FC-270D-C73B6BDAAE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02D6B9-4A44-8428-FCE2-D22276126E2B}"/>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709891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7B0A3-5D8F-88AD-D47A-8C1547864D3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14F7AD5-C927-8428-97FD-6532B00153F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DD7BD74-8CD3-58FD-B9D6-994B172563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B0D7F4C-DC3A-D7CF-4F5A-6B2C955AAFA8}"/>
              </a:ext>
            </a:extLst>
          </p:cNvPr>
          <p:cNvSpPr>
            <a:spLocks noGrp="1"/>
          </p:cNvSpPr>
          <p:nvPr>
            <p:ph type="dt" sz="half" idx="10"/>
          </p:nvPr>
        </p:nvSpPr>
        <p:spPr/>
        <p:txBody>
          <a:bodyPr/>
          <a:lstStyle/>
          <a:p>
            <a:fld id="{4E69F914-F75C-DF4A-8E3D-0EE1CE742B98}" type="datetimeFigureOut">
              <a:rPr lang="en-GB" smtClean="0"/>
              <a:t>15/03/2026</a:t>
            </a:fld>
            <a:endParaRPr lang="en-GB"/>
          </a:p>
        </p:txBody>
      </p:sp>
      <p:sp>
        <p:nvSpPr>
          <p:cNvPr id="6" name="Footer Placeholder 5">
            <a:extLst>
              <a:ext uri="{FF2B5EF4-FFF2-40B4-BE49-F238E27FC236}">
                <a16:creationId xmlns:a16="http://schemas.microsoft.com/office/drawing/2014/main" id="{BF98141B-1421-001F-BEF3-5D7DF9F1D9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6E85ED-1DCB-75AE-777A-4CC33436DC3D}"/>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8003222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3BF90-F186-952D-8720-DEE297566E1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30278E0-4BC9-CC19-2A3B-F31F7466799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456413-F833-C7E3-B991-852522984F15}"/>
              </a:ext>
            </a:extLst>
          </p:cNvPr>
          <p:cNvSpPr>
            <a:spLocks noGrp="1"/>
          </p:cNvSpPr>
          <p:nvPr>
            <p:ph type="dt" sz="half" idx="10"/>
          </p:nvPr>
        </p:nvSpPr>
        <p:spPr/>
        <p:txBody>
          <a:bodyPr/>
          <a:lstStyle/>
          <a:p>
            <a:fld id="{4E69F914-F75C-DF4A-8E3D-0EE1CE742B98}" type="datetimeFigureOut">
              <a:rPr lang="en-GB" smtClean="0"/>
              <a:t>15/03/2026</a:t>
            </a:fld>
            <a:endParaRPr lang="en-GB"/>
          </a:p>
        </p:txBody>
      </p:sp>
      <p:sp>
        <p:nvSpPr>
          <p:cNvPr id="5" name="Footer Placeholder 4">
            <a:extLst>
              <a:ext uri="{FF2B5EF4-FFF2-40B4-BE49-F238E27FC236}">
                <a16:creationId xmlns:a16="http://schemas.microsoft.com/office/drawing/2014/main" id="{B7EEC61E-BE6A-758B-D5B3-BD7E13FA98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A57092-7AB0-C3B8-3583-79FED627C7DE}"/>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4924026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A1B76D-1F2B-5518-E691-D94AD19146A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0E8209C-2120-B9D2-8EFE-69C0B094964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3F7C464-5685-7CDE-FFC3-B35E5AA4BE89}"/>
              </a:ext>
            </a:extLst>
          </p:cNvPr>
          <p:cNvSpPr>
            <a:spLocks noGrp="1"/>
          </p:cNvSpPr>
          <p:nvPr>
            <p:ph type="dt" sz="half" idx="10"/>
          </p:nvPr>
        </p:nvSpPr>
        <p:spPr/>
        <p:txBody>
          <a:bodyPr/>
          <a:lstStyle/>
          <a:p>
            <a:fld id="{4E69F914-F75C-DF4A-8E3D-0EE1CE742B98}" type="datetimeFigureOut">
              <a:rPr lang="en-GB" smtClean="0"/>
              <a:t>15/03/2026</a:t>
            </a:fld>
            <a:endParaRPr lang="en-GB"/>
          </a:p>
        </p:txBody>
      </p:sp>
      <p:sp>
        <p:nvSpPr>
          <p:cNvPr id="5" name="Footer Placeholder 4">
            <a:extLst>
              <a:ext uri="{FF2B5EF4-FFF2-40B4-BE49-F238E27FC236}">
                <a16:creationId xmlns:a16="http://schemas.microsoft.com/office/drawing/2014/main" id="{C4F16323-D7B8-5EB0-0272-C030A2690D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7D3419-8297-82BB-75E2-1B82B11AF3CF}"/>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3183308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A5478A-C627-90F6-FF0F-5FDD1A1DE01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8AC349D-231F-1D2B-8BB1-404088F6BBB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B84E9BD-F54C-A39C-46F7-6F07EDB272B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E69F914-F75C-DF4A-8E3D-0EE1CE742B98}" type="datetimeFigureOut">
              <a:rPr lang="en-GB" smtClean="0"/>
              <a:t>15/03/2026</a:t>
            </a:fld>
            <a:endParaRPr lang="en-GB"/>
          </a:p>
        </p:txBody>
      </p:sp>
      <p:sp>
        <p:nvSpPr>
          <p:cNvPr id="5" name="Footer Placeholder 4">
            <a:extLst>
              <a:ext uri="{FF2B5EF4-FFF2-40B4-BE49-F238E27FC236}">
                <a16:creationId xmlns:a16="http://schemas.microsoft.com/office/drawing/2014/main" id="{CDCB274E-F41A-6412-79FF-240E070353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92CD336-E469-A974-392B-2B502DF00C3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CFAF8B9-F476-9E49-9916-EFFC20CDCF66}" type="slidenum">
              <a:rPr lang="en-GB" smtClean="0"/>
              <a:t>‹#›</a:t>
            </a:fld>
            <a:endParaRPr lang="en-GB"/>
          </a:p>
        </p:txBody>
      </p:sp>
    </p:spTree>
    <p:extLst>
      <p:ext uri="{BB962C8B-B14F-4D97-AF65-F5344CB8AC3E}">
        <p14:creationId xmlns:p14="http://schemas.microsoft.com/office/powerpoint/2010/main" val="13695927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868237" y="2371241"/>
            <a:ext cx="8539079" cy="967524"/>
          </a:xfrm>
        </p:spPr>
        <p:txBody>
          <a:bodyPr>
            <a:normAutofit fontScale="90000"/>
          </a:bodyPr>
          <a:lstStyle/>
          <a:p>
            <a:pPr algn="l"/>
            <a:br>
              <a:rPr lang="en-GB" sz="667" b="1" dirty="0">
                <a:ea typeface="Aptos" panose="020B0004020202020204" pitchFamily="34" charset="0"/>
              </a:rPr>
            </a:br>
            <a:br>
              <a:rPr lang="en-GB" sz="1800" dirty="0"/>
            </a:br>
            <a:r>
              <a:rPr lang="en-GB" sz="2200" dirty="0">
                <a:latin typeface="Arial" panose="020B0604020202020204" pitchFamily="34" charset="0"/>
                <a:cs typeface="Arial" panose="020B0604020202020204" pitchFamily="34" charset="0"/>
              </a:rPr>
              <a:t>Student name Anzhelika Volosianko </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Student number 2440645</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Lecturer’s name Farah </a:t>
            </a:r>
            <a:r>
              <a:rPr lang="en-GB" sz="2200" dirty="0" err="1">
                <a:latin typeface="Arial" panose="020B0604020202020204" pitchFamily="34" charset="0"/>
                <a:cs typeface="Arial" panose="020B0604020202020204" pitchFamily="34" charset="0"/>
              </a:rPr>
              <a:t>Wiita</a:t>
            </a:r>
            <a:r>
              <a:rPr lang="en-GB" sz="2200" dirty="0">
                <a:latin typeface="Arial" panose="020B0604020202020204" pitchFamily="34" charset="0"/>
                <a:cs typeface="Arial" panose="020B0604020202020204" pitchFamily="34" charset="0"/>
              </a:rPr>
              <a:t> </a:t>
            </a:r>
            <a:br>
              <a:rPr lang="en-GB" sz="1125" dirty="0"/>
            </a:br>
            <a:endParaRPr lang="en-GB" sz="1125"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439118" y="3348261"/>
            <a:ext cx="11313763" cy="3098539"/>
          </a:xfrm>
        </p:spPr>
        <p:txBody>
          <a:bodyPr>
            <a:noAutofit/>
          </a:bodyPr>
          <a:lstStyle/>
          <a:p>
            <a:pPr algn="l"/>
            <a:r>
              <a:rPr lang="en-GB" sz="1800" dirty="0">
                <a:latin typeface="Arial" panose="020B0604020202020204" pitchFamily="34" charset="0"/>
                <a:cs typeface="Arial" panose="020B0604020202020204" pitchFamily="34" charset="0"/>
              </a:rPr>
              <a:t>I confirm that I have used AI tools to source images and/or for proofreading this work (</a:t>
            </a:r>
            <a:r>
              <a:rPr lang="en-GB" sz="1800" dirty="0">
                <a:solidFill>
                  <a:srgbClr val="FF0000"/>
                </a:solidFill>
                <a:latin typeface="Arial" panose="020B0604020202020204" pitchFamily="34" charset="0"/>
                <a:cs typeface="Arial" panose="020B0604020202020204" pitchFamily="34" charset="0"/>
              </a:rPr>
              <a:t>STATE AI TOOL USED HERE, SUCH AS GRAMMARLY AND DATE OF USE</a:t>
            </a:r>
            <a:r>
              <a:rPr lang="en-GB" sz="1800" dirty="0">
                <a:latin typeface="Arial" panose="020B0604020202020204" pitchFamily="34" charset="0"/>
                <a:cs typeface="Arial" panose="020B0604020202020204" pitchFamily="34" charset="0"/>
              </a:rPr>
              <a:t>). I confirm that I have not presented any AI generated materials as my own work. </a:t>
            </a:r>
            <a:endParaRPr lang="en-GB" sz="1800" b="1" dirty="0">
              <a:latin typeface="Arial" panose="020B0604020202020204" pitchFamily="34" charset="0"/>
              <a:cs typeface="Arial" panose="020B0604020202020204" pitchFamily="34" charset="0"/>
            </a:endParaRPr>
          </a:p>
          <a:p>
            <a:pPr algn="l"/>
            <a:r>
              <a:rPr lang="en-GB" sz="1800" dirty="0">
                <a:latin typeface="Arial" panose="020B0604020202020204" pitchFamily="34" charset="0"/>
                <a:cs typeface="Arial" panose="020B0604020202020204" pitchFamily="34" charset="0"/>
              </a:rPr>
              <a:t>I confirm I have copies of my drafts, notes, and other resources I used, which I may be asked to provide in evidence</a:t>
            </a:r>
          </a:p>
        </p:txBody>
      </p:sp>
      <p:sp>
        <p:nvSpPr>
          <p:cNvPr id="4" name="TextBox 3">
            <a:extLst>
              <a:ext uri="{FF2B5EF4-FFF2-40B4-BE49-F238E27FC236}">
                <a16:creationId xmlns:a16="http://schemas.microsoft.com/office/drawing/2014/main" id="{0DB5D689-0DBF-6610-F166-1771F1505D35}"/>
              </a:ext>
            </a:extLst>
          </p:cNvPr>
          <p:cNvSpPr txBox="1"/>
          <p:nvPr/>
        </p:nvSpPr>
        <p:spPr>
          <a:xfrm>
            <a:off x="3253361" y="1363899"/>
            <a:ext cx="6049210" cy="707886"/>
          </a:xfrm>
          <a:prstGeom prst="rect">
            <a:avLst/>
          </a:prstGeom>
          <a:noFill/>
        </p:spPr>
        <p:txBody>
          <a:bodyPr wrap="square" rtlCol="0">
            <a:spAutoFit/>
          </a:bodyPr>
          <a:lstStyle/>
          <a:p>
            <a:pPr algn="ctr"/>
            <a:r>
              <a:rPr lang="en-GB" sz="2000" b="1" dirty="0">
                <a:latin typeface="Arial" panose="020B0604020202020204" pitchFamily="34" charset="0"/>
                <a:cs typeface="Arial" panose="020B0604020202020204" pitchFamily="34" charset="0"/>
              </a:rPr>
              <a:t>LCHS4010</a:t>
            </a:r>
          </a:p>
          <a:p>
            <a:pPr algn="ctr"/>
            <a:r>
              <a:rPr lang="en-GB" sz="2000" b="1" dirty="0">
                <a:latin typeface="Arial" panose="020B0604020202020204" pitchFamily="34" charset="0"/>
                <a:cs typeface="Arial" panose="020B0604020202020204" pitchFamily="34" charset="0"/>
              </a:rPr>
              <a:t>Psychology in Health and Social Care</a:t>
            </a:r>
            <a:endParaRPr lang="en-GB" sz="2000"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68237" y="-22125"/>
            <a:ext cx="3272089" cy="13088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3F0F3-A943-03FA-BD6B-E6E6B03FEB21}"/>
              </a:ext>
            </a:extLst>
          </p:cNvPr>
          <p:cNvSpPr>
            <a:spLocks noGrp="1"/>
          </p:cNvSpPr>
          <p:nvPr>
            <p:ph type="title"/>
          </p:nvPr>
        </p:nvSpPr>
        <p:spPr/>
        <p:txBody>
          <a:bodyPr/>
          <a:lstStyle/>
          <a:p>
            <a:r>
              <a:rPr lang="en-GB" dirty="0">
                <a:latin typeface="+mn-lt"/>
                <a:cs typeface="Times New Roman" panose="02020603050405020304" pitchFamily="18" charset="0"/>
              </a:rPr>
              <a:t>Introduction</a:t>
            </a:r>
            <a:r>
              <a:rPr lang="en-GB" dirty="0"/>
              <a:t> </a:t>
            </a:r>
          </a:p>
        </p:txBody>
      </p:sp>
      <p:sp>
        <p:nvSpPr>
          <p:cNvPr id="3" name="Content Placeholder 2">
            <a:extLst>
              <a:ext uri="{FF2B5EF4-FFF2-40B4-BE49-F238E27FC236}">
                <a16:creationId xmlns:a16="http://schemas.microsoft.com/office/drawing/2014/main" id="{01CC80CE-C6BC-E51E-E1D5-3DFFE4C38F44}"/>
              </a:ext>
            </a:extLst>
          </p:cNvPr>
          <p:cNvSpPr>
            <a:spLocks noGrp="1"/>
          </p:cNvSpPr>
          <p:nvPr>
            <p:ph idx="1"/>
          </p:nvPr>
        </p:nvSpPr>
        <p:spPr/>
        <p:txBody>
          <a:bodyPr>
            <a:normAutofit/>
          </a:bodyPr>
          <a:lstStyle/>
          <a:p>
            <a:pPr marL="0" indent="0">
              <a:buNone/>
            </a:pPr>
            <a:r>
              <a:rPr lang="en-GB" sz="2500" dirty="0"/>
              <a:t>Jenny is a 16 year old girl </a:t>
            </a:r>
            <a:r>
              <a:rPr lang="en-GB" sz="2500" b="1" dirty="0"/>
              <a:t> </a:t>
            </a:r>
            <a:r>
              <a:rPr lang="en-GB" sz="2500" b="0" i="0" dirty="0">
                <a:effectLst/>
              </a:rPr>
              <a:t>Jenny has been taking care of her mother for the past five years since her father passed away and was the primary caregiver. Due to mobility issues, Jenny’s mother requires practical assistance with household tasks such as cooking, cleaning, and shopping. Additionally, she needs help with administrative tasks due to memory problems, forgetfulness, and low mood.</a:t>
            </a:r>
            <a:endParaRPr lang="en-GB" sz="2500" dirty="0">
              <a:effectLst/>
            </a:endParaRPr>
          </a:p>
          <a:p>
            <a:pPr marL="0" indent="0">
              <a:buNone/>
            </a:pPr>
            <a:endParaRPr lang="en-GB" sz="3200" b="1" dirty="0"/>
          </a:p>
        </p:txBody>
      </p:sp>
    </p:spTree>
    <p:extLst>
      <p:ext uri="{BB962C8B-B14F-4D97-AF65-F5344CB8AC3E}">
        <p14:creationId xmlns:p14="http://schemas.microsoft.com/office/powerpoint/2010/main" val="23901173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alphaModFix amt="48418"/>
          </a:blip>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0D672-61B5-B5DB-DEB3-230545640ECB}"/>
              </a:ext>
            </a:extLst>
          </p:cNvPr>
          <p:cNvSpPr>
            <a:spLocks noGrp="1"/>
          </p:cNvSpPr>
          <p:nvPr>
            <p:ph type="title"/>
          </p:nvPr>
        </p:nvSpPr>
        <p:spPr/>
        <p:txBody>
          <a:bodyPr/>
          <a:lstStyle/>
          <a:p>
            <a:r>
              <a:rPr lang="en-GB" dirty="0"/>
              <a:t>Outline of Freud’s Theory </a:t>
            </a:r>
            <a:endParaRPr lang="en-US" dirty="0"/>
          </a:p>
        </p:txBody>
      </p:sp>
      <p:sp>
        <p:nvSpPr>
          <p:cNvPr id="3" name="Content Placeholder 2">
            <a:extLst>
              <a:ext uri="{FF2B5EF4-FFF2-40B4-BE49-F238E27FC236}">
                <a16:creationId xmlns:a16="http://schemas.microsoft.com/office/drawing/2014/main" id="{910C9123-0083-7BA2-E88A-8130C845EC39}"/>
              </a:ext>
            </a:extLst>
          </p:cNvPr>
          <p:cNvSpPr>
            <a:spLocks noGrp="1"/>
          </p:cNvSpPr>
          <p:nvPr>
            <p:ph idx="1"/>
          </p:nvPr>
        </p:nvSpPr>
        <p:spPr>
          <a:xfrm>
            <a:off x="838200" y="1690688"/>
            <a:ext cx="10515600" cy="4351338"/>
          </a:xfrm>
        </p:spPr>
        <p:txBody>
          <a:bodyPr>
            <a:normAutofit/>
          </a:bodyPr>
          <a:lstStyle/>
          <a:p>
            <a:r>
              <a:rPr lang="en-GB" sz="2500" b="0" i="0" dirty="0">
                <a:effectLst/>
                <a:latin typeface="+mj-lt"/>
              </a:rPr>
              <a:t>﻿﻿﻿Oral (0-1 year)</a:t>
            </a:r>
            <a:endParaRPr lang="en-GB" sz="2500" dirty="0">
              <a:effectLst/>
              <a:latin typeface="+mj-lt"/>
            </a:endParaRPr>
          </a:p>
          <a:p>
            <a:r>
              <a:rPr lang="en-GB" sz="2500" b="0" i="0" dirty="0">
                <a:effectLst/>
                <a:latin typeface="+mj-lt"/>
              </a:rPr>
              <a:t>﻿﻿﻿Anal (1-3 years)</a:t>
            </a:r>
            <a:endParaRPr lang="en-GB" sz="2500" dirty="0">
              <a:effectLst/>
              <a:latin typeface="+mj-lt"/>
            </a:endParaRPr>
          </a:p>
          <a:p>
            <a:r>
              <a:rPr lang="en-GB" sz="2500" b="0" i="0" dirty="0">
                <a:effectLst/>
                <a:latin typeface="+mj-lt"/>
              </a:rPr>
              <a:t>﻿﻿﻿Phallic (3-6 years)</a:t>
            </a:r>
            <a:endParaRPr lang="en-GB" sz="2500" dirty="0">
              <a:effectLst/>
              <a:latin typeface="+mj-lt"/>
            </a:endParaRPr>
          </a:p>
          <a:p>
            <a:r>
              <a:rPr lang="en-GB" sz="2500" b="0" i="0" dirty="0">
                <a:effectLst/>
                <a:latin typeface="+mj-lt"/>
              </a:rPr>
              <a:t>﻿﻿﻿Latency (6-puberty)</a:t>
            </a:r>
            <a:endParaRPr lang="en-GB" sz="2500" dirty="0">
              <a:effectLst/>
              <a:latin typeface="+mj-lt"/>
            </a:endParaRPr>
          </a:p>
          <a:p>
            <a:r>
              <a:rPr lang="en-GB" sz="2500" b="0" i="0" dirty="0">
                <a:effectLst/>
                <a:latin typeface="+mj-lt"/>
              </a:rPr>
              <a:t>﻿﻿﻿Genital (puberty-adulthood)</a:t>
            </a:r>
            <a:endParaRPr lang="en-GB" sz="2500" dirty="0">
              <a:effectLst/>
              <a:latin typeface="+mj-lt"/>
            </a:endParaRPr>
          </a:p>
        </p:txBody>
      </p:sp>
    </p:spTree>
    <p:extLst>
      <p:ext uri="{BB962C8B-B14F-4D97-AF65-F5344CB8AC3E}">
        <p14:creationId xmlns:p14="http://schemas.microsoft.com/office/powerpoint/2010/main" val="18260757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alphaModFix amt="41827"/>
          </a:blip>
          <a:stretch>
            <a:fillRect t="-1000" b="-1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D7BFB-D7F2-5D6E-07F7-D4EA0304C991}"/>
              </a:ext>
            </a:extLst>
          </p:cNvPr>
          <p:cNvSpPr>
            <a:spLocks noGrp="1"/>
          </p:cNvSpPr>
          <p:nvPr>
            <p:ph type="title"/>
          </p:nvPr>
        </p:nvSpPr>
        <p:spPr/>
        <p:txBody>
          <a:bodyPr/>
          <a:lstStyle/>
          <a:p>
            <a:r>
              <a:rPr lang="en-GB" dirty="0"/>
              <a:t>Freud’s Theory </a:t>
            </a:r>
            <a:endParaRPr lang="en-US" dirty="0"/>
          </a:p>
        </p:txBody>
      </p:sp>
      <p:sp>
        <p:nvSpPr>
          <p:cNvPr id="3" name="Content Placeholder 2">
            <a:extLst>
              <a:ext uri="{FF2B5EF4-FFF2-40B4-BE49-F238E27FC236}">
                <a16:creationId xmlns:a16="http://schemas.microsoft.com/office/drawing/2014/main" id="{3A11F958-7C43-5082-1C2F-5F37FEF5AA00}"/>
              </a:ext>
            </a:extLst>
          </p:cNvPr>
          <p:cNvSpPr>
            <a:spLocks noGrp="1"/>
          </p:cNvSpPr>
          <p:nvPr>
            <p:ph idx="1"/>
          </p:nvPr>
        </p:nvSpPr>
        <p:spPr/>
        <p:txBody>
          <a:bodyPr/>
          <a:lstStyle/>
          <a:p>
            <a:r>
              <a:rPr lang="en-GB" sz="2500" b="0" i="0" dirty="0">
                <a:effectLst/>
                <a:latin typeface="+mj-lt"/>
              </a:rPr>
              <a:t>Sigmund Freud, the renowned psychoanalyst, proposed in 1937 that children progress through a series of psychosexual stages that shape their adult personality. According to Freud, there are five distinct psychosexual stages of development that detail how personality evolves during childhood. These stages are: the Oral Stage, Anal Stage, Phallic Stage, Latent Period, and Genital Stage.</a:t>
            </a:r>
            <a:endParaRPr lang="en-GB" sz="2500" dirty="0">
              <a:effectLst/>
              <a:latin typeface="+mj-lt"/>
            </a:endParaRPr>
          </a:p>
          <a:p>
            <a:endParaRPr lang="en-US" dirty="0"/>
          </a:p>
        </p:txBody>
      </p:sp>
    </p:spTree>
    <p:extLst>
      <p:ext uri="{BB962C8B-B14F-4D97-AF65-F5344CB8AC3E}">
        <p14:creationId xmlns:p14="http://schemas.microsoft.com/office/powerpoint/2010/main" val="14666705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DC405-7FCE-F80C-F602-3B97269EF491}"/>
              </a:ext>
            </a:extLst>
          </p:cNvPr>
          <p:cNvSpPr>
            <a:spLocks noGrp="1"/>
          </p:cNvSpPr>
          <p:nvPr>
            <p:ph type="title"/>
          </p:nvPr>
        </p:nvSpPr>
        <p:spPr/>
        <p:txBody>
          <a:bodyPr/>
          <a:lstStyle/>
          <a:p>
            <a:r>
              <a:rPr lang="en-GB" dirty="0"/>
              <a:t>Early years development </a:t>
            </a:r>
            <a:endParaRPr lang="en-US" dirty="0"/>
          </a:p>
        </p:txBody>
      </p:sp>
      <p:sp>
        <p:nvSpPr>
          <p:cNvPr id="3" name="Content Placeholder 2">
            <a:extLst>
              <a:ext uri="{FF2B5EF4-FFF2-40B4-BE49-F238E27FC236}">
                <a16:creationId xmlns:a16="http://schemas.microsoft.com/office/drawing/2014/main" id="{F84C3F97-FA8D-AA01-75AF-BF48DD936FF3}"/>
              </a:ext>
            </a:extLst>
          </p:cNvPr>
          <p:cNvSpPr>
            <a:spLocks noGrp="1"/>
          </p:cNvSpPr>
          <p:nvPr>
            <p:ph idx="1"/>
          </p:nvPr>
        </p:nvSpPr>
        <p:spPr>
          <a:xfrm>
            <a:off x="674735" y="1813051"/>
            <a:ext cx="10515600" cy="4351338"/>
          </a:xfrm>
        </p:spPr>
        <p:txBody>
          <a:bodyPr/>
          <a:lstStyle/>
          <a:p>
            <a:r>
              <a:rPr lang="en-GB" b="0" i="0" u="none" strike="noStrike" dirty="0">
                <a:solidFill>
                  <a:srgbClr val="000000"/>
                </a:solidFill>
                <a:effectLst/>
              </a:rPr>
              <a:t>To fully understand Freud's developmental theories, it is essential to address his structural theory of the mind. According to this theory, the psyche (personality) consists of three psychic structures—the id, ego, and superego.</a:t>
            </a:r>
            <a:endParaRPr lang="en-US" dirty="0"/>
          </a:p>
        </p:txBody>
      </p:sp>
    </p:spTree>
    <p:extLst>
      <p:ext uri="{BB962C8B-B14F-4D97-AF65-F5344CB8AC3E}">
        <p14:creationId xmlns:p14="http://schemas.microsoft.com/office/powerpoint/2010/main" val="16682697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7C3349C8-C735-3111-9DEC-2335E0FD567D}"/>
              </a:ext>
            </a:extLst>
          </p:cNvPr>
          <p:cNvGraphicFramePr>
            <a:graphicFrameLocks noGrp="1"/>
          </p:cNvGraphicFramePr>
          <p:nvPr>
            <p:ph idx="1"/>
            <p:extLst>
              <p:ext uri="{D42A27DB-BD31-4B8C-83A1-F6EECF244321}">
                <p14:modId xmlns:p14="http://schemas.microsoft.com/office/powerpoint/2010/main" val="1962385593"/>
              </p:ext>
            </p:extLst>
          </p:nvPr>
        </p:nvGraphicFramePr>
        <p:xfrm>
          <a:off x="838200" y="1825625"/>
          <a:ext cx="10515597" cy="3749040"/>
        </p:xfrm>
        <a:graphic>
          <a:graphicData uri="http://schemas.openxmlformats.org/drawingml/2006/table">
            <a:tbl>
              <a:tblPr firstRow="1" bandRow="1">
                <a:tableStyleId>{5C22544A-7EE6-4342-B048-85BDC9FD1C3A}</a:tableStyleId>
              </a:tblPr>
              <a:tblGrid>
                <a:gridCol w="3505199">
                  <a:extLst>
                    <a:ext uri="{9D8B030D-6E8A-4147-A177-3AD203B41FA5}">
                      <a16:colId xmlns:a16="http://schemas.microsoft.com/office/drawing/2014/main" val="1715851745"/>
                    </a:ext>
                  </a:extLst>
                </a:gridCol>
                <a:gridCol w="3505199">
                  <a:extLst>
                    <a:ext uri="{9D8B030D-6E8A-4147-A177-3AD203B41FA5}">
                      <a16:colId xmlns:a16="http://schemas.microsoft.com/office/drawing/2014/main" val="2216633502"/>
                    </a:ext>
                  </a:extLst>
                </a:gridCol>
                <a:gridCol w="3505199">
                  <a:extLst>
                    <a:ext uri="{9D8B030D-6E8A-4147-A177-3AD203B41FA5}">
                      <a16:colId xmlns:a16="http://schemas.microsoft.com/office/drawing/2014/main" val="4090071807"/>
                    </a:ext>
                  </a:extLst>
                </a:gridCol>
              </a:tblGrid>
              <a:tr h="624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effectLst/>
                          <a:latin typeface="+mj-lt"/>
                        </a:rPr>
                        <a:t>Ego – Reality Principle</a:t>
                      </a:r>
                      <a:endParaRPr lang="en-GB" dirty="0">
                        <a:effectLst/>
                        <a:latin typeface="+mj-lt"/>
                      </a:endParaRPr>
                    </a:p>
                    <a:p>
                      <a:endParaRPr lang="en-US"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effectLst/>
                          <a:latin typeface="+mj-lt"/>
                        </a:rPr>
                        <a:t>Id – Pleasure Principle</a:t>
                      </a:r>
                      <a:endParaRPr lang="en-GB" dirty="0">
                        <a:effectLst/>
                        <a:latin typeface="+mj-lt"/>
                      </a:endParaRPr>
                    </a:p>
                    <a:p>
                      <a:endParaRPr lang="en-US" dirty="0"/>
                    </a:p>
                  </a:txBody>
                  <a:tcPr/>
                </a:tc>
                <a:tc>
                  <a:txBody>
                    <a:bodyPr/>
                    <a:lstStyle/>
                    <a:p>
                      <a:r>
                        <a:rPr lang="en-GB" b="1" i="0" dirty="0">
                          <a:effectLst/>
                          <a:latin typeface=".SFUI-Semibold"/>
                        </a:rPr>
                        <a:t>The</a:t>
                      </a:r>
                      <a:r>
                        <a:rPr lang="en-GB" b="0" i="0" dirty="0">
                          <a:effectLst/>
                          <a:latin typeface=".SFUI-Regular"/>
                        </a:rPr>
                        <a:t> </a:t>
                      </a:r>
                      <a:r>
                        <a:rPr lang="en-GB" b="1" i="0" dirty="0">
                          <a:effectLst/>
                          <a:latin typeface=".SFUI-Semibold"/>
                        </a:rPr>
                        <a:t>superego</a:t>
                      </a:r>
                      <a:endParaRPr lang="en-US" dirty="0"/>
                    </a:p>
                  </a:txBody>
                  <a:tcPr/>
                </a:tc>
                <a:extLst>
                  <a:ext uri="{0D108BD9-81ED-4DB2-BD59-A6C34878D82A}">
                    <a16:rowId xmlns:a16="http://schemas.microsoft.com/office/drawing/2014/main" val="2597907300"/>
                  </a:ext>
                </a:extLst>
              </a:tr>
              <a:tr h="624840">
                <a:tc>
                  <a:txBody>
                    <a:bodyPr/>
                    <a:lstStyle/>
                    <a:p>
                      <a:r>
                        <a:rPr lang="en-GB" sz="2000" b="0" i="0" dirty="0">
                          <a:effectLst/>
                          <a:latin typeface="+mj-lt"/>
                        </a:rPr>
                        <a:t>The ego develops as a child starts interacting with the real world. It operates based on the reality principle, which means it attempts to fulfil the id’s desires in a realistic and socially acceptable manner.</a:t>
                      </a:r>
                      <a:endParaRPr lang="en-GB" sz="2000" dirty="0">
                        <a:effectLst/>
                        <a:latin typeface="+mj-lt"/>
                      </a:endParaRPr>
                    </a:p>
                  </a:txBody>
                  <a:tcPr/>
                </a:tc>
                <a:tc>
                  <a:txBody>
                    <a:bodyPr/>
                    <a:lstStyle/>
                    <a:p>
                      <a:r>
                        <a:rPr lang="en-GB" b="0" i="0" dirty="0">
                          <a:effectLst/>
                          <a:latin typeface="+mj-lt"/>
                        </a:rPr>
                        <a:t>The id is the most primitive part of personality and is present from birth. It contains instinctual drives and desires such as hunger, aggression, and pleasure. The id operates according to the pleasure principle, meaning it seeks immediate satisfaction without considering reality or consequences.</a:t>
                      </a:r>
                      <a:endParaRPr lang="en-GB" dirty="0">
                        <a:effectLst/>
                        <a:latin typeface="+mj-lt"/>
                      </a:endParaRPr>
                    </a:p>
                    <a:p>
                      <a:endParaRPr lang="en-US" dirty="0"/>
                    </a:p>
                  </a:txBody>
                  <a:tcPr/>
                </a:tc>
                <a:tc>
                  <a:txBody>
                    <a:bodyPr/>
                    <a:lstStyle/>
                    <a:p>
                      <a:r>
                        <a:rPr lang="en-GB" b="0" i="0" dirty="0">
                          <a:effectLst/>
                          <a:latin typeface="+mj-lt"/>
                        </a:rPr>
                        <a:t>The superego, also known as the moral conscience, embodies a person’s internal moral standards. These values are acquired through the influence of parents, caregivers, and society during childhood.</a:t>
                      </a:r>
                      <a:endParaRPr lang="en-GB" dirty="0">
                        <a:effectLst/>
                        <a:latin typeface="+mj-lt"/>
                      </a:endParaRPr>
                    </a:p>
                  </a:txBody>
                  <a:tcPr/>
                </a:tc>
                <a:extLst>
                  <a:ext uri="{0D108BD9-81ED-4DB2-BD59-A6C34878D82A}">
                    <a16:rowId xmlns:a16="http://schemas.microsoft.com/office/drawing/2014/main" val="2688500176"/>
                  </a:ext>
                </a:extLst>
              </a:tr>
            </a:tbl>
          </a:graphicData>
        </a:graphic>
      </p:graphicFrame>
    </p:spTree>
    <p:extLst>
      <p:ext uri="{BB962C8B-B14F-4D97-AF65-F5344CB8AC3E}">
        <p14:creationId xmlns:p14="http://schemas.microsoft.com/office/powerpoint/2010/main" val="7923880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B7353-796D-8240-5DC0-6F3802D60A5A}"/>
              </a:ext>
            </a:extLst>
          </p:cNvPr>
          <p:cNvSpPr>
            <a:spLocks noGrp="1"/>
          </p:cNvSpPr>
          <p:nvPr>
            <p:ph type="title"/>
          </p:nvPr>
        </p:nvSpPr>
        <p:spPr/>
        <p:txBody>
          <a:bodyPr/>
          <a:lstStyle/>
          <a:p>
            <a:r>
              <a:rPr lang="en-GB" dirty="0"/>
              <a:t>Jenny’s situation </a:t>
            </a:r>
            <a:endParaRPr lang="en-US" dirty="0"/>
          </a:p>
        </p:txBody>
      </p:sp>
      <p:sp>
        <p:nvSpPr>
          <p:cNvPr id="3" name="Content Placeholder 2">
            <a:extLst>
              <a:ext uri="{FF2B5EF4-FFF2-40B4-BE49-F238E27FC236}">
                <a16:creationId xmlns:a16="http://schemas.microsoft.com/office/drawing/2014/main" id="{F89B6CDD-0BB8-DA76-74A6-46FD199BFB21}"/>
              </a:ext>
            </a:extLst>
          </p:cNvPr>
          <p:cNvSpPr>
            <a:spLocks noGrp="1"/>
          </p:cNvSpPr>
          <p:nvPr>
            <p:ph idx="1"/>
          </p:nvPr>
        </p:nvSpPr>
        <p:spPr/>
        <p:txBody>
          <a:bodyPr/>
          <a:lstStyle/>
          <a:p>
            <a:r>
              <a:rPr lang="en-GB" sz="2500" b="0" i="0" dirty="0">
                <a:effectLst/>
                <a:latin typeface="+mj-lt"/>
              </a:rPr>
              <a:t>Jenny, a 16-year-old girl, falls into the </a:t>
            </a:r>
            <a:r>
              <a:rPr lang="en-GB" sz="2500" i="0" dirty="0">
                <a:effectLst/>
                <a:latin typeface="+mj-lt"/>
              </a:rPr>
              <a:t>genital stage</a:t>
            </a:r>
            <a:r>
              <a:rPr lang="en-GB" sz="2500" b="0" i="0" dirty="0">
                <a:effectLst/>
                <a:latin typeface="+mj-lt"/>
              </a:rPr>
              <a:t> of Sigmund Freud’s theory of psychosexual development. This stage marks the development of mature relationships and emotional equilibrium in teenagers.</a:t>
            </a:r>
            <a:r>
              <a:rPr lang="en-GB" sz="2500" dirty="0">
                <a:latin typeface="+mj-lt"/>
              </a:rPr>
              <a:t> </a:t>
            </a:r>
            <a:r>
              <a:rPr lang="en-GB" sz="2500" b="0" i="0" dirty="0">
                <a:effectLst/>
                <a:latin typeface="+mj-lt"/>
              </a:rPr>
              <a:t>Jenny has been taking on the responsibilities of a caretaker since her father’s passing. She assists with household chores such as cooking, cleaning, shopping, and paperwork due to her mother’s mobility and memory issues. These tasks often lead to significant stress for Jenny.</a:t>
            </a:r>
            <a:endParaRPr lang="en-GB" sz="2500" dirty="0">
              <a:effectLst/>
              <a:latin typeface="+mj-lt"/>
            </a:endParaRPr>
          </a:p>
          <a:p>
            <a:endParaRPr lang="en-US" dirty="0"/>
          </a:p>
        </p:txBody>
      </p:sp>
    </p:spTree>
    <p:extLst>
      <p:ext uri="{BB962C8B-B14F-4D97-AF65-F5344CB8AC3E}">
        <p14:creationId xmlns:p14="http://schemas.microsoft.com/office/powerpoint/2010/main" val="17171693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0A195-060C-CB29-CB1E-FC913D9EFCC3}"/>
              </a:ext>
            </a:extLst>
          </p:cNvPr>
          <p:cNvSpPr>
            <a:spLocks noGrp="1"/>
          </p:cNvSpPr>
          <p:nvPr>
            <p:ph type="title"/>
          </p:nvPr>
        </p:nvSpPr>
        <p:spPr/>
        <p:txBody>
          <a:bodyPr/>
          <a:lstStyle/>
          <a:p>
            <a:r>
              <a:rPr lang="en-GB" dirty="0"/>
              <a:t>Jenny’s situation </a:t>
            </a:r>
            <a:endParaRPr lang="en-US" dirty="0"/>
          </a:p>
        </p:txBody>
      </p:sp>
      <p:sp>
        <p:nvSpPr>
          <p:cNvPr id="3" name="Content Placeholder 2">
            <a:extLst>
              <a:ext uri="{FF2B5EF4-FFF2-40B4-BE49-F238E27FC236}">
                <a16:creationId xmlns:a16="http://schemas.microsoft.com/office/drawing/2014/main" id="{CAC3F0D9-6C2C-7338-2E06-40F6B0E314BF}"/>
              </a:ext>
            </a:extLst>
          </p:cNvPr>
          <p:cNvSpPr>
            <a:spLocks noGrp="1"/>
          </p:cNvSpPr>
          <p:nvPr>
            <p:ph idx="1"/>
          </p:nvPr>
        </p:nvSpPr>
        <p:spPr/>
        <p:txBody>
          <a:bodyPr>
            <a:normAutofit/>
          </a:bodyPr>
          <a:lstStyle/>
          <a:p>
            <a:r>
              <a:rPr lang="en-GB" sz="2500" b="0" i="0" dirty="0">
                <a:effectLst/>
                <a:latin typeface="+mj-lt"/>
              </a:rPr>
              <a:t>According to Freud, if Jenny exhibits signs of </a:t>
            </a:r>
            <a:r>
              <a:rPr lang="en-GB" sz="2500" i="0" dirty="0">
                <a:effectLst/>
                <a:latin typeface="+mj-lt"/>
              </a:rPr>
              <a:t>anxiety, relationship difficulties, or emotional instability, it may be indicative of unresolved problems from earlier childhood stages.</a:t>
            </a:r>
            <a:endParaRPr lang="en-GB" sz="2500" dirty="0">
              <a:effectLst/>
              <a:latin typeface="+mj-lt"/>
            </a:endParaRPr>
          </a:p>
          <a:p>
            <a:r>
              <a:rPr lang="en-GB" sz="2500" i="0" dirty="0">
                <a:effectLst/>
                <a:latin typeface="+mj-lt"/>
              </a:rPr>
              <a:t>Examples:</a:t>
            </a:r>
            <a:endParaRPr lang="en-GB" sz="2500" dirty="0">
              <a:effectLst/>
              <a:latin typeface="+mj-lt"/>
            </a:endParaRPr>
          </a:p>
          <a:p>
            <a:r>
              <a:rPr lang="en-GB" sz="2500" b="0" i="0" dirty="0">
                <a:effectLst/>
                <a:latin typeface="+mj-lt"/>
              </a:rPr>
              <a:t> • </a:t>
            </a:r>
            <a:r>
              <a:rPr lang="en-GB" sz="2500" b="1" i="0" dirty="0">
                <a:effectLst/>
                <a:latin typeface="+mj-lt"/>
              </a:rPr>
              <a:t>Oral fixation</a:t>
            </a:r>
            <a:r>
              <a:rPr lang="en-GB" sz="2500" b="0" i="0" dirty="0">
                <a:effectLst/>
                <a:latin typeface="+mj-lt"/>
              </a:rPr>
              <a:t> → feeling dependent or insecure</a:t>
            </a:r>
            <a:endParaRPr lang="en-GB" sz="2500" dirty="0">
              <a:effectLst/>
              <a:latin typeface="+mj-lt"/>
            </a:endParaRPr>
          </a:p>
          <a:p>
            <a:r>
              <a:rPr lang="en-GB" sz="2500" b="0" i="0" dirty="0">
                <a:effectLst/>
                <a:latin typeface="+mj-lt"/>
              </a:rPr>
              <a:t> • </a:t>
            </a:r>
            <a:r>
              <a:rPr lang="en-GB" sz="2500" b="1" i="0" dirty="0">
                <a:effectLst/>
                <a:latin typeface="+mj-lt"/>
              </a:rPr>
              <a:t>Anal fixation</a:t>
            </a:r>
            <a:r>
              <a:rPr lang="en-GB" sz="2500" b="0" i="0" dirty="0">
                <a:effectLst/>
                <a:latin typeface="+mj-lt"/>
              </a:rPr>
              <a:t> → needing control or being a perfectionist</a:t>
            </a:r>
            <a:endParaRPr lang="en-GB" sz="2500" dirty="0">
              <a:latin typeface="+mj-lt"/>
            </a:endParaRPr>
          </a:p>
          <a:p>
            <a:r>
              <a:rPr lang="en-GB" sz="2500" b="0" i="0" dirty="0">
                <a:effectLst/>
                <a:latin typeface="+mj-lt"/>
              </a:rPr>
              <a:t>Jenny might also employ </a:t>
            </a:r>
            <a:r>
              <a:rPr lang="en-GB" sz="2500" i="0" dirty="0">
                <a:effectLst/>
                <a:latin typeface="+mj-lt"/>
              </a:rPr>
              <a:t>defence mechanisms </a:t>
            </a:r>
            <a:r>
              <a:rPr lang="en-GB" sz="2500" b="0" i="0" dirty="0">
                <a:effectLst/>
                <a:latin typeface="+mj-lt"/>
              </a:rPr>
              <a:t>such as </a:t>
            </a:r>
            <a:r>
              <a:rPr lang="en-GB" sz="2500" i="0" dirty="0">
                <a:effectLst/>
                <a:latin typeface="+mj-lt"/>
              </a:rPr>
              <a:t>repression</a:t>
            </a:r>
            <a:r>
              <a:rPr lang="en-GB" sz="2500" b="0" i="0" dirty="0">
                <a:effectLst/>
                <a:latin typeface="+mj-lt"/>
              </a:rPr>
              <a:t> (pushing away her feelings) or </a:t>
            </a:r>
            <a:r>
              <a:rPr lang="en-GB" sz="2500" i="0" dirty="0">
                <a:effectLst/>
                <a:latin typeface="+mj-lt"/>
              </a:rPr>
              <a:t>projection</a:t>
            </a:r>
            <a:r>
              <a:rPr lang="en-GB" sz="2500" b="0" i="0" dirty="0">
                <a:effectLst/>
                <a:latin typeface="+mj-lt"/>
              </a:rPr>
              <a:t> (blaming others for her emotions) to cope with stress.</a:t>
            </a:r>
            <a:endParaRPr lang="en-GB" sz="2500" dirty="0">
              <a:effectLst/>
              <a:latin typeface="+mj-lt"/>
            </a:endParaRPr>
          </a:p>
          <a:p>
            <a:endParaRPr lang="en-US" dirty="0"/>
          </a:p>
        </p:txBody>
      </p:sp>
    </p:spTree>
    <p:extLst>
      <p:ext uri="{BB962C8B-B14F-4D97-AF65-F5344CB8AC3E}">
        <p14:creationId xmlns:p14="http://schemas.microsoft.com/office/powerpoint/2010/main" val="27165394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AD9C4-2521-DCB7-1E6E-1EC3A3E54AB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C0A1F15-2B6F-3DC4-0A13-B27D439F2F08}"/>
              </a:ext>
            </a:extLst>
          </p:cNvPr>
          <p:cNvSpPr>
            <a:spLocks noGrp="1"/>
          </p:cNvSpPr>
          <p:nvPr>
            <p:ph idx="1"/>
          </p:nvPr>
        </p:nvSpPr>
        <p:spPr/>
        <p:txBody>
          <a:bodyPr>
            <a:normAutofit fontScale="47500" lnSpcReduction="20000"/>
          </a:bodyPr>
          <a:lstStyle/>
          <a:p>
            <a:r>
              <a:rPr lang="en-GB" sz="3800" b="0" i="0" dirty="0" err="1">
                <a:solidFill>
                  <a:srgbClr val="000000"/>
                </a:solidFill>
                <a:effectLst/>
                <a:latin typeface="+mj-lt"/>
              </a:rPr>
              <a:t>Bowlby</a:t>
            </a:r>
            <a:r>
              <a:rPr lang="en-GB" sz="3800" b="0" i="0" dirty="0">
                <a:solidFill>
                  <a:srgbClr val="000000"/>
                </a:solidFill>
                <a:effectLst/>
                <a:latin typeface="+mj-lt"/>
              </a:rPr>
              <a:t>, J. (1969) Attachment and loss. New York: Basic Books.</a:t>
            </a:r>
          </a:p>
          <a:p>
            <a:endParaRPr lang="en-GB" sz="3800" dirty="0">
              <a:solidFill>
                <a:srgbClr val="000000"/>
              </a:solidFill>
              <a:effectLst/>
              <a:latin typeface="+mj-lt"/>
            </a:endParaRPr>
          </a:p>
          <a:p>
            <a:r>
              <a:rPr lang="en-GB" sz="3800" b="0" i="0" dirty="0">
                <a:solidFill>
                  <a:srgbClr val="000000"/>
                </a:solidFill>
                <a:effectLst/>
                <a:latin typeface="+mj-lt"/>
              </a:rPr>
              <a:t>Corey, G. (2021) Theory and practice of counselling and psychotherapy. 10th </a:t>
            </a:r>
            <a:r>
              <a:rPr lang="en-GB" sz="3800" b="0" i="0" dirty="0" err="1">
                <a:solidFill>
                  <a:srgbClr val="000000"/>
                </a:solidFill>
                <a:effectLst/>
                <a:latin typeface="+mj-lt"/>
              </a:rPr>
              <a:t>edn</a:t>
            </a:r>
            <a:r>
              <a:rPr lang="en-GB" sz="3800" b="0" i="0" dirty="0">
                <a:solidFill>
                  <a:srgbClr val="000000"/>
                </a:solidFill>
                <a:effectLst/>
                <a:latin typeface="+mj-lt"/>
              </a:rPr>
              <a:t>. Boston, MA: </a:t>
            </a:r>
            <a:r>
              <a:rPr lang="en-GB" sz="3800" b="0" i="0" dirty="0" err="1">
                <a:solidFill>
                  <a:srgbClr val="000000"/>
                </a:solidFill>
                <a:effectLst/>
                <a:latin typeface="+mj-lt"/>
              </a:rPr>
              <a:t>Cengage</a:t>
            </a:r>
            <a:r>
              <a:rPr lang="en-GB" sz="3800" b="0" i="0" dirty="0">
                <a:solidFill>
                  <a:srgbClr val="000000"/>
                </a:solidFill>
                <a:effectLst/>
                <a:latin typeface="+mj-lt"/>
              </a:rPr>
              <a:t> Learning.</a:t>
            </a:r>
            <a:br>
              <a:rPr lang="en-GB" sz="3800" dirty="0">
                <a:solidFill>
                  <a:srgbClr val="000000"/>
                </a:solidFill>
                <a:effectLst/>
                <a:latin typeface="+mj-lt"/>
              </a:rPr>
            </a:br>
            <a:endParaRPr lang="en-GB" sz="3800" dirty="0">
              <a:solidFill>
                <a:srgbClr val="000000"/>
              </a:solidFill>
              <a:effectLst/>
              <a:latin typeface="+mj-lt"/>
            </a:endParaRPr>
          </a:p>
          <a:p>
            <a:r>
              <a:rPr lang="en-GB" sz="3800" b="0" i="0" dirty="0">
                <a:solidFill>
                  <a:srgbClr val="000000"/>
                </a:solidFill>
                <a:effectLst/>
                <a:latin typeface="+mj-lt"/>
              </a:rPr>
              <a:t>Freud, S. (1905) Three essays on the theory of sexuality. Leipzig and Vienna: Franz </a:t>
            </a:r>
            <a:r>
              <a:rPr lang="en-GB" sz="3800" b="0" i="0" dirty="0" err="1">
                <a:solidFill>
                  <a:srgbClr val="000000"/>
                </a:solidFill>
                <a:effectLst/>
                <a:latin typeface="+mj-lt"/>
              </a:rPr>
              <a:t>Deuticke</a:t>
            </a:r>
            <a:r>
              <a:rPr lang="en-GB" sz="3800" b="0" i="0" dirty="0">
                <a:solidFill>
                  <a:srgbClr val="000000"/>
                </a:solidFill>
                <a:effectLst/>
                <a:latin typeface="+mj-lt"/>
              </a:rPr>
              <a:t>.</a:t>
            </a:r>
            <a:br>
              <a:rPr lang="en-GB" sz="3800" dirty="0">
                <a:solidFill>
                  <a:srgbClr val="000000"/>
                </a:solidFill>
                <a:effectLst/>
                <a:latin typeface="+mj-lt"/>
              </a:rPr>
            </a:br>
            <a:endParaRPr lang="en-GB" sz="3800" dirty="0">
              <a:solidFill>
                <a:srgbClr val="000000"/>
              </a:solidFill>
              <a:effectLst/>
              <a:latin typeface="+mj-lt"/>
            </a:endParaRPr>
          </a:p>
          <a:p>
            <a:r>
              <a:rPr lang="en-GB" sz="3800" b="0" i="0" dirty="0">
                <a:solidFill>
                  <a:srgbClr val="000000"/>
                </a:solidFill>
                <a:effectLst/>
                <a:latin typeface="+mj-lt"/>
              </a:rPr>
              <a:t>Gross, R. (2020) Psychology: The science of mind and behaviour. 8th </a:t>
            </a:r>
            <a:r>
              <a:rPr lang="en-GB" sz="3800" b="0" i="0" dirty="0" err="1">
                <a:solidFill>
                  <a:srgbClr val="000000"/>
                </a:solidFill>
                <a:effectLst/>
                <a:latin typeface="+mj-lt"/>
              </a:rPr>
              <a:t>edn</a:t>
            </a:r>
            <a:r>
              <a:rPr lang="en-GB" sz="3800" b="0" i="0" dirty="0">
                <a:solidFill>
                  <a:srgbClr val="000000"/>
                </a:solidFill>
                <a:effectLst/>
                <a:latin typeface="+mj-lt"/>
              </a:rPr>
              <a:t>. London: </a:t>
            </a:r>
            <a:r>
              <a:rPr lang="en-GB" sz="3800" b="0" i="0" dirty="0" err="1">
                <a:solidFill>
                  <a:srgbClr val="000000"/>
                </a:solidFill>
                <a:effectLst/>
                <a:latin typeface="+mj-lt"/>
              </a:rPr>
              <a:t>Hodder</a:t>
            </a:r>
            <a:r>
              <a:rPr lang="en-GB" sz="3800" b="0" i="0" dirty="0">
                <a:solidFill>
                  <a:srgbClr val="000000"/>
                </a:solidFill>
                <a:effectLst/>
                <a:latin typeface="+mj-lt"/>
              </a:rPr>
              <a:t> Education.</a:t>
            </a:r>
          </a:p>
          <a:p>
            <a:endParaRPr lang="en-GB" sz="3800" dirty="0">
              <a:solidFill>
                <a:srgbClr val="000000"/>
              </a:solidFill>
              <a:effectLst/>
              <a:latin typeface="+mj-lt"/>
            </a:endParaRPr>
          </a:p>
          <a:p>
            <a:r>
              <a:rPr lang="en-GB" sz="3800" b="0" i="0" dirty="0">
                <a:solidFill>
                  <a:srgbClr val="000000"/>
                </a:solidFill>
                <a:effectLst/>
                <a:latin typeface="+mj-lt"/>
              </a:rPr>
              <a:t>Health Education England (</a:t>
            </a:r>
            <a:r>
              <a:rPr lang="en-GB" sz="3800" b="0" i="0" dirty="0" err="1">
                <a:solidFill>
                  <a:srgbClr val="000000"/>
                </a:solidFill>
                <a:effectLst/>
                <a:latin typeface="+mj-lt"/>
              </a:rPr>
              <a:t>HEE</a:t>
            </a:r>
            <a:r>
              <a:rPr lang="en-GB" sz="3800" b="0" i="0" dirty="0">
                <a:solidFill>
                  <a:srgbClr val="000000"/>
                </a:solidFill>
                <a:effectLst/>
                <a:latin typeface="+mj-lt"/>
              </a:rPr>
              <a:t>) (n.d.) Multidisciplinary team (MDT) toolkit. NHS England. Available at: https://</a:t>
            </a:r>
            <a:r>
              <a:rPr lang="en-GB" sz="3800" b="0" i="0" dirty="0" err="1">
                <a:solidFill>
                  <a:srgbClr val="000000"/>
                </a:solidFill>
                <a:effectLst/>
                <a:latin typeface="+mj-lt"/>
              </a:rPr>
              <a:t>www.hee.nhs.uk</a:t>
            </a:r>
            <a:r>
              <a:rPr lang="en-GB" sz="3800" b="0" i="0" dirty="0">
                <a:solidFill>
                  <a:srgbClr val="000000"/>
                </a:solidFill>
                <a:effectLst/>
                <a:latin typeface="+mj-lt"/>
              </a:rPr>
              <a:t>/our-work/workforce-transformation/multidisciplinary-team-</a:t>
            </a:r>
            <a:r>
              <a:rPr lang="en-GB" sz="3800" b="0" i="0" dirty="0" err="1">
                <a:solidFill>
                  <a:srgbClr val="000000"/>
                </a:solidFill>
                <a:effectLst/>
                <a:latin typeface="+mj-lt"/>
              </a:rPr>
              <a:t>mdt-toolkit</a:t>
            </a:r>
            <a:r>
              <a:rPr lang="en-GB" sz="3800" b="0" i="0" dirty="0">
                <a:solidFill>
                  <a:srgbClr val="000000"/>
                </a:solidFill>
                <a:effectLst/>
                <a:latin typeface="+mj-lt"/>
              </a:rPr>
              <a:t> (Accessed: 18 December 2025).</a:t>
            </a:r>
          </a:p>
          <a:p>
            <a:endParaRPr lang="en-GB" sz="3800" dirty="0">
              <a:solidFill>
                <a:srgbClr val="000000"/>
              </a:solidFill>
              <a:effectLst/>
              <a:latin typeface="+mj-lt"/>
            </a:endParaRPr>
          </a:p>
          <a:p>
            <a:r>
              <a:rPr lang="en-GB" sz="3800" b="0" i="0" dirty="0">
                <a:solidFill>
                  <a:srgbClr val="000000"/>
                </a:solidFill>
                <a:effectLst/>
                <a:latin typeface="+mj-lt"/>
              </a:rPr>
              <a:t>McLeod, J. (2019) An introduction to counselling. 6th </a:t>
            </a:r>
            <a:r>
              <a:rPr lang="en-GB" sz="3800" b="0" i="0" dirty="0" err="1">
                <a:solidFill>
                  <a:srgbClr val="000000"/>
                </a:solidFill>
                <a:effectLst/>
                <a:latin typeface="+mj-lt"/>
              </a:rPr>
              <a:t>edn</a:t>
            </a:r>
            <a:r>
              <a:rPr lang="en-GB" sz="3800" b="0" i="0" dirty="0">
                <a:solidFill>
                  <a:srgbClr val="000000"/>
                </a:solidFill>
                <a:effectLst/>
                <a:latin typeface="+mj-lt"/>
              </a:rPr>
              <a:t>. Maidenhead: Open University Press.</a:t>
            </a:r>
            <a:endParaRPr lang="en-GB" sz="3800" dirty="0">
              <a:solidFill>
                <a:srgbClr val="000000"/>
              </a:solidFill>
              <a:effectLst/>
              <a:latin typeface="+mj-lt"/>
            </a:endParaRPr>
          </a:p>
          <a:p>
            <a:r>
              <a:rPr lang="en-GB" sz="3800" b="0" i="0" dirty="0" err="1">
                <a:solidFill>
                  <a:srgbClr val="000000"/>
                </a:solidFill>
                <a:effectLst/>
                <a:latin typeface="+mj-lt"/>
              </a:rPr>
              <a:t>Shaffer</a:t>
            </a:r>
            <a:r>
              <a:rPr lang="en-GB" sz="3800" b="0" i="0" dirty="0">
                <a:solidFill>
                  <a:srgbClr val="000000"/>
                </a:solidFill>
                <a:effectLst/>
                <a:latin typeface="+mj-lt"/>
              </a:rPr>
              <a:t>, D.R. </a:t>
            </a:r>
            <a:endParaRPr lang="en-GB" sz="3800" dirty="0">
              <a:solidFill>
                <a:srgbClr val="000000"/>
              </a:solidFill>
              <a:effectLst/>
              <a:latin typeface="+mj-lt"/>
            </a:endParaRPr>
          </a:p>
          <a:p>
            <a:pPr marL="0" indent="0">
              <a:buNone/>
            </a:pPr>
            <a:endParaRPr lang="en-GB" dirty="0"/>
          </a:p>
        </p:txBody>
      </p:sp>
    </p:spTree>
    <p:extLst>
      <p:ext uri="{BB962C8B-B14F-4D97-AF65-F5344CB8AC3E}">
        <p14:creationId xmlns:p14="http://schemas.microsoft.com/office/powerpoint/2010/main" val="41163888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21</TotalTime>
  <Words>185</Words>
  <Application>Microsoft Office PowerPoint</Application>
  <PresentationFormat>Widescreen</PresentationFormat>
  <Paragraphs>12</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  Student name Anzhelika Volosianko  Student number 2440645 Lecturer’s name Farah Wiita  </vt:lpstr>
      <vt:lpstr>Introduction </vt:lpstr>
      <vt:lpstr>Outline of Freud’s Theory </vt:lpstr>
      <vt:lpstr>Freud’s Theory </vt:lpstr>
      <vt:lpstr>Early years development </vt:lpstr>
      <vt:lpstr>PowerPoint Presentation</vt:lpstr>
      <vt:lpstr>Jenny’s situation </vt:lpstr>
      <vt:lpstr>Jenny’s situation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Student name Anzhelika Volosianko  Student number 2440645 Lecturer’s name Farah Wiita  </dc:title>
  <dc:creator>Farah Wiita</dc:creator>
  <cp:lastModifiedBy>Anzhelika Volosianko (2440645)</cp:lastModifiedBy>
  <cp:revision>4</cp:revision>
  <dcterms:created xsi:type="dcterms:W3CDTF">2025-10-14T20:52:47Z</dcterms:created>
  <dcterms:modified xsi:type="dcterms:W3CDTF">2026-03-16T07:53:56Z</dcterms:modified>
</cp:coreProperties>
</file>