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4" r:id="rId9"/>
    <p:sldId id="270" r:id="rId10"/>
    <p:sldId id="271" r:id="rId11"/>
    <p:sldId id="265" r:id="rId12"/>
    <p:sldId id="266"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EE7312-95BE-4DB5-8180-BF0D67C9169F}" v="13" dt="2019-03-18T18:20:04.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32" autoAdjust="0"/>
    <p:restoredTop sz="94660"/>
  </p:normalViewPr>
  <p:slideViewPr>
    <p:cSldViewPr snapToGrid="0">
      <p:cViewPr varScale="1">
        <p:scale>
          <a:sx n="82" d="100"/>
          <a:sy n="82" d="100"/>
        </p:scale>
        <p:origin x="96"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39EE7312-95BE-4DB5-8180-BF0D67C9169F}"/>
    <pc:docChg chg="custSel modSld">
      <pc:chgData name="Deborah Jenkins" userId="3cd02ba5-e528-4585-978d-4fde2b47730a" providerId="ADAL" clId="{39EE7312-95BE-4DB5-8180-BF0D67C9169F}" dt="2019-03-18T18:47:54.098" v="177" actId="27636"/>
      <pc:docMkLst>
        <pc:docMk/>
      </pc:docMkLst>
      <pc:sldChg chg="modSp">
        <pc:chgData name="Deborah Jenkins" userId="3cd02ba5-e528-4585-978d-4fde2b47730a" providerId="ADAL" clId="{39EE7312-95BE-4DB5-8180-BF0D67C9169F}" dt="2019-03-18T18:00:48.214" v="5" actId="20577"/>
        <pc:sldMkLst>
          <pc:docMk/>
          <pc:sldMk cId="2235272482" sldId="257"/>
        </pc:sldMkLst>
        <pc:spChg chg="mod">
          <ac:chgData name="Deborah Jenkins" userId="3cd02ba5-e528-4585-978d-4fde2b47730a" providerId="ADAL" clId="{39EE7312-95BE-4DB5-8180-BF0D67C9169F}" dt="2019-03-18T18:00:48.214" v="5" actId="20577"/>
          <ac:spMkLst>
            <pc:docMk/>
            <pc:sldMk cId="2235272482" sldId="257"/>
            <ac:spMk id="3" creationId="{00000000-0000-0000-0000-000000000000}"/>
          </ac:spMkLst>
        </pc:spChg>
      </pc:sldChg>
      <pc:sldChg chg="modSp">
        <pc:chgData name="Deborah Jenkins" userId="3cd02ba5-e528-4585-978d-4fde2b47730a" providerId="ADAL" clId="{39EE7312-95BE-4DB5-8180-BF0D67C9169F}" dt="2019-03-18T18:01:05.415" v="8" actId="1076"/>
        <pc:sldMkLst>
          <pc:docMk/>
          <pc:sldMk cId="1176495565" sldId="259"/>
        </pc:sldMkLst>
        <pc:picChg chg="mod">
          <ac:chgData name="Deborah Jenkins" userId="3cd02ba5-e528-4585-978d-4fde2b47730a" providerId="ADAL" clId="{39EE7312-95BE-4DB5-8180-BF0D67C9169F}" dt="2019-03-18T18:01:05.415" v="8" actId="1076"/>
          <ac:picMkLst>
            <pc:docMk/>
            <pc:sldMk cId="1176495565" sldId="259"/>
            <ac:picMk id="4" creationId="{00000000-0000-0000-0000-000000000000}"/>
          </ac:picMkLst>
        </pc:picChg>
      </pc:sldChg>
      <pc:sldChg chg="modSp">
        <pc:chgData name="Deborah Jenkins" userId="3cd02ba5-e528-4585-978d-4fde2b47730a" providerId="ADAL" clId="{39EE7312-95BE-4DB5-8180-BF0D67C9169F}" dt="2019-03-18T18:01:39.073" v="9" actId="207"/>
        <pc:sldMkLst>
          <pc:docMk/>
          <pc:sldMk cId="3779906448" sldId="261"/>
        </pc:sldMkLst>
        <pc:spChg chg="mod">
          <ac:chgData name="Deborah Jenkins" userId="3cd02ba5-e528-4585-978d-4fde2b47730a" providerId="ADAL" clId="{39EE7312-95BE-4DB5-8180-BF0D67C9169F}" dt="2019-03-18T18:01:39.073" v="9" actId="207"/>
          <ac:spMkLst>
            <pc:docMk/>
            <pc:sldMk cId="3779906448" sldId="261"/>
            <ac:spMk id="3" creationId="{00000000-0000-0000-0000-000000000000}"/>
          </ac:spMkLst>
        </pc:spChg>
      </pc:sldChg>
      <pc:sldChg chg="modSp">
        <pc:chgData name="Deborah Jenkins" userId="3cd02ba5-e528-4585-978d-4fde2b47730a" providerId="ADAL" clId="{39EE7312-95BE-4DB5-8180-BF0D67C9169F}" dt="2019-03-18T18:02:22.575" v="11" actId="207"/>
        <pc:sldMkLst>
          <pc:docMk/>
          <pc:sldMk cId="1859457948" sldId="263"/>
        </pc:sldMkLst>
        <pc:spChg chg="mod">
          <ac:chgData name="Deborah Jenkins" userId="3cd02ba5-e528-4585-978d-4fde2b47730a" providerId="ADAL" clId="{39EE7312-95BE-4DB5-8180-BF0D67C9169F}" dt="2019-03-18T18:02:22.575" v="11" actId="207"/>
          <ac:spMkLst>
            <pc:docMk/>
            <pc:sldMk cId="1859457948" sldId="263"/>
            <ac:spMk id="3" creationId="{00000000-0000-0000-0000-000000000000}"/>
          </ac:spMkLst>
        </pc:spChg>
      </pc:sldChg>
      <pc:sldChg chg="modSp">
        <pc:chgData name="Deborah Jenkins" userId="3cd02ba5-e528-4585-978d-4fde2b47730a" providerId="ADAL" clId="{39EE7312-95BE-4DB5-8180-BF0D67C9169F}" dt="2019-03-18T18:03:04.399" v="17" actId="1076"/>
        <pc:sldMkLst>
          <pc:docMk/>
          <pc:sldMk cId="2508576532" sldId="264"/>
        </pc:sldMkLst>
        <pc:spChg chg="mod">
          <ac:chgData name="Deborah Jenkins" userId="3cd02ba5-e528-4585-978d-4fde2b47730a" providerId="ADAL" clId="{39EE7312-95BE-4DB5-8180-BF0D67C9169F}" dt="2019-03-18T18:02:51.806" v="14" actId="27636"/>
          <ac:spMkLst>
            <pc:docMk/>
            <pc:sldMk cId="2508576532" sldId="264"/>
            <ac:spMk id="3" creationId="{00000000-0000-0000-0000-000000000000}"/>
          </ac:spMkLst>
        </pc:spChg>
        <pc:picChg chg="mod">
          <ac:chgData name="Deborah Jenkins" userId="3cd02ba5-e528-4585-978d-4fde2b47730a" providerId="ADAL" clId="{39EE7312-95BE-4DB5-8180-BF0D67C9169F}" dt="2019-03-18T18:03:04.399" v="17" actId="1076"/>
          <ac:picMkLst>
            <pc:docMk/>
            <pc:sldMk cId="2508576532" sldId="264"/>
            <ac:picMk id="4" creationId="{00000000-0000-0000-0000-000000000000}"/>
          </ac:picMkLst>
        </pc:picChg>
      </pc:sldChg>
      <pc:sldChg chg="modSp">
        <pc:chgData name="Deborah Jenkins" userId="3cd02ba5-e528-4585-978d-4fde2b47730a" providerId="ADAL" clId="{39EE7312-95BE-4DB5-8180-BF0D67C9169F}" dt="2019-03-18T18:12:58.926" v="100" actId="207"/>
        <pc:sldMkLst>
          <pc:docMk/>
          <pc:sldMk cId="3597192045" sldId="265"/>
        </pc:sldMkLst>
        <pc:spChg chg="mod">
          <ac:chgData name="Deborah Jenkins" userId="3cd02ba5-e528-4585-978d-4fde2b47730a" providerId="ADAL" clId="{39EE7312-95BE-4DB5-8180-BF0D67C9169F}" dt="2019-03-18T18:12:58.926" v="100" actId="207"/>
          <ac:spMkLst>
            <pc:docMk/>
            <pc:sldMk cId="3597192045" sldId="265"/>
            <ac:spMk id="3" creationId="{00000000-0000-0000-0000-000000000000}"/>
          </ac:spMkLst>
        </pc:spChg>
      </pc:sldChg>
      <pc:sldChg chg="modSp">
        <pc:chgData name="Deborah Jenkins" userId="3cd02ba5-e528-4585-978d-4fde2b47730a" providerId="ADAL" clId="{39EE7312-95BE-4DB5-8180-BF0D67C9169F}" dt="2019-03-18T18:17:44.342" v="104" actId="20577"/>
        <pc:sldMkLst>
          <pc:docMk/>
          <pc:sldMk cId="3762583641" sldId="266"/>
        </pc:sldMkLst>
        <pc:spChg chg="mod">
          <ac:chgData name="Deborah Jenkins" userId="3cd02ba5-e528-4585-978d-4fde2b47730a" providerId="ADAL" clId="{39EE7312-95BE-4DB5-8180-BF0D67C9169F}" dt="2019-03-18T18:13:08.279" v="102" actId="20577"/>
          <ac:spMkLst>
            <pc:docMk/>
            <pc:sldMk cId="3762583641" sldId="266"/>
            <ac:spMk id="2" creationId="{00000000-0000-0000-0000-000000000000}"/>
          </ac:spMkLst>
        </pc:spChg>
        <pc:spChg chg="mod">
          <ac:chgData name="Deborah Jenkins" userId="3cd02ba5-e528-4585-978d-4fde2b47730a" providerId="ADAL" clId="{39EE7312-95BE-4DB5-8180-BF0D67C9169F}" dt="2019-03-18T18:17:44.342" v="104" actId="20577"/>
          <ac:spMkLst>
            <pc:docMk/>
            <pc:sldMk cId="3762583641" sldId="266"/>
            <ac:spMk id="3" creationId="{00000000-0000-0000-0000-000000000000}"/>
          </ac:spMkLst>
        </pc:spChg>
      </pc:sldChg>
      <pc:sldChg chg="modSp">
        <pc:chgData name="Deborah Jenkins" userId="3cd02ba5-e528-4585-978d-4fde2b47730a" providerId="ADAL" clId="{39EE7312-95BE-4DB5-8180-BF0D67C9169F}" dt="2019-03-18T18:18:18.032" v="106" actId="113"/>
        <pc:sldMkLst>
          <pc:docMk/>
          <pc:sldMk cId="2044692437" sldId="267"/>
        </pc:sldMkLst>
        <pc:spChg chg="mod">
          <ac:chgData name="Deborah Jenkins" userId="3cd02ba5-e528-4585-978d-4fde2b47730a" providerId="ADAL" clId="{39EE7312-95BE-4DB5-8180-BF0D67C9169F}" dt="2019-03-18T18:18:18.032" v="106" actId="113"/>
          <ac:spMkLst>
            <pc:docMk/>
            <pc:sldMk cId="2044692437" sldId="267"/>
            <ac:spMk id="2" creationId="{00000000-0000-0000-0000-000000000000}"/>
          </ac:spMkLst>
        </pc:spChg>
      </pc:sldChg>
      <pc:sldChg chg="modSp">
        <pc:chgData name="Deborah Jenkins" userId="3cd02ba5-e528-4585-978d-4fde2b47730a" providerId="ADAL" clId="{39EE7312-95BE-4DB5-8180-BF0D67C9169F}" dt="2019-03-18T18:19:22.754" v="126" actId="1076"/>
        <pc:sldMkLst>
          <pc:docMk/>
          <pc:sldMk cId="3688947173" sldId="268"/>
        </pc:sldMkLst>
        <pc:spChg chg="mod">
          <ac:chgData name="Deborah Jenkins" userId="3cd02ba5-e528-4585-978d-4fde2b47730a" providerId="ADAL" clId="{39EE7312-95BE-4DB5-8180-BF0D67C9169F}" dt="2019-03-18T18:19:17.323" v="124" actId="1076"/>
          <ac:spMkLst>
            <pc:docMk/>
            <pc:sldMk cId="3688947173" sldId="268"/>
            <ac:spMk id="2" creationId="{00000000-0000-0000-0000-000000000000}"/>
          </ac:spMkLst>
        </pc:spChg>
        <pc:spChg chg="mod">
          <ac:chgData name="Deborah Jenkins" userId="3cd02ba5-e528-4585-978d-4fde2b47730a" providerId="ADAL" clId="{39EE7312-95BE-4DB5-8180-BF0D67C9169F}" dt="2019-03-18T18:19:14.311" v="123" actId="1076"/>
          <ac:spMkLst>
            <pc:docMk/>
            <pc:sldMk cId="3688947173" sldId="268"/>
            <ac:spMk id="3" creationId="{00000000-0000-0000-0000-000000000000}"/>
          </ac:spMkLst>
        </pc:spChg>
        <pc:picChg chg="mod">
          <ac:chgData name="Deborah Jenkins" userId="3cd02ba5-e528-4585-978d-4fde2b47730a" providerId="ADAL" clId="{39EE7312-95BE-4DB5-8180-BF0D67C9169F}" dt="2019-03-18T18:19:22.754" v="126" actId="1076"/>
          <ac:picMkLst>
            <pc:docMk/>
            <pc:sldMk cId="3688947173" sldId="268"/>
            <ac:picMk id="4" creationId="{00000000-0000-0000-0000-000000000000}"/>
          </ac:picMkLst>
        </pc:picChg>
      </pc:sldChg>
      <pc:sldChg chg="modSp">
        <pc:chgData name="Deborah Jenkins" userId="3cd02ba5-e528-4585-978d-4fde2b47730a" providerId="ADAL" clId="{39EE7312-95BE-4DB5-8180-BF0D67C9169F}" dt="2019-03-18T18:47:54.098" v="177" actId="27636"/>
        <pc:sldMkLst>
          <pc:docMk/>
          <pc:sldMk cId="1864923730" sldId="269"/>
        </pc:sldMkLst>
        <pc:spChg chg="mod">
          <ac:chgData name="Deborah Jenkins" userId="3cd02ba5-e528-4585-978d-4fde2b47730a" providerId="ADAL" clId="{39EE7312-95BE-4DB5-8180-BF0D67C9169F}" dt="2019-03-18T18:47:37.036" v="172" actId="255"/>
          <ac:spMkLst>
            <pc:docMk/>
            <pc:sldMk cId="1864923730" sldId="269"/>
            <ac:spMk id="2" creationId="{00000000-0000-0000-0000-000000000000}"/>
          </ac:spMkLst>
        </pc:spChg>
        <pc:spChg chg="mod">
          <ac:chgData name="Deborah Jenkins" userId="3cd02ba5-e528-4585-978d-4fde2b47730a" providerId="ADAL" clId="{39EE7312-95BE-4DB5-8180-BF0D67C9169F}" dt="2019-03-18T18:47:54.098" v="177" actId="27636"/>
          <ac:spMkLst>
            <pc:docMk/>
            <pc:sldMk cId="1864923730" sldId="269"/>
            <ac:spMk id="3" creationId="{00000000-0000-0000-0000-000000000000}"/>
          </ac:spMkLst>
        </pc:spChg>
        <pc:picChg chg="mod">
          <ac:chgData name="Deborah Jenkins" userId="3cd02ba5-e528-4585-978d-4fde2b47730a" providerId="ADAL" clId="{39EE7312-95BE-4DB5-8180-BF0D67C9169F}" dt="2019-03-18T18:22:05.807" v="155" actId="14100"/>
          <ac:picMkLst>
            <pc:docMk/>
            <pc:sldMk cId="1864923730" sldId="269"/>
            <ac:picMk id="4" creationId="{00000000-0000-0000-0000-000000000000}"/>
          </ac:picMkLst>
        </pc:picChg>
      </pc:sldChg>
      <pc:sldChg chg="modSp">
        <pc:chgData name="Deborah Jenkins" userId="3cd02ba5-e528-4585-978d-4fde2b47730a" providerId="ADAL" clId="{39EE7312-95BE-4DB5-8180-BF0D67C9169F}" dt="2019-03-18T18:06:23.833" v="69" actId="1076"/>
        <pc:sldMkLst>
          <pc:docMk/>
          <pc:sldMk cId="626162116" sldId="270"/>
        </pc:sldMkLst>
        <pc:spChg chg="mod">
          <ac:chgData name="Deborah Jenkins" userId="3cd02ba5-e528-4585-978d-4fde2b47730a" providerId="ADAL" clId="{39EE7312-95BE-4DB5-8180-BF0D67C9169F}" dt="2019-03-18T18:05:53.132" v="55" actId="1076"/>
          <ac:spMkLst>
            <pc:docMk/>
            <pc:sldMk cId="626162116" sldId="270"/>
            <ac:spMk id="2" creationId="{00000000-0000-0000-0000-000000000000}"/>
          </ac:spMkLst>
        </pc:spChg>
        <pc:spChg chg="mod">
          <ac:chgData name="Deborah Jenkins" userId="3cd02ba5-e528-4585-978d-4fde2b47730a" providerId="ADAL" clId="{39EE7312-95BE-4DB5-8180-BF0D67C9169F}" dt="2019-03-18T18:06:16.267" v="66" actId="20577"/>
          <ac:spMkLst>
            <pc:docMk/>
            <pc:sldMk cId="626162116" sldId="270"/>
            <ac:spMk id="3" creationId="{00000000-0000-0000-0000-000000000000}"/>
          </ac:spMkLst>
        </pc:spChg>
        <pc:picChg chg="mod">
          <ac:chgData name="Deborah Jenkins" userId="3cd02ba5-e528-4585-978d-4fde2b47730a" providerId="ADAL" clId="{39EE7312-95BE-4DB5-8180-BF0D67C9169F}" dt="2019-03-18T18:06:23.833" v="69" actId="1076"/>
          <ac:picMkLst>
            <pc:docMk/>
            <pc:sldMk cId="626162116" sldId="270"/>
            <ac:picMk id="4" creationId="{00000000-0000-0000-0000-000000000000}"/>
          </ac:picMkLst>
        </pc:picChg>
      </pc:sldChg>
      <pc:sldChg chg="modSp">
        <pc:chgData name="Deborah Jenkins" userId="3cd02ba5-e528-4585-978d-4fde2b47730a" providerId="ADAL" clId="{39EE7312-95BE-4DB5-8180-BF0D67C9169F}" dt="2019-03-18T18:08:55.018" v="73" actId="6549"/>
        <pc:sldMkLst>
          <pc:docMk/>
          <pc:sldMk cId="3608457148" sldId="271"/>
        </pc:sldMkLst>
        <pc:spChg chg="mod">
          <ac:chgData name="Deborah Jenkins" userId="3cd02ba5-e528-4585-978d-4fde2b47730a" providerId="ADAL" clId="{39EE7312-95BE-4DB5-8180-BF0D67C9169F}" dt="2019-03-18T18:08:55.018" v="73" actId="6549"/>
          <ac:spMkLst>
            <pc:docMk/>
            <pc:sldMk cId="3608457148" sldId="271"/>
            <ac:spMk id="3" creationId="{00000000-0000-0000-0000-000000000000}"/>
          </ac:spMkLst>
        </pc:spChg>
        <pc:picChg chg="mod">
          <ac:chgData name="Deborah Jenkins" userId="3cd02ba5-e528-4585-978d-4fde2b47730a" providerId="ADAL" clId="{39EE7312-95BE-4DB5-8180-BF0D67C9169F}" dt="2019-03-18T18:06:32.553" v="70" actId="688"/>
          <ac:picMkLst>
            <pc:docMk/>
            <pc:sldMk cId="3608457148" sldId="271"/>
            <ac:picMk id="4" creationId="{00000000-0000-0000-0000-00000000000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917255E-C0DD-430C-AED1-D7EB6FDCD3F3}"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721EA1-37A6-4CDA-9EC0-FF1A8F5CBEA3}" type="slidenum">
              <a:rPr lang="en-GB" smtClean="0"/>
              <a:t>‹#›</a:t>
            </a:fld>
            <a:endParaRPr lang="en-GB"/>
          </a:p>
        </p:txBody>
      </p:sp>
    </p:spTree>
    <p:extLst>
      <p:ext uri="{BB962C8B-B14F-4D97-AF65-F5344CB8AC3E}">
        <p14:creationId xmlns:p14="http://schemas.microsoft.com/office/powerpoint/2010/main" val="686971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17255E-C0DD-430C-AED1-D7EB6FDCD3F3}"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721EA1-37A6-4CDA-9EC0-FF1A8F5CBEA3}" type="slidenum">
              <a:rPr lang="en-GB" smtClean="0"/>
              <a:t>‹#›</a:t>
            </a:fld>
            <a:endParaRPr lang="en-GB"/>
          </a:p>
        </p:txBody>
      </p:sp>
    </p:spTree>
    <p:extLst>
      <p:ext uri="{BB962C8B-B14F-4D97-AF65-F5344CB8AC3E}">
        <p14:creationId xmlns:p14="http://schemas.microsoft.com/office/powerpoint/2010/main" val="4015448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17255E-C0DD-430C-AED1-D7EB6FDCD3F3}"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721EA1-37A6-4CDA-9EC0-FF1A8F5CBEA3}" type="slidenum">
              <a:rPr lang="en-GB" smtClean="0"/>
              <a:t>‹#›</a:t>
            </a:fld>
            <a:endParaRPr lang="en-GB"/>
          </a:p>
        </p:txBody>
      </p:sp>
    </p:spTree>
    <p:extLst>
      <p:ext uri="{BB962C8B-B14F-4D97-AF65-F5344CB8AC3E}">
        <p14:creationId xmlns:p14="http://schemas.microsoft.com/office/powerpoint/2010/main" val="653135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917255E-C0DD-430C-AED1-D7EB6FDCD3F3}" type="datetimeFigureOut">
              <a:rPr lang="en-GB" smtClean="0"/>
              <a:t>19/03/2019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721EA1-37A6-4CDA-9EC0-FF1A8F5CBEA3}" type="slidenum">
              <a:rPr lang="en-GB" smtClean="0"/>
              <a:t>‹#›</a:t>
            </a:fld>
            <a:endParaRPr lang="en-GB"/>
          </a:p>
        </p:txBody>
      </p:sp>
    </p:spTree>
    <p:extLst>
      <p:ext uri="{BB962C8B-B14F-4D97-AF65-F5344CB8AC3E}">
        <p14:creationId xmlns:p14="http://schemas.microsoft.com/office/powerpoint/2010/main" val="1513138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917255E-C0DD-430C-AED1-D7EB6FDCD3F3}" type="datetimeFigureOut">
              <a:rPr lang="en-GB" smtClean="0"/>
              <a:t>19/03/2019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1721EA1-37A6-4CDA-9EC0-FF1A8F5CBEA3}" type="slidenum">
              <a:rPr lang="en-GB" smtClean="0"/>
              <a:t>‹#›</a:t>
            </a:fld>
            <a:endParaRPr lang="en-GB"/>
          </a:p>
        </p:txBody>
      </p:sp>
    </p:spTree>
    <p:extLst>
      <p:ext uri="{BB962C8B-B14F-4D97-AF65-F5344CB8AC3E}">
        <p14:creationId xmlns:p14="http://schemas.microsoft.com/office/powerpoint/2010/main" val="1285017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917255E-C0DD-430C-AED1-D7EB6FDCD3F3}" type="datetimeFigureOut">
              <a:rPr lang="en-GB" smtClean="0"/>
              <a:t>19/03/2019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1721EA1-37A6-4CDA-9EC0-FF1A8F5CBEA3}" type="slidenum">
              <a:rPr lang="en-GB" smtClean="0"/>
              <a:t>‹#›</a:t>
            </a:fld>
            <a:endParaRPr lang="en-GB"/>
          </a:p>
        </p:txBody>
      </p:sp>
    </p:spTree>
    <p:extLst>
      <p:ext uri="{BB962C8B-B14F-4D97-AF65-F5344CB8AC3E}">
        <p14:creationId xmlns:p14="http://schemas.microsoft.com/office/powerpoint/2010/main" val="3690314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17255E-C0DD-430C-AED1-D7EB6FDCD3F3}" type="datetimeFigureOut">
              <a:rPr lang="en-GB" smtClean="0"/>
              <a:t>19/03/2019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1721EA1-37A6-4CDA-9EC0-FF1A8F5CBEA3}" type="slidenum">
              <a:rPr lang="en-GB" smtClean="0"/>
              <a:t>‹#›</a:t>
            </a:fld>
            <a:endParaRPr lang="en-GB"/>
          </a:p>
        </p:txBody>
      </p:sp>
    </p:spTree>
    <p:extLst>
      <p:ext uri="{BB962C8B-B14F-4D97-AF65-F5344CB8AC3E}">
        <p14:creationId xmlns:p14="http://schemas.microsoft.com/office/powerpoint/2010/main" val="416033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17255E-C0DD-430C-AED1-D7EB6FDCD3F3}" type="datetimeFigureOut">
              <a:rPr lang="en-GB" smtClean="0"/>
              <a:t>19/03/2019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721EA1-37A6-4CDA-9EC0-FF1A8F5CBEA3}" type="slidenum">
              <a:rPr lang="en-GB" smtClean="0"/>
              <a:t>‹#›</a:t>
            </a:fld>
            <a:endParaRPr lang="en-GB"/>
          </a:p>
        </p:txBody>
      </p:sp>
    </p:spTree>
    <p:extLst>
      <p:ext uri="{BB962C8B-B14F-4D97-AF65-F5344CB8AC3E}">
        <p14:creationId xmlns:p14="http://schemas.microsoft.com/office/powerpoint/2010/main" val="2088921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17255E-C0DD-430C-AED1-D7EB6FDCD3F3}" type="datetimeFigureOut">
              <a:rPr lang="en-GB" smtClean="0"/>
              <a:t>19/03/2019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721EA1-37A6-4CDA-9EC0-FF1A8F5CBEA3}" type="slidenum">
              <a:rPr lang="en-GB" smtClean="0"/>
              <a:t>‹#›</a:t>
            </a:fld>
            <a:endParaRPr lang="en-GB"/>
          </a:p>
        </p:txBody>
      </p:sp>
    </p:spTree>
    <p:extLst>
      <p:ext uri="{BB962C8B-B14F-4D97-AF65-F5344CB8AC3E}">
        <p14:creationId xmlns:p14="http://schemas.microsoft.com/office/powerpoint/2010/main" val="296551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17255E-C0DD-430C-AED1-D7EB6FDCD3F3}"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721EA1-37A6-4CDA-9EC0-FF1A8F5CBEA3}" type="slidenum">
              <a:rPr lang="en-GB" smtClean="0"/>
              <a:t>‹#›</a:t>
            </a:fld>
            <a:endParaRPr lang="en-GB"/>
          </a:p>
        </p:txBody>
      </p:sp>
    </p:spTree>
    <p:extLst>
      <p:ext uri="{BB962C8B-B14F-4D97-AF65-F5344CB8AC3E}">
        <p14:creationId xmlns:p14="http://schemas.microsoft.com/office/powerpoint/2010/main" val="1388112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17255E-C0DD-430C-AED1-D7EB6FDCD3F3}"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721EA1-37A6-4CDA-9EC0-FF1A8F5CBEA3}" type="slidenum">
              <a:rPr lang="en-GB" smtClean="0"/>
              <a:t>‹#›</a:t>
            </a:fld>
            <a:endParaRPr lang="en-GB"/>
          </a:p>
        </p:txBody>
      </p:sp>
    </p:spTree>
    <p:extLst>
      <p:ext uri="{BB962C8B-B14F-4D97-AF65-F5344CB8AC3E}">
        <p14:creationId xmlns:p14="http://schemas.microsoft.com/office/powerpoint/2010/main" val="1497233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17255E-C0DD-430C-AED1-D7EB6FDCD3F3}" type="datetimeFigureOut">
              <a:rPr lang="en-GB" smtClean="0"/>
              <a:t>19/03/2019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721EA1-37A6-4CDA-9EC0-FF1A8F5CBEA3}" type="slidenum">
              <a:rPr lang="en-GB" smtClean="0"/>
              <a:t>‹#›</a:t>
            </a:fld>
            <a:endParaRPr lang="en-GB"/>
          </a:p>
        </p:txBody>
      </p:sp>
    </p:spTree>
    <p:extLst>
      <p:ext uri="{BB962C8B-B14F-4D97-AF65-F5344CB8AC3E}">
        <p14:creationId xmlns:p14="http://schemas.microsoft.com/office/powerpoint/2010/main" val="38058362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Hospitality Skill Requirements and Operational Issues</a:t>
            </a:r>
          </a:p>
        </p:txBody>
      </p:sp>
      <p:sp>
        <p:nvSpPr>
          <p:cNvPr id="3" name="Subtitle 2"/>
          <p:cNvSpPr>
            <a:spLocks noGrp="1"/>
          </p:cNvSpPr>
          <p:nvPr>
            <p:ph type="subTitle" idx="1"/>
          </p:nvPr>
        </p:nvSpPr>
        <p:spPr/>
        <p:txBody>
          <a:bodyPr/>
          <a:lstStyle/>
          <a:p>
            <a:r>
              <a:rPr lang="en-GB" dirty="0"/>
              <a:t>Week 3</a:t>
            </a:r>
          </a:p>
        </p:txBody>
      </p:sp>
    </p:spTree>
    <p:extLst>
      <p:ext uri="{BB962C8B-B14F-4D97-AF65-F5344CB8AC3E}">
        <p14:creationId xmlns:p14="http://schemas.microsoft.com/office/powerpoint/2010/main" val="543298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045" y="0"/>
            <a:ext cx="10515600" cy="575033"/>
          </a:xfrm>
        </p:spPr>
        <p:txBody>
          <a:bodyPr>
            <a:normAutofit fontScale="90000"/>
          </a:bodyPr>
          <a:lstStyle/>
          <a:p>
            <a:r>
              <a:rPr lang="en-GB" sz="3600" dirty="0"/>
              <a:t>Operational systems for provision of F&amp;B</a:t>
            </a:r>
          </a:p>
        </p:txBody>
      </p:sp>
      <p:sp>
        <p:nvSpPr>
          <p:cNvPr id="3" name="Content Placeholder 2"/>
          <p:cNvSpPr>
            <a:spLocks noGrp="1"/>
          </p:cNvSpPr>
          <p:nvPr>
            <p:ph idx="1"/>
          </p:nvPr>
        </p:nvSpPr>
        <p:spPr>
          <a:xfrm>
            <a:off x="438955" y="682581"/>
            <a:ext cx="10515600" cy="5975796"/>
          </a:xfrm>
        </p:spPr>
        <p:txBody>
          <a:bodyPr>
            <a:normAutofit fontScale="25000" lnSpcReduction="20000"/>
          </a:bodyPr>
          <a:lstStyle/>
          <a:p>
            <a:r>
              <a:rPr lang="en-GB" sz="7200" b="1" dirty="0"/>
              <a:t>What is a food and beverage control system?</a:t>
            </a:r>
          </a:p>
          <a:p>
            <a:pPr marL="0" indent="0">
              <a:lnSpc>
                <a:spcPct val="120000"/>
              </a:lnSpc>
              <a:buNone/>
            </a:pPr>
            <a:r>
              <a:rPr lang="en-GB" sz="6400" dirty="0"/>
              <a:t>A means of computerising best practice. It gives managers a better idea of the </a:t>
            </a:r>
            <a:r>
              <a:rPr lang="en-GB" sz="6400" dirty="0">
                <a:solidFill>
                  <a:srgbClr val="FF0000"/>
                </a:solidFill>
              </a:rPr>
              <a:t>flow of food </a:t>
            </a:r>
            <a:r>
              <a:rPr lang="en-GB" sz="6400" dirty="0"/>
              <a:t>through the restaurant, enabling them to </a:t>
            </a:r>
            <a:r>
              <a:rPr lang="en-GB" sz="6400" dirty="0">
                <a:solidFill>
                  <a:srgbClr val="FF0000"/>
                </a:solidFill>
              </a:rPr>
              <a:t>plan cash flow and stock control </a:t>
            </a:r>
            <a:r>
              <a:rPr lang="en-GB" sz="6400" dirty="0"/>
              <a:t>more effectively. </a:t>
            </a:r>
          </a:p>
          <a:p>
            <a:pPr marL="0" indent="0">
              <a:lnSpc>
                <a:spcPct val="120000"/>
              </a:lnSpc>
              <a:buNone/>
            </a:pPr>
            <a:r>
              <a:rPr lang="en-GB" sz="6400" dirty="0"/>
              <a:t>It provides chefs with a more </a:t>
            </a:r>
            <a:r>
              <a:rPr lang="en-GB" sz="6400" dirty="0">
                <a:solidFill>
                  <a:srgbClr val="FF0000"/>
                </a:solidFill>
              </a:rPr>
              <a:t>structured way of planning </a:t>
            </a:r>
            <a:r>
              <a:rPr lang="en-GB" sz="6400" dirty="0"/>
              <a:t>menus, taking into </a:t>
            </a:r>
            <a:r>
              <a:rPr lang="en-GB" sz="6400" u="sng" dirty="0"/>
              <a:t>account nutritional and financial </a:t>
            </a:r>
            <a:r>
              <a:rPr lang="en-GB" sz="6400" dirty="0"/>
              <a:t>considerations.</a:t>
            </a:r>
          </a:p>
          <a:p>
            <a:pPr>
              <a:lnSpc>
                <a:spcPct val="120000"/>
              </a:lnSpc>
            </a:pPr>
            <a:r>
              <a:rPr lang="en-GB" sz="6400" dirty="0"/>
              <a:t>There are </a:t>
            </a:r>
            <a:r>
              <a:rPr lang="en-GB" sz="6400" dirty="0">
                <a:solidFill>
                  <a:srgbClr val="FF0000"/>
                </a:solidFill>
              </a:rPr>
              <a:t>several key features </a:t>
            </a:r>
            <a:r>
              <a:rPr lang="en-GB" sz="6400" dirty="0"/>
              <a:t>that dining establishments should consider when purchasing a food and beverage control system.</a:t>
            </a:r>
          </a:p>
          <a:p>
            <a:pPr>
              <a:lnSpc>
                <a:spcPct val="120000"/>
              </a:lnSpc>
            </a:pPr>
            <a:r>
              <a:rPr lang="en-GB" sz="6400" b="1" dirty="0">
                <a:solidFill>
                  <a:srgbClr val="FF0000"/>
                </a:solidFill>
              </a:rPr>
              <a:t>Market lists </a:t>
            </a:r>
            <a:r>
              <a:rPr lang="en-GB" sz="6400" dirty="0"/>
              <a:t>- One common mistake made by restaurants is to purchase ingredients from suppliers without any clear rules. Creating </a:t>
            </a:r>
            <a:r>
              <a:rPr lang="en-GB" sz="6400" u="sng" dirty="0"/>
              <a:t>a database of suppliers and ingredients </a:t>
            </a:r>
            <a:r>
              <a:rPr lang="en-GB" sz="6400" dirty="0"/>
              <a:t>will enable you to manage ingredient pricing more effectively.</a:t>
            </a:r>
          </a:p>
          <a:p>
            <a:pPr>
              <a:lnSpc>
                <a:spcPct val="120000"/>
              </a:lnSpc>
            </a:pPr>
            <a:r>
              <a:rPr lang="en-GB" sz="6400" b="1" dirty="0">
                <a:solidFill>
                  <a:srgbClr val="FF0000"/>
                </a:solidFill>
              </a:rPr>
              <a:t>Nutrition</a:t>
            </a:r>
            <a:r>
              <a:rPr lang="en-GB" sz="6400" dirty="0"/>
              <a:t> - ability to provide nutritional information on the food you serve can offer you a competitive edge.</a:t>
            </a:r>
          </a:p>
          <a:p>
            <a:pPr>
              <a:lnSpc>
                <a:spcPct val="120000"/>
              </a:lnSpc>
            </a:pPr>
            <a:r>
              <a:rPr lang="en-GB" sz="6400" b="1" dirty="0">
                <a:solidFill>
                  <a:srgbClr val="FF0000"/>
                </a:solidFill>
              </a:rPr>
              <a:t>Recipe management </a:t>
            </a:r>
            <a:r>
              <a:rPr lang="en-GB" sz="6400" dirty="0"/>
              <a:t>- Codifying recipes helps you to manage your ingredients more effectively, while building in standard estimates for wastage. help you to price your food more accurately. undercut the competition while still making a quantifiable profit.</a:t>
            </a:r>
          </a:p>
          <a:p>
            <a:pPr>
              <a:lnSpc>
                <a:spcPct val="120000"/>
              </a:lnSpc>
            </a:pPr>
            <a:r>
              <a:rPr lang="en-GB" sz="6400" b="1" dirty="0">
                <a:solidFill>
                  <a:srgbClr val="FF0000"/>
                </a:solidFill>
              </a:rPr>
              <a:t>Stock control and purchasing </a:t>
            </a:r>
            <a:r>
              <a:rPr lang="en-GB" sz="6400" dirty="0"/>
              <a:t>- the chance to inventory your food and create purchase orders for more so you can maintain a minimum level of perishable stock and free up your capital</a:t>
            </a:r>
          </a:p>
          <a:p>
            <a:pPr>
              <a:lnSpc>
                <a:spcPct val="120000"/>
              </a:lnSpc>
            </a:pPr>
            <a:r>
              <a:rPr lang="en-GB" sz="6400" b="1" dirty="0">
                <a:solidFill>
                  <a:srgbClr val="FF0000"/>
                </a:solidFill>
              </a:rPr>
              <a:t>Reporting </a:t>
            </a:r>
            <a:r>
              <a:rPr lang="en-GB" sz="6400" dirty="0"/>
              <a:t>- finding your best-performance, highest margin menu items, and using “what if” analyses to assess the impact of a cost change to a particular menu item. Intelligent reporting can help you to forecast your requirements, which can be useful for seasonal items, for example, or for ingredients with volatile pricing</a:t>
            </a:r>
          </a:p>
          <a:p>
            <a:pPr>
              <a:lnSpc>
                <a:spcPct val="120000"/>
              </a:lnSpc>
            </a:pPr>
            <a:endParaRPr lang="en-GB" sz="6400" dirty="0"/>
          </a:p>
          <a:p>
            <a:r>
              <a:rPr lang="en-GB" sz="6400" dirty="0"/>
              <a:t>https://www.thecaterer.com/articles/300749/food-and-beverage-control-systems</a:t>
            </a:r>
          </a:p>
        </p:txBody>
      </p:sp>
    </p:spTree>
    <p:extLst>
      <p:ext uri="{BB962C8B-B14F-4D97-AF65-F5344CB8AC3E}">
        <p14:creationId xmlns:p14="http://schemas.microsoft.com/office/powerpoint/2010/main" val="2235272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273" y="165822"/>
            <a:ext cx="5521036" cy="679305"/>
          </a:xfrm>
        </p:spPr>
        <p:txBody>
          <a:bodyPr>
            <a:normAutofit/>
          </a:bodyPr>
          <a:lstStyle/>
          <a:p>
            <a:r>
              <a:rPr lang="en-GB" sz="3200" dirty="0"/>
              <a:t>Resource co-ordination</a:t>
            </a:r>
          </a:p>
        </p:txBody>
      </p:sp>
      <p:sp>
        <p:nvSpPr>
          <p:cNvPr id="3" name="Content Placeholder 2"/>
          <p:cNvSpPr>
            <a:spLocks noGrp="1"/>
          </p:cNvSpPr>
          <p:nvPr>
            <p:ph idx="1"/>
          </p:nvPr>
        </p:nvSpPr>
        <p:spPr>
          <a:xfrm>
            <a:off x="450273" y="969818"/>
            <a:ext cx="5080289" cy="5207145"/>
          </a:xfrm>
        </p:spPr>
        <p:txBody>
          <a:bodyPr/>
          <a:lstStyle/>
          <a:p>
            <a:r>
              <a:rPr lang="en-GB" dirty="0"/>
              <a:t>Coordination helps to bring together the human and material resources of the organization. It helps to make optimum utilization of resources. These resources are used to achieve the objectives of the organization. Coordination also minimizes the wastage of resources in the organization.</a:t>
            </a:r>
          </a:p>
          <a:p>
            <a:endParaRPr lang="en-GB" dirty="0"/>
          </a:p>
        </p:txBody>
      </p:sp>
      <p:pic>
        <p:nvPicPr>
          <p:cNvPr id="4" name="Picture 3"/>
          <p:cNvPicPr>
            <a:picLocks noChangeAspect="1"/>
          </p:cNvPicPr>
          <p:nvPr/>
        </p:nvPicPr>
        <p:blipFill>
          <a:blip r:embed="rId2"/>
          <a:stretch>
            <a:fillRect/>
          </a:stretch>
        </p:blipFill>
        <p:spPr>
          <a:xfrm>
            <a:off x="5918489" y="290513"/>
            <a:ext cx="5924550" cy="5886450"/>
          </a:xfrm>
          <a:prstGeom prst="rect">
            <a:avLst/>
          </a:prstGeom>
        </p:spPr>
      </p:pic>
    </p:spTree>
    <p:extLst>
      <p:ext uri="{BB962C8B-B14F-4D97-AF65-F5344CB8AC3E}">
        <p14:creationId xmlns:p14="http://schemas.microsoft.com/office/powerpoint/2010/main" val="4021285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9436" y="300326"/>
            <a:ext cx="8319655" cy="604693"/>
          </a:xfrm>
        </p:spPr>
        <p:txBody>
          <a:bodyPr>
            <a:normAutofit/>
          </a:bodyPr>
          <a:lstStyle/>
          <a:p>
            <a:r>
              <a:rPr lang="en-GB" sz="3600" dirty="0"/>
              <a:t>Specific service skills</a:t>
            </a:r>
          </a:p>
        </p:txBody>
      </p:sp>
      <p:sp>
        <p:nvSpPr>
          <p:cNvPr id="3" name="Content Placeholder 2"/>
          <p:cNvSpPr>
            <a:spLocks noGrp="1"/>
          </p:cNvSpPr>
          <p:nvPr>
            <p:ph idx="1"/>
          </p:nvPr>
        </p:nvSpPr>
        <p:spPr>
          <a:xfrm>
            <a:off x="339436" y="1364673"/>
            <a:ext cx="10515600" cy="5234854"/>
          </a:xfrm>
        </p:spPr>
        <p:txBody>
          <a:bodyPr>
            <a:normAutofit lnSpcReduction="10000"/>
          </a:bodyPr>
          <a:lstStyle/>
          <a:p>
            <a:pPr marL="0" indent="0">
              <a:buNone/>
            </a:pPr>
            <a:r>
              <a:rPr lang="en-GB" dirty="0"/>
              <a:t>Essential Skills for a Career in Hospitality</a:t>
            </a:r>
          </a:p>
          <a:p>
            <a:r>
              <a:rPr lang="en-GB" dirty="0"/>
              <a:t>High Level of Customer Service - Interpersonal Skills</a:t>
            </a:r>
          </a:p>
          <a:p>
            <a:r>
              <a:rPr lang="en-GB" dirty="0"/>
              <a:t>Good Communication Skills.</a:t>
            </a:r>
          </a:p>
          <a:p>
            <a:r>
              <a:rPr lang="en-GB" dirty="0"/>
              <a:t>Formal Training.</a:t>
            </a:r>
          </a:p>
          <a:p>
            <a:r>
              <a:rPr lang="en-GB" dirty="0"/>
              <a:t>High Levels of Cultural Awareness.</a:t>
            </a:r>
          </a:p>
          <a:p>
            <a:r>
              <a:rPr lang="en-GB" dirty="0"/>
              <a:t>Have the Ability to Multitask.</a:t>
            </a:r>
          </a:p>
          <a:p>
            <a:r>
              <a:rPr lang="en-GB" dirty="0"/>
              <a:t>Work Well in a Team.- Teamwork:</a:t>
            </a:r>
          </a:p>
          <a:p>
            <a:r>
              <a:rPr lang="en-GB" dirty="0"/>
              <a:t>Be Flexible.</a:t>
            </a:r>
          </a:p>
          <a:p>
            <a:r>
              <a:rPr lang="en-GB" dirty="0"/>
              <a:t>Attention to Detail</a:t>
            </a:r>
          </a:p>
          <a:p>
            <a:r>
              <a:rPr lang="en-GB" dirty="0"/>
              <a:t>Time Management</a:t>
            </a:r>
          </a:p>
          <a:p>
            <a:r>
              <a:rPr lang="en-GB" dirty="0"/>
              <a:t>Problem-Solving</a:t>
            </a:r>
          </a:p>
        </p:txBody>
      </p:sp>
      <p:pic>
        <p:nvPicPr>
          <p:cNvPr id="4" name="Picture 3"/>
          <p:cNvPicPr>
            <a:picLocks noChangeAspect="1"/>
          </p:cNvPicPr>
          <p:nvPr/>
        </p:nvPicPr>
        <p:blipFill>
          <a:blip r:embed="rId2"/>
          <a:stretch>
            <a:fillRect/>
          </a:stretch>
        </p:blipFill>
        <p:spPr>
          <a:xfrm>
            <a:off x="8376696" y="2078615"/>
            <a:ext cx="3713559" cy="2700770"/>
          </a:xfrm>
          <a:prstGeom prst="rect">
            <a:avLst/>
          </a:prstGeom>
        </p:spPr>
      </p:pic>
    </p:spTree>
    <p:extLst>
      <p:ext uri="{BB962C8B-B14F-4D97-AF65-F5344CB8AC3E}">
        <p14:creationId xmlns:p14="http://schemas.microsoft.com/office/powerpoint/2010/main" val="1176495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9263" y="240434"/>
            <a:ext cx="10515600" cy="660111"/>
          </a:xfrm>
        </p:spPr>
        <p:txBody>
          <a:bodyPr>
            <a:normAutofit/>
          </a:bodyPr>
          <a:lstStyle/>
          <a:p>
            <a:r>
              <a:rPr lang="en-GB" sz="3600" dirty="0"/>
              <a:t>Changing industry</a:t>
            </a:r>
          </a:p>
        </p:txBody>
      </p:sp>
      <p:sp>
        <p:nvSpPr>
          <p:cNvPr id="3" name="Content Placeholder 2"/>
          <p:cNvSpPr>
            <a:spLocks noGrp="1"/>
          </p:cNvSpPr>
          <p:nvPr>
            <p:ph idx="1"/>
          </p:nvPr>
        </p:nvSpPr>
        <p:spPr>
          <a:xfrm>
            <a:off x="540327" y="1316182"/>
            <a:ext cx="10813473" cy="4860781"/>
          </a:xfrm>
        </p:spPr>
        <p:txBody>
          <a:bodyPr/>
          <a:lstStyle/>
          <a:p>
            <a:pPr>
              <a:lnSpc>
                <a:spcPct val="150000"/>
              </a:lnSpc>
            </a:pPr>
            <a:r>
              <a:rPr lang="en-GB" dirty="0"/>
              <a:t>Changing Guest Behaviour and Expectations</a:t>
            </a:r>
          </a:p>
          <a:p>
            <a:pPr>
              <a:lnSpc>
                <a:spcPct val="150000"/>
              </a:lnSpc>
            </a:pPr>
            <a:r>
              <a:rPr lang="en-GB" dirty="0"/>
              <a:t>Technology Shaping the Guest Journey</a:t>
            </a:r>
          </a:p>
          <a:p>
            <a:pPr>
              <a:lnSpc>
                <a:spcPct val="150000"/>
              </a:lnSpc>
            </a:pPr>
            <a:r>
              <a:rPr lang="en-GB" dirty="0"/>
              <a:t>One Size Does Not Fit All Service Delivery</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18650" y="3567113"/>
            <a:ext cx="4238625" cy="2609850"/>
          </a:xfrm>
          <a:prstGeom prst="rect">
            <a:avLst/>
          </a:prstGeom>
        </p:spPr>
      </p:pic>
    </p:spTree>
    <p:extLst>
      <p:ext uri="{BB962C8B-B14F-4D97-AF65-F5344CB8AC3E}">
        <p14:creationId xmlns:p14="http://schemas.microsoft.com/office/powerpoint/2010/main" val="1449317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4237" y="115742"/>
            <a:ext cx="10515600" cy="660111"/>
          </a:xfrm>
        </p:spPr>
        <p:txBody>
          <a:bodyPr>
            <a:normAutofit fontScale="90000"/>
          </a:bodyPr>
          <a:lstStyle/>
          <a:p>
            <a:r>
              <a:rPr lang="en-GB" dirty="0"/>
              <a:t>Consumer demands</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26289" y="4749945"/>
            <a:ext cx="2750076" cy="1828800"/>
          </a:xfrm>
          <a:prstGeom prst="rect">
            <a:avLst/>
          </a:prstGeom>
        </p:spPr>
      </p:pic>
      <p:sp>
        <p:nvSpPr>
          <p:cNvPr id="3" name="Content Placeholder 2"/>
          <p:cNvSpPr>
            <a:spLocks noGrp="1"/>
          </p:cNvSpPr>
          <p:nvPr>
            <p:ph idx="1"/>
          </p:nvPr>
        </p:nvSpPr>
        <p:spPr>
          <a:xfrm>
            <a:off x="394856" y="1011382"/>
            <a:ext cx="10515600" cy="4957763"/>
          </a:xfrm>
        </p:spPr>
        <p:txBody>
          <a:bodyPr>
            <a:normAutofit fontScale="92500" lnSpcReduction="10000"/>
          </a:bodyPr>
          <a:lstStyle/>
          <a:p>
            <a:pPr marL="0" indent="0">
              <a:buNone/>
            </a:pPr>
            <a:r>
              <a:rPr lang="en-GB" dirty="0"/>
              <a:t>The 21st-century customer has </a:t>
            </a:r>
            <a:r>
              <a:rPr lang="en-GB" dirty="0">
                <a:solidFill>
                  <a:srgbClr val="FF0000"/>
                </a:solidFill>
              </a:rPr>
              <a:t>high expectations </a:t>
            </a:r>
            <a:r>
              <a:rPr lang="en-GB" dirty="0"/>
              <a:t>the product or service they’re buying, for the experience they have while purchasing it.</a:t>
            </a:r>
          </a:p>
          <a:p>
            <a:r>
              <a:rPr lang="en-GB" dirty="0"/>
              <a:t>Awareness of their own needs. They know what they want when they want it and how they want it to be presented to them.</a:t>
            </a:r>
          </a:p>
          <a:p>
            <a:r>
              <a:rPr lang="en-GB" dirty="0"/>
              <a:t>They want a </a:t>
            </a:r>
            <a:r>
              <a:rPr lang="en-GB" dirty="0">
                <a:solidFill>
                  <a:srgbClr val="FF0000"/>
                </a:solidFill>
              </a:rPr>
              <a:t>certain quality and won’t settle for less. </a:t>
            </a:r>
            <a:r>
              <a:rPr lang="en-GB" dirty="0"/>
              <a:t>And they are not afraid to speak out about it.</a:t>
            </a:r>
          </a:p>
          <a:p>
            <a:r>
              <a:rPr lang="en-GB" dirty="0"/>
              <a:t>The modern purchasers are busy. They do not have the time to search through a complicated-looking website, </a:t>
            </a:r>
            <a:r>
              <a:rPr lang="en-GB" dirty="0">
                <a:solidFill>
                  <a:srgbClr val="FF0000"/>
                </a:solidFill>
              </a:rPr>
              <a:t>They value their time and try to use it as efficiently.</a:t>
            </a:r>
          </a:p>
          <a:p>
            <a:r>
              <a:rPr lang="en-GB" dirty="0"/>
              <a:t>They are also almost always </a:t>
            </a:r>
            <a:r>
              <a:rPr lang="en-GB" dirty="0">
                <a:solidFill>
                  <a:srgbClr val="FF0000"/>
                </a:solidFill>
              </a:rPr>
              <a:t>online</a:t>
            </a:r>
            <a:r>
              <a:rPr lang="en-GB" dirty="0"/>
              <a:t>. The product they want, </a:t>
            </a:r>
          </a:p>
          <a:p>
            <a:pPr marL="0" indent="0">
              <a:buNone/>
            </a:pPr>
            <a:r>
              <a:rPr lang="en-GB" dirty="0"/>
              <a:t>or at least its description, should be easy to find on the </a:t>
            </a:r>
          </a:p>
          <a:p>
            <a:pPr marL="0" indent="0">
              <a:buNone/>
            </a:pPr>
            <a:r>
              <a:rPr lang="en-GB" dirty="0"/>
              <a:t>World Wide Web.</a:t>
            </a:r>
          </a:p>
        </p:txBody>
      </p:sp>
    </p:spTree>
    <p:extLst>
      <p:ext uri="{BB962C8B-B14F-4D97-AF65-F5344CB8AC3E}">
        <p14:creationId xmlns:p14="http://schemas.microsoft.com/office/powerpoint/2010/main" val="3779906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8818" y="198871"/>
            <a:ext cx="10515600" cy="618548"/>
          </a:xfrm>
        </p:spPr>
        <p:txBody>
          <a:bodyPr>
            <a:normAutofit/>
          </a:bodyPr>
          <a:lstStyle/>
          <a:p>
            <a:r>
              <a:rPr lang="en-GB" sz="3600" dirty="0"/>
              <a:t>Training initiatives food hygiene</a:t>
            </a:r>
          </a:p>
        </p:txBody>
      </p:sp>
      <p:sp>
        <p:nvSpPr>
          <p:cNvPr id="3" name="Content Placeholder 2"/>
          <p:cNvSpPr>
            <a:spLocks noGrp="1"/>
          </p:cNvSpPr>
          <p:nvPr>
            <p:ph idx="1"/>
          </p:nvPr>
        </p:nvSpPr>
        <p:spPr>
          <a:xfrm>
            <a:off x="477982" y="1260764"/>
            <a:ext cx="10515600" cy="4957763"/>
          </a:xfrm>
        </p:spPr>
        <p:txBody>
          <a:bodyPr/>
          <a:lstStyle/>
          <a:p>
            <a:r>
              <a:rPr lang="en-GB" b="1" dirty="0"/>
              <a:t>Training and support</a:t>
            </a:r>
            <a:r>
              <a:rPr lang="en-GB" dirty="0"/>
              <a:t> for local businesses.</a:t>
            </a:r>
          </a:p>
          <a:p>
            <a:r>
              <a:rPr lang="en-GB" dirty="0"/>
              <a:t> It is a </a:t>
            </a:r>
            <a:r>
              <a:rPr lang="en-GB" dirty="0">
                <a:solidFill>
                  <a:srgbClr val="FF0000"/>
                </a:solidFill>
              </a:rPr>
              <a:t>legal requirement for the operator </a:t>
            </a:r>
            <a:r>
              <a:rPr lang="en-GB" dirty="0"/>
              <a:t>of a food business to ensure that all food handlers engaged in the food business are supervised and instructed and/or trained in food hygiene matters appropriate with their work activities.</a:t>
            </a:r>
          </a:p>
          <a:p>
            <a:r>
              <a:rPr lang="en-GB" dirty="0"/>
              <a:t>Is it a legal requirement to have a food hygiene certificate?</a:t>
            </a:r>
          </a:p>
          <a:p>
            <a:r>
              <a:rPr lang="en-GB" dirty="0"/>
              <a:t>A level 2 food hygiene certificate is required to satisfy a food handler's legal obligation for food safety training. However, if you are going to be responsible for other staff at your premises, you will need to ensure that you, or any supervisors are </a:t>
            </a:r>
            <a:r>
              <a:rPr lang="en-GB" dirty="0">
                <a:solidFill>
                  <a:srgbClr val="FF0000"/>
                </a:solidFill>
              </a:rPr>
              <a:t>trained to level 3</a:t>
            </a:r>
            <a:r>
              <a:rPr lang="en-GB" dirty="0"/>
              <a:t>.</a:t>
            </a:r>
          </a:p>
        </p:txBody>
      </p:sp>
    </p:spTree>
    <p:extLst>
      <p:ext uri="{BB962C8B-B14F-4D97-AF65-F5344CB8AC3E}">
        <p14:creationId xmlns:p14="http://schemas.microsoft.com/office/powerpoint/2010/main" val="1859457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8090" y="138546"/>
            <a:ext cx="10515600" cy="604693"/>
          </a:xfrm>
        </p:spPr>
        <p:txBody>
          <a:bodyPr/>
          <a:lstStyle/>
          <a:p>
            <a:r>
              <a:rPr lang="en-GB" sz="3600" dirty="0"/>
              <a:t>Menu planning</a:t>
            </a:r>
            <a:endParaRPr lang="en-GB" dirty="0"/>
          </a:p>
        </p:txBody>
      </p:sp>
      <p:sp>
        <p:nvSpPr>
          <p:cNvPr id="3" name="Content Placeholder 2"/>
          <p:cNvSpPr>
            <a:spLocks noGrp="1"/>
          </p:cNvSpPr>
          <p:nvPr>
            <p:ph idx="1"/>
          </p:nvPr>
        </p:nvSpPr>
        <p:spPr>
          <a:xfrm>
            <a:off x="658090" y="1052945"/>
            <a:ext cx="10515600" cy="4999327"/>
          </a:xfrm>
        </p:spPr>
        <p:txBody>
          <a:bodyPr>
            <a:normAutofit fontScale="92500" lnSpcReduction="10000"/>
          </a:bodyPr>
          <a:lstStyle/>
          <a:p>
            <a:pPr marL="0" indent="0">
              <a:buNone/>
            </a:pPr>
            <a:r>
              <a:rPr lang="en-GB" sz="3000" dirty="0"/>
              <a:t>What is Menu?</a:t>
            </a:r>
          </a:p>
          <a:p>
            <a:r>
              <a:rPr lang="en-GB" dirty="0"/>
              <a:t>It is a detailed list of food and beverage offerings with their respective prices. It is prepared by a food and beverage service business to keep the customers informed about the availability of various F&amp;B items.</a:t>
            </a:r>
          </a:p>
          <a:p>
            <a:pPr marL="0" indent="0">
              <a:buNone/>
            </a:pPr>
            <a:r>
              <a:rPr lang="en-GB" dirty="0">
                <a:solidFill>
                  <a:srgbClr val="FF0000"/>
                </a:solidFill>
              </a:rPr>
              <a:t>A good menu must −</a:t>
            </a:r>
          </a:p>
          <a:p>
            <a:r>
              <a:rPr lang="en-GB" dirty="0"/>
              <a:t>Present clear, unambiguous information.</a:t>
            </a:r>
          </a:p>
          <a:p>
            <a:r>
              <a:rPr lang="en-GB" dirty="0"/>
              <a:t>Adhere to food safety and nutrition policies of the business.</a:t>
            </a:r>
          </a:p>
          <a:p>
            <a:r>
              <a:rPr lang="en-GB" dirty="0"/>
              <a:t>Meet or outstrip guests’ expectations.</a:t>
            </a:r>
          </a:p>
          <a:p>
            <a:r>
              <a:rPr lang="en-GB" dirty="0"/>
              <a:t>Meet the quality standards of the business.</a:t>
            </a:r>
          </a:p>
          <a:p>
            <a:r>
              <a:rPr lang="en-GB" dirty="0"/>
              <a:t>Be truthful in describing the taste and preparations.</a:t>
            </a:r>
          </a:p>
          <a:p>
            <a:r>
              <a:rPr lang="en-GB" dirty="0"/>
              <a:t>Be strictly going with the production and service facilities of the business.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541178">
            <a:off x="9476942" y="3039993"/>
            <a:ext cx="2830190" cy="1481132"/>
          </a:xfrm>
          <a:prstGeom prst="rect">
            <a:avLst/>
          </a:prstGeom>
        </p:spPr>
      </p:pic>
    </p:spTree>
    <p:extLst>
      <p:ext uri="{BB962C8B-B14F-4D97-AF65-F5344CB8AC3E}">
        <p14:creationId xmlns:p14="http://schemas.microsoft.com/office/powerpoint/2010/main" val="2508576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313" y="117445"/>
            <a:ext cx="10515600" cy="600790"/>
          </a:xfrm>
        </p:spPr>
        <p:txBody>
          <a:bodyPr>
            <a:normAutofit fontScale="90000"/>
          </a:bodyPr>
          <a:lstStyle/>
          <a:p>
            <a:r>
              <a:rPr lang="en-GB" sz="3600" dirty="0"/>
              <a:t/>
            </a:r>
            <a:br>
              <a:rPr lang="en-GB" sz="3600" dirty="0"/>
            </a:br>
            <a:r>
              <a:rPr lang="en-GB" sz="4000" b="1" dirty="0"/>
              <a:t>Restaurant Menu Preparation</a:t>
            </a:r>
            <a:br>
              <a:rPr lang="en-GB" sz="4000" b="1" dirty="0"/>
            </a:br>
            <a:endParaRPr lang="en-GB" sz="3600" b="1" dirty="0"/>
          </a:p>
        </p:txBody>
      </p:sp>
      <p:sp>
        <p:nvSpPr>
          <p:cNvPr id="3" name="Content Placeholder 2"/>
          <p:cNvSpPr>
            <a:spLocks noGrp="1"/>
          </p:cNvSpPr>
          <p:nvPr>
            <p:ph idx="1"/>
          </p:nvPr>
        </p:nvSpPr>
        <p:spPr>
          <a:xfrm>
            <a:off x="481012" y="1067739"/>
            <a:ext cx="9497291" cy="5529941"/>
          </a:xfrm>
        </p:spPr>
        <p:txBody>
          <a:bodyPr>
            <a:normAutofit fontScale="77500" lnSpcReduction="20000"/>
          </a:bodyPr>
          <a:lstStyle/>
          <a:p>
            <a:pPr>
              <a:lnSpc>
                <a:spcPct val="120000"/>
              </a:lnSpc>
            </a:pPr>
            <a:r>
              <a:rPr lang="en-GB" dirty="0"/>
              <a:t>The restaurant menu should be planned considering various </a:t>
            </a:r>
            <a:r>
              <a:rPr lang="en-GB" dirty="0">
                <a:solidFill>
                  <a:srgbClr val="FF0000"/>
                </a:solidFill>
              </a:rPr>
              <a:t>aspects of the food outlet</a:t>
            </a:r>
            <a:r>
              <a:rPr lang="en-GB" dirty="0"/>
              <a:t>. Many menus available from breakfast, lunch, small bites, up to dinner. </a:t>
            </a:r>
          </a:p>
          <a:p>
            <a:pPr>
              <a:lnSpc>
                <a:spcPct val="120000"/>
              </a:lnSpc>
            </a:pPr>
            <a:r>
              <a:rPr lang="en-GB" dirty="0"/>
              <a:t>The following information is gathered before planning food and beverage menu for a commercial kitchen:</a:t>
            </a:r>
          </a:p>
          <a:p>
            <a:r>
              <a:rPr lang="en-GB" dirty="0"/>
              <a:t>What kind of food outlet is it? (Vintage, Contemporary, Modern, Theme, Bar, and more)</a:t>
            </a:r>
          </a:p>
          <a:p>
            <a:r>
              <a:rPr lang="en-GB" dirty="0"/>
              <a:t>What is the name of the outlet?</a:t>
            </a:r>
          </a:p>
          <a:p>
            <a:r>
              <a:rPr lang="en-GB" dirty="0"/>
              <a:t>What is the expanse of food items, their accompaniments, and beverages ?</a:t>
            </a:r>
          </a:p>
          <a:p>
            <a:r>
              <a:rPr lang="en-GB" dirty="0"/>
              <a:t>Which information needs elaboration for food and beverages?</a:t>
            </a:r>
          </a:p>
          <a:p>
            <a:r>
              <a:rPr lang="en-GB" dirty="0"/>
              <a:t>What tone of language is required? (formal/informal)</a:t>
            </a:r>
          </a:p>
          <a:p>
            <a:r>
              <a:rPr lang="en-GB" dirty="0"/>
              <a:t>What types of names and category headings would best suit the food /beverage items?</a:t>
            </a:r>
          </a:p>
          <a:p>
            <a:r>
              <a:rPr lang="en-GB" dirty="0"/>
              <a:t>What design, images, colours, and typeface would look best for the menu?</a:t>
            </a:r>
          </a:p>
          <a:p>
            <a:r>
              <a:rPr lang="en-GB" dirty="0"/>
              <a:t>Are the graphic details relevant to the food outlet theme?</a:t>
            </a:r>
          </a:p>
          <a:p>
            <a:r>
              <a:rPr lang="en-GB" dirty="0"/>
              <a:t>How large should the menu be on paper?</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992793">
            <a:off x="10174357" y="184353"/>
            <a:ext cx="2681888" cy="1766772"/>
          </a:xfrm>
          <a:prstGeom prst="rect">
            <a:avLst/>
          </a:prstGeom>
        </p:spPr>
      </p:pic>
    </p:spTree>
    <p:extLst>
      <p:ext uri="{BB962C8B-B14F-4D97-AF65-F5344CB8AC3E}">
        <p14:creationId xmlns:p14="http://schemas.microsoft.com/office/powerpoint/2010/main" val="626162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381" y="185796"/>
            <a:ext cx="10515600" cy="576204"/>
          </a:xfrm>
        </p:spPr>
        <p:txBody>
          <a:bodyPr>
            <a:normAutofit fontScale="90000"/>
          </a:bodyPr>
          <a:lstStyle/>
          <a:p>
            <a:r>
              <a:rPr lang="en-GB" sz="3600" dirty="0"/>
              <a:t/>
            </a:r>
            <a:br>
              <a:rPr lang="en-GB" sz="3600" dirty="0"/>
            </a:br>
            <a:r>
              <a:rPr lang="en-GB" sz="3600" dirty="0"/>
              <a:t>Menu Planning</a:t>
            </a:r>
            <a:r>
              <a:rPr lang="en-GB" dirty="0"/>
              <a:t/>
            </a:r>
            <a:br>
              <a:rPr lang="en-GB" dirty="0"/>
            </a:br>
            <a:endParaRPr lang="en-GB" dirty="0"/>
          </a:p>
        </p:txBody>
      </p:sp>
      <p:sp>
        <p:nvSpPr>
          <p:cNvPr id="3" name="Content Placeholder 2"/>
          <p:cNvSpPr>
            <a:spLocks noGrp="1"/>
          </p:cNvSpPr>
          <p:nvPr>
            <p:ph idx="1"/>
          </p:nvPr>
        </p:nvSpPr>
        <p:spPr>
          <a:xfrm>
            <a:off x="505690" y="1058019"/>
            <a:ext cx="9982200" cy="5146653"/>
          </a:xfrm>
        </p:spPr>
        <p:txBody>
          <a:bodyPr>
            <a:normAutofit/>
          </a:bodyPr>
          <a:lstStyle/>
          <a:p>
            <a:r>
              <a:rPr lang="en-GB" dirty="0"/>
              <a:t> Menu planning plays an important role in customer satisfaction.</a:t>
            </a:r>
          </a:p>
          <a:p>
            <a:r>
              <a:rPr lang="en-GB" dirty="0"/>
              <a:t>Menu planning is beneficial in the following areas −</a:t>
            </a:r>
          </a:p>
          <a:p>
            <a:r>
              <a:rPr lang="en-GB" dirty="0"/>
              <a:t>Purchasing of essential material in advance.</a:t>
            </a:r>
          </a:p>
          <a:p>
            <a:r>
              <a:rPr lang="en-GB" dirty="0"/>
              <a:t>Pricing of the food.</a:t>
            </a:r>
          </a:p>
          <a:p>
            <a:r>
              <a:rPr lang="en-GB" dirty="0"/>
              <a:t>Guiding the food preparation.</a:t>
            </a:r>
          </a:p>
          <a:p>
            <a:r>
              <a:rPr lang="en-GB" dirty="0"/>
              <a:t>Evaluating the dietary needs.</a:t>
            </a:r>
          </a:p>
          <a:p>
            <a:r>
              <a:rPr lang="en-GB" dirty="0"/>
              <a:t>Evaluating the food in terms of necessary improvements.</a:t>
            </a:r>
          </a:p>
          <a:p>
            <a:r>
              <a:rPr lang="en-GB" dirty="0"/>
              <a:t>The menu must be planned such that it goes well with the theme of the F&amp;B outlet and it must be a good bargain for food price and dietary value.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809821">
            <a:off x="9948680" y="1884218"/>
            <a:ext cx="2048871" cy="2671763"/>
          </a:xfrm>
          <a:prstGeom prst="rect">
            <a:avLst/>
          </a:prstGeom>
        </p:spPr>
      </p:pic>
    </p:spTree>
    <p:extLst>
      <p:ext uri="{BB962C8B-B14F-4D97-AF65-F5344CB8AC3E}">
        <p14:creationId xmlns:p14="http://schemas.microsoft.com/office/powerpoint/2010/main" val="3608457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5015"/>
            <a:ext cx="10515600" cy="743239"/>
          </a:xfrm>
        </p:spPr>
        <p:txBody>
          <a:bodyPr>
            <a:normAutofit/>
          </a:bodyPr>
          <a:lstStyle/>
          <a:p>
            <a:r>
              <a:rPr lang="en-GB" sz="3600" dirty="0"/>
              <a:t>Legislation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34944" y="84305"/>
            <a:ext cx="2621973" cy="1992699"/>
          </a:xfrm>
          <a:prstGeom prst="rect">
            <a:avLst/>
          </a:prstGeom>
        </p:spPr>
      </p:pic>
      <p:sp>
        <p:nvSpPr>
          <p:cNvPr id="3" name="Content Placeholder 2"/>
          <p:cNvSpPr>
            <a:spLocks noGrp="1"/>
          </p:cNvSpPr>
          <p:nvPr>
            <p:ph idx="1"/>
          </p:nvPr>
        </p:nvSpPr>
        <p:spPr>
          <a:xfrm>
            <a:off x="574963" y="1233055"/>
            <a:ext cx="10515600" cy="4957763"/>
          </a:xfrm>
        </p:spPr>
        <p:txBody>
          <a:bodyPr>
            <a:normAutofit fontScale="92500"/>
          </a:bodyPr>
          <a:lstStyle/>
          <a:p>
            <a:r>
              <a:rPr lang="en-GB" sz="3000" b="1" dirty="0"/>
              <a:t>Why is hospitality law important?</a:t>
            </a:r>
          </a:p>
          <a:p>
            <a:r>
              <a:rPr lang="en-GB" dirty="0"/>
              <a:t>Keeping Customers Safe. Food safety laws play a </a:t>
            </a:r>
            <a:r>
              <a:rPr lang="en-GB" dirty="0">
                <a:solidFill>
                  <a:srgbClr val="FF0000"/>
                </a:solidFill>
              </a:rPr>
              <a:t>major role </a:t>
            </a:r>
            <a:r>
              <a:rPr lang="en-GB" dirty="0"/>
              <a:t>in the hospitality industry, and </a:t>
            </a:r>
            <a:r>
              <a:rPr lang="en-GB" dirty="0">
                <a:solidFill>
                  <a:srgbClr val="FF0000"/>
                </a:solidFill>
              </a:rPr>
              <a:t>knowledge</a:t>
            </a:r>
            <a:r>
              <a:rPr lang="en-GB" dirty="0"/>
              <a:t> about how to clean and store food can keep your customers safe and help your business avoid lawsuits and fines.</a:t>
            </a:r>
          </a:p>
          <a:p>
            <a:r>
              <a:rPr lang="en-GB" dirty="0"/>
              <a:t>Hospitality law is </a:t>
            </a:r>
            <a:r>
              <a:rPr lang="en-GB" dirty="0">
                <a:solidFill>
                  <a:srgbClr val="FF0000"/>
                </a:solidFill>
              </a:rPr>
              <a:t>a legal and social practice </a:t>
            </a:r>
            <a:r>
              <a:rPr lang="en-GB" dirty="0"/>
              <a:t>related to the treatment of a person's guests or those who patronize a place of business. Related to the concept of legal liability, hospitality laws are intended to </a:t>
            </a:r>
            <a:r>
              <a:rPr lang="en-GB" dirty="0">
                <a:solidFill>
                  <a:srgbClr val="FF0000"/>
                </a:solidFill>
              </a:rPr>
              <a:t>protect both hosts and guests</a:t>
            </a:r>
            <a:r>
              <a:rPr lang="en-GB" dirty="0"/>
              <a:t> against injury, whether accidental or intentional.</a:t>
            </a:r>
          </a:p>
          <a:p>
            <a:r>
              <a:rPr lang="en-GB" dirty="0"/>
              <a:t>Hospitality industry acts and regulations. Covered by many acts and regulations which relate both to </a:t>
            </a:r>
            <a:r>
              <a:rPr lang="en-GB" dirty="0">
                <a:solidFill>
                  <a:srgbClr val="FF0000"/>
                </a:solidFill>
              </a:rPr>
              <a:t>employers and employees</a:t>
            </a:r>
            <a:r>
              <a:rPr lang="en-GB" dirty="0"/>
              <a:t>. The various acts and regulations are administered and monitored by appropriate government departments and independent agencies.</a:t>
            </a:r>
          </a:p>
        </p:txBody>
      </p:sp>
    </p:spTree>
    <p:extLst>
      <p:ext uri="{BB962C8B-B14F-4D97-AF65-F5344CB8AC3E}">
        <p14:creationId xmlns:p14="http://schemas.microsoft.com/office/powerpoint/2010/main" val="3597192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9463"/>
          </a:xfrm>
        </p:spPr>
        <p:txBody>
          <a:bodyPr>
            <a:normAutofit/>
          </a:bodyPr>
          <a:lstStyle/>
          <a:p>
            <a:r>
              <a:rPr lang="en-GB" sz="3600" dirty="0"/>
              <a:t>Cultural influences</a:t>
            </a:r>
          </a:p>
        </p:txBody>
      </p:sp>
      <p:sp>
        <p:nvSpPr>
          <p:cNvPr id="3" name="Content Placeholder 2"/>
          <p:cNvSpPr>
            <a:spLocks noGrp="1"/>
          </p:cNvSpPr>
          <p:nvPr>
            <p:ph idx="1"/>
          </p:nvPr>
        </p:nvSpPr>
        <p:spPr>
          <a:xfrm>
            <a:off x="838200" y="1302327"/>
            <a:ext cx="10515600" cy="4874636"/>
          </a:xfrm>
        </p:spPr>
        <p:txBody>
          <a:bodyPr/>
          <a:lstStyle/>
          <a:p>
            <a:r>
              <a:rPr lang="en-GB" dirty="0"/>
              <a:t>Cultural diversity can have a significant influence on the hospitality business. </a:t>
            </a:r>
          </a:p>
          <a:p>
            <a:r>
              <a:rPr lang="en-GB" dirty="0"/>
              <a:t>cultural diversity is highly important in hospitality business due to global customer-related industry. However, this phenomenal benefit has challenges as well, such as communication barriers between employees.</a:t>
            </a:r>
          </a:p>
          <a:p>
            <a:r>
              <a:rPr lang="en-GB" dirty="0"/>
              <a:t>F&amp; B – Cultural influences</a:t>
            </a:r>
          </a:p>
          <a:p>
            <a:r>
              <a:rPr lang="en-GB" dirty="0"/>
              <a:t>Staff – employees</a:t>
            </a:r>
          </a:p>
          <a:p>
            <a:r>
              <a:rPr lang="en-GB" dirty="0"/>
              <a:t>Guest Cultural differences </a:t>
            </a:r>
            <a:r>
              <a:rPr lang="en-GB" dirty="0" err="1"/>
              <a:t>e.g</a:t>
            </a:r>
            <a:r>
              <a:rPr lang="en-GB" dirty="0"/>
              <a:t> language</a:t>
            </a:r>
          </a:p>
        </p:txBody>
      </p:sp>
      <p:pic>
        <p:nvPicPr>
          <p:cNvPr id="4" name="Picture 3"/>
          <p:cNvPicPr>
            <a:picLocks noChangeAspect="1"/>
          </p:cNvPicPr>
          <p:nvPr/>
        </p:nvPicPr>
        <p:blipFill>
          <a:blip r:embed="rId2"/>
          <a:stretch>
            <a:fillRect/>
          </a:stretch>
        </p:blipFill>
        <p:spPr>
          <a:xfrm>
            <a:off x="8631382" y="3297382"/>
            <a:ext cx="3560618" cy="3560618"/>
          </a:xfrm>
          <a:prstGeom prst="rect">
            <a:avLst/>
          </a:prstGeom>
        </p:spPr>
      </p:pic>
    </p:spTree>
    <p:extLst>
      <p:ext uri="{BB962C8B-B14F-4D97-AF65-F5344CB8AC3E}">
        <p14:creationId xmlns:p14="http://schemas.microsoft.com/office/powerpoint/2010/main" val="37625836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49275"/>
          </a:xfrm>
        </p:spPr>
        <p:txBody>
          <a:bodyPr>
            <a:normAutofit fontScale="90000"/>
          </a:bodyPr>
          <a:lstStyle/>
          <a:p>
            <a:r>
              <a:rPr lang="en-GB" sz="3600" b="1" dirty="0"/>
              <a:t>Performance measures</a:t>
            </a:r>
          </a:p>
        </p:txBody>
      </p:sp>
      <p:sp>
        <p:nvSpPr>
          <p:cNvPr id="3" name="Content Placeholder 2"/>
          <p:cNvSpPr>
            <a:spLocks noGrp="1"/>
          </p:cNvSpPr>
          <p:nvPr>
            <p:ph idx="1"/>
          </p:nvPr>
        </p:nvSpPr>
        <p:spPr>
          <a:xfrm>
            <a:off x="439448" y="1036925"/>
            <a:ext cx="9799061" cy="5294601"/>
          </a:xfrm>
        </p:spPr>
        <p:txBody>
          <a:bodyPr/>
          <a:lstStyle/>
          <a:p>
            <a:endParaRPr lang="en-GB" dirty="0"/>
          </a:p>
          <a:p>
            <a:r>
              <a:rPr lang="en-GB" dirty="0"/>
              <a:t>KPI - Key Performance Indicators for hotels are select measurements that really matter for lasting success and we examine a few of the most important ones below.</a:t>
            </a:r>
          </a:p>
          <a:p>
            <a:r>
              <a:rPr lang="en-GB" dirty="0"/>
              <a:t>Accommodation</a:t>
            </a:r>
          </a:p>
          <a:p>
            <a:r>
              <a:rPr lang="en-GB" dirty="0"/>
              <a:t>Food &amp; Beverage</a:t>
            </a:r>
          </a:p>
          <a:p>
            <a:r>
              <a:rPr lang="en-GB" dirty="0"/>
              <a:t>Occupancy % - The most critical and simplest measure of performance for hotels in the occupancy rate. Measured as the percentage of available rooms occupied over a specific period of time.</a:t>
            </a:r>
          </a:p>
          <a:p>
            <a:endParaRPr lang="en-GB" dirty="0"/>
          </a:p>
        </p:txBody>
      </p:sp>
      <p:pic>
        <p:nvPicPr>
          <p:cNvPr id="4" name="Picture 3"/>
          <p:cNvPicPr>
            <a:picLocks noChangeAspect="1"/>
          </p:cNvPicPr>
          <p:nvPr/>
        </p:nvPicPr>
        <p:blipFill>
          <a:blip r:embed="rId2"/>
          <a:stretch>
            <a:fillRect/>
          </a:stretch>
        </p:blipFill>
        <p:spPr>
          <a:xfrm>
            <a:off x="9684327" y="257437"/>
            <a:ext cx="2402897" cy="2235253"/>
          </a:xfrm>
          <a:prstGeom prst="rect">
            <a:avLst/>
          </a:prstGeom>
        </p:spPr>
      </p:pic>
    </p:spTree>
    <p:extLst>
      <p:ext uri="{BB962C8B-B14F-4D97-AF65-F5344CB8AC3E}">
        <p14:creationId xmlns:p14="http://schemas.microsoft.com/office/powerpoint/2010/main" val="2044692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9612" y="235238"/>
            <a:ext cx="10515600" cy="563130"/>
          </a:xfrm>
        </p:spPr>
        <p:txBody>
          <a:bodyPr>
            <a:noAutofit/>
          </a:bodyPr>
          <a:lstStyle/>
          <a:p>
            <a:r>
              <a:rPr lang="en-GB" sz="3600" b="1" dirty="0"/>
              <a:t>Verification and grading</a:t>
            </a:r>
          </a:p>
        </p:txBody>
      </p:sp>
      <p:sp>
        <p:nvSpPr>
          <p:cNvPr id="3" name="Content Placeholder 2"/>
          <p:cNvSpPr>
            <a:spLocks noGrp="1"/>
          </p:cNvSpPr>
          <p:nvPr>
            <p:ph idx="1"/>
          </p:nvPr>
        </p:nvSpPr>
        <p:spPr>
          <a:xfrm>
            <a:off x="495300" y="1042989"/>
            <a:ext cx="9059141" cy="5105400"/>
          </a:xfrm>
        </p:spPr>
        <p:txBody>
          <a:bodyPr>
            <a:normAutofit/>
          </a:bodyPr>
          <a:lstStyle/>
          <a:p>
            <a:r>
              <a:rPr lang="en-GB" dirty="0"/>
              <a:t>Hotel ratings are often used to classify hotels according to their quality. </a:t>
            </a:r>
          </a:p>
          <a:p>
            <a:r>
              <a:rPr lang="en-GB" dirty="0"/>
              <a:t>initial purpose of informing travellers on basic facilities that can be expected, the objectives of hotel rating has expanded into </a:t>
            </a:r>
            <a:r>
              <a:rPr lang="en-GB" dirty="0">
                <a:solidFill>
                  <a:srgbClr val="FF0000"/>
                </a:solidFill>
              </a:rPr>
              <a:t>a focus on the hotel experience </a:t>
            </a:r>
            <a:r>
              <a:rPr lang="en-GB" dirty="0"/>
              <a:t>as a whole</a:t>
            </a:r>
          </a:p>
          <a:p>
            <a:r>
              <a:rPr lang="en-GB" dirty="0"/>
              <a:t>Today the terms 'grading', 'rating', and 'classification' are used to generally refer to the same concept, that is to </a:t>
            </a:r>
            <a:r>
              <a:rPr lang="en-GB" dirty="0">
                <a:solidFill>
                  <a:srgbClr val="FF0000"/>
                </a:solidFill>
              </a:rPr>
              <a:t>categorize hotels</a:t>
            </a:r>
            <a:r>
              <a:rPr lang="en-GB" dirty="0"/>
              <a:t>. </a:t>
            </a:r>
          </a:p>
          <a:p>
            <a:r>
              <a:rPr lang="en-GB" dirty="0"/>
              <a:t>There is a wide variety of rating schemes used by different organizations around the world. Many have a system involving </a:t>
            </a:r>
            <a:r>
              <a:rPr lang="en-GB" dirty="0">
                <a:solidFill>
                  <a:srgbClr val="FF0000"/>
                </a:solidFill>
              </a:rPr>
              <a:t>stars</a:t>
            </a:r>
            <a:r>
              <a:rPr lang="en-GB" dirty="0"/>
              <a:t>, with a greater number of stars indicating greater luxury.</a:t>
            </a:r>
          </a:p>
        </p:txBody>
      </p:sp>
      <p:pic>
        <p:nvPicPr>
          <p:cNvPr id="4" name="Picture 3"/>
          <p:cNvPicPr>
            <a:picLocks noChangeAspect="1"/>
          </p:cNvPicPr>
          <p:nvPr/>
        </p:nvPicPr>
        <p:blipFill>
          <a:blip r:embed="rId2"/>
          <a:stretch>
            <a:fillRect/>
          </a:stretch>
        </p:blipFill>
        <p:spPr>
          <a:xfrm rot="589653">
            <a:off x="9751227" y="3501772"/>
            <a:ext cx="2095500" cy="2486025"/>
          </a:xfrm>
          <a:prstGeom prst="rect">
            <a:avLst/>
          </a:prstGeom>
        </p:spPr>
      </p:pic>
    </p:spTree>
    <p:extLst>
      <p:ext uri="{BB962C8B-B14F-4D97-AF65-F5344CB8AC3E}">
        <p14:creationId xmlns:p14="http://schemas.microsoft.com/office/powerpoint/2010/main" val="36889471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8091" y="212726"/>
            <a:ext cx="10986222" cy="729384"/>
          </a:xfrm>
        </p:spPr>
        <p:txBody>
          <a:bodyPr>
            <a:noAutofit/>
          </a:bodyPr>
          <a:lstStyle/>
          <a:p>
            <a:r>
              <a:rPr lang="en-GB" sz="3200" b="1" dirty="0"/>
              <a:t>Social media influences (TripAdvisor) and digital management responses</a:t>
            </a:r>
            <a:r>
              <a:rPr lang="en-GB" sz="3600" b="1" dirty="0"/>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187543">
            <a:off x="9895583" y="4627256"/>
            <a:ext cx="2223366" cy="2004336"/>
          </a:xfrm>
          <a:prstGeom prst="rect">
            <a:avLst/>
          </a:prstGeom>
        </p:spPr>
      </p:pic>
      <p:sp>
        <p:nvSpPr>
          <p:cNvPr id="3" name="Content Placeholder 2"/>
          <p:cNvSpPr>
            <a:spLocks noGrp="1"/>
          </p:cNvSpPr>
          <p:nvPr>
            <p:ph idx="1"/>
          </p:nvPr>
        </p:nvSpPr>
        <p:spPr>
          <a:xfrm>
            <a:off x="658090" y="942110"/>
            <a:ext cx="11533909" cy="5403272"/>
          </a:xfrm>
        </p:spPr>
        <p:txBody>
          <a:bodyPr>
            <a:normAutofit fontScale="92500"/>
          </a:bodyPr>
          <a:lstStyle/>
          <a:p>
            <a:pPr>
              <a:lnSpc>
                <a:spcPct val="120000"/>
              </a:lnSpc>
            </a:pPr>
            <a:r>
              <a:rPr lang="en-GB" sz="2000" dirty="0">
                <a:solidFill>
                  <a:srgbClr val="FF0000"/>
                </a:solidFill>
              </a:rPr>
              <a:t>User-generated content </a:t>
            </a:r>
            <a:r>
              <a:rPr lang="en-GB" sz="2000" dirty="0"/>
              <a:t>is rapidly gaining traction as an input into the consumer purchase decision making process. </a:t>
            </a:r>
          </a:p>
          <a:p>
            <a:pPr>
              <a:lnSpc>
                <a:spcPct val="120000"/>
              </a:lnSpc>
            </a:pPr>
            <a:r>
              <a:rPr lang="en-GB" sz="2000" dirty="0"/>
              <a:t>it shows that </a:t>
            </a:r>
            <a:r>
              <a:rPr lang="en-GB" sz="2000" dirty="0">
                <a:solidFill>
                  <a:srgbClr val="FF0000"/>
                </a:solidFill>
              </a:rPr>
              <a:t>TripAdvisor displays detailed rich data </a:t>
            </a:r>
            <a:r>
              <a:rPr lang="en-GB" sz="2000" dirty="0"/>
              <a:t>that can be used in travel planning</a:t>
            </a:r>
          </a:p>
          <a:p>
            <a:pPr>
              <a:lnSpc>
                <a:spcPct val="120000"/>
              </a:lnSpc>
            </a:pPr>
            <a:r>
              <a:rPr lang="en-GB" sz="2000" dirty="0"/>
              <a:t>it is a channel that </a:t>
            </a:r>
            <a:r>
              <a:rPr lang="en-GB" sz="2000" b="1" dirty="0"/>
              <a:t>combines hotel marketing and highly transparent customer service</a:t>
            </a:r>
            <a:r>
              <a:rPr lang="en-GB" sz="2000" dirty="0"/>
              <a:t>. the way hoteliers engage with travellers on the web is critical and can be the difference between gaining or losing a new booking. </a:t>
            </a:r>
          </a:p>
          <a:p>
            <a:pPr>
              <a:lnSpc>
                <a:spcPct val="120000"/>
              </a:lnSpc>
            </a:pPr>
            <a:r>
              <a:rPr lang="en-GB" sz="2000" b="1" u="sng" dirty="0"/>
              <a:t>Consider these facts:</a:t>
            </a:r>
          </a:p>
          <a:p>
            <a:pPr>
              <a:lnSpc>
                <a:spcPct val="120000"/>
              </a:lnSpc>
            </a:pPr>
            <a:r>
              <a:rPr lang="en-GB" sz="2000" dirty="0">
                <a:solidFill>
                  <a:srgbClr val="FF0000"/>
                </a:solidFill>
              </a:rPr>
              <a:t>⅓ of consumers </a:t>
            </a:r>
            <a:r>
              <a:rPr lang="en-GB" sz="2000" dirty="0"/>
              <a:t>use Facebook to speak with a customer service representative.</a:t>
            </a:r>
          </a:p>
          <a:p>
            <a:pPr>
              <a:lnSpc>
                <a:spcPct val="120000"/>
              </a:lnSpc>
            </a:pPr>
            <a:r>
              <a:rPr lang="en-GB" sz="2000" dirty="0">
                <a:solidFill>
                  <a:srgbClr val="FF0000"/>
                </a:solidFill>
              </a:rPr>
              <a:t>47% of consumers </a:t>
            </a:r>
            <a:r>
              <a:rPr lang="en-GB" sz="2000" dirty="0"/>
              <a:t>think Facebook is the quickest social media channel to solve a customer service issue.</a:t>
            </a:r>
          </a:p>
          <a:p>
            <a:pPr>
              <a:lnSpc>
                <a:spcPct val="120000"/>
              </a:lnSpc>
            </a:pPr>
            <a:r>
              <a:rPr lang="en-GB" sz="2000" dirty="0"/>
              <a:t>According to TripAdvisor, </a:t>
            </a:r>
            <a:r>
              <a:rPr lang="en-GB" sz="2000" dirty="0">
                <a:solidFill>
                  <a:srgbClr val="FF0000"/>
                </a:solidFill>
              </a:rPr>
              <a:t>68% of consumers </a:t>
            </a:r>
            <a:r>
              <a:rPr lang="en-GB" sz="2000" dirty="0"/>
              <a:t>say that if they were considering two comparable properties, the presence of a management response on one listing would sway them in its favour.</a:t>
            </a:r>
          </a:p>
          <a:p>
            <a:pPr>
              <a:lnSpc>
                <a:spcPct val="120000"/>
              </a:lnSpc>
            </a:pPr>
            <a:r>
              <a:rPr lang="en-GB" sz="2000" dirty="0"/>
              <a:t>Successful messaging to today’s traveller is no longer about selling. It’s about </a:t>
            </a:r>
          </a:p>
          <a:p>
            <a:pPr marL="0" indent="0">
              <a:lnSpc>
                <a:spcPct val="120000"/>
              </a:lnSpc>
              <a:buNone/>
            </a:pPr>
            <a:r>
              <a:rPr lang="en-GB" sz="2000" dirty="0">
                <a:solidFill>
                  <a:srgbClr val="FF0000"/>
                </a:solidFill>
              </a:rPr>
              <a:t>building a long-term relationship with your guests on a one-to-one level</a:t>
            </a:r>
          </a:p>
        </p:txBody>
      </p:sp>
    </p:spTree>
    <p:extLst>
      <p:ext uri="{BB962C8B-B14F-4D97-AF65-F5344CB8AC3E}">
        <p14:creationId xmlns:p14="http://schemas.microsoft.com/office/powerpoint/2010/main" val="18649237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585</TotalTime>
  <Words>1542</Words>
  <Application>Microsoft Office PowerPoint</Application>
  <PresentationFormat>Widescreen</PresentationFormat>
  <Paragraphs>108</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Hospitality Skill Requirements and Operational Issues</vt:lpstr>
      <vt:lpstr>Operational systems for provision of F&amp;B</vt:lpstr>
      <vt:lpstr>Resource co-ordination</vt:lpstr>
      <vt:lpstr>Specific service skills</vt:lpstr>
      <vt:lpstr>Changing industry</vt:lpstr>
      <vt:lpstr>Consumer demands</vt:lpstr>
      <vt:lpstr>Training initiatives food hygiene</vt:lpstr>
      <vt:lpstr>Menu planning</vt:lpstr>
      <vt:lpstr> Restaurant Menu Preparation </vt:lpstr>
      <vt:lpstr> Menu Planning </vt:lpstr>
      <vt:lpstr>Legislation</vt:lpstr>
      <vt:lpstr>Cultural influences</vt:lpstr>
      <vt:lpstr>Performance measures</vt:lpstr>
      <vt:lpstr>Verification and grading</vt:lpstr>
      <vt:lpstr>Social media influences (TripAdvisor) and digital management responses.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Skill Requirements and Operational Issues</dc:title>
  <dc:creator>SBSTablet23</dc:creator>
  <cp:lastModifiedBy>Deborah Jenkins</cp:lastModifiedBy>
  <cp:revision>2</cp:revision>
  <dcterms:created xsi:type="dcterms:W3CDTF">2019-03-17T11:28:45Z</dcterms:created>
  <dcterms:modified xsi:type="dcterms:W3CDTF">2019-03-19T12:39:05Z</dcterms:modified>
</cp:coreProperties>
</file>