
<file path=[Content_Types].xml><?xml version="1.0" encoding="utf-8"?>
<Types xmlns="http://schemas.openxmlformats.org/package/2006/content-types">
  <Default Extension="fntdata" ContentType="application/x-fontdata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59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9144000" cy="5143500" type="screen16x9"/>
  <p:notesSz cx="6858000" cy="9144000"/>
  <p:embeddedFontLst>
    <p:embeddedFont>
      <p:font typeface="Lato" panose="020F0502020204030203" pitchFamily="34" charset="0"/>
      <p:regular r:id="rId31"/>
      <p:bold r:id="rId32"/>
      <p:italic r:id="rId33"/>
      <p:boldItalic r:id="rId34"/>
    </p:embeddedFont>
    <p:embeddedFont>
      <p:font typeface="Raleway" pitchFamily="2" charset="77"/>
      <p:regular r:id="rId35"/>
      <p:bold r:id="rId36"/>
      <p:italic r:id="rId37"/>
      <p:boldItalic r:id="rId3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26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52FEF41-74EA-438D-B082-6DEDC1A1F98A}">
  <a:tblStyle styleId="{252FEF41-74EA-438D-B082-6DEDC1A1F98A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579"/>
    <p:restoredTop sz="94689"/>
  </p:normalViewPr>
  <p:slideViewPr>
    <p:cSldViewPr snapToGrid="0">
      <p:cViewPr varScale="1">
        <p:scale>
          <a:sx n="95" d="100"/>
          <a:sy n="95" d="100"/>
        </p:scale>
        <p:origin x="184" y="968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font" Target="fonts/font4.fntdata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font" Target="fonts/font2.fntdata"/><Relationship Id="rId37" Type="http://schemas.openxmlformats.org/officeDocument/2006/relationships/font" Target="fonts/font7.fntdata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font" Target="fonts/font6.fntdata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font" Target="fonts/font1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font" Target="fonts/font5.fntdata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font" Target="fonts/font3.fntdata"/><Relationship Id="rId38" Type="http://schemas.openxmlformats.org/officeDocument/2006/relationships/font" Target="fonts/font8.fntdata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marL="914400" lvl="1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marL="1371600" lvl="2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marL="1828800" lvl="3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marL="2286000" lvl="4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marL="2743200" lvl="5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marL="3200400" lvl="6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marL="3657600" lvl="7" indent="-3175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marL="4114800" lvl="8" indent="-3175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c6fa3c898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c6fa3c898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Google Shape;77;gc6fa3c898_0_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8" name="Google Shape;78;gc6fa3c898_0_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" name="Google Shape;84;gc6fa3c898_0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5" name="Google Shape;85;gc6fa3c898_0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Google Shape;92;gc6fa3c898_0_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3" name="Google Shape;93;gc6fa3c898_0_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gc6fa3c898_0_3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1" name="Google Shape;101;gc6fa3c898_0_3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Google Shape;134;g37a2799335a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5" name="Google Shape;135;g37a2799335a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Google Shape;140;gc6fa3c898_0_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1" name="Google Shape;141;gc6fa3c898_0_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Google Shape;145;g37a70d50201_1_1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6" name="Google Shape;146;g37a70d50201_1_1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4732ebe3621cda5d_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4" name="Google Shape;154;g4732ebe3621cda5d_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oogle Shape;161;g2a50c23a1d778444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2" name="Google Shape;162;g2a50c23a1d778444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c6fa3c898_0_6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188" y="685800"/>
            <a:ext cx="60963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c6fa3c898_0_6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c6fa3c898_0_7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c6fa3c898_0_7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1" name="Google Shape;181;g2a50c23a1d778444_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2" name="Google Shape;182;g2a50c23a1d778444_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2a50c23a1d778444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2a50c23a1d778444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Google Shape;195;g2a50c23a1d778444_1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6" name="Google Shape;196;g2a50c23a1d778444_1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2a50c23a1d778444_2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Google Shape;203;g2a50c23a1d778444_2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2a50c23a1d778444_3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2a50c23a1d778444_3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Google Shape;216;g2a50c23a1d778444_3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7" name="Google Shape;217;g2a50c23a1d778444_3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g2a50c23a1d778444_4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3" name="Google Shape;223;g2a50c23a1d778444_4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" name="Google Shape;228;g37a70d50201_1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9" name="Google Shape;229;g37a70d50201_1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g37a70d50201_1_3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4" name="Google Shape;234;g37a70d50201_1_3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" name="Google Shape;238;g37a70d50201_1_3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39" name="Google Shape;239;g37a70d50201_1_3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3" name="Google Shape;243;g37a70d50201_1_4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4" name="Google Shape;244;g37a70d50201_1_4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8" name="Google Shape;248;g2a50c23a1d778444_5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9" name="Google Shape;249;g2a50c23a1d778444_5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g37a70d50201_1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6" name="Google Shape;256;g37a70d50201_1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1" name="Google Shape;261;g2a50c23a1d778444_4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62" name="Google Shape;262;g2a50c23a1d778444_4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9" name="Google Shape;269;g37a70d50201_1_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0" name="Google Shape;270;g37a70d50201_1_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g37a70d50201_1_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5" name="Google Shape;275;g37a70d50201_1_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bg>
      <p:bgPr>
        <a:solidFill>
          <a:schemeClr val="dk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1" name="Google Shape;11;p2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2" name="Google Shape;12;p2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3" name="Google Shape;13;p2"/>
          <p:cNvSpPr txBox="1">
            <a:spLocks noGrp="1"/>
          </p:cNvSpPr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4" name="Google Shape;14;p2"/>
          <p:cNvSpPr txBox="1">
            <a:spLocks noGrp="1"/>
          </p:cNvSpPr>
          <p:nvPr>
            <p:ph type="subTitle" idx="1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15" name="Google Shape;15;p2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bg>
      <p:bgPr>
        <a:solidFill>
          <a:schemeClr val="dk1"/>
        </a:solidFill>
        <a:effectLst/>
      </p:bgPr>
    </p:bg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w="3810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18" name="Google Shape;18;p3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19" name="Google Shape;19;p3"/>
          <p:cNvSpPr txBox="1">
            <a:spLocks noGrp="1"/>
          </p:cNvSpPr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20" name="Google Shape;20;p3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_AND_BODY">
    <p:spTree>
      <p:nvGrpSpPr>
        <p:cNvPr id="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Google Shape;22;p4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w="3810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3" name="Google Shape;23;p4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24" name="Google Shape;24;p4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25" name="Google Shape;25;p4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6" name="Google Shape;26;p4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27" name="Google Shape;27;p4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5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w="3810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30" name="Google Shape;30;p5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31" name="Google Shape;31;p5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32" name="Google Shape;32;p5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3" name="Google Shape;33;p5"/>
          <p:cNvSpPr txBox="1">
            <a:spLocks noGrp="1"/>
          </p:cNvSpPr>
          <p:nvPr>
            <p:ph type="body" idx="1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4" name="Google Shape;34;p5"/>
          <p:cNvSpPr txBox="1">
            <a:spLocks noGrp="1"/>
          </p:cNvSpPr>
          <p:nvPr>
            <p:ph type="body" idx="2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35" name="Google Shape;35;p5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_ONLY">
    <p:spTree>
      <p:nvGrpSpPr>
        <p:cNvPr id="1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>
            <a:spLocks noGrp="1"/>
          </p:cNvSpPr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38" name="Google Shape;38;p6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_COLUMN_TEXT">
    <p:spTree>
      <p:nvGrpSpPr>
        <p:cNvPr id="1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Google Shape;40;p7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1" name="Google Shape;41;p7"/>
          <p:cNvSpPr txBox="1">
            <a:spLocks noGrp="1"/>
          </p:cNvSpPr>
          <p:nvPr>
            <p:ph type="title"/>
          </p:nvPr>
        </p:nvSpPr>
        <p:spPr>
          <a:xfrm>
            <a:off x="319500" y="936600"/>
            <a:ext cx="2808000" cy="755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>
            <a:endParaRPr/>
          </a:p>
        </p:txBody>
      </p:sp>
      <p:sp>
        <p:nvSpPr>
          <p:cNvPr id="42" name="Google Shape;42;p7"/>
          <p:cNvSpPr txBox="1">
            <a:spLocks noGrp="1"/>
          </p:cNvSpPr>
          <p:nvPr>
            <p:ph type="body" idx="1"/>
          </p:nvPr>
        </p:nvSpPr>
        <p:spPr>
          <a:xfrm>
            <a:off x="319500" y="1846804"/>
            <a:ext cx="2808000" cy="2806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marL="914400" lvl="1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marL="1371600" lvl="2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marL="1828800" lvl="3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marL="2286000" lvl="4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marL="2743200" lvl="5" indent="-3048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marL="3200400" lvl="6" indent="-304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marL="3657600" lvl="7" indent="-3048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marL="4114800" lvl="8" indent="-30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>
            <a:endParaRPr/>
          </a:p>
        </p:txBody>
      </p:sp>
      <p:sp>
        <p:nvSpPr>
          <p:cNvPr id="43" name="Google Shape;43;p7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_POINT">
    <p:bg>
      <p:bgPr>
        <a:solidFill>
          <a:schemeClr val="lt2"/>
        </a:solidFill>
        <a:effectLst/>
      </p:bgPr>
    </p:bg>
    <p:spTree>
      <p:nvGrpSpPr>
        <p:cNvPr id="1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Google Shape;45;p8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46" name="Google Shape;46;p8"/>
          <p:cNvSpPr txBox="1">
            <a:spLocks noGrp="1"/>
          </p:cNvSpPr>
          <p:nvPr>
            <p:ph type="title"/>
          </p:nvPr>
        </p:nvSpPr>
        <p:spPr>
          <a:xfrm>
            <a:off x="283103" y="712141"/>
            <a:ext cx="6244200" cy="383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47" name="Google Shape;47;p8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_TITLE_AND_DESCRIPTION">
    <p:spTree>
      <p:nvGrpSpPr>
        <p:cNvPr id="1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/>
          <p:nvPr/>
        </p:nvSpPr>
        <p:spPr>
          <a:xfrm>
            <a:off x="4572000" y="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cxnSp>
        <p:nvCxnSpPr>
          <p:cNvPr id="50" name="Google Shape;5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w="19050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1" name="Google Shape;51;p9"/>
          <p:cNvSpPr txBox="1">
            <a:spLocks noGrp="1"/>
          </p:cNvSpPr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52" name="Google Shape;52;p9"/>
          <p:cNvSpPr txBox="1">
            <a:spLocks noGrp="1"/>
          </p:cNvSpPr>
          <p:nvPr>
            <p:ph type="subTitle" idx="1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>
            <a:endParaRPr/>
          </a:p>
        </p:txBody>
      </p:sp>
      <p:sp>
        <p:nvSpPr>
          <p:cNvPr id="53" name="Google Shape;53;p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34290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marL="914400" lvl="1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marL="1371600" lvl="2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marL="1828800" lvl="3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marL="2286000" lvl="4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marL="2743200" lvl="5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marL="3200400" lvl="6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marL="3657600" lvl="7" indent="-31750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marL="4114800" lvl="8" indent="-31750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>
            <a:endParaRPr/>
          </a:p>
        </p:txBody>
      </p:sp>
      <p:sp>
        <p:nvSpPr>
          <p:cNvPr id="54" name="Google Shape;54;p9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>
                <a:solidFill>
                  <a:schemeClr val="lt1"/>
                </a:solidFill>
              </a:defRPr>
            </a:lvl1pPr>
            <a:lvl2pPr lvl="1">
              <a:buNone/>
              <a:defRPr>
                <a:solidFill>
                  <a:schemeClr val="lt1"/>
                </a:solidFill>
              </a:defRPr>
            </a:lvl2pPr>
            <a:lvl3pPr lvl="2">
              <a:buNone/>
              <a:defRPr>
                <a:solidFill>
                  <a:schemeClr val="lt1"/>
                </a:solidFill>
              </a:defRPr>
            </a:lvl3pPr>
            <a:lvl4pPr lvl="3">
              <a:buNone/>
              <a:defRPr>
                <a:solidFill>
                  <a:schemeClr val="lt1"/>
                </a:solidFill>
              </a:defRPr>
            </a:lvl4pPr>
            <a:lvl5pPr lvl="4">
              <a:buNone/>
              <a:defRPr>
                <a:solidFill>
                  <a:schemeClr val="lt1"/>
                </a:solidFill>
              </a:defRPr>
            </a:lvl5pPr>
            <a:lvl6pPr lvl="5">
              <a:buNone/>
              <a:defRPr>
                <a:solidFill>
                  <a:schemeClr val="lt1"/>
                </a:solidFill>
              </a:defRPr>
            </a:lvl6pPr>
            <a:lvl7pPr lvl="6">
              <a:buNone/>
              <a:defRPr>
                <a:solidFill>
                  <a:schemeClr val="lt1"/>
                </a:solidFill>
              </a:defRPr>
            </a:lvl7pPr>
            <a:lvl8pPr lvl="7">
              <a:buNone/>
              <a:defRPr>
                <a:solidFill>
                  <a:schemeClr val="lt1"/>
                </a:solidFill>
              </a:defRPr>
            </a:lvl8pPr>
            <a:lvl9pPr lvl="8">
              <a:buNone/>
              <a:defRPr>
                <a:solidFill>
                  <a:schemeClr val="lt1"/>
                </a:solidFill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_ONLY">
    <p:spTree>
      <p:nvGrpSpPr>
        <p:cNvPr id="1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6" name="Google Shape;56;p10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57" name="Google Shape;57;p10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58" name="Google Shape;58;p10"/>
          <p:cNvSpPr txBox="1">
            <a:spLocks noGrp="1"/>
          </p:cNvSpPr>
          <p:nvPr>
            <p:ph type="body" idx="1"/>
          </p:nvPr>
        </p:nvSpPr>
        <p:spPr>
          <a:xfrm>
            <a:off x="328017" y="4226025"/>
            <a:ext cx="83886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457200" lvl="0" indent="-2286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>
            <a:endParaRPr/>
          </a:p>
        </p:txBody>
      </p:sp>
      <p:sp>
        <p:nvSpPr>
          <p:cNvPr id="59" name="Google Shape;59;p10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_NUMBER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Google Shape;61;p11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w="1905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cxnSp>
        <p:nvCxnSpPr>
          <p:cNvPr id="62" name="Google Shape;62;p11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w="38100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</p:cxnSp>
      <p:sp>
        <p:nvSpPr>
          <p:cNvPr id="63" name="Google Shape;63;p11"/>
          <p:cNvSpPr txBox="1">
            <a:spLocks noGrp="1"/>
          </p:cNvSpPr>
          <p:nvPr>
            <p:ph type="title" hasCustomPrompt="1"/>
          </p:nvPr>
        </p:nvSpPr>
        <p:spPr>
          <a:xfrm>
            <a:off x="853950" y="1304850"/>
            <a:ext cx="7436100" cy="1538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64" name="Google Shape;64;p11"/>
          <p:cNvSpPr txBox="1">
            <a:spLocks noGrp="1"/>
          </p:cNvSpPr>
          <p:nvPr>
            <p:ph type="body" idx="1"/>
          </p:nvPr>
        </p:nvSpPr>
        <p:spPr>
          <a:xfrm>
            <a:off x="853950" y="2919450"/>
            <a:ext cx="7436100" cy="1071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914400" lvl="1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marL="1371600" lvl="2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marL="1828800" lvl="3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marL="2286000" lvl="4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marL="2743200" lvl="5" indent="-3175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marL="3200400" lvl="6" indent="-3175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marL="3657600" lvl="7" indent="-3175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marL="4114800" lvl="8" indent="-3175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65" name="Google Shape;65;p11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2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wiss-2"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sz="3000" b="1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endParaRPr/>
          </a:p>
        </p:txBody>
      </p:sp>
      <p:sp>
        <p:nvSpPr>
          <p:cNvPr id="8" name="Google Shape;8;p1"/>
          <p:cNvSpPr txBox="1">
            <a:spLocks noGrp="1"/>
          </p:cNvSpPr>
          <p:nvPr>
            <p:ph type="sldNum" idx="12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3"/>
          <p:cNvSpPr txBox="1">
            <a:spLocks noGrp="1"/>
          </p:cNvSpPr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300"/>
              <a:t>“How might Acceptance and Commitment Coaching Support Amateur Singers With Music Performance Anxiety?”</a:t>
            </a:r>
            <a:endParaRPr sz="3300"/>
          </a:p>
        </p:txBody>
      </p:sp>
      <p:sp>
        <p:nvSpPr>
          <p:cNvPr id="73" name="Google Shape;73;p13"/>
          <p:cNvSpPr txBox="1">
            <a:spLocks noGrp="1"/>
          </p:cNvSpPr>
          <p:nvPr>
            <p:ph type="subTitle" idx="1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Caroline Fitch • Thursday 4th September 2025</a:t>
            </a:r>
            <a:endParaRPr/>
          </a:p>
        </p:txBody>
      </p:sp>
      <p:pic>
        <p:nvPicPr>
          <p:cNvPr id="74" name="Google Shape;74;p13" descr="Abstract Hand-painted Art Background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4700" y="2571750"/>
            <a:ext cx="1307426" cy="1958748"/>
          </a:xfrm>
          <a:prstGeom prst="rect">
            <a:avLst/>
          </a:prstGeom>
          <a:noFill/>
          <a:ln>
            <a:noFill/>
          </a:ln>
        </p:spPr>
      </p:pic>
      <p:pic>
        <p:nvPicPr>
          <p:cNvPr id="75" name="Google Shape;75;p13" descr="Abstract Hand-painted Art Background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4700" y="564225"/>
            <a:ext cx="1307426" cy="1958748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p14"/>
          <p:cNvSpPr txBox="1">
            <a:spLocks noGrp="1"/>
          </p:cNvSpPr>
          <p:nvPr>
            <p:ph type="title"/>
          </p:nvPr>
        </p:nvSpPr>
        <p:spPr>
          <a:xfrm>
            <a:off x="265500" y="74425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Background, Justification and Aim</a:t>
            </a:r>
            <a:endParaRPr/>
          </a:p>
        </p:txBody>
      </p:sp>
      <p:sp>
        <p:nvSpPr>
          <p:cNvPr id="81" name="Google Shape;81;p14"/>
          <p:cNvSpPr txBox="1">
            <a:spLocks noGrp="1"/>
          </p:cNvSpPr>
          <p:nvPr>
            <p:ph type="body" idx="2"/>
          </p:nvPr>
        </p:nvSpPr>
        <p:spPr>
          <a:xfrm>
            <a:off x="4704406" y="535941"/>
            <a:ext cx="43257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400" dirty="0"/>
              <a:t>Music Performance Anxiety (MPA) - significant barrier for singers (Kenny, 2009; Patston, 2014)</a:t>
            </a:r>
            <a:br>
              <a:rPr lang="en" sz="1400" dirty="0"/>
            </a:br>
            <a:endParaRPr sz="1400" dirty="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400" dirty="0"/>
              <a:t>Support is limited for amateur vocalists (Paul et al, 2024) </a:t>
            </a:r>
            <a:br>
              <a:rPr lang="en" sz="1400" dirty="0"/>
            </a:br>
            <a:endParaRPr sz="1400" dirty="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400" dirty="0"/>
              <a:t>MPA literature focuses on professional and student singers</a:t>
            </a:r>
            <a:br>
              <a:rPr lang="en" sz="1400" dirty="0"/>
            </a:br>
            <a:endParaRPr sz="1400" dirty="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400" dirty="0"/>
              <a:t>Acceptance and Commitment Therapy (ACT) as an emerging modality for MPA</a:t>
            </a:r>
            <a:br>
              <a:rPr lang="en" sz="1400" dirty="0"/>
            </a:br>
            <a:endParaRPr sz="1400" dirty="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400" dirty="0"/>
              <a:t>Project aims to address gaps and explore experience </a:t>
            </a:r>
            <a:endParaRPr sz="1400" dirty="0"/>
          </a:p>
        </p:txBody>
      </p:sp>
      <p:pic>
        <p:nvPicPr>
          <p:cNvPr id="82" name="Google Shape;82;p14" title="Screenshot 2025-09-02 at 18.49.38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95427" y="2520950"/>
            <a:ext cx="2385350" cy="21754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Google Shape;87;p15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Literature Review</a:t>
            </a:r>
            <a:endParaRPr/>
          </a:p>
        </p:txBody>
      </p:sp>
      <p:sp>
        <p:nvSpPr>
          <p:cNvPr id="88" name="Google Shape;88;p15"/>
          <p:cNvSpPr txBox="1">
            <a:spLocks noGrp="1"/>
          </p:cNvSpPr>
          <p:nvPr>
            <p:ph type="body" idx="1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 dirty="0"/>
              <a:t>High prevalence of MPA across ability levels</a:t>
            </a:r>
            <a:endParaRPr sz="1600" dirty="0"/>
          </a:p>
          <a:p>
            <a:pPr marL="457200" lvl="0" indent="-330200" algn="l" rtl="0">
              <a:spcBef>
                <a:spcPts val="1200"/>
              </a:spcBef>
              <a:spcAft>
                <a:spcPts val="1200"/>
              </a:spcAft>
              <a:buSzPts val="1600"/>
              <a:buChar char="●"/>
            </a:pPr>
            <a:r>
              <a:rPr lang="en" sz="1600" dirty="0"/>
              <a:t>ACT as an effective tool for anxiety (despite lack of literature in context)</a:t>
            </a:r>
            <a:endParaRPr sz="1600" dirty="0"/>
          </a:p>
        </p:txBody>
      </p:sp>
      <p:sp>
        <p:nvSpPr>
          <p:cNvPr id="89" name="Google Shape;89;p15"/>
          <p:cNvSpPr txBox="1">
            <a:spLocks noGrp="1"/>
          </p:cNvSpPr>
          <p:nvPr>
            <p:ph type="body" idx="2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30200" algn="l" rtl="0">
              <a:spcBef>
                <a:spcPts val="0"/>
              </a:spcBef>
              <a:spcAft>
                <a:spcPts val="0"/>
              </a:spcAft>
              <a:buSzPts val="1600"/>
              <a:buChar char="●"/>
            </a:pPr>
            <a:r>
              <a:rPr lang="en" sz="1600" dirty="0"/>
              <a:t>ACT effective when adapted in coaching context (Acceptance and C</a:t>
            </a:r>
            <a:r>
              <a:rPr lang="en-GB" sz="1600" dirty="0"/>
              <a:t>ommi</a:t>
            </a:r>
            <a:r>
              <a:rPr lang="en" sz="1600" dirty="0"/>
              <a:t>tment C</a:t>
            </a:r>
            <a:r>
              <a:rPr lang="en-GB" sz="1600" dirty="0"/>
              <a:t>o</a:t>
            </a:r>
            <a:r>
              <a:rPr lang="en" sz="1600" dirty="0"/>
              <a:t>aching- ACC)</a:t>
            </a:r>
            <a:endParaRPr sz="1600" dirty="0"/>
          </a:p>
          <a:p>
            <a:pPr marL="457200" lvl="0" indent="-330200" algn="l" rtl="0">
              <a:spcBef>
                <a:spcPts val="1200"/>
              </a:spcBef>
              <a:spcAft>
                <a:spcPts val="0"/>
              </a:spcAft>
              <a:buSzPts val="1600"/>
              <a:buChar char="●"/>
            </a:pPr>
            <a:r>
              <a:rPr lang="en" sz="1600" dirty="0"/>
              <a:t>Professional practice context: therapy vs coach</a:t>
            </a:r>
            <a:endParaRPr sz="1600" dirty="0"/>
          </a:p>
          <a:p>
            <a:pPr marL="457200" lvl="0" indent="-330200" algn="l" rtl="0">
              <a:spcBef>
                <a:spcPts val="1200"/>
              </a:spcBef>
              <a:spcAft>
                <a:spcPts val="1200"/>
              </a:spcAft>
              <a:buSzPts val="1600"/>
              <a:buChar char="●"/>
            </a:pPr>
            <a:r>
              <a:rPr lang="en" sz="1600" dirty="0"/>
              <a:t>ACT Hexaflex and best practice application</a:t>
            </a:r>
            <a:endParaRPr sz="1600" dirty="0"/>
          </a:p>
        </p:txBody>
      </p:sp>
      <p:pic>
        <p:nvPicPr>
          <p:cNvPr id="90" name="Google Shape;90;p15" descr="Books are stacked one on top of the other on an orange background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05975" y="1936574"/>
            <a:ext cx="1837374" cy="275270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p16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Methodology </a:t>
            </a:r>
            <a:endParaRPr/>
          </a:p>
        </p:txBody>
      </p:sp>
      <p:sp>
        <p:nvSpPr>
          <p:cNvPr id="96" name="Google Shape;96;p16"/>
          <p:cNvSpPr txBox="1">
            <a:spLocks noGrp="1"/>
          </p:cNvSpPr>
          <p:nvPr>
            <p:ph type="body" idx="1"/>
          </p:nvPr>
        </p:nvSpPr>
        <p:spPr>
          <a:xfrm>
            <a:off x="2400253" y="1402650"/>
            <a:ext cx="3071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23850" algn="l" rtl="0">
              <a:spcBef>
                <a:spcPts val="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Mixed Methods - Pragmatic with Constructivist elements</a:t>
            </a:r>
            <a:endParaRPr sz="1500"/>
          </a:p>
          <a:p>
            <a:pPr marL="457200" lvl="0" indent="-323850" algn="l" rtl="0">
              <a:spcBef>
                <a:spcPts val="120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Quantitative - Kenny Music Performance Anxiety Inventory</a:t>
            </a:r>
            <a:endParaRPr sz="1500"/>
          </a:p>
          <a:p>
            <a:pPr marL="457200" lvl="0" indent="-323850" algn="l" rtl="0">
              <a:spcBef>
                <a:spcPts val="120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Qualitative - semi structured interviews, open questionnaires</a:t>
            </a:r>
            <a:endParaRPr sz="1500"/>
          </a:p>
          <a:p>
            <a:pPr marL="457200" lvl="0" indent="-323850" algn="l" rtl="0">
              <a:spcBef>
                <a:spcPts val="1200"/>
              </a:spcBef>
              <a:spcAft>
                <a:spcPts val="0"/>
              </a:spcAft>
              <a:buSzPts val="1500"/>
              <a:buChar char="●"/>
            </a:pPr>
            <a:r>
              <a:rPr lang="en" sz="1500"/>
              <a:t>Purposive sample (4 participants)</a:t>
            </a:r>
            <a:endParaRPr sz="1300"/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/>
          </a:p>
        </p:txBody>
      </p:sp>
      <p:sp>
        <p:nvSpPr>
          <p:cNvPr id="97" name="Google Shape;97;p16"/>
          <p:cNvSpPr txBox="1">
            <a:spLocks noGrp="1"/>
          </p:cNvSpPr>
          <p:nvPr>
            <p:ph type="body" idx="2"/>
          </p:nvPr>
        </p:nvSpPr>
        <p:spPr>
          <a:xfrm>
            <a:off x="5650447" y="1497900"/>
            <a:ext cx="3071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7500" algn="l" rtl="0">
              <a:spcBef>
                <a:spcPts val="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Data collection methods repeated pre and post intervention</a:t>
            </a:r>
            <a:endParaRPr/>
          </a:p>
          <a:p>
            <a:pPr marL="457200" lvl="0" indent="-317500" algn="l" rtl="0">
              <a:spcBef>
                <a:spcPts val="120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Interpretative Phenomenological Analysis - depth and detail</a:t>
            </a:r>
            <a:endParaRPr/>
          </a:p>
          <a:p>
            <a:pPr marL="457200" lvl="0" indent="-317500" algn="l" rtl="0">
              <a:spcBef>
                <a:spcPts val="1200"/>
              </a:spcBef>
              <a:spcAft>
                <a:spcPts val="0"/>
              </a:spcAft>
              <a:buSzPts val="1400"/>
              <a:buChar char="●"/>
            </a:pPr>
            <a:r>
              <a:rPr lang="en"/>
              <a:t>Thematic Analysis - broader themes to inform practice</a:t>
            </a:r>
            <a:endParaRPr/>
          </a:p>
          <a:p>
            <a:pPr marL="45720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/>
          </a:p>
          <a:p>
            <a:pPr marL="457200" lvl="0" indent="0" algn="l" rtl="0">
              <a:spcBef>
                <a:spcPts val="1200"/>
              </a:spcBef>
              <a:spcAft>
                <a:spcPts val="1200"/>
              </a:spcAft>
              <a:buNone/>
            </a:pPr>
            <a:endParaRPr sz="1600"/>
          </a:p>
        </p:txBody>
      </p:sp>
      <p:pic>
        <p:nvPicPr>
          <p:cNvPr id="98" name="Google Shape;98;p16" descr="Map mark icon with a sun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52400" y="1363750"/>
            <a:ext cx="2095452" cy="23907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Google Shape;103;p17" descr="Background pointer shape in timeline graphic"/>
          <p:cNvSpPr/>
          <p:nvPr/>
        </p:nvSpPr>
        <p:spPr>
          <a:xfrm>
            <a:off x="340934" y="2199000"/>
            <a:ext cx="1872300" cy="745500"/>
          </a:xfrm>
          <a:prstGeom prst="homePlate">
            <a:avLst>
              <a:gd name="adj" fmla="val 50000"/>
            </a:avLst>
          </a:prstGeom>
          <a:solidFill>
            <a:schemeClr val="dk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875" tIns="121875" rIns="121875" bIns="1218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04" name="Google Shape;104;p17"/>
          <p:cNvSpPr txBox="1">
            <a:spLocks noGrp="1"/>
          </p:cNvSpPr>
          <p:nvPr>
            <p:ph type="body" idx="4294967295"/>
          </p:nvPr>
        </p:nvSpPr>
        <p:spPr>
          <a:xfrm>
            <a:off x="340923" y="2336550"/>
            <a:ext cx="1455600" cy="4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solidFill>
                  <a:schemeClr val="lt1"/>
                </a:solidFill>
              </a:rPr>
              <a:t>Screening</a:t>
            </a:r>
            <a:endParaRPr sz="1600" b="1">
              <a:solidFill>
                <a:schemeClr val="lt1"/>
              </a:solidFill>
            </a:endParaRPr>
          </a:p>
        </p:txBody>
      </p:sp>
      <p:grpSp>
        <p:nvGrpSpPr>
          <p:cNvPr id="105" name="Google Shape;105;p17"/>
          <p:cNvGrpSpPr/>
          <p:nvPr/>
        </p:nvGrpSpPr>
        <p:grpSpPr>
          <a:xfrm>
            <a:off x="969270" y="1610215"/>
            <a:ext cx="198900" cy="593656"/>
            <a:chOff x="777447" y="1610215"/>
            <a:chExt cx="198900" cy="593656"/>
          </a:xfrm>
        </p:grpSpPr>
        <p:cxnSp>
          <p:nvCxnSpPr>
            <p:cNvPr id="106" name="Google Shape;106;p17"/>
            <p:cNvCxnSpPr/>
            <p:nvPr/>
          </p:nvCxnSpPr>
          <p:spPr>
            <a:xfrm>
              <a:off x="876909" y="1649171"/>
              <a:ext cx="0" cy="554700"/>
            </a:xfrm>
            <a:prstGeom prst="straightConnector1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107" name="Google Shape;107;p17"/>
            <p:cNvSpPr/>
            <p:nvPr/>
          </p:nvSpPr>
          <p:spPr>
            <a:xfrm>
              <a:off x="777447" y="1610215"/>
              <a:ext cx="198900" cy="1989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08" name="Google Shape;108;p17"/>
          <p:cNvSpPr txBox="1">
            <a:spLocks noGrp="1"/>
          </p:cNvSpPr>
          <p:nvPr>
            <p:ph type="body" idx="4294967295"/>
          </p:nvPr>
        </p:nvSpPr>
        <p:spPr>
          <a:xfrm>
            <a:off x="340925" y="703917"/>
            <a:ext cx="2242800" cy="90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/>
              <a:t>K-MPAI screening survey </a:t>
            </a:r>
            <a:endParaRPr sz="1600"/>
          </a:p>
        </p:txBody>
      </p:sp>
      <p:sp>
        <p:nvSpPr>
          <p:cNvPr id="109" name="Google Shape;109;p17" descr="Background pointer shape in timeline graphic"/>
          <p:cNvSpPr/>
          <p:nvPr/>
        </p:nvSpPr>
        <p:spPr>
          <a:xfrm>
            <a:off x="1817054" y="2199000"/>
            <a:ext cx="2051100" cy="745500"/>
          </a:xfrm>
          <a:prstGeom prst="chevron">
            <a:avLst>
              <a:gd name="adj" fmla="val 50000"/>
            </a:avLst>
          </a:prstGeom>
          <a:solidFill>
            <a:schemeClr val="dk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875" tIns="121875" rIns="121875" bIns="1218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17"/>
          <p:cNvSpPr txBox="1">
            <a:spLocks noGrp="1"/>
          </p:cNvSpPr>
          <p:nvPr>
            <p:ph type="body" idx="4294967295"/>
          </p:nvPr>
        </p:nvSpPr>
        <p:spPr>
          <a:xfrm>
            <a:off x="1757805" y="2462850"/>
            <a:ext cx="1872300" cy="344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2857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-"/>
            </a:pPr>
            <a:r>
              <a:rPr lang="en" sz="900" b="1">
                <a:solidFill>
                  <a:schemeClr val="lt1"/>
                </a:solidFill>
              </a:rPr>
              <a:t>Initial Interviews</a:t>
            </a:r>
            <a:endParaRPr sz="900" b="1">
              <a:solidFill>
                <a:schemeClr val="lt1"/>
              </a:solidFill>
            </a:endParaRPr>
          </a:p>
          <a:p>
            <a:pPr marL="457200" lvl="0" indent="-28575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-"/>
            </a:pPr>
            <a:r>
              <a:rPr lang="en" sz="900" b="1">
                <a:solidFill>
                  <a:schemeClr val="lt1"/>
                </a:solidFill>
              </a:rPr>
              <a:t>Questionnaires</a:t>
            </a:r>
            <a:endParaRPr sz="900" b="1">
              <a:solidFill>
                <a:schemeClr val="lt1"/>
              </a:solidFill>
            </a:endParaRPr>
          </a:p>
        </p:txBody>
      </p:sp>
      <p:grpSp>
        <p:nvGrpSpPr>
          <p:cNvPr id="111" name="Google Shape;111;p17"/>
          <p:cNvGrpSpPr/>
          <p:nvPr/>
        </p:nvGrpSpPr>
        <p:grpSpPr>
          <a:xfrm>
            <a:off x="2684632" y="2938958"/>
            <a:ext cx="198900" cy="593656"/>
            <a:chOff x="2223534" y="2938958"/>
            <a:chExt cx="198900" cy="593656"/>
          </a:xfrm>
        </p:grpSpPr>
        <p:cxnSp>
          <p:nvCxnSpPr>
            <p:cNvPr id="112" name="Google Shape;112;p17"/>
            <p:cNvCxnSpPr/>
            <p:nvPr/>
          </p:nvCxnSpPr>
          <p:spPr>
            <a:xfrm rot="10800000">
              <a:off x="2322997" y="2938958"/>
              <a:ext cx="0" cy="554700"/>
            </a:xfrm>
            <a:prstGeom prst="straightConnector1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113" name="Google Shape;113;p17"/>
            <p:cNvSpPr/>
            <p:nvPr/>
          </p:nvSpPr>
          <p:spPr>
            <a:xfrm rot="10800000" flipH="1">
              <a:off x="2223534" y="3333714"/>
              <a:ext cx="198900" cy="1989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14" name="Google Shape;114;p17"/>
          <p:cNvSpPr txBox="1">
            <a:spLocks noGrp="1"/>
          </p:cNvSpPr>
          <p:nvPr>
            <p:ph type="body" idx="4294967295"/>
          </p:nvPr>
        </p:nvSpPr>
        <p:spPr>
          <a:xfrm>
            <a:off x="1244325" y="3757725"/>
            <a:ext cx="2523300" cy="90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/>
              <a:t>30 minute initial interview &amp; Check in questionnaire</a:t>
            </a:r>
            <a:endParaRPr sz="1600"/>
          </a:p>
        </p:txBody>
      </p:sp>
      <p:sp>
        <p:nvSpPr>
          <p:cNvPr id="115" name="Google Shape;115;p17" descr="Background pointer shape in timeline graphic"/>
          <p:cNvSpPr/>
          <p:nvPr/>
        </p:nvSpPr>
        <p:spPr>
          <a:xfrm>
            <a:off x="3471973" y="2199000"/>
            <a:ext cx="2051100" cy="745500"/>
          </a:xfrm>
          <a:prstGeom prst="chevron">
            <a:avLst>
              <a:gd name="adj" fmla="val 50000"/>
            </a:avLst>
          </a:prstGeom>
          <a:solidFill>
            <a:schemeClr val="dk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875" tIns="121875" rIns="121875" bIns="1218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6" name="Google Shape;116;p17"/>
          <p:cNvSpPr txBox="1">
            <a:spLocks noGrp="1"/>
          </p:cNvSpPr>
          <p:nvPr>
            <p:ph type="body" idx="4294967295"/>
          </p:nvPr>
        </p:nvSpPr>
        <p:spPr>
          <a:xfrm>
            <a:off x="3767755" y="2336550"/>
            <a:ext cx="1315500" cy="4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>
                <a:solidFill>
                  <a:schemeClr val="lt1"/>
                </a:solidFill>
              </a:rPr>
              <a:t>ACC</a:t>
            </a:r>
            <a:endParaRPr sz="1500" b="1">
              <a:solidFill>
                <a:schemeClr val="lt1"/>
              </a:solidFill>
            </a:endParaRPr>
          </a:p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 b="1">
                <a:solidFill>
                  <a:schemeClr val="lt1"/>
                </a:solidFill>
              </a:rPr>
              <a:t>Intervention</a:t>
            </a:r>
            <a:endParaRPr sz="1500" b="1">
              <a:solidFill>
                <a:schemeClr val="lt1"/>
              </a:solidFill>
            </a:endParaRPr>
          </a:p>
        </p:txBody>
      </p:sp>
      <p:grpSp>
        <p:nvGrpSpPr>
          <p:cNvPr id="117" name="Google Shape;117;p17"/>
          <p:cNvGrpSpPr/>
          <p:nvPr/>
        </p:nvGrpSpPr>
        <p:grpSpPr>
          <a:xfrm>
            <a:off x="4319545" y="1610215"/>
            <a:ext cx="198900" cy="593656"/>
            <a:chOff x="3918084" y="1610215"/>
            <a:chExt cx="198900" cy="593656"/>
          </a:xfrm>
        </p:grpSpPr>
        <p:cxnSp>
          <p:nvCxnSpPr>
            <p:cNvPr id="118" name="Google Shape;118;p17"/>
            <p:cNvCxnSpPr/>
            <p:nvPr/>
          </p:nvCxnSpPr>
          <p:spPr>
            <a:xfrm>
              <a:off x="4017546" y="1649171"/>
              <a:ext cx="0" cy="554700"/>
            </a:xfrm>
            <a:prstGeom prst="straightConnector1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119" name="Google Shape;119;p17"/>
            <p:cNvSpPr/>
            <p:nvPr/>
          </p:nvSpPr>
          <p:spPr>
            <a:xfrm>
              <a:off x="3918084" y="1610215"/>
              <a:ext cx="198900" cy="1989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0" name="Google Shape;120;p17"/>
          <p:cNvSpPr txBox="1">
            <a:spLocks noGrp="1"/>
          </p:cNvSpPr>
          <p:nvPr>
            <p:ph type="body" idx="4294967295"/>
          </p:nvPr>
        </p:nvSpPr>
        <p:spPr>
          <a:xfrm>
            <a:off x="3304094" y="385667"/>
            <a:ext cx="2242800" cy="90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/>
              <a:t>2 x 1 hour zoom ACC workshops</a:t>
            </a:r>
            <a:endParaRPr sz="1600"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600"/>
              <a:t>Performance</a:t>
            </a:r>
            <a:endParaRPr sz="1600"/>
          </a:p>
        </p:txBody>
      </p:sp>
      <p:sp>
        <p:nvSpPr>
          <p:cNvPr id="121" name="Google Shape;121;p17" descr="Background pointer shape in timeline graphic"/>
          <p:cNvSpPr/>
          <p:nvPr/>
        </p:nvSpPr>
        <p:spPr>
          <a:xfrm>
            <a:off x="5126893" y="2199000"/>
            <a:ext cx="2051100" cy="745500"/>
          </a:xfrm>
          <a:prstGeom prst="chevron">
            <a:avLst>
              <a:gd name="adj" fmla="val 50000"/>
            </a:avLst>
          </a:prstGeom>
          <a:solidFill>
            <a:schemeClr val="dk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875" tIns="121875" rIns="121875" bIns="1218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2" name="Google Shape;122;p17"/>
          <p:cNvSpPr txBox="1">
            <a:spLocks noGrp="1"/>
          </p:cNvSpPr>
          <p:nvPr>
            <p:ph type="body" idx="4294967295"/>
          </p:nvPr>
        </p:nvSpPr>
        <p:spPr>
          <a:xfrm>
            <a:off x="5220900" y="2336550"/>
            <a:ext cx="2448900" cy="4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-"/>
            </a:pPr>
            <a:r>
              <a:rPr lang="en" sz="900" b="1">
                <a:solidFill>
                  <a:schemeClr val="lt1"/>
                </a:solidFill>
              </a:rPr>
              <a:t>Final </a:t>
            </a:r>
            <a:endParaRPr sz="900" b="1">
              <a:solidFill>
                <a:schemeClr val="lt1"/>
              </a:solidFill>
            </a:endParaRPr>
          </a:p>
          <a:p>
            <a:pPr marL="45720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-"/>
            </a:pPr>
            <a:r>
              <a:rPr lang="en" sz="900" b="1">
                <a:solidFill>
                  <a:schemeClr val="lt1"/>
                </a:solidFill>
              </a:rPr>
              <a:t>Interview  Questionnaires</a:t>
            </a:r>
            <a:endParaRPr sz="900" b="1">
              <a:solidFill>
                <a:schemeClr val="lt1"/>
              </a:solidFill>
            </a:endParaRPr>
          </a:p>
          <a:p>
            <a:pPr marL="457200" lvl="0" indent="-28575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-"/>
            </a:pPr>
            <a:r>
              <a:rPr lang="en" sz="900" b="1">
                <a:solidFill>
                  <a:schemeClr val="lt1"/>
                </a:solidFill>
              </a:rPr>
              <a:t>KMPAI</a:t>
            </a:r>
            <a:endParaRPr sz="900" b="1">
              <a:solidFill>
                <a:schemeClr val="lt1"/>
              </a:solidFill>
            </a:endParaRPr>
          </a:p>
        </p:txBody>
      </p:sp>
      <p:grpSp>
        <p:nvGrpSpPr>
          <p:cNvPr id="123" name="Google Shape;123;p17"/>
          <p:cNvGrpSpPr/>
          <p:nvPr/>
        </p:nvGrpSpPr>
        <p:grpSpPr>
          <a:xfrm>
            <a:off x="5973070" y="2938958"/>
            <a:ext cx="198900" cy="593656"/>
            <a:chOff x="5958946" y="2938958"/>
            <a:chExt cx="198900" cy="593656"/>
          </a:xfrm>
        </p:grpSpPr>
        <p:cxnSp>
          <p:nvCxnSpPr>
            <p:cNvPr id="124" name="Google Shape;124;p17"/>
            <p:cNvCxnSpPr/>
            <p:nvPr/>
          </p:nvCxnSpPr>
          <p:spPr>
            <a:xfrm rot="10800000">
              <a:off x="6058409" y="2938958"/>
              <a:ext cx="0" cy="554700"/>
            </a:xfrm>
            <a:prstGeom prst="straightConnector1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125" name="Google Shape;125;p17"/>
            <p:cNvSpPr/>
            <p:nvPr/>
          </p:nvSpPr>
          <p:spPr>
            <a:xfrm rot="10800000" flipH="1">
              <a:off x="5958946" y="3333714"/>
              <a:ext cx="198900" cy="1989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26" name="Google Shape;126;p17"/>
          <p:cNvSpPr txBox="1">
            <a:spLocks noGrp="1"/>
          </p:cNvSpPr>
          <p:nvPr>
            <p:ph type="body" idx="4294967295"/>
          </p:nvPr>
        </p:nvSpPr>
        <p:spPr>
          <a:xfrm>
            <a:off x="5126902" y="3757725"/>
            <a:ext cx="2242800" cy="90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/>
              <a:t>30 minute final interview &amp; Check-in questionnaires</a:t>
            </a:r>
            <a:endParaRPr sz="1600"/>
          </a:p>
        </p:txBody>
      </p:sp>
      <p:sp>
        <p:nvSpPr>
          <p:cNvPr id="127" name="Google Shape;127;p17" descr="Background pointer shape in timeline graphic"/>
          <p:cNvSpPr/>
          <p:nvPr/>
        </p:nvSpPr>
        <p:spPr>
          <a:xfrm>
            <a:off x="6781813" y="2199000"/>
            <a:ext cx="2051100" cy="745500"/>
          </a:xfrm>
          <a:prstGeom prst="chevron">
            <a:avLst>
              <a:gd name="adj" fmla="val 50000"/>
            </a:avLst>
          </a:prstGeom>
          <a:solidFill>
            <a:schemeClr val="dk1"/>
          </a:solidFill>
          <a:ln w="9525" cap="flat" cmpd="sng">
            <a:solidFill>
              <a:schemeClr val="lt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875" tIns="121875" rIns="121875" bIns="12187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28" name="Google Shape;128;p17"/>
          <p:cNvSpPr txBox="1">
            <a:spLocks noGrp="1"/>
          </p:cNvSpPr>
          <p:nvPr>
            <p:ph type="body" idx="4294967295"/>
          </p:nvPr>
        </p:nvSpPr>
        <p:spPr>
          <a:xfrm>
            <a:off x="7111512" y="2336550"/>
            <a:ext cx="1315500" cy="47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b="1">
                <a:solidFill>
                  <a:schemeClr val="lt1"/>
                </a:solidFill>
              </a:rPr>
              <a:t>IPA and TA</a:t>
            </a:r>
            <a:endParaRPr sz="1600" b="1">
              <a:solidFill>
                <a:schemeClr val="lt1"/>
              </a:solidFill>
            </a:endParaRPr>
          </a:p>
        </p:txBody>
      </p:sp>
      <p:grpSp>
        <p:nvGrpSpPr>
          <p:cNvPr id="129" name="Google Shape;129;p17"/>
          <p:cNvGrpSpPr/>
          <p:nvPr/>
        </p:nvGrpSpPr>
        <p:grpSpPr>
          <a:xfrm>
            <a:off x="7669807" y="1610215"/>
            <a:ext cx="198900" cy="593656"/>
            <a:chOff x="3918084" y="1610215"/>
            <a:chExt cx="198900" cy="593656"/>
          </a:xfrm>
        </p:grpSpPr>
        <p:cxnSp>
          <p:nvCxnSpPr>
            <p:cNvPr id="130" name="Google Shape;130;p17"/>
            <p:cNvCxnSpPr/>
            <p:nvPr/>
          </p:nvCxnSpPr>
          <p:spPr>
            <a:xfrm>
              <a:off x="4017546" y="1649171"/>
              <a:ext cx="0" cy="554700"/>
            </a:xfrm>
            <a:prstGeom prst="straightConnector1">
              <a:avLst/>
            </a:prstGeom>
            <a:noFill/>
            <a:ln w="9525" cap="flat" cmpd="sng">
              <a:solidFill>
                <a:schemeClr val="dk2"/>
              </a:solidFill>
              <a:prstDash val="solid"/>
              <a:round/>
              <a:headEnd type="none" w="sm" len="sm"/>
              <a:tailEnd type="none" w="sm" len="sm"/>
            </a:ln>
          </p:spPr>
        </p:cxnSp>
        <p:sp>
          <p:nvSpPr>
            <p:cNvPr id="131" name="Google Shape;131;p17"/>
            <p:cNvSpPr/>
            <p:nvPr/>
          </p:nvSpPr>
          <p:spPr>
            <a:xfrm>
              <a:off x="3918084" y="1610215"/>
              <a:ext cx="198900" cy="198900"/>
            </a:xfrm>
            <a:prstGeom prst="ellipse">
              <a:avLst/>
            </a:pr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32" name="Google Shape;132;p17"/>
          <p:cNvSpPr txBox="1">
            <a:spLocks noGrp="1"/>
          </p:cNvSpPr>
          <p:nvPr>
            <p:ph type="body" idx="4294967295"/>
          </p:nvPr>
        </p:nvSpPr>
        <p:spPr>
          <a:xfrm>
            <a:off x="6685979" y="385667"/>
            <a:ext cx="2242800" cy="90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/>
              <a:t>Interpretative Phenomenological Analysis &amp; Thematic Analysis</a:t>
            </a:r>
            <a:endParaRPr sz="160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Google Shape;137;p18"/>
          <p:cNvSpPr txBox="1">
            <a:spLocks noGrp="1"/>
          </p:cNvSpPr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Ethical Considerations</a:t>
            </a:r>
            <a:endParaRPr/>
          </a:p>
        </p:txBody>
      </p:sp>
      <p:graphicFrame>
        <p:nvGraphicFramePr>
          <p:cNvPr id="138" name="Google Shape;138;p18"/>
          <p:cNvGraphicFramePr/>
          <p:nvPr/>
        </p:nvGraphicFramePr>
        <p:xfrm>
          <a:off x="1190625" y="1371600"/>
          <a:ext cx="7239000" cy="3596400"/>
        </p:xfrm>
        <a:graphic>
          <a:graphicData uri="http://schemas.openxmlformats.org/drawingml/2006/table">
            <a:tbl>
              <a:tblPr>
                <a:noFill/>
                <a:tableStyleId>{252FEF41-74EA-438D-B082-6DEDC1A1F98A}</a:tableStyleId>
              </a:tblPr>
              <a:tblGrid>
                <a:gridCol w="7239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Boundaries of Practice </a:t>
                      </a:r>
                      <a:r>
                        <a:rPr lang="en" b="1">
                          <a:latin typeface="Lato"/>
                          <a:ea typeface="Lato"/>
                          <a:cs typeface="Lato"/>
                          <a:sym typeface="Lato"/>
                        </a:rPr>
                        <a:t>→</a:t>
                      </a:r>
                      <a:r>
                        <a:rPr lang="en">
                          <a:latin typeface="Lato"/>
                          <a:ea typeface="Lato"/>
                          <a:cs typeface="Lato"/>
                          <a:sym typeface="Lato"/>
                        </a:rPr>
                        <a:t> coaching ≠ therapy; clear communications of project parameters</a:t>
                      </a:r>
                      <a:endParaRPr>
                        <a:latin typeface="Lato"/>
                        <a:ea typeface="Lato"/>
                        <a:cs typeface="Lato"/>
                        <a:sym typeface="Lato"/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MPA as a sensitive subject</a:t>
                      </a:r>
                      <a:r>
                        <a:rPr lang="en" b="1">
                          <a:latin typeface="Lato"/>
                          <a:ea typeface="Lato"/>
                          <a:cs typeface="Lato"/>
                          <a:sym typeface="Lato"/>
                        </a:rPr>
                        <a:t> </a:t>
                      </a:r>
                      <a:r>
                        <a:rPr lang="en" b="1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→ </a:t>
                      </a:r>
                      <a:r>
                        <a:rPr lang="en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gave clear session structure to create safety, check-ins</a:t>
                      </a:r>
                      <a:endParaRPr>
                        <a:latin typeface="Lato"/>
                        <a:ea typeface="Lato"/>
                        <a:cs typeface="Lato"/>
                        <a:sym typeface="Lato"/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2"/>
                        </a:buClr>
                        <a:buSzPts val="1100"/>
                        <a:buFont typeface="Arial"/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Power Dynamics</a:t>
                      </a:r>
                      <a:r>
                        <a:rPr lang="en" b="1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 → </a:t>
                      </a:r>
                      <a:r>
                        <a:rPr lang="en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practitioner reflexivity throughout, emphasised roles during process</a:t>
                      </a:r>
                      <a:endParaRPr>
                        <a:latin typeface="Lato"/>
                        <a:ea typeface="Lato"/>
                        <a:cs typeface="Lato"/>
                        <a:sym typeface="Lato"/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2"/>
                        </a:buClr>
                        <a:buSzPts val="1100"/>
                        <a:buFont typeface="Arial"/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Inclusivity &amp; Reflexivity</a:t>
                      </a:r>
                      <a:r>
                        <a:rPr lang="en" b="1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 → </a:t>
                      </a:r>
                      <a:r>
                        <a:rPr lang="en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flexible formats, invited feedback, reflexive journaling</a:t>
                      </a:r>
                      <a:endParaRPr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2"/>
                        </a:buClr>
                        <a:buSzPts val="1100"/>
                        <a:buFont typeface="Arial"/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Informed Consent</a:t>
                      </a:r>
                      <a:r>
                        <a:rPr lang="en" b="1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 → </a:t>
                      </a:r>
                      <a:r>
                        <a:rPr lang="en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written and verbal, ongoing </a:t>
                      </a:r>
                      <a:endParaRPr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2"/>
                        </a:buClr>
                        <a:buSzPts val="1100"/>
                        <a:buFont typeface="Arial"/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Right to Withdraw</a:t>
                      </a:r>
                      <a:r>
                        <a:rPr lang="en" b="1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 → </a:t>
                      </a:r>
                      <a:r>
                        <a:rPr lang="en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reinforced at start and end, pause or leave at any time</a:t>
                      </a:r>
                      <a:endParaRPr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2"/>
                        </a:buClr>
                        <a:buSzPts val="1100"/>
                        <a:buFont typeface="Arial"/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Transparency &amp; Communication</a:t>
                      </a:r>
                      <a:r>
                        <a:rPr lang="en" b="1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 → </a:t>
                      </a:r>
                      <a:r>
                        <a:rPr lang="en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clear explanation of aims and limitation</a:t>
                      </a:r>
                      <a:endParaRPr>
                        <a:latin typeface="Lato"/>
                        <a:ea typeface="Lato"/>
                        <a:cs typeface="Lato"/>
                        <a:sym typeface="Lato"/>
                      </a:endParaRPr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81000">
                <a:tc>
                  <a:txBody>
                    <a:bodyPr/>
                    <a:lstStyle/>
                    <a:p>
                      <a:pPr marL="0" lvl="0" indent="0" algn="l" rtl="0"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chemeClr val="dk2"/>
                        </a:buClr>
                        <a:buSzPts val="1100"/>
                        <a:buFont typeface="Arial"/>
                        <a:buNone/>
                      </a:pPr>
                      <a:r>
                        <a:rPr lang="en" b="1">
                          <a:solidFill>
                            <a:schemeClr val="dk1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Anonymity &amp; Confidentiality</a:t>
                      </a:r>
                      <a:r>
                        <a:rPr lang="en" b="1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 → </a:t>
                      </a:r>
                      <a:r>
                        <a:rPr lang="en">
                          <a:solidFill>
                            <a:schemeClr val="dk2"/>
                          </a:solidFill>
                          <a:latin typeface="Lato"/>
                          <a:ea typeface="Lato"/>
                          <a:cs typeface="Lato"/>
                          <a:sym typeface="Lato"/>
                        </a:rPr>
                        <a:t>removed identifiers, secure data storage, anonymous reporting</a:t>
                      </a:r>
                      <a:endParaRPr/>
                    </a:p>
                  </a:txBody>
                  <a:tcPr marL="91425" marR="91425" marT="91425" marB="91425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Google Shape;143;p19"/>
          <p:cNvSpPr txBox="1">
            <a:spLocks noGrp="1"/>
          </p:cNvSpPr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Findings</a:t>
            </a:r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Google Shape;148;p20"/>
          <p:cNvSpPr txBox="1">
            <a:spLocks noGrp="1"/>
          </p:cNvSpPr>
          <p:nvPr>
            <p:ph type="title"/>
          </p:nvPr>
        </p:nvSpPr>
        <p:spPr>
          <a:xfrm>
            <a:off x="2400300" y="633775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Quantitative data - K-MPAI Scores</a:t>
            </a:r>
            <a:endParaRPr dirty="0"/>
          </a:p>
        </p:txBody>
      </p:sp>
      <p:sp>
        <p:nvSpPr>
          <p:cNvPr id="149" name="Google Shape;149;p20"/>
          <p:cNvSpPr txBox="1">
            <a:spLocks noGrp="1"/>
          </p:cNvSpPr>
          <p:nvPr>
            <p:ph type="body" idx="1"/>
          </p:nvPr>
        </p:nvSpPr>
        <p:spPr>
          <a:xfrm>
            <a:off x="413700" y="1602675"/>
            <a:ext cx="34575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 dirty="0"/>
              <a:t>T-test: 0.05 (p = 0.625) no statistical significance </a:t>
            </a:r>
            <a:br>
              <a:rPr lang="en" sz="1300" dirty="0"/>
            </a:br>
            <a:endParaRPr sz="1300" dirty="0"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 dirty="0"/>
              <a:t>Wilcoxon-Signed Rank test: (w=7, p=0.625) showed no statistical significance </a:t>
            </a: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br>
              <a:rPr lang="en" sz="1300" dirty="0"/>
            </a:br>
            <a:r>
              <a:rPr lang="en" sz="1300" dirty="0"/>
              <a:t>Shapiro-Wilk test: (w=0.869, p=0.292 showed no violation of assumption of normality</a:t>
            </a:r>
            <a:br>
              <a:rPr lang="en" sz="1300" dirty="0"/>
            </a:br>
            <a:endParaRPr sz="1300" dirty="0"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 dirty="0"/>
              <a:t>Small sample size - an explanation</a:t>
            </a:r>
            <a:br>
              <a:rPr lang="en" sz="1300" dirty="0"/>
            </a:br>
            <a:endParaRPr sz="1300" dirty="0"/>
          </a:p>
          <a:p>
            <a:pPr marL="45720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endParaRPr sz="1300" dirty="0"/>
          </a:p>
        </p:txBody>
      </p:sp>
      <p:sp>
        <p:nvSpPr>
          <p:cNvPr id="150" name="Google Shape;150;p20"/>
          <p:cNvSpPr txBox="1">
            <a:spLocks noGrp="1"/>
          </p:cNvSpPr>
          <p:nvPr>
            <p:ph type="body" idx="2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endParaRPr dirty="0"/>
          </a:p>
        </p:txBody>
      </p:sp>
      <p:pic>
        <p:nvPicPr>
          <p:cNvPr id="151" name="Google Shape;151;p20" descr="Info Chart Line Due Icon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026056" y="1602663"/>
            <a:ext cx="2098944" cy="266502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21"/>
          <p:cNvSpPr txBox="1">
            <a:spLocks noGrp="1"/>
          </p:cNvSpPr>
          <p:nvPr>
            <p:ph type="title"/>
          </p:nvPr>
        </p:nvSpPr>
        <p:spPr>
          <a:xfrm>
            <a:off x="2400300" y="633775"/>
            <a:ext cx="63216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Quantitative data - K-MPAI Mean Scores</a:t>
            </a:r>
            <a:endParaRPr/>
          </a:p>
        </p:txBody>
      </p:sp>
      <p:sp>
        <p:nvSpPr>
          <p:cNvPr id="157" name="Google Shape;157;p21"/>
          <p:cNvSpPr txBox="1">
            <a:spLocks noGrp="1"/>
          </p:cNvSpPr>
          <p:nvPr>
            <p:ph type="body" idx="1"/>
          </p:nvPr>
        </p:nvSpPr>
        <p:spPr>
          <a:xfrm>
            <a:off x="263400" y="1602675"/>
            <a:ext cx="36990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 dirty="0"/>
              <a:t>Scores </a:t>
            </a:r>
            <a:r>
              <a:rPr lang="en" sz="1300" b="1" u="sng" dirty="0"/>
              <a:t>pre-intervention</a:t>
            </a:r>
            <a:r>
              <a:rPr lang="en" sz="1300" dirty="0"/>
              <a:t> ranged from 120 - 50 (severe to low / moderate)</a:t>
            </a:r>
            <a:br>
              <a:rPr lang="en" sz="1300" dirty="0"/>
            </a:br>
            <a:endParaRPr sz="1300" dirty="0"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 dirty="0"/>
              <a:t>Anomaly - Participant C</a:t>
            </a:r>
            <a:br>
              <a:rPr lang="en" sz="1300" dirty="0"/>
            </a:br>
            <a:endParaRPr sz="1300" dirty="0"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 dirty="0"/>
              <a:t>Comparative scores  </a:t>
            </a:r>
            <a:r>
              <a:rPr lang="en" sz="1300" b="1" u="sng" dirty="0"/>
              <a:t>post-intervention </a:t>
            </a:r>
            <a:r>
              <a:rPr lang="en" sz="1300" dirty="0"/>
              <a:t> showed average decrease from 86 to 68 overall  </a:t>
            </a:r>
            <a:br>
              <a:rPr lang="en" sz="1300" dirty="0"/>
            </a:br>
            <a:endParaRPr sz="1300" dirty="0"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 dirty="0"/>
              <a:t>Error bars – show averages and uncertainty due to overlap</a:t>
            </a:r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endParaRPr lang="en" sz="1300" dirty="0"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 dirty="0"/>
              <a:t>Overall downward trend</a:t>
            </a:r>
            <a:endParaRPr sz="1300" dirty="0"/>
          </a:p>
        </p:txBody>
      </p:sp>
      <p:sp>
        <p:nvSpPr>
          <p:cNvPr id="158" name="Google Shape;158;p21"/>
          <p:cNvSpPr txBox="1">
            <a:spLocks noGrp="1"/>
          </p:cNvSpPr>
          <p:nvPr>
            <p:ph type="body" idx="2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1600"/>
              </a:spcAft>
              <a:buNone/>
            </a:pPr>
            <a:r>
              <a:rPr lang="en"/>
              <a:t>Insert overall mean bar chart</a:t>
            </a:r>
            <a:endParaRPr/>
          </a:p>
        </p:txBody>
      </p:sp>
      <p:pic>
        <p:nvPicPr>
          <p:cNvPr id="159" name="Google Shape;159;p21" descr="A graph of a graph showing a bar graph&#10;&#10;Description automatically generated with medium confidence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962400" y="1390650"/>
            <a:ext cx="4960425" cy="29146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Google Shape;164;p22"/>
          <p:cNvSpPr txBox="1">
            <a:spLocks noGrp="1"/>
          </p:cNvSpPr>
          <p:nvPr>
            <p:ph type="title"/>
          </p:nvPr>
        </p:nvSpPr>
        <p:spPr>
          <a:xfrm>
            <a:off x="518075" y="575950"/>
            <a:ext cx="82038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/>
              <a:t>Quantitative data - K-MPAI Mean Scores by Participant </a:t>
            </a:r>
            <a:endParaRPr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65" name="Google Shape;165;p22"/>
          <p:cNvSpPr txBox="1">
            <a:spLocks noGrp="1"/>
          </p:cNvSpPr>
          <p:nvPr>
            <p:ph type="body" idx="1"/>
          </p:nvPr>
        </p:nvSpPr>
        <p:spPr>
          <a:xfrm>
            <a:off x="96775" y="1664850"/>
            <a:ext cx="3179400" cy="300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 dirty="0"/>
              <a:t>2 participants showed a reduction in MPA</a:t>
            </a:r>
            <a:br>
              <a:rPr lang="en" sz="1200" dirty="0"/>
            </a:br>
            <a:endParaRPr sz="1200" dirty="0"/>
          </a:p>
          <a:p>
            <a:pPr marL="457200" lvl="0" indent="-304800" algn="l" rtl="0">
              <a:spcBef>
                <a:spcPts val="0"/>
              </a:spcBef>
              <a:spcAft>
                <a:spcPts val="0"/>
              </a:spcAft>
              <a:buSzPts val="1200"/>
              <a:buChar char="●"/>
            </a:pPr>
            <a:r>
              <a:rPr lang="en" sz="1200" dirty="0"/>
              <a:t>2 participants showed a slight increase</a:t>
            </a:r>
            <a:br>
              <a:rPr lang="en" sz="1200" dirty="0"/>
            </a:br>
            <a:endParaRPr sz="1200" dirty="0"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 dirty="0"/>
              <a:t>“Temporary Symptom Worsening” phenomenon in therapeutic interventions (Rozental et al, 2018).</a:t>
            </a:r>
            <a:br>
              <a:rPr lang="en" sz="1300" dirty="0"/>
            </a:br>
            <a:endParaRPr sz="1300" dirty="0"/>
          </a:p>
          <a:p>
            <a:pPr marL="457200" lvl="0" indent="-311150" algn="l" rtl="0">
              <a:spcBef>
                <a:spcPts val="0"/>
              </a:spcBef>
              <a:spcAft>
                <a:spcPts val="0"/>
              </a:spcAft>
              <a:buSzPts val="1300"/>
              <a:buChar char="●"/>
            </a:pPr>
            <a:r>
              <a:rPr lang="en" sz="1300" dirty="0"/>
              <a:t>Increased self-awareness and moving towards committed action</a:t>
            </a:r>
            <a:endParaRPr sz="1300" dirty="0"/>
          </a:p>
        </p:txBody>
      </p:sp>
      <p:pic>
        <p:nvPicPr>
          <p:cNvPr id="166" name="Google Shape;166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3475325" y="1352550"/>
            <a:ext cx="5020325" cy="3314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3"/>
          <p:cNvSpPr txBox="1">
            <a:spLocks noGrp="1"/>
          </p:cNvSpPr>
          <p:nvPr>
            <p:ph type="title"/>
          </p:nvPr>
        </p:nvSpPr>
        <p:spPr>
          <a:xfrm>
            <a:off x="558975" y="575950"/>
            <a:ext cx="8162700" cy="635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ACT Hexaflex and the themes from the data</a:t>
            </a:r>
            <a:endParaRPr dirty="0"/>
          </a:p>
        </p:txBody>
      </p:sp>
      <p:pic>
        <p:nvPicPr>
          <p:cNvPr id="172" name="Google Shape;172;p2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222088" y="1097757"/>
            <a:ext cx="4836467" cy="362735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4"/>
          <p:cNvSpPr txBox="1">
            <a:spLocks noGrp="1"/>
          </p:cNvSpPr>
          <p:nvPr>
            <p:ph type="title"/>
          </p:nvPr>
        </p:nvSpPr>
        <p:spPr>
          <a:xfrm>
            <a:off x="273210" y="119177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Acceptance</a:t>
            </a:r>
            <a:endParaRPr/>
          </a:p>
        </p:txBody>
      </p:sp>
      <p:sp>
        <p:nvSpPr>
          <p:cNvPr id="178" name="Google Shape;178;p24"/>
          <p:cNvSpPr txBox="1">
            <a:spLocks noGrp="1"/>
          </p:cNvSpPr>
          <p:nvPr>
            <p:ph type="body" idx="2"/>
          </p:nvPr>
        </p:nvSpPr>
        <p:spPr>
          <a:xfrm>
            <a:off x="4939500" y="685800"/>
            <a:ext cx="4045200" cy="3733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06400" lvl="0" indent="-285750" algn="l" rtl="0">
              <a:spcBef>
                <a:spcPts val="0"/>
              </a:spcBef>
              <a:spcAft>
                <a:spcPts val="0"/>
              </a:spcAft>
              <a:buSzPts val="1700"/>
              <a:buFont typeface="Arial" panose="020B0604020202020204" pitchFamily="34" charset="0"/>
              <a:buChar char="•"/>
            </a:pPr>
            <a:r>
              <a:rPr lang="en" b="1" dirty="0"/>
              <a:t>Willingness to experience nerves</a:t>
            </a:r>
            <a:r>
              <a:rPr lang="en" sz="1700" b="1" dirty="0"/>
              <a:t>: </a:t>
            </a:r>
            <a:endParaRPr sz="1700" b="1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 i="1" dirty="0"/>
              <a:t>“</a:t>
            </a:r>
            <a:r>
              <a:rPr lang="en" sz="1600" i="1" u="sng" dirty="0">
                <a:solidFill>
                  <a:srgbClr val="FFC000"/>
                </a:solidFill>
              </a:rPr>
              <a:t>I don’t feel I have to hide </a:t>
            </a:r>
            <a:r>
              <a:rPr lang="en" sz="1600" i="1" dirty="0">
                <a:solidFill>
                  <a:srgbClr val="FFC000"/>
                </a:solidFill>
              </a:rPr>
              <a:t>my feelings” (Participant D)</a:t>
            </a:r>
            <a:endParaRPr sz="1600" i="1" dirty="0">
              <a:solidFill>
                <a:srgbClr val="FFC000"/>
              </a:solidFill>
            </a:endParaRPr>
          </a:p>
          <a:p>
            <a:pPr marL="457200" lvl="0" indent="-336550" algn="l" rtl="0">
              <a:spcBef>
                <a:spcPts val="1600"/>
              </a:spcBef>
              <a:spcAft>
                <a:spcPts val="0"/>
              </a:spcAft>
              <a:buSzPts val="1700"/>
              <a:buFont typeface="Arial" panose="020B0604020202020204" pitchFamily="34" charset="0"/>
              <a:buChar char="•"/>
            </a:pPr>
            <a:r>
              <a:rPr lang="en" b="1" dirty="0"/>
              <a:t>Reduced shame: </a:t>
            </a:r>
            <a:endParaRPr b="1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 i="1" dirty="0"/>
              <a:t>“felt less likely to </a:t>
            </a:r>
            <a:r>
              <a:rPr lang="en" sz="1600" b="1" i="1" u="sng" dirty="0">
                <a:solidFill>
                  <a:srgbClr val="FFC000"/>
                </a:solidFill>
              </a:rPr>
              <a:t>‘</a:t>
            </a:r>
            <a:r>
              <a:rPr lang="en" sz="1600" b="1" i="1" dirty="0">
                <a:solidFill>
                  <a:srgbClr val="FFC000"/>
                </a:solidFill>
              </a:rPr>
              <a:t>clam up and hide</a:t>
            </a:r>
            <a:r>
              <a:rPr lang="en" sz="1600" i="1" dirty="0"/>
              <a:t>’” (Participant C)</a:t>
            </a:r>
            <a:endParaRPr sz="1600" i="1" dirty="0"/>
          </a:p>
          <a:p>
            <a:pPr marL="457200" lvl="0" indent="-336550" algn="l" rtl="0">
              <a:spcBef>
                <a:spcPts val="1600"/>
              </a:spcBef>
              <a:spcAft>
                <a:spcPts val="0"/>
              </a:spcAft>
              <a:buSzPts val="1700"/>
              <a:buFont typeface="Arial" panose="020B0604020202020204" pitchFamily="34" charset="0"/>
              <a:buChar char="•"/>
            </a:pPr>
            <a:r>
              <a:rPr lang="en" b="1" dirty="0"/>
              <a:t>Reframing anxiety: </a:t>
            </a:r>
            <a:endParaRPr b="1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 i="1" dirty="0">
                <a:solidFill>
                  <a:srgbClr val="FFC000"/>
                </a:solidFill>
              </a:rPr>
              <a:t>“Part of the process” </a:t>
            </a:r>
            <a:r>
              <a:rPr lang="en" sz="1600" i="1" dirty="0"/>
              <a:t>(Participant D)</a:t>
            </a:r>
            <a:endParaRPr sz="1600" i="1" dirty="0"/>
          </a:p>
          <a:p>
            <a:pPr marL="742950" lvl="0" indent="-285750" algn="l" rtl="0">
              <a:spcBef>
                <a:spcPts val="1600"/>
              </a:spcBef>
              <a:spcAft>
                <a:spcPts val="1600"/>
              </a:spcAft>
              <a:buFont typeface="Arial" panose="020B0604020202020204" pitchFamily="34" charset="0"/>
              <a:buChar char="•"/>
            </a:pPr>
            <a:endParaRPr sz="1700" dirty="0"/>
          </a:p>
        </p:txBody>
      </p:sp>
      <p:sp>
        <p:nvSpPr>
          <p:cNvPr id="179" name="Google Shape;179;p24"/>
          <p:cNvSpPr txBox="1"/>
          <p:nvPr/>
        </p:nvSpPr>
        <p:spPr>
          <a:xfrm>
            <a:off x="347675" y="2667000"/>
            <a:ext cx="3743400" cy="9975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0" algn="l" rtl="0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None/>
            </a:pPr>
            <a:r>
              <a:rPr lang="en" sz="160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rPr>
              <a:t>Acceptance of discomfort is part of the human experience (Harris, 2006).</a:t>
            </a:r>
            <a:endParaRPr sz="1200">
              <a:solidFill>
                <a:schemeClr val="accent5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Google Shape;184;p25"/>
          <p:cNvSpPr txBox="1">
            <a:spLocks noGrp="1"/>
          </p:cNvSpPr>
          <p:nvPr>
            <p:ph type="title"/>
          </p:nvPr>
        </p:nvSpPr>
        <p:spPr>
          <a:xfrm>
            <a:off x="261645" y="63792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Defusion</a:t>
            </a:r>
            <a:endParaRPr/>
          </a:p>
        </p:txBody>
      </p:sp>
      <p:sp>
        <p:nvSpPr>
          <p:cNvPr id="185" name="Google Shape;185;p25"/>
          <p:cNvSpPr txBox="1">
            <a:spLocks noGrp="1"/>
          </p:cNvSpPr>
          <p:nvPr>
            <p:ph type="body" idx="2"/>
          </p:nvPr>
        </p:nvSpPr>
        <p:spPr>
          <a:xfrm>
            <a:off x="4731299" y="637920"/>
            <a:ext cx="4151055" cy="378138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l" rtl="0"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b="1" dirty="0"/>
              <a:t>Developing skill to ‘unhook’ from thoughts:</a:t>
            </a:r>
            <a:endParaRPr b="1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500" i="1" dirty="0"/>
              <a:t>“I am </a:t>
            </a:r>
            <a:r>
              <a:rPr lang="en" sz="1500" b="1" i="1" dirty="0">
                <a:solidFill>
                  <a:srgbClr val="FFC000"/>
                </a:solidFill>
              </a:rPr>
              <a:t>less concerned with getting it right </a:t>
            </a:r>
            <a:r>
              <a:rPr lang="en" sz="1500" i="1" dirty="0"/>
              <a:t>now and dedicated to enjoying it even when not perfect.” (Participant A)</a:t>
            </a:r>
            <a:br>
              <a:rPr lang="en" sz="1500" i="1" dirty="0"/>
            </a:br>
            <a:br>
              <a:rPr lang="en" i="1" dirty="0"/>
            </a:br>
            <a:r>
              <a:rPr lang="en" i="1" dirty="0"/>
              <a:t>- </a:t>
            </a:r>
            <a:r>
              <a:rPr lang="en" b="1" dirty="0"/>
              <a:t>Breaking cycles of intrusive thinking</a:t>
            </a:r>
            <a:r>
              <a:rPr lang="en" b="1" u="sng" dirty="0"/>
              <a:t>: </a:t>
            </a:r>
            <a:endParaRPr b="1" u="sng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500" i="1" dirty="0"/>
              <a:t>“</a:t>
            </a:r>
            <a:r>
              <a:rPr lang="en" sz="1500" b="1" i="1" dirty="0">
                <a:solidFill>
                  <a:srgbClr val="FFC000"/>
                </a:solidFill>
              </a:rPr>
              <a:t>One person’s bad comment </a:t>
            </a:r>
            <a:r>
              <a:rPr lang="en" sz="1500" i="1" dirty="0"/>
              <a:t>shouldn't outweigh the good.” (Participant D)</a:t>
            </a:r>
            <a:endParaRPr sz="1500" i="1" dirty="0"/>
          </a:p>
          <a:p>
            <a:pPr lvl="0" algn="l" rtl="0">
              <a:spcBef>
                <a:spcPts val="160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b="1" dirty="0"/>
              <a:t>Quietening self-critical voice:</a:t>
            </a:r>
            <a:endParaRPr b="1" dirty="0"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500" i="1" dirty="0"/>
              <a:t>I am now </a:t>
            </a:r>
            <a:r>
              <a:rPr lang="en" sz="1500" b="1" i="1" dirty="0">
                <a:solidFill>
                  <a:srgbClr val="FFC000"/>
                </a:solidFill>
              </a:rPr>
              <a:t>“work in progress” </a:t>
            </a:r>
            <a:r>
              <a:rPr lang="en" sz="1500" i="1" dirty="0"/>
              <a:t>(Participant B)</a:t>
            </a:r>
            <a:endParaRPr sz="1500" i="1" dirty="0"/>
          </a:p>
        </p:txBody>
      </p:sp>
      <p:sp>
        <p:nvSpPr>
          <p:cNvPr id="186" name="Google Shape;186;p25"/>
          <p:cNvSpPr txBox="1"/>
          <p:nvPr/>
        </p:nvSpPr>
        <p:spPr>
          <a:xfrm>
            <a:off x="543946" y="2237975"/>
            <a:ext cx="3724800" cy="92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>
                <a:solidFill>
                  <a:schemeClr val="accent5"/>
                </a:solidFill>
                <a:latin typeface="Lato"/>
                <a:ea typeface="Lato"/>
                <a:cs typeface="Lato"/>
                <a:sym typeface="Lato"/>
              </a:rPr>
              <a:t>A helpful process for managing anxiety and intrusive thoughts that intensify MPA symptoms (Luoma et al 2007). </a:t>
            </a:r>
            <a:endParaRPr sz="1600" dirty="0">
              <a:solidFill>
                <a:schemeClr val="accent5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" name="Google Shape;191;p26"/>
          <p:cNvSpPr txBox="1">
            <a:spLocks noGrp="1"/>
          </p:cNvSpPr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Present-Moment Awareness</a:t>
            </a:r>
            <a:endParaRPr/>
          </a:p>
        </p:txBody>
      </p:sp>
      <p:sp>
        <p:nvSpPr>
          <p:cNvPr id="192" name="Google Shape;192;p26"/>
          <p:cNvSpPr txBox="1">
            <a:spLocks noGrp="1"/>
          </p:cNvSpPr>
          <p:nvPr>
            <p:ph type="subTitle" idx="1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accent5"/>
                </a:solidFill>
              </a:rPr>
              <a:t>Reducing nervous system activation by limiting capacity for rumination, self critical thought patterns and nervous system arousal (Hayes et al, 2012).</a:t>
            </a:r>
            <a:endParaRPr sz="1200">
              <a:solidFill>
                <a:schemeClr val="accent5"/>
              </a:solidFill>
            </a:endParaRPr>
          </a:p>
        </p:txBody>
      </p:sp>
      <p:sp>
        <p:nvSpPr>
          <p:cNvPr id="193" name="Google Shape;193;p26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l" rtl="0"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b="1" dirty="0"/>
              <a:t>Calmer bodies:</a:t>
            </a:r>
            <a:endParaRPr sz="2000" b="1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 i="1" dirty="0"/>
              <a:t>“I feel much more </a:t>
            </a:r>
            <a:r>
              <a:rPr lang="en" sz="1600" b="1" i="1" dirty="0">
                <a:solidFill>
                  <a:srgbClr val="FFC000"/>
                </a:solidFill>
              </a:rPr>
              <a:t>calm and collected</a:t>
            </a:r>
            <a:r>
              <a:rPr lang="en" sz="1600" i="1" dirty="0"/>
              <a:t>” (Participant B)</a:t>
            </a:r>
            <a:endParaRPr sz="1600" i="1" dirty="0"/>
          </a:p>
          <a:p>
            <a:pPr lvl="0" algn="l" rtl="0">
              <a:spcBef>
                <a:spcPts val="160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b="1" dirty="0"/>
              <a:t>Embodied awareness:</a:t>
            </a:r>
            <a:endParaRPr sz="2000" b="1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 i="1" dirty="0"/>
              <a:t>“I am much more</a:t>
            </a:r>
            <a:r>
              <a:rPr lang="en" sz="1600" i="1" u="sng" dirty="0"/>
              <a:t> </a:t>
            </a:r>
            <a:r>
              <a:rPr lang="en" sz="1600" b="1" i="1" u="sng" dirty="0">
                <a:solidFill>
                  <a:srgbClr val="FFC000"/>
                </a:solidFill>
              </a:rPr>
              <a:t>aware</a:t>
            </a:r>
            <a:r>
              <a:rPr lang="en" sz="1600" i="1" u="sng" dirty="0"/>
              <a:t> </a:t>
            </a:r>
            <a:r>
              <a:rPr lang="en" sz="1600" i="1" dirty="0"/>
              <a:t>of my thoughts and feelings”</a:t>
            </a:r>
            <a:r>
              <a:rPr lang="en" sz="1600" dirty="0"/>
              <a:t> </a:t>
            </a:r>
            <a:r>
              <a:rPr lang="en" sz="1600" i="1" dirty="0"/>
              <a:t> (Participant A)</a:t>
            </a:r>
          </a:p>
          <a:p>
            <a:pPr marL="285750" lvl="0" indent="-285750" algn="l" rtl="0">
              <a:spcBef>
                <a:spcPts val="160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" sz="2000" b="1" dirty="0"/>
              <a:t>Less fixated on past or future:</a:t>
            </a:r>
            <a:endParaRPr sz="2000" b="1" dirty="0"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600" dirty="0"/>
              <a:t>One participant </a:t>
            </a:r>
            <a:r>
              <a:rPr lang="en" sz="1600" b="1" dirty="0">
                <a:solidFill>
                  <a:srgbClr val="FFC000"/>
                </a:solidFill>
              </a:rPr>
              <a:t>avoided as finds it challenging</a:t>
            </a:r>
            <a:r>
              <a:rPr lang="en" sz="1600" dirty="0"/>
              <a:t> (Participant D)</a:t>
            </a:r>
            <a:endParaRPr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p27"/>
          <p:cNvSpPr txBox="1">
            <a:spLocks noGrp="1"/>
          </p:cNvSpPr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Self-as-Context</a:t>
            </a:r>
            <a:endParaRPr/>
          </a:p>
        </p:txBody>
      </p:sp>
      <p:sp>
        <p:nvSpPr>
          <p:cNvPr id="199" name="Google Shape;199;p27"/>
          <p:cNvSpPr txBox="1">
            <a:spLocks noGrp="1"/>
          </p:cNvSpPr>
          <p:nvPr>
            <p:ph type="subTitle" idx="1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>
                <a:solidFill>
                  <a:schemeClr val="accent5"/>
                </a:solidFill>
              </a:rPr>
              <a:t>Creating space to observe thoughts rather than ‘fusing’ to them (Levin et al, 2015).</a:t>
            </a:r>
            <a:endParaRPr sz="1400">
              <a:solidFill>
                <a:schemeClr val="accent5"/>
              </a:solidFill>
            </a:endParaRPr>
          </a:p>
        </p:txBody>
      </p:sp>
      <p:sp>
        <p:nvSpPr>
          <p:cNvPr id="200" name="Google Shape;200;p27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l" rtl="0"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dirty="0"/>
              <a:t>Overall increase of </a:t>
            </a:r>
            <a:r>
              <a:rPr lang="en" sz="2000" b="1" u="sng" dirty="0">
                <a:solidFill>
                  <a:srgbClr val="FFC000"/>
                </a:solidFill>
              </a:rPr>
              <a:t>self-awareness</a:t>
            </a:r>
            <a:br>
              <a:rPr lang="en" sz="2000" b="1" u="sng" dirty="0">
                <a:solidFill>
                  <a:srgbClr val="FFC000"/>
                </a:solidFill>
              </a:rPr>
            </a:br>
            <a:endParaRPr sz="2000" b="1" u="sng" dirty="0">
              <a:solidFill>
                <a:srgbClr val="FFC000"/>
              </a:solidFill>
            </a:endParaRPr>
          </a:p>
          <a:p>
            <a:pPr lvl="0" algn="l" rtl="0"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dirty="0"/>
              <a:t>Improved ability to </a:t>
            </a:r>
            <a:r>
              <a:rPr lang="en" sz="2000" b="1" u="sng" dirty="0">
                <a:solidFill>
                  <a:srgbClr val="FFC000"/>
                </a:solidFill>
              </a:rPr>
              <a:t>notice inner states</a:t>
            </a:r>
            <a:br>
              <a:rPr lang="en" sz="2000" b="1" u="sng" dirty="0"/>
            </a:br>
            <a:endParaRPr sz="2000" b="1" u="sng" dirty="0"/>
          </a:p>
          <a:p>
            <a:pPr lvl="0" algn="l" rtl="0"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b="1" u="sng" dirty="0">
                <a:solidFill>
                  <a:srgbClr val="FFC000"/>
                </a:solidFill>
              </a:rPr>
              <a:t>Naming their anxiety </a:t>
            </a:r>
            <a:r>
              <a:rPr lang="en" sz="2000" dirty="0"/>
              <a:t>rather than suppressing or hiding it</a:t>
            </a:r>
            <a:endParaRPr sz="2000" dirty="0"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br>
              <a:rPr lang="en" dirty="0"/>
            </a:br>
            <a:r>
              <a:rPr lang="en" i="1" dirty="0"/>
              <a:t>“I didn’t realise what I was feeling </a:t>
            </a:r>
            <a:r>
              <a:rPr lang="en" i="1" dirty="0">
                <a:solidFill>
                  <a:srgbClr val="FFC000"/>
                </a:solidFill>
              </a:rPr>
              <a:t>was actually anxiety</a:t>
            </a:r>
            <a:r>
              <a:rPr lang="en" i="1" dirty="0"/>
              <a:t>” (Participant B)</a:t>
            </a:r>
            <a:endParaRPr i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8"/>
          <p:cNvSpPr txBox="1">
            <a:spLocks noGrp="1"/>
          </p:cNvSpPr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Values</a:t>
            </a:r>
            <a:endParaRPr/>
          </a:p>
        </p:txBody>
      </p:sp>
      <p:sp>
        <p:nvSpPr>
          <p:cNvPr id="206" name="Google Shape;206;p28"/>
          <p:cNvSpPr txBox="1">
            <a:spLocks noGrp="1"/>
          </p:cNvSpPr>
          <p:nvPr>
            <p:ph type="subTitle" idx="1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400">
                <a:solidFill>
                  <a:schemeClr val="accent5"/>
                </a:solidFill>
              </a:rPr>
              <a:t>Act as a compass to keep us focused despite challenges (Harris, 2019)</a:t>
            </a:r>
            <a:endParaRPr sz="1900"/>
          </a:p>
        </p:txBody>
      </p:sp>
      <p:sp>
        <p:nvSpPr>
          <p:cNvPr id="207" name="Google Shape;207;p28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l" rtl="0"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b="1" dirty="0"/>
              <a:t>Reconnecting to the </a:t>
            </a:r>
            <a:r>
              <a:rPr lang="en" sz="2000" b="1" u="sng" dirty="0">
                <a:solidFill>
                  <a:srgbClr val="FFC000"/>
                </a:solidFill>
              </a:rPr>
              <a:t>‘Why?’</a:t>
            </a:r>
            <a:br>
              <a:rPr lang="en" sz="2000" b="1" u="sng" dirty="0"/>
            </a:br>
            <a:endParaRPr sz="2000" b="1" u="sng" dirty="0"/>
          </a:p>
          <a:p>
            <a:pPr lvl="0" algn="l" rtl="0"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b="1" dirty="0"/>
              <a:t>Identified their </a:t>
            </a:r>
            <a:r>
              <a:rPr lang="en" sz="2000" b="1" u="sng" dirty="0">
                <a:solidFill>
                  <a:srgbClr val="FFC000"/>
                </a:solidFill>
              </a:rPr>
              <a:t>values</a:t>
            </a:r>
            <a:br>
              <a:rPr lang="en" sz="2000" b="1" u="sng" dirty="0">
                <a:solidFill>
                  <a:srgbClr val="FFC000"/>
                </a:solidFill>
              </a:rPr>
            </a:br>
            <a:endParaRPr sz="2000" b="1" u="sng" dirty="0">
              <a:solidFill>
                <a:srgbClr val="FFC000"/>
              </a:solidFill>
            </a:endParaRPr>
          </a:p>
          <a:p>
            <a:pPr lvl="0" algn="l" rtl="0"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b="1" u="sng" dirty="0">
                <a:solidFill>
                  <a:srgbClr val="FFC000"/>
                </a:solidFill>
              </a:rPr>
              <a:t>Intrinsic vs extrinsic </a:t>
            </a:r>
            <a:r>
              <a:rPr lang="en" sz="2000" b="1" dirty="0"/>
              <a:t>motivations</a:t>
            </a:r>
            <a:endParaRPr sz="2000" b="1" dirty="0"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 i="1" dirty="0"/>
              <a:t>“It’s really </a:t>
            </a:r>
            <a:r>
              <a:rPr lang="en" b="1" i="1" u="sng" dirty="0">
                <a:solidFill>
                  <a:srgbClr val="FFC000"/>
                </a:solidFill>
              </a:rPr>
              <a:t>not about doing it right or wrong</a:t>
            </a:r>
            <a:r>
              <a:rPr lang="en" i="1" dirty="0"/>
              <a:t> - that’s what my brain said.” (Participant A)</a:t>
            </a:r>
            <a:endParaRPr i="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" name="Google Shape;212;p29"/>
          <p:cNvSpPr txBox="1">
            <a:spLocks noGrp="1"/>
          </p:cNvSpPr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Committed Action</a:t>
            </a:r>
            <a:endParaRPr/>
          </a:p>
        </p:txBody>
      </p:sp>
      <p:sp>
        <p:nvSpPr>
          <p:cNvPr id="213" name="Google Shape;213;p29"/>
          <p:cNvSpPr txBox="1">
            <a:spLocks noGrp="1"/>
          </p:cNvSpPr>
          <p:nvPr>
            <p:ph type="subTitle" idx="1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accent5"/>
                </a:solidFill>
              </a:rPr>
              <a:t>Pursuing goals even when fear and discomfort is present (Hayes et al, 2012)</a:t>
            </a:r>
            <a:endParaRPr sz="1500">
              <a:solidFill>
                <a:schemeClr val="accent5"/>
              </a:solidFill>
            </a:endParaRPr>
          </a:p>
        </p:txBody>
      </p:sp>
      <p:sp>
        <p:nvSpPr>
          <p:cNvPr id="214" name="Google Shape;214;p29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lvl="0" algn="l" rtl="0">
              <a:spcBef>
                <a:spcPts val="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b="1" dirty="0"/>
              <a:t>More confidence to act</a:t>
            </a:r>
            <a:r>
              <a:rPr lang="en" sz="2000" dirty="0"/>
              <a:t>:</a:t>
            </a:r>
            <a:endParaRPr sz="2000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 i="1" dirty="0"/>
              <a:t>“I feel </a:t>
            </a:r>
            <a:r>
              <a:rPr lang="en" sz="1600" b="1" i="1" u="sng" dirty="0">
                <a:solidFill>
                  <a:srgbClr val="FFC000"/>
                </a:solidFill>
              </a:rPr>
              <a:t>more confidence </a:t>
            </a:r>
            <a:r>
              <a:rPr lang="en" sz="1600" i="1" dirty="0"/>
              <a:t>to sing out from the heart” (Participant A)</a:t>
            </a:r>
            <a:endParaRPr sz="1600" i="1" dirty="0"/>
          </a:p>
          <a:p>
            <a:pPr lvl="0" algn="l" rtl="0">
              <a:spcBef>
                <a:spcPts val="160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b="1" dirty="0"/>
              <a:t>Less avoidant behaviours</a:t>
            </a:r>
            <a:endParaRPr sz="2000" b="1" dirty="0"/>
          </a:p>
          <a:p>
            <a:pPr marL="0" lvl="0" indent="0" algn="l" rtl="0">
              <a:spcBef>
                <a:spcPts val="1600"/>
              </a:spcBef>
              <a:spcAft>
                <a:spcPts val="0"/>
              </a:spcAft>
              <a:buNone/>
            </a:pPr>
            <a:r>
              <a:rPr lang="en" sz="1600" i="1" dirty="0"/>
              <a:t>“</a:t>
            </a:r>
            <a:r>
              <a:rPr lang="en" sz="1600" b="1" i="1" u="sng" dirty="0">
                <a:solidFill>
                  <a:srgbClr val="FFC000"/>
                </a:solidFill>
              </a:rPr>
              <a:t>Feel the fear and do it anyway</a:t>
            </a:r>
            <a:r>
              <a:rPr lang="en" sz="1600" i="1" dirty="0"/>
              <a:t>” (Participant D)</a:t>
            </a:r>
            <a:endParaRPr sz="1600" i="1" dirty="0"/>
          </a:p>
          <a:p>
            <a:pPr lvl="0" algn="l" rtl="0">
              <a:spcBef>
                <a:spcPts val="1600"/>
              </a:spcBef>
              <a:spcAft>
                <a:spcPts val="0"/>
              </a:spcAft>
              <a:buSzPts val="1800"/>
              <a:buFont typeface="Arial" panose="020B0604020202020204" pitchFamily="34" charset="0"/>
              <a:buChar char="•"/>
            </a:pPr>
            <a:r>
              <a:rPr lang="en" sz="2000" b="1" dirty="0"/>
              <a:t>Most challenging part of the process</a:t>
            </a:r>
            <a:endParaRPr sz="2000" b="1" dirty="0"/>
          </a:p>
          <a:p>
            <a:pPr marL="0" lvl="0" indent="0" algn="l" rtl="0">
              <a:spcBef>
                <a:spcPts val="1600"/>
              </a:spcBef>
              <a:spcAft>
                <a:spcPts val="1600"/>
              </a:spcAft>
              <a:buNone/>
            </a:pPr>
            <a:r>
              <a:rPr lang="en" sz="1600" dirty="0"/>
              <a:t>Participants’ A, C and C </a:t>
            </a:r>
            <a:r>
              <a:rPr lang="en" sz="1600" b="1" u="sng" dirty="0">
                <a:solidFill>
                  <a:srgbClr val="FFC000"/>
                </a:solidFill>
              </a:rPr>
              <a:t>didn’t engage with the exercises fully</a:t>
            </a:r>
            <a:endParaRPr sz="1600" b="1" u="sng" dirty="0">
              <a:solidFill>
                <a:srgbClr val="FFC000"/>
              </a:solidFill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9" name="Google Shape;219;p30"/>
          <p:cNvSpPr txBox="1">
            <a:spLocks noGrp="1"/>
          </p:cNvSpPr>
          <p:nvPr>
            <p:ph type="ctrTitle"/>
          </p:nvPr>
        </p:nvSpPr>
        <p:spPr>
          <a:xfrm>
            <a:off x="1651862" y="561049"/>
            <a:ext cx="8248500" cy="1542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 dirty="0"/>
              <a:t>Word Cloud From Initial Qualitative Data</a:t>
            </a:r>
            <a:endParaRPr sz="2300" dirty="0"/>
          </a:p>
        </p:txBody>
      </p:sp>
      <p:pic>
        <p:nvPicPr>
          <p:cNvPr id="220" name="Google Shape;220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51862" y="1125725"/>
            <a:ext cx="5840275" cy="34567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" name="Google Shape;225;p31"/>
          <p:cNvSpPr txBox="1">
            <a:spLocks noGrp="1"/>
          </p:cNvSpPr>
          <p:nvPr>
            <p:ph type="title"/>
          </p:nvPr>
        </p:nvSpPr>
        <p:spPr>
          <a:xfrm>
            <a:off x="423600" y="48957"/>
            <a:ext cx="8296800" cy="1542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2300"/>
              <a:t>Word Cloud From Final Qualitative Data</a:t>
            </a:r>
            <a:endParaRPr sz="2300"/>
          </a:p>
        </p:txBody>
      </p:sp>
      <p:pic>
        <p:nvPicPr>
          <p:cNvPr id="226" name="Google Shape;226;p3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54075" y="1068725"/>
            <a:ext cx="5871749" cy="336589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1" name="Google Shape;231;p32" title="Screenshot 2025-09-02 at 20.44.54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63600" y="100675"/>
            <a:ext cx="6616796" cy="494214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6" name="Google Shape;236;p33" title="Screenshot 2025-09-02 at 20.51.53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214250" y="152400"/>
            <a:ext cx="6598451" cy="492607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1" name="Google Shape;241;p34" title="Screenshot 2025-09-02 at 21.18.37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325838" y="219025"/>
            <a:ext cx="6492330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6" name="Google Shape;246;p35" title="Screenshot 2025-09-02 at 21.25.06.png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170525" y="152400"/>
            <a:ext cx="6500476" cy="48387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1" name="Google Shape;251;p36"/>
          <p:cNvSpPr txBox="1">
            <a:spLocks noGrp="1"/>
          </p:cNvSpPr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Other Observations</a:t>
            </a:r>
            <a:endParaRPr dirty="0"/>
          </a:p>
        </p:txBody>
      </p:sp>
      <p:sp>
        <p:nvSpPr>
          <p:cNvPr id="252" name="Google Shape;252;p36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Short term study </a:t>
            </a:r>
            <a:br>
              <a:rPr lang="en-GB" dirty="0"/>
            </a:br>
            <a:endParaRPr dirty="0">
              <a:solidFill>
                <a:schemeClr val="accent5"/>
              </a:solidFill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A hybrid approach to delivering intervention</a:t>
            </a:r>
            <a:br>
              <a:rPr lang="en-GB" dirty="0"/>
            </a:br>
            <a:endParaRPr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 dirty="0"/>
              <a:t>Confidence gained from introducing a supportive framework</a:t>
            </a:r>
            <a:endParaRPr dirty="0"/>
          </a:p>
        </p:txBody>
      </p:sp>
      <p:pic>
        <p:nvPicPr>
          <p:cNvPr id="253" name="Google Shape;253;p36" descr="Cloud computing technology vector illustration. (Provided by Getty Images)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59309" y="2842426"/>
            <a:ext cx="1257574" cy="1943777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8" name="Google Shape;258;p37"/>
          <p:cNvSpPr txBox="1">
            <a:spLocks noGrp="1"/>
          </p:cNvSpPr>
          <p:nvPr>
            <p:ph type="title"/>
          </p:nvPr>
        </p:nvSpPr>
        <p:spPr>
          <a:xfrm>
            <a:off x="265500" y="191265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Impact of study</a:t>
            </a:r>
            <a:endParaRPr/>
          </a:p>
        </p:txBody>
      </p:sp>
      <p:sp>
        <p:nvSpPr>
          <p:cNvPr id="259" name="Google Shape;259;p37"/>
          <p:cNvSpPr txBox="1">
            <a:spLocks noGrp="1"/>
          </p:cNvSpPr>
          <p:nvPr>
            <p:ph type="body" idx="2"/>
          </p:nvPr>
        </p:nvSpPr>
        <p:spPr>
          <a:xfrm>
            <a:off x="4833302" y="309282"/>
            <a:ext cx="4045200" cy="4163806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>
              <a:buFont typeface="Lato"/>
              <a:buAutoNum type="arabicPeriod"/>
            </a:pPr>
            <a:r>
              <a:rPr lang="en-GB" dirty="0"/>
              <a:t>Participants reported increased self-awareness, new coping strategies and confidence</a:t>
            </a:r>
            <a:br>
              <a:rPr lang="en-GB" dirty="0"/>
            </a:br>
            <a:endParaRPr lang="en-GB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" dirty="0"/>
              <a:t>Demonstrates feasibility of adapting ACC for amateur singers with MPA</a:t>
            </a:r>
            <a:br>
              <a:rPr lang="en" dirty="0"/>
            </a:br>
            <a:endParaRPr lang="en" dirty="0"/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dirty="0"/>
              <a:t>Created an opportunity to reflect on best practice application in vocal pedagogy</a:t>
            </a:r>
            <a:br>
              <a:rPr lang="en-GB" dirty="0"/>
            </a:br>
            <a:endParaRPr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4" name="Google Shape;264;p38"/>
          <p:cNvSpPr txBox="1">
            <a:spLocks noGrp="1"/>
          </p:cNvSpPr>
          <p:nvPr>
            <p:ph type="title"/>
          </p:nvPr>
        </p:nvSpPr>
        <p:spPr>
          <a:xfrm>
            <a:off x="516575" y="399897"/>
            <a:ext cx="3727800" cy="1473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Conclusion</a:t>
            </a:r>
            <a:endParaRPr/>
          </a:p>
        </p:txBody>
      </p:sp>
      <p:sp>
        <p:nvSpPr>
          <p:cNvPr id="265" name="Google Shape;265;p38"/>
          <p:cNvSpPr/>
          <p:nvPr/>
        </p:nvSpPr>
        <p:spPr>
          <a:xfrm>
            <a:off x="4359974" y="882300"/>
            <a:ext cx="2289600" cy="508800"/>
          </a:xfrm>
          <a:prstGeom prst="leftRightArrow">
            <a:avLst>
              <a:gd name="adj1" fmla="val 50000"/>
              <a:gd name="adj2" fmla="val 50000"/>
            </a:avLst>
          </a:prstGeom>
          <a:solidFill>
            <a:schemeClr val="dk1"/>
          </a:solidFill>
          <a:ln w="952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66" name="Google Shape;266;p38"/>
          <p:cNvSpPr txBox="1"/>
          <p:nvPr/>
        </p:nvSpPr>
        <p:spPr>
          <a:xfrm>
            <a:off x="3708479" y="3483362"/>
            <a:ext cx="3858600" cy="463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267" name="Google Shape;267;p38"/>
          <p:cNvSpPr txBox="1"/>
          <p:nvPr/>
        </p:nvSpPr>
        <p:spPr>
          <a:xfrm>
            <a:off x="779929" y="1873497"/>
            <a:ext cx="7847496" cy="240062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spAutoFit/>
          </a:bodyPr>
          <a:lstStyle/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Lato"/>
              <a:buChar char="●"/>
            </a:pPr>
            <a:r>
              <a:rPr lang="en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C</a:t>
            </a:r>
            <a:r>
              <a:rPr lang="en-GB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o</a:t>
            </a:r>
            <a:r>
              <a:rPr lang="en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ntribution – ACC as a potential support MPA strategy for amateur singers</a:t>
            </a:r>
            <a:br>
              <a:rPr lang="en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</a:br>
            <a:endParaRPr sz="1800" dirty="0">
              <a:solidFill>
                <a:srgbClr val="FFFFFF"/>
              </a:solidFill>
              <a:latin typeface="Lato"/>
              <a:ea typeface="Lato"/>
              <a:cs typeface="Lato"/>
              <a:sym typeface="Lato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Lato"/>
              <a:buChar char="●"/>
            </a:pPr>
            <a:r>
              <a:rPr lang="en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Limitations – Lack of generali</a:t>
            </a:r>
            <a:r>
              <a:rPr lang="en-GB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s</a:t>
            </a:r>
            <a:r>
              <a:rPr lang="en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ability (Small sample size, lack of statistical significance, short time-frame of study.)</a:t>
            </a:r>
            <a:br>
              <a:rPr lang="en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</a:br>
            <a:endParaRPr sz="1800" dirty="0">
              <a:solidFill>
                <a:srgbClr val="FFFFFF"/>
              </a:solidFill>
              <a:latin typeface="Lato"/>
              <a:ea typeface="Lato"/>
              <a:cs typeface="Lato"/>
              <a:sym typeface="Lato"/>
            </a:endParaRPr>
          </a:p>
          <a:p>
            <a:pPr marL="457200" lvl="0" indent="-342900" algn="l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Font typeface="Lato"/>
              <a:buChar char="●"/>
            </a:pPr>
            <a:r>
              <a:rPr lang="en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Future recommendations – L</a:t>
            </a:r>
            <a:r>
              <a:rPr lang="en-GB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a</a:t>
            </a:r>
            <a:r>
              <a:rPr lang="en" sz="1800" dirty="0" err="1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rger</a:t>
            </a:r>
            <a:r>
              <a:rPr lang="en" sz="1800" dirty="0">
                <a:solidFill>
                  <a:srgbClr val="FFFFFF"/>
                </a:solidFill>
                <a:latin typeface="Lato"/>
                <a:ea typeface="Lato"/>
                <a:cs typeface="Lato"/>
                <a:sym typeface="Lato"/>
              </a:rPr>
              <a:t>, longitudinal studies with more diverse sample required to establish efficacy.</a:t>
            </a:r>
            <a:endParaRPr sz="1800" dirty="0">
              <a:solidFill>
                <a:srgbClr val="FFFFFF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Google Shape;272;p39"/>
          <p:cNvSpPr txBox="1">
            <a:spLocks noGrp="1"/>
          </p:cNvSpPr>
          <p:nvPr>
            <p:ph type="title"/>
          </p:nvPr>
        </p:nvSpPr>
        <p:spPr>
          <a:xfrm>
            <a:off x="283103" y="712141"/>
            <a:ext cx="6244200" cy="38355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800" dirty="0"/>
              <a:t>Thank you for your time.</a:t>
            </a:r>
            <a:br>
              <a:rPr lang="en" sz="3800" dirty="0"/>
            </a:br>
            <a:br>
              <a:rPr lang="en" sz="3800" dirty="0"/>
            </a:br>
            <a:r>
              <a:rPr lang="en" sz="3800" dirty="0"/>
              <a:t>Questions.</a:t>
            </a:r>
            <a:endParaRPr sz="38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7" name="Google Shape;277;p40"/>
          <p:cNvSpPr txBox="1">
            <a:spLocks noGrp="1"/>
          </p:cNvSpPr>
          <p:nvPr>
            <p:ph type="title"/>
          </p:nvPr>
        </p:nvSpPr>
        <p:spPr>
          <a:xfrm>
            <a:off x="265500" y="1912650"/>
            <a:ext cx="4045200" cy="13182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References</a:t>
            </a:r>
            <a:endParaRPr/>
          </a:p>
        </p:txBody>
      </p:sp>
      <p:sp>
        <p:nvSpPr>
          <p:cNvPr id="278" name="Google Shape;278;p40"/>
          <p:cNvSpPr txBox="1">
            <a:spLocks noGrp="1"/>
          </p:cNvSpPr>
          <p:nvPr>
            <p:ph type="body" idx="2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1200"/>
              </a:spcBef>
              <a:spcAft>
                <a:spcPts val="0"/>
              </a:spcAft>
              <a:buNone/>
            </a:pPr>
            <a:endParaRPr sz="8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800" dirty="0">
                <a:solidFill>
                  <a:schemeClr val="dk2"/>
                </a:solidFill>
              </a:rPr>
              <a:t>Harris, R., (2006). </a:t>
            </a:r>
            <a:r>
              <a:rPr lang="en" sz="800" i="1" dirty="0">
                <a:solidFill>
                  <a:schemeClr val="dk2"/>
                </a:solidFill>
              </a:rPr>
              <a:t>ACT Made Simple: An Easy-To-Read Primer on Acceptance and Commitment Therapy</a:t>
            </a:r>
            <a:r>
              <a:rPr lang="en" sz="800" dirty="0">
                <a:solidFill>
                  <a:schemeClr val="dk2"/>
                </a:solidFill>
              </a:rPr>
              <a:t>. Oakland: New Harbinger.</a:t>
            </a:r>
            <a:endParaRPr sz="8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800" dirty="0">
                <a:solidFill>
                  <a:schemeClr val="dk2"/>
                </a:solidFill>
              </a:rPr>
              <a:t>Harris, R., (2019). </a:t>
            </a:r>
            <a:r>
              <a:rPr lang="en" sz="800" i="1" dirty="0">
                <a:solidFill>
                  <a:schemeClr val="dk2"/>
                </a:solidFill>
              </a:rPr>
              <a:t>ACT Made Simple: An Easy-To-Read Primer on Acceptance and Commitment Therapy</a:t>
            </a:r>
            <a:r>
              <a:rPr lang="en" sz="800" dirty="0">
                <a:solidFill>
                  <a:schemeClr val="dk2"/>
                </a:solidFill>
              </a:rPr>
              <a:t>. 2nd ed. Oakland: New Harbinger.</a:t>
            </a:r>
            <a:endParaRPr sz="8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800" dirty="0">
                <a:solidFill>
                  <a:schemeClr val="dk2"/>
                </a:solidFill>
              </a:rPr>
              <a:t>Hayes, S.C., Strosahl, K.D. and Wilson, K.G., (2012). </a:t>
            </a:r>
            <a:r>
              <a:rPr lang="en" sz="800" i="1" dirty="0">
                <a:solidFill>
                  <a:schemeClr val="dk2"/>
                </a:solidFill>
              </a:rPr>
              <a:t>Acceptance and Commitment Therapy: The Process and Practice of Mindful Change</a:t>
            </a:r>
            <a:r>
              <a:rPr lang="en" sz="800" dirty="0">
                <a:solidFill>
                  <a:schemeClr val="dk2"/>
                </a:solidFill>
              </a:rPr>
              <a:t>. 2nd ed. New York: Guilford Press.</a:t>
            </a:r>
            <a:endParaRPr sz="8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800" dirty="0">
                <a:solidFill>
                  <a:schemeClr val="dk2"/>
                </a:solidFill>
              </a:rPr>
              <a:t>Kenny, D.T., (2009). The factor structure of the Kenny Music Performance Anxiety Inventory (K-MPAI): Confirming the robustness of factors in a large sample. </a:t>
            </a:r>
            <a:r>
              <a:rPr lang="en" sz="800" i="1" dirty="0">
                <a:solidFill>
                  <a:schemeClr val="dk2"/>
                </a:solidFill>
              </a:rPr>
              <a:t>Journal of Anxiety Disorders</a:t>
            </a:r>
            <a:r>
              <a:rPr lang="en" sz="800" dirty="0">
                <a:solidFill>
                  <a:schemeClr val="dk2"/>
                </a:solidFill>
              </a:rPr>
              <a:t>, 23(5), pp.722–728. https://doi.org/10.1016/j.janxdis.2009.02.009</a:t>
            </a:r>
            <a:endParaRPr sz="8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800" dirty="0">
                <a:solidFill>
                  <a:schemeClr val="dk2"/>
                </a:solidFill>
              </a:rPr>
              <a:t>Levin, M.E., Luoma, J.B. and Haeger, J.A., (2015). Decoupling as a mechanism of change in mindfulness and acceptance: A literature review. </a:t>
            </a:r>
            <a:r>
              <a:rPr lang="en" sz="800" i="1" dirty="0">
                <a:solidFill>
                  <a:schemeClr val="dk2"/>
                </a:solidFill>
              </a:rPr>
              <a:t>Behavior Modification</a:t>
            </a:r>
            <a:r>
              <a:rPr lang="en" sz="800" dirty="0">
                <a:solidFill>
                  <a:schemeClr val="dk2"/>
                </a:solidFill>
              </a:rPr>
              <a:t>, 39(6), pp.870–911. https://doi.org/10.1177/0145445515603707</a:t>
            </a:r>
            <a:endParaRPr sz="8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800" dirty="0">
                <a:solidFill>
                  <a:schemeClr val="dk2"/>
                </a:solidFill>
              </a:rPr>
              <a:t>Luoma, J.B., Hayes, S.C. and Walser, R.D., (2007). </a:t>
            </a:r>
            <a:r>
              <a:rPr lang="en" sz="800" i="1" dirty="0">
                <a:solidFill>
                  <a:schemeClr val="dk2"/>
                </a:solidFill>
              </a:rPr>
              <a:t>Learning ACT: An Acceptance and Commitment Therapy Skills Training Manual for Therapists</a:t>
            </a:r>
            <a:r>
              <a:rPr lang="en" sz="800" dirty="0">
                <a:solidFill>
                  <a:schemeClr val="dk2"/>
                </a:solidFill>
              </a:rPr>
              <a:t>. Oakland: New Harbinger.</a:t>
            </a:r>
            <a:endParaRPr sz="8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800" dirty="0">
                <a:solidFill>
                  <a:schemeClr val="dk2"/>
                </a:solidFill>
              </a:rPr>
              <a:t>Patston, T.J., (2014). Teaching stage fright? Implications for music educators. </a:t>
            </a:r>
            <a:r>
              <a:rPr lang="en" sz="800" i="1" dirty="0">
                <a:solidFill>
                  <a:schemeClr val="dk2"/>
                </a:solidFill>
              </a:rPr>
              <a:t>British Journal of Music Education</a:t>
            </a:r>
            <a:r>
              <a:rPr lang="en" sz="800" dirty="0">
                <a:solidFill>
                  <a:schemeClr val="dk2"/>
                </a:solidFill>
              </a:rPr>
              <a:t>, 31(1), pp.85–98. https://doi.org/10.1017/S0265051713000200</a:t>
            </a:r>
            <a:endParaRPr sz="800" dirty="0">
              <a:solidFill>
                <a:schemeClr val="dk2"/>
              </a:solidFill>
            </a:endParaRPr>
          </a:p>
          <a:p>
            <a:pPr marL="0" lvl="0" indent="0" algn="l" rtl="0">
              <a:spcBef>
                <a:spcPts val="120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800" dirty="0">
                <a:solidFill>
                  <a:schemeClr val="dk2"/>
                </a:solidFill>
              </a:rPr>
              <a:t>Rozental, A., Andersson, G., Boettcher, J., Ebert, D.D., Cuijpers, P., Knaevelsrud, C., Ljótsson, B., Kaldo, V. and Carlbring, P., (2018). Consensus statement on defining and measuring negative effects of Internet interventions. </a:t>
            </a:r>
            <a:r>
              <a:rPr lang="en" sz="800" i="1" dirty="0">
                <a:solidFill>
                  <a:schemeClr val="dk2"/>
                </a:solidFill>
              </a:rPr>
              <a:t>Internet Interventions</a:t>
            </a:r>
            <a:r>
              <a:rPr lang="en" sz="800" dirty="0">
                <a:solidFill>
                  <a:schemeClr val="dk2"/>
                </a:solidFill>
              </a:rPr>
              <a:t>, 1(1), pp.12–19. https://doi.org/10.1016/j.invent.2018.01.002</a:t>
            </a:r>
            <a:endParaRPr sz="800" dirty="0">
              <a:solidFill>
                <a:schemeClr val="dk2"/>
              </a:solidFill>
            </a:endParaRPr>
          </a:p>
          <a:p>
            <a:pPr marL="457200" lvl="0" indent="0" algn="l" rtl="0">
              <a:spcBef>
                <a:spcPts val="1200"/>
              </a:spcBef>
              <a:spcAft>
                <a:spcPts val="1600"/>
              </a:spcAft>
              <a:buNone/>
            </a:pPr>
            <a:endParaRPr sz="1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wiss">
  <a:themeElements>
    <a:clrScheme name="Swiss">
      <a:dk1>
        <a:srgbClr val="F46524"/>
      </a:dk1>
      <a:lt1>
        <a:srgbClr val="FFFFFF"/>
      </a:lt1>
      <a:dk2>
        <a:srgbClr val="000000"/>
      </a:dk2>
      <a:lt2>
        <a:srgbClr val="757575"/>
      </a:lt2>
      <a:accent1>
        <a:srgbClr val="01579B"/>
      </a:accent1>
      <a:accent2>
        <a:srgbClr val="27C7BD"/>
      </a:accent2>
      <a:accent3>
        <a:srgbClr val="0099E8"/>
      </a:accent3>
      <a:accent4>
        <a:srgbClr val="51B9A3"/>
      </a:accent4>
      <a:accent5>
        <a:srgbClr val="FB8C00"/>
      </a:accent5>
      <a:accent6>
        <a:srgbClr val="FFAE88"/>
      </a:accent6>
      <a:hlink>
        <a:srgbClr val="0277BD"/>
      </a:hlink>
      <a:folHlink>
        <a:srgbClr val="0277B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1440</Words>
  <Application>Microsoft Macintosh PowerPoint</Application>
  <PresentationFormat>On-screen Show (16:9)</PresentationFormat>
  <Paragraphs>134</Paragraphs>
  <Slides>28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2" baseType="lpstr">
      <vt:lpstr>Lato</vt:lpstr>
      <vt:lpstr>Raleway</vt:lpstr>
      <vt:lpstr>Arial</vt:lpstr>
      <vt:lpstr>Swiss</vt:lpstr>
      <vt:lpstr>“How might Acceptance and Commitment Coaching Support Amateur Singers With Music Performance Anxiety?”</vt:lpstr>
      <vt:lpstr>Background, Justification and Aim</vt:lpstr>
      <vt:lpstr>Literature Review</vt:lpstr>
      <vt:lpstr>Methodology </vt:lpstr>
      <vt:lpstr>PowerPoint Presentation</vt:lpstr>
      <vt:lpstr>Ethical Considerations</vt:lpstr>
      <vt:lpstr>Findings</vt:lpstr>
      <vt:lpstr>Quantitative data - K-MPAI Scores</vt:lpstr>
      <vt:lpstr>Quantitative data - K-MPAI Mean Scores</vt:lpstr>
      <vt:lpstr>Quantitative data - K-MPAI Mean Scores by Participant  </vt:lpstr>
      <vt:lpstr>ACT Hexaflex and the themes from the data</vt:lpstr>
      <vt:lpstr>Acceptance</vt:lpstr>
      <vt:lpstr>Defusion</vt:lpstr>
      <vt:lpstr>Present-Moment Awareness</vt:lpstr>
      <vt:lpstr>Self-as-Context</vt:lpstr>
      <vt:lpstr>Values</vt:lpstr>
      <vt:lpstr>Committed Action</vt:lpstr>
      <vt:lpstr>Word Cloud From Initial Qualitative Data</vt:lpstr>
      <vt:lpstr>Word Cloud From Final Qualitative Data</vt:lpstr>
      <vt:lpstr>PowerPoint Presentation</vt:lpstr>
      <vt:lpstr>PowerPoint Presentation</vt:lpstr>
      <vt:lpstr>PowerPoint Presentation</vt:lpstr>
      <vt:lpstr>PowerPoint Presentation</vt:lpstr>
      <vt:lpstr>Other Observations</vt:lpstr>
      <vt:lpstr>Impact of study</vt:lpstr>
      <vt:lpstr>Conclusion</vt:lpstr>
      <vt:lpstr>Thank you for your time.  Questions.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Caroline Fitch (2130215)</cp:lastModifiedBy>
  <cp:revision>1</cp:revision>
  <dcterms:modified xsi:type="dcterms:W3CDTF">2025-09-03T11:31:00Z</dcterms:modified>
</cp:coreProperties>
</file>