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3"/>
  </p:notesMasterIdLst>
  <p:sldIdLst>
    <p:sldId id="256" r:id="rId2"/>
  </p:sldIdLst>
  <p:sldSz cx="14185900" cy="10033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3" d="100"/>
          <a:sy n="53" d="100"/>
        </p:scale>
        <p:origin x="1483"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2" name="Google Shape;82;p1:notes"/>
          <p:cNvSpPr>
            <a:spLocks noGrp="1" noRot="1" noChangeAspect="1"/>
          </p:cNvSpPr>
          <p:nvPr>
            <p:ph type="sldImg" idx="2"/>
          </p:nvPr>
        </p:nvSpPr>
        <p:spPr>
          <a:xfrm>
            <a:off x="1004888" y="685800"/>
            <a:ext cx="4848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
        <p:cNvGrpSpPr/>
        <p:nvPr/>
      </p:nvGrpSpPr>
      <p:grpSpPr>
        <a:xfrm>
          <a:off x="0" y="0"/>
          <a:ext cx="0" cy="0"/>
          <a:chOff x="0" y="0"/>
          <a:chExt cx="0" cy="0"/>
        </a:xfrm>
      </p:grpSpPr>
      <p:sp>
        <p:nvSpPr>
          <p:cNvPr id="12" name="Google Shape;12;p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 name="Google Shape;13;p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 name="Google Shape;14;p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3"/>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3"/>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8" name="Google Shape;18;p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4"/>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4" name="Google Shape;24;p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5"/>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5"/>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30" name="Google Shape;30;p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6"/>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6" name="Google Shape;36;p6"/>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7" name="Google Shape;37;p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7"/>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3" name="Google Shape;43;p7"/>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4" name="Google Shape;44;p7"/>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5" name="Google Shape;45;p7"/>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6" name="Google Shape;46;p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9"/>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9"/>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57" name="Google Shape;57;p9"/>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58" name="Google Shape;58;p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10"/>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10"/>
          <p:cNvSpPr>
            <a:spLocks noGrp="1"/>
          </p:cNvSpPr>
          <p:nvPr>
            <p:ph type="pic" idx="2"/>
          </p:nvPr>
        </p:nvSpPr>
        <p:spPr>
          <a:xfrm>
            <a:off x="1792288" y="612775"/>
            <a:ext cx="5486400" cy="4114800"/>
          </a:xfrm>
          <a:prstGeom prst="rect">
            <a:avLst/>
          </a:prstGeom>
          <a:noFill/>
          <a:ln>
            <a:noFill/>
          </a:ln>
        </p:spPr>
      </p:sp>
      <p:sp>
        <p:nvSpPr>
          <p:cNvPr id="64" name="Google Shape;64;p10"/>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5" name="Google Shape;65;p1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1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11"/>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1" name="Google Shape;71;p1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1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12"/>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12"/>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7" name="Google Shape;77;p1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8" name="Google Shape;8;p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7.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3"/>
          <p:cNvSpPr/>
          <p:nvPr/>
        </p:nvSpPr>
        <p:spPr>
          <a:xfrm>
            <a:off x="-984249" y="-2210146"/>
            <a:ext cx="16265548" cy="4092587"/>
          </a:xfrm>
          <a:custGeom>
            <a:avLst/>
            <a:gdLst/>
            <a:ahLst/>
            <a:cxnLst/>
            <a:rect l="l" t="t" r="r" b="b"/>
            <a:pathLst>
              <a:path w="16370347" h="4092587" extrusionOk="0">
                <a:moveTo>
                  <a:pt x="0" y="0"/>
                </a:moveTo>
                <a:lnTo>
                  <a:pt x="16370348" y="0"/>
                </a:lnTo>
                <a:lnTo>
                  <a:pt x="16370348" y="4092587"/>
                </a:lnTo>
                <a:lnTo>
                  <a:pt x="0" y="4092587"/>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85" name="Google Shape;85;p13"/>
          <p:cNvSpPr/>
          <p:nvPr/>
        </p:nvSpPr>
        <p:spPr>
          <a:xfrm>
            <a:off x="320079" y="-10805"/>
            <a:ext cx="1777192" cy="1472255"/>
          </a:xfrm>
          <a:custGeom>
            <a:avLst/>
            <a:gdLst/>
            <a:ahLst/>
            <a:cxnLst/>
            <a:rect l="l" t="t" r="r" b="b"/>
            <a:pathLst>
              <a:path w="1608319" h="1479653" extrusionOk="0">
                <a:moveTo>
                  <a:pt x="0" y="0"/>
                </a:moveTo>
                <a:lnTo>
                  <a:pt x="1608319" y="0"/>
                </a:lnTo>
                <a:lnTo>
                  <a:pt x="1608319" y="1479653"/>
                </a:lnTo>
                <a:lnTo>
                  <a:pt x="0" y="1479653"/>
                </a:lnTo>
                <a:lnTo>
                  <a:pt x="0" y="0"/>
                </a:lnTo>
                <a:close/>
              </a:path>
            </a:pathLst>
          </a:custGeom>
          <a:blipFill rotWithShape="1">
            <a:blip r:embed="rId3">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86" name="Google Shape;86;p13"/>
          <p:cNvSpPr/>
          <p:nvPr/>
        </p:nvSpPr>
        <p:spPr>
          <a:xfrm>
            <a:off x="11572" y="1882441"/>
            <a:ext cx="4868531" cy="3552226"/>
          </a:xfrm>
          <a:custGeom>
            <a:avLst/>
            <a:gdLst/>
            <a:ahLst/>
            <a:cxnLst/>
            <a:rect l="l" t="t" r="r" b="b"/>
            <a:pathLst>
              <a:path w="5743708" h="4240725" extrusionOk="0">
                <a:moveTo>
                  <a:pt x="0" y="0"/>
                </a:moveTo>
                <a:lnTo>
                  <a:pt x="5743708" y="0"/>
                </a:lnTo>
                <a:lnTo>
                  <a:pt x="5743708" y="4240725"/>
                </a:lnTo>
                <a:lnTo>
                  <a:pt x="0" y="4240725"/>
                </a:lnTo>
                <a:lnTo>
                  <a:pt x="0" y="0"/>
                </a:lnTo>
                <a:close/>
              </a:path>
            </a:pathLst>
          </a:custGeom>
          <a:blipFill rotWithShape="1">
            <a:blip r:embed="rId4">
              <a:alphaModFix/>
            </a:blip>
            <a:stretch>
              <a:fillRect l="-21061" t="-7636" r="-26325" b="-8145"/>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2400" b="1" dirty="0">
                <a:solidFill>
                  <a:schemeClr val="accent4"/>
                </a:solidFill>
                <a:latin typeface="Calibri"/>
                <a:ea typeface="Calibri"/>
                <a:cs typeface="Calibri"/>
                <a:sym typeface="Calibri"/>
              </a:rPr>
              <a:t>Background</a:t>
            </a:r>
          </a:p>
          <a:p>
            <a:pPr marL="0" marR="0" lvl="0" indent="0" algn="l" rtl="0">
              <a:spcBef>
                <a:spcPts val="0"/>
              </a:spcBef>
              <a:spcAft>
                <a:spcPts val="0"/>
              </a:spcAft>
              <a:buNone/>
            </a:pPr>
            <a:endParaRPr dirty="0">
              <a:solidFill>
                <a:schemeClr val="accent4"/>
              </a:solidFill>
            </a:endParaRPr>
          </a:p>
          <a:p>
            <a:pPr marL="171450" marR="0" lvl="0" indent="-171450" algn="l" rtl="0">
              <a:spcBef>
                <a:spcPts val="0"/>
              </a:spcBef>
              <a:spcAft>
                <a:spcPts val="0"/>
              </a:spcAft>
              <a:buClr>
                <a:schemeClr val="dk1"/>
              </a:buClr>
              <a:buSzPts val="1200"/>
              <a:buFont typeface="Arial"/>
              <a:buChar char="•"/>
            </a:pPr>
            <a:r>
              <a:rPr lang="en-US" sz="1200" b="1" dirty="0">
                <a:solidFill>
                  <a:schemeClr val="dk1"/>
                </a:solidFill>
                <a:latin typeface="Calibri"/>
                <a:ea typeface="Calibri"/>
                <a:cs typeface="Calibri"/>
                <a:sym typeface="Calibri"/>
              </a:rPr>
              <a:t>Global &amp; UK Context</a:t>
            </a:r>
            <a:r>
              <a:rPr lang="en-US" sz="1200" dirty="0">
                <a:solidFill>
                  <a:schemeClr val="dk1"/>
                </a:solidFill>
                <a:latin typeface="Calibri"/>
                <a:ea typeface="Calibri"/>
                <a:cs typeface="Calibri"/>
                <a:sym typeface="Calibri"/>
              </a:rPr>
              <a:t>: Schizophrenia is a severe, enduring mental health condition affecting approximately 1% of the global population (WHO, 2022). In the UK, it impacts around 220,000 individuals at any given time (NICE, 2020; Mental Health Foundation, 2021).</a:t>
            </a:r>
            <a:endParaRPr sz="1200" dirty="0"/>
          </a:p>
          <a:p>
            <a:pPr marL="171450" marR="0" lvl="0" indent="-171450" algn="l" rtl="0">
              <a:spcBef>
                <a:spcPts val="0"/>
              </a:spcBef>
              <a:spcAft>
                <a:spcPts val="0"/>
              </a:spcAft>
              <a:buClr>
                <a:schemeClr val="dk1"/>
              </a:buClr>
              <a:buSzPts val="1200"/>
              <a:buFont typeface="Arial"/>
              <a:buChar char="•"/>
            </a:pPr>
            <a:r>
              <a:rPr lang="en-US" sz="1200" b="1" dirty="0">
                <a:solidFill>
                  <a:schemeClr val="dk1"/>
                </a:solidFill>
                <a:latin typeface="Calibri"/>
                <a:ea typeface="Calibri"/>
                <a:cs typeface="Calibri"/>
                <a:sym typeface="Calibri"/>
              </a:rPr>
              <a:t>Public Health Burden</a:t>
            </a:r>
            <a:r>
              <a:rPr lang="en-US" sz="1200" dirty="0">
                <a:solidFill>
                  <a:schemeClr val="dk1"/>
                </a:solidFill>
                <a:latin typeface="Calibri"/>
                <a:ea typeface="Calibri"/>
                <a:cs typeface="Calibri"/>
                <a:sym typeface="Calibri"/>
              </a:rPr>
              <a:t>: Stigma attached to severe mental illness (SMI) remains a major public health challenge across the UK.</a:t>
            </a:r>
            <a:endParaRPr sz="1200" dirty="0"/>
          </a:p>
          <a:p>
            <a:pPr marL="171450" marR="0" lvl="0" indent="-171450" algn="l" rtl="0">
              <a:spcBef>
                <a:spcPts val="0"/>
              </a:spcBef>
              <a:spcAft>
                <a:spcPts val="0"/>
              </a:spcAft>
              <a:buClr>
                <a:schemeClr val="dk1"/>
              </a:buClr>
              <a:buSzPts val="1200"/>
              <a:buFont typeface="Arial"/>
              <a:buChar char="•"/>
            </a:pPr>
            <a:r>
              <a:rPr lang="en-US" sz="1200" b="1" dirty="0">
                <a:solidFill>
                  <a:schemeClr val="dk1"/>
                </a:solidFill>
                <a:latin typeface="Calibri"/>
                <a:ea typeface="Calibri"/>
                <a:cs typeface="Calibri"/>
                <a:sym typeface="Calibri"/>
              </a:rPr>
              <a:t>Prevalence of Stigma: Over 84% of UK adults </a:t>
            </a:r>
            <a:r>
              <a:rPr lang="en-US" sz="1200" dirty="0">
                <a:solidFill>
                  <a:schemeClr val="dk1"/>
                </a:solidFill>
                <a:latin typeface="Calibri"/>
                <a:ea typeface="Calibri"/>
                <a:cs typeface="Calibri"/>
                <a:sym typeface="Calibri"/>
              </a:rPr>
              <a:t>with a diagnosis of schizophrenia report experiencing discrimination and public stigma (Thornicroft et al., 2019).</a:t>
            </a:r>
            <a:r>
              <a:rPr lang="en-US" sz="1200" dirty="0">
                <a:ea typeface="Calibri"/>
              </a:rPr>
              <a:t> </a:t>
            </a:r>
          </a:p>
          <a:p>
            <a:pPr marL="171450" marR="0" lvl="0" indent="-171450" algn="l" rtl="0">
              <a:spcBef>
                <a:spcPts val="0"/>
              </a:spcBef>
              <a:spcAft>
                <a:spcPts val="0"/>
              </a:spcAft>
              <a:buClr>
                <a:schemeClr val="dk1"/>
              </a:buClr>
              <a:buSzPts val="1200"/>
              <a:buFont typeface="Arial"/>
              <a:buChar char="•"/>
            </a:pPr>
            <a:r>
              <a:rPr lang="en-US" sz="1200" b="1" dirty="0">
                <a:solidFill>
                  <a:schemeClr val="dk1"/>
                </a:solidFill>
                <a:latin typeface="Calibri"/>
                <a:ea typeface="Calibri"/>
                <a:cs typeface="Calibri"/>
                <a:sym typeface="Calibri"/>
              </a:rPr>
              <a:t>61% report </a:t>
            </a:r>
            <a:r>
              <a:rPr lang="en-US" sz="1200" dirty="0">
                <a:solidFill>
                  <a:schemeClr val="dk1"/>
                </a:solidFill>
                <a:latin typeface="Calibri"/>
                <a:ea typeface="Calibri"/>
                <a:cs typeface="Calibri"/>
                <a:sym typeface="Calibri"/>
              </a:rPr>
              <a:t>internalized (self) stigma, leading to severe delays in seeking primary or specialist psychiatric help (Rethink Mental Illness, 2021).</a:t>
            </a:r>
            <a:endParaRPr sz="1200" dirty="0"/>
          </a:p>
          <a:p>
            <a:pPr marL="171450" marR="0" lvl="0" indent="-171450" algn="l" rtl="0">
              <a:spcBef>
                <a:spcPts val="0"/>
              </a:spcBef>
              <a:spcAft>
                <a:spcPts val="0"/>
              </a:spcAft>
              <a:buClr>
                <a:schemeClr val="dk1"/>
              </a:buClr>
              <a:buSzPts val="1200"/>
              <a:buFont typeface="Arial"/>
              <a:buChar char="•"/>
            </a:pPr>
            <a:r>
              <a:rPr lang="en-US" sz="1200" b="1" dirty="0">
                <a:solidFill>
                  <a:schemeClr val="dk1"/>
                </a:solidFill>
                <a:latin typeface="Calibri"/>
                <a:ea typeface="Calibri"/>
                <a:cs typeface="Calibri"/>
                <a:sym typeface="Calibri"/>
              </a:rPr>
              <a:t>Treatment delay</a:t>
            </a:r>
            <a:r>
              <a:rPr lang="en-US" sz="1200" dirty="0">
                <a:solidFill>
                  <a:schemeClr val="dk1"/>
                </a:solidFill>
                <a:latin typeface="Calibri"/>
                <a:ea typeface="Calibri"/>
                <a:cs typeface="Calibri"/>
                <a:sym typeface="Calibri"/>
              </a:rPr>
              <a:t>: The average Duration of Untreated Psychosis (DUP) in the UK often exceeds the recommended 2-week target set by NHS England due to stigma-driven avoidance (NHS England, 2022; Public Health England, 2021).</a:t>
            </a:r>
            <a:endParaRPr sz="1200" dirty="0">
              <a:solidFill>
                <a:schemeClr val="dk1"/>
              </a:solidFill>
              <a:latin typeface="Calibri"/>
              <a:ea typeface="Calibri"/>
              <a:cs typeface="Calibri"/>
              <a:sym typeface="Calibri"/>
            </a:endParaRPr>
          </a:p>
        </p:txBody>
      </p:sp>
      <p:sp>
        <p:nvSpPr>
          <p:cNvPr id="87" name="Google Shape;87;p13"/>
          <p:cNvSpPr/>
          <p:nvPr/>
        </p:nvSpPr>
        <p:spPr>
          <a:xfrm>
            <a:off x="35696" y="5434667"/>
            <a:ext cx="4870450" cy="4620387"/>
          </a:xfrm>
          <a:custGeom>
            <a:avLst/>
            <a:gdLst/>
            <a:ahLst/>
            <a:cxnLst/>
            <a:rect l="l" t="t" r="r" b="b"/>
            <a:pathLst>
              <a:path w="4280275" h="6045969" extrusionOk="0">
                <a:moveTo>
                  <a:pt x="0" y="0"/>
                </a:moveTo>
                <a:lnTo>
                  <a:pt x="4280275" y="0"/>
                </a:lnTo>
                <a:lnTo>
                  <a:pt x="4280275" y="6045969"/>
                </a:lnTo>
                <a:lnTo>
                  <a:pt x="0" y="6045969"/>
                </a:lnTo>
                <a:lnTo>
                  <a:pt x="0" y="0"/>
                </a:lnTo>
                <a:close/>
              </a:path>
            </a:pathLst>
          </a:custGeom>
          <a:blipFill rotWithShape="1">
            <a:blip r:embed="rId5">
              <a:alphaModFix/>
            </a:blip>
            <a:stretch>
              <a:fillRect l="-35541" t="-2621" r="-2596" b="-37087"/>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2400" b="1" dirty="0">
                <a:solidFill>
                  <a:schemeClr val="accent6"/>
                </a:solidFill>
                <a:latin typeface="Calibri"/>
                <a:ea typeface="Calibri"/>
                <a:cs typeface="Calibri"/>
                <a:sym typeface="Calibri"/>
              </a:rPr>
              <a:t>Methodology</a:t>
            </a:r>
            <a:endParaRPr dirty="0">
              <a:solidFill>
                <a:schemeClr val="accent6"/>
              </a:solidFill>
            </a:endParaRPr>
          </a:p>
          <a:p>
            <a:pPr marL="285750" marR="0" lvl="0" indent="-285750" algn="l" rtl="0">
              <a:spcBef>
                <a:spcPts val="0"/>
              </a:spcBef>
              <a:spcAft>
                <a:spcPts val="0"/>
              </a:spcAft>
              <a:buClr>
                <a:schemeClr val="dk1"/>
              </a:buClr>
              <a:buSzPts val="1400"/>
              <a:buFont typeface="Arial"/>
              <a:buChar char="•"/>
            </a:pPr>
            <a:r>
              <a:rPr lang="en-US" sz="1400" b="1" dirty="0">
                <a:solidFill>
                  <a:schemeClr val="dk1"/>
                </a:solidFill>
                <a:latin typeface="Calibri"/>
                <a:ea typeface="Calibri"/>
                <a:cs typeface="Calibri"/>
                <a:sym typeface="Calibri"/>
              </a:rPr>
              <a:t>Design</a:t>
            </a:r>
            <a:r>
              <a:rPr lang="en-US" sz="1400" dirty="0">
                <a:solidFill>
                  <a:schemeClr val="dk1"/>
                </a:solidFill>
                <a:latin typeface="Calibri"/>
                <a:ea typeface="Calibri"/>
                <a:cs typeface="Calibri"/>
                <a:sym typeface="Calibri"/>
              </a:rPr>
              <a:t>: Systematic Review (Secondary Research) guided by PRISMA principles (Page et al., 2021).</a:t>
            </a:r>
            <a:endParaRPr dirty="0"/>
          </a:p>
          <a:p>
            <a:pPr marL="285750" marR="0" lvl="0" indent="-285750" algn="l" rtl="0">
              <a:spcBef>
                <a:spcPts val="0"/>
              </a:spcBef>
              <a:spcAft>
                <a:spcPts val="0"/>
              </a:spcAft>
              <a:buClr>
                <a:schemeClr val="dk1"/>
              </a:buClr>
              <a:buSzPts val="1400"/>
              <a:buFont typeface="Arial"/>
              <a:buChar char="•"/>
            </a:pPr>
            <a:r>
              <a:rPr lang="en-US" sz="1400" b="1" dirty="0">
                <a:solidFill>
                  <a:schemeClr val="dk1"/>
                </a:solidFill>
                <a:latin typeface="Calibri"/>
                <a:ea typeface="Calibri"/>
                <a:cs typeface="Calibri"/>
                <a:sym typeface="Calibri"/>
              </a:rPr>
              <a:t>Search Strategy</a:t>
            </a:r>
            <a:r>
              <a:rPr lang="en-US" sz="1400" dirty="0">
                <a:solidFill>
                  <a:schemeClr val="dk1"/>
                </a:solidFill>
                <a:latin typeface="Calibri"/>
                <a:ea typeface="Calibri"/>
                <a:cs typeface="Calibri"/>
                <a:sym typeface="Calibri"/>
              </a:rPr>
              <a:t>: Comprehensive search across databases including PubMed, PsycINFO, CINAHL, Scopus, and Google Scholar.</a:t>
            </a:r>
            <a:endParaRPr dirty="0"/>
          </a:p>
          <a:p>
            <a:pPr marL="285750" marR="0" lvl="0" indent="-285750" algn="l" rtl="0">
              <a:spcBef>
                <a:spcPts val="0"/>
              </a:spcBef>
              <a:spcAft>
                <a:spcPts val="0"/>
              </a:spcAft>
              <a:buClr>
                <a:schemeClr val="dk1"/>
              </a:buClr>
              <a:buSzPts val="1400"/>
              <a:buFont typeface="Arial"/>
              <a:buChar char="•"/>
            </a:pPr>
            <a:r>
              <a:rPr lang="en-US" sz="1400" b="1" dirty="0">
                <a:solidFill>
                  <a:schemeClr val="dk1"/>
                </a:solidFill>
                <a:latin typeface="Calibri"/>
                <a:ea typeface="Calibri"/>
                <a:cs typeface="Calibri"/>
                <a:sym typeface="Calibri"/>
              </a:rPr>
              <a:t>Keywords:</a:t>
            </a:r>
            <a:r>
              <a:rPr lang="en-US" sz="1400" dirty="0">
                <a:solidFill>
                  <a:schemeClr val="dk1"/>
                </a:solidFill>
                <a:latin typeface="Calibri"/>
                <a:ea typeface="Calibri"/>
                <a:cs typeface="Calibri"/>
                <a:sym typeface="Calibri"/>
              </a:rPr>
              <a:t> Schizophrenia AND Mental-Health Stigma AND Help-Seeking OR Care Engagement AND UK /United Kingdom.</a:t>
            </a:r>
            <a:endParaRPr dirty="0"/>
          </a:p>
          <a:p>
            <a:pPr marL="0" marR="0" lvl="0" indent="0" algn="l" rtl="0">
              <a:spcBef>
                <a:spcPts val="0"/>
              </a:spcBef>
              <a:spcAft>
                <a:spcPts val="0"/>
              </a:spcAft>
              <a:buNone/>
            </a:pPr>
            <a:endParaRPr sz="1400" dirty="0">
              <a:solidFill>
                <a:schemeClr val="dk1"/>
              </a:solidFill>
              <a:latin typeface="Calibri"/>
              <a:ea typeface="Calibri"/>
              <a:cs typeface="Calibri"/>
              <a:sym typeface="Calibri"/>
            </a:endParaRPr>
          </a:p>
          <a:p>
            <a:pPr marL="285750" marR="0" lvl="0" indent="-285750" algn="l" rtl="0">
              <a:spcBef>
                <a:spcPts val="0"/>
              </a:spcBef>
              <a:spcAft>
                <a:spcPts val="0"/>
              </a:spcAft>
              <a:buClr>
                <a:schemeClr val="dk1"/>
              </a:buClr>
              <a:buSzPts val="1400"/>
              <a:buFont typeface="Wingdings" panose="05000000000000000000" pitchFamily="2" charset="2"/>
              <a:buChar char="q"/>
            </a:pPr>
            <a:r>
              <a:rPr lang="en-US" sz="1400" b="1" dirty="0">
                <a:solidFill>
                  <a:schemeClr val="dk1"/>
                </a:solidFill>
                <a:latin typeface="Calibri"/>
                <a:ea typeface="Calibri"/>
                <a:cs typeface="Calibri"/>
                <a:sym typeface="Calibri"/>
              </a:rPr>
              <a:t>Inclusion Criteria</a:t>
            </a:r>
            <a:r>
              <a:rPr lang="en-US" sz="1400" dirty="0">
                <a:solidFill>
                  <a:schemeClr val="dk1"/>
                </a:solidFill>
                <a:latin typeface="Calibri"/>
                <a:ea typeface="Calibri"/>
                <a:cs typeface="Calibri"/>
                <a:sym typeface="Calibri"/>
              </a:rPr>
              <a:t>: UK-based studies published between 2018-2026.</a:t>
            </a:r>
            <a:endParaRPr sz="1400" dirty="0">
              <a:solidFill>
                <a:schemeClr val="dk1"/>
              </a:solidFill>
              <a:latin typeface="Calibri"/>
              <a:ea typeface="Calibri"/>
              <a:cs typeface="Calibri"/>
              <a:sym typeface="Calibri"/>
            </a:endParaRPr>
          </a:p>
          <a:p>
            <a:pPr marL="285750" marR="0" lvl="0" indent="-285750" algn="l" rtl="0">
              <a:spcBef>
                <a:spcPts val="0"/>
              </a:spcBef>
              <a:spcAft>
                <a:spcPts val="0"/>
              </a:spcAft>
              <a:buClr>
                <a:schemeClr val="dk1"/>
              </a:buClr>
              <a:buSzPts val="1400"/>
              <a:buFont typeface="Wingdings" panose="05000000000000000000" pitchFamily="2" charset="2"/>
              <a:buChar char="q"/>
            </a:pPr>
            <a:r>
              <a:rPr lang="en-US" sz="1400" b="1" dirty="0">
                <a:solidFill>
                  <a:schemeClr val="dk1"/>
                </a:solidFill>
                <a:latin typeface="Calibri"/>
                <a:ea typeface="Calibri"/>
                <a:cs typeface="Calibri"/>
                <a:sym typeface="Calibri"/>
              </a:rPr>
              <a:t>Target population</a:t>
            </a:r>
            <a:r>
              <a:rPr lang="en-US" sz="1400" dirty="0">
                <a:solidFill>
                  <a:schemeClr val="dk1"/>
                </a:solidFill>
                <a:latin typeface="Calibri"/>
                <a:ea typeface="Calibri"/>
                <a:cs typeface="Calibri"/>
                <a:sym typeface="Calibri"/>
              </a:rPr>
              <a:t>: Adults (&gt; 18 years) diagnosed with schizophrenia or first-episode psychosis.</a:t>
            </a:r>
            <a:endParaRPr sz="1400" dirty="0">
              <a:solidFill>
                <a:schemeClr val="dk1"/>
              </a:solidFill>
              <a:latin typeface="Calibri"/>
              <a:ea typeface="Calibri"/>
              <a:cs typeface="Calibri"/>
              <a:sym typeface="Calibri"/>
            </a:endParaRPr>
          </a:p>
          <a:p>
            <a:pPr marL="285750" marR="0" lvl="0" indent="-285750" algn="l" rtl="0">
              <a:spcBef>
                <a:spcPts val="0"/>
              </a:spcBef>
              <a:spcAft>
                <a:spcPts val="0"/>
              </a:spcAft>
              <a:buClr>
                <a:schemeClr val="dk1"/>
              </a:buClr>
              <a:buSzPts val="1400"/>
              <a:buFont typeface="Wingdings" panose="05000000000000000000" pitchFamily="2" charset="2"/>
              <a:buChar char="q"/>
            </a:pPr>
            <a:r>
              <a:rPr lang="en-US" sz="1400" b="1" dirty="0">
                <a:solidFill>
                  <a:schemeClr val="dk1"/>
                </a:solidFill>
                <a:latin typeface="Calibri"/>
                <a:ea typeface="Calibri"/>
                <a:cs typeface="Calibri"/>
                <a:sym typeface="Calibri"/>
              </a:rPr>
              <a:t>Peer-reviewed:</a:t>
            </a:r>
            <a:r>
              <a:rPr lang="en-US" sz="1400" dirty="0">
                <a:solidFill>
                  <a:schemeClr val="dk1"/>
                </a:solidFill>
                <a:latin typeface="Calibri"/>
                <a:ea typeface="Calibri"/>
                <a:cs typeface="Calibri"/>
                <a:sym typeface="Calibri"/>
              </a:rPr>
              <a:t> primary research (quantitative, qualitative, mixed-methods).</a:t>
            </a:r>
          </a:p>
          <a:p>
            <a:pPr marL="285750" marR="0" lvl="0" indent="-285750" algn="l" rtl="0">
              <a:spcBef>
                <a:spcPts val="0"/>
              </a:spcBef>
              <a:spcAft>
                <a:spcPts val="0"/>
              </a:spcAft>
              <a:buClr>
                <a:schemeClr val="dk1"/>
              </a:buClr>
              <a:buSzPts val="1400"/>
              <a:buFont typeface="Wingdings" panose="05000000000000000000" pitchFamily="2" charset="2"/>
              <a:buChar char="q"/>
            </a:pPr>
            <a:r>
              <a:rPr lang="en-US" sz="1400" b="1" dirty="0">
                <a:solidFill>
                  <a:schemeClr val="dk1"/>
                </a:solidFill>
                <a:latin typeface="Calibri"/>
                <a:ea typeface="Calibri"/>
                <a:cs typeface="Calibri"/>
                <a:sym typeface="Calibri"/>
              </a:rPr>
              <a:t>Critical Appraisal</a:t>
            </a:r>
            <a:r>
              <a:rPr lang="en-US" sz="1400" dirty="0">
                <a:solidFill>
                  <a:schemeClr val="dk1"/>
                </a:solidFill>
                <a:latin typeface="Calibri"/>
                <a:ea typeface="Calibri"/>
                <a:cs typeface="Calibri"/>
                <a:sym typeface="Calibri"/>
              </a:rPr>
              <a:t>: Evaluated using CASP (Critical Appraisal Skills </a:t>
            </a:r>
            <a:r>
              <a:rPr lang="en-US" sz="1400" dirty="0" err="1">
                <a:solidFill>
                  <a:schemeClr val="dk1"/>
                </a:solidFill>
                <a:latin typeface="Calibri"/>
                <a:ea typeface="Calibri"/>
                <a:cs typeface="Calibri"/>
                <a:sym typeface="Calibri"/>
              </a:rPr>
              <a:t>Programe</a:t>
            </a:r>
            <a:r>
              <a:rPr lang="en-US" sz="1400" dirty="0">
                <a:solidFill>
                  <a:schemeClr val="dk1"/>
                </a:solidFill>
                <a:latin typeface="Calibri"/>
                <a:ea typeface="Calibri"/>
                <a:cs typeface="Calibri"/>
                <a:sym typeface="Calibri"/>
              </a:rPr>
              <a:t>) tools to ensure high methodological quality</a:t>
            </a:r>
            <a:r>
              <a:rPr lang="en-US" sz="1400" b="1" dirty="0">
                <a:solidFill>
                  <a:schemeClr val="dk1"/>
                </a:solidFill>
                <a:latin typeface="Calibri"/>
                <a:ea typeface="Calibri"/>
                <a:cs typeface="Calibri"/>
                <a:sym typeface="Calibri"/>
              </a:rPr>
              <a:t>.</a:t>
            </a:r>
            <a:endParaRPr dirty="0"/>
          </a:p>
        </p:txBody>
      </p:sp>
      <p:sp>
        <p:nvSpPr>
          <p:cNvPr id="88" name="Google Shape;88;p13"/>
          <p:cNvSpPr/>
          <p:nvPr/>
        </p:nvSpPr>
        <p:spPr>
          <a:xfrm>
            <a:off x="4880104" y="1882441"/>
            <a:ext cx="4868531" cy="2860652"/>
          </a:xfrm>
          <a:custGeom>
            <a:avLst/>
            <a:gdLst/>
            <a:ahLst/>
            <a:cxnLst/>
            <a:rect l="l" t="t" r="r" b="b"/>
            <a:pathLst>
              <a:path w="4868531" h="2860652" extrusionOk="0">
                <a:moveTo>
                  <a:pt x="0" y="0"/>
                </a:moveTo>
                <a:lnTo>
                  <a:pt x="4868531" y="0"/>
                </a:lnTo>
                <a:lnTo>
                  <a:pt x="4868531" y="2860652"/>
                </a:lnTo>
                <a:lnTo>
                  <a:pt x="0" y="2860652"/>
                </a:lnTo>
                <a:lnTo>
                  <a:pt x="0" y="0"/>
                </a:lnTo>
                <a:close/>
              </a:path>
            </a:pathLst>
          </a:custGeom>
          <a:blipFill rotWithShape="1">
            <a:blip r:embed="rId6">
              <a:alphaModFix/>
            </a:blip>
            <a:stretch>
              <a:fillRect r="-5321" b="-79247"/>
            </a:stretch>
          </a:blipFill>
          <a:ln>
            <a:noFill/>
          </a:ln>
        </p:spPr>
        <p:txBody>
          <a:bodyPr spcFirstLastPara="1" wrap="square" lIns="91425" tIns="45700" rIns="91425" bIns="45700" anchor="t" anchorCtr="0">
            <a:noAutofit/>
          </a:bodyPr>
          <a:lstStyle/>
          <a:p>
            <a:pPr marL="171450" lvl="0" indent="-171450">
              <a:buClr>
                <a:schemeClr val="dk1"/>
              </a:buClr>
              <a:buSzPts val="1200"/>
              <a:buFont typeface="Arial"/>
              <a:buChar char="•"/>
            </a:pPr>
            <a:r>
              <a:rPr lang="en-US" b="1" u="sng" dirty="0">
                <a:solidFill>
                  <a:schemeClr val="dk1"/>
                </a:solidFill>
                <a:latin typeface="Calibri"/>
                <a:ea typeface="Calibri"/>
                <a:cs typeface="Calibri"/>
                <a:sym typeface="Calibri"/>
              </a:rPr>
              <a:t>Urgency &amp; Need</a:t>
            </a:r>
            <a:r>
              <a:rPr lang="en-US" dirty="0">
                <a:solidFill>
                  <a:schemeClr val="dk1"/>
                </a:solidFill>
                <a:latin typeface="Calibri"/>
                <a:ea typeface="Calibri"/>
                <a:cs typeface="Calibri"/>
                <a:sym typeface="Calibri"/>
              </a:rPr>
              <a:t>:</a:t>
            </a:r>
            <a:r>
              <a:rPr lang="en-US" sz="1200" dirty="0"/>
              <a:t> </a:t>
            </a:r>
            <a:r>
              <a:rPr lang="en-US" sz="1200" dirty="0">
                <a:latin typeface="Calibri" panose="020F0502020204030204" pitchFamily="34" charset="0"/>
                <a:ea typeface="Calibri" panose="020F0502020204030204" pitchFamily="34" charset="0"/>
                <a:cs typeface="Calibri" panose="020F0502020204030204" pitchFamily="34" charset="0"/>
              </a:rPr>
              <a:t>When people wait too long to get help for schizophrenia, it leads to worse health outcomes, more emergency hospital visits, a higher risk of self-harm, and long-term trouble in social and daily life.(Clement et al., 2015; DHSC, 2022).</a:t>
            </a:r>
          </a:p>
          <a:p>
            <a:pPr marL="171450" lvl="0" indent="-171450">
              <a:buClr>
                <a:schemeClr val="dk1"/>
              </a:buClr>
              <a:buSzPts val="1200"/>
              <a:buFont typeface="Arial"/>
              <a:buChar char="•"/>
            </a:pPr>
            <a:r>
              <a:rPr lang="en-US" b="1" u="sng" dirty="0">
                <a:solidFill>
                  <a:schemeClr val="dk1"/>
                </a:solidFill>
                <a:latin typeface="Calibri"/>
                <a:ea typeface="Calibri"/>
                <a:cs typeface="Calibri"/>
                <a:sym typeface="Calibri"/>
              </a:rPr>
              <a:t>Service Gap</a:t>
            </a:r>
            <a:r>
              <a:rPr lang="en-US" b="1" dirty="0">
                <a:solidFill>
                  <a:schemeClr val="dk1"/>
                </a:solidFill>
                <a:latin typeface="Calibri"/>
                <a:ea typeface="Calibri"/>
                <a:cs typeface="Calibri"/>
                <a:sym typeface="Calibri"/>
              </a:rPr>
              <a:t>:</a:t>
            </a:r>
            <a:r>
              <a:rPr lang="en-US" sz="1200" b="1" dirty="0">
                <a:solidFill>
                  <a:schemeClr val="dk1"/>
                </a:solidFill>
                <a:latin typeface="Calibri"/>
                <a:ea typeface="Calibri"/>
                <a:cs typeface="Calibri"/>
                <a:sym typeface="Calibri"/>
              </a:rPr>
              <a:t> </a:t>
            </a:r>
            <a:r>
              <a:rPr lang="en-US" sz="1200" dirty="0">
                <a:solidFill>
                  <a:schemeClr val="dk1"/>
                </a:solidFill>
                <a:latin typeface="Calibri"/>
                <a:ea typeface="Calibri"/>
                <a:cs typeface="Calibri"/>
                <a:sym typeface="Calibri"/>
              </a:rPr>
              <a:t>While public anti-stigma campaigns (e.g., Time to Change) raised general mental health awareness, targeted structural and social stigma affecting individuals with complex conditions like schizophrenia remains high in healthcare and community settings (Henderson et al., 2020).</a:t>
            </a:r>
            <a:endParaRPr sz="1200" dirty="0"/>
          </a:p>
          <a:p>
            <a:pPr marL="171450" lvl="0" indent="-171450">
              <a:buClr>
                <a:schemeClr val="dk1"/>
              </a:buClr>
              <a:buSzPts val="1200"/>
              <a:buFont typeface="Arial"/>
              <a:buChar char="•"/>
            </a:pPr>
            <a:r>
              <a:rPr lang="en-US" b="1" u="sng" dirty="0">
                <a:solidFill>
                  <a:schemeClr val="dk1"/>
                </a:solidFill>
                <a:latin typeface="Calibri"/>
                <a:ea typeface="Calibri"/>
                <a:cs typeface="Calibri"/>
                <a:sym typeface="Calibri"/>
              </a:rPr>
              <a:t>Originality</a:t>
            </a:r>
            <a:r>
              <a:rPr lang="en-US" sz="1200" dirty="0">
                <a:solidFill>
                  <a:schemeClr val="dk1"/>
                </a:solidFill>
                <a:latin typeface="Calibri"/>
                <a:ea typeface="Calibri"/>
                <a:cs typeface="Calibri"/>
                <a:sym typeface="Calibri"/>
              </a:rPr>
              <a:t>: Most past studies focus on general depression or anxiety. This research is unique because it specifically looks at modern UK evidence on how different types of stigma—public, personal, and systemic—stop adults with schizophrenia from seeking early help and staying engaged with care.</a:t>
            </a:r>
            <a:endParaRPr sz="1200" dirty="0">
              <a:solidFill>
                <a:schemeClr val="dk1"/>
              </a:solidFill>
              <a:latin typeface="Calibri"/>
              <a:ea typeface="Calibri"/>
              <a:cs typeface="Calibri"/>
              <a:sym typeface="Calibri"/>
            </a:endParaRPr>
          </a:p>
        </p:txBody>
      </p:sp>
      <p:sp>
        <p:nvSpPr>
          <p:cNvPr id="89" name="Google Shape;89;p13"/>
          <p:cNvSpPr/>
          <p:nvPr/>
        </p:nvSpPr>
        <p:spPr>
          <a:xfrm>
            <a:off x="4880104" y="6595765"/>
            <a:ext cx="4868531" cy="3443585"/>
          </a:xfrm>
          <a:custGeom>
            <a:avLst/>
            <a:gdLst/>
            <a:ahLst/>
            <a:cxnLst/>
            <a:rect l="l" t="t" r="r" b="b"/>
            <a:pathLst>
              <a:path w="4868531" h="3443585" extrusionOk="0">
                <a:moveTo>
                  <a:pt x="0" y="0"/>
                </a:moveTo>
                <a:lnTo>
                  <a:pt x="4868531" y="0"/>
                </a:lnTo>
                <a:lnTo>
                  <a:pt x="4868531" y="3443585"/>
                </a:lnTo>
                <a:lnTo>
                  <a:pt x="0" y="3443585"/>
                </a:lnTo>
                <a:lnTo>
                  <a:pt x="0" y="0"/>
                </a:lnTo>
                <a:close/>
              </a:path>
            </a:pathLst>
          </a:custGeom>
          <a:blipFill rotWithShape="1">
            <a:blip r:embed="rId6">
              <a:alphaModFix/>
            </a:blip>
            <a:stretch>
              <a:fillRect t="-21944" r="-5321" b="-26959"/>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2400" b="1" dirty="0">
                <a:solidFill>
                  <a:schemeClr val="accent3"/>
                </a:solidFill>
                <a:latin typeface="Calibri"/>
                <a:ea typeface="Calibri"/>
                <a:cs typeface="Calibri"/>
                <a:sym typeface="Calibri"/>
              </a:rPr>
              <a:t>Key Findings</a:t>
            </a:r>
            <a:endParaRPr dirty="0">
              <a:solidFill>
                <a:schemeClr val="accent3"/>
              </a:solidFill>
            </a:endParaRPr>
          </a:p>
          <a:p>
            <a:pPr marL="285750" marR="0" lvl="0" indent="-285750" algn="l" rtl="0">
              <a:spcBef>
                <a:spcPts val="0"/>
              </a:spcBef>
              <a:spcAft>
                <a:spcPts val="0"/>
              </a:spcAft>
              <a:buClr>
                <a:schemeClr val="dk1"/>
              </a:buClr>
              <a:buSzPts val="1400"/>
              <a:buFont typeface="Arial"/>
              <a:buChar char="•"/>
            </a:pPr>
            <a:r>
              <a:rPr lang="en-US" sz="1400" b="1" dirty="0">
                <a:solidFill>
                  <a:schemeClr val="dk1"/>
                </a:solidFill>
                <a:latin typeface="Calibri"/>
                <a:ea typeface="Calibri"/>
                <a:cs typeface="Calibri"/>
                <a:sym typeface="Calibri"/>
              </a:rPr>
              <a:t>Public Health &amp; Policy:</a:t>
            </a:r>
            <a:r>
              <a:rPr lang="en-US" sz="1400" dirty="0">
                <a:solidFill>
                  <a:schemeClr val="dk1"/>
                </a:solidFill>
                <a:latin typeface="Calibri"/>
                <a:ea typeface="Calibri"/>
                <a:cs typeface="Calibri"/>
                <a:sym typeface="Calibri"/>
              </a:rPr>
              <a:t> Provides evidence to inform NHS England mental health policy and local public health anti-stigma strategies targeted specifically at complex SMI (DHSC, 2023).</a:t>
            </a:r>
            <a:endParaRPr dirty="0"/>
          </a:p>
          <a:p>
            <a:pPr marL="285750" marR="0" lvl="0" indent="-285750" algn="l" rtl="0">
              <a:spcBef>
                <a:spcPts val="0"/>
              </a:spcBef>
              <a:spcAft>
                <a:spcPts val="0"/>
              </a:spcAft>
              <a:buClr>
                <a:schemeClr val="dk1"/>
              </a:buClr>
              <a:buSzPts val="1400"/>
              <a:buFont typeface="Arial"/>
              <a:buChar char="•"/>
            </a:pPr>
            <a:r>
              <a:rPr lang="en-US" sz="1400" b="1" dirty="0">
                <a:solidFill>
                  <a:schemeClr val="dk1"/>
                </a:solidFill>
                <a:latin typeface="Calibri"/>
                <a:ea typeface="Calibri"/>
                <a:cs typeface="Calibri"/>
                <a:sym typeface="Calibri"/>
              </a:rPr>
              <a:t>Social Care &amp; Practice</a:t>
            </a:r>
            <a:r>
              <a:rPr lang="en-US" sz="1400" dirty="0">
                <a:solidFill>
                  <a:schemeClr val="dk1"/>
                </a:solidFill>
                <a:latin typeface="Calibri"/>
                <a:ea typeface="Calibri"/>
                <a:cs typeface="Calibri"/>
                <a:sym typeface="Calibri"/>
              </a:rPr>
              <a:t>: Informs trauma-informed training for social care practitioners and Community Mental Health Teams (CMHTS) to reduce perceived structural stigma in care settings.</a:t>
            </a:r>
            <a:endParaRPr dirty="0"/>
          </a:p>
          <a:p>
            <a:pPr marL="285750" marR="0" lvl="0" indent="-285750" algn="l" rtl="0">
              <a:spcBef>
                <a:spcPts val="0"/>
              </a:spcBef>
              <a:spcAft>
                <a:spcPts val="0"/>
              </a:spcAft>
              <a:buClr>
                <a:schemeClr val="dk1"/>
              </a:buClr>
              <a:buSzPts val="1400"/>
              <a:buFont typeface="Arial"/>
              <a:buChar char="•"/>
            </a:pPr>
            <a:r>
              <a:rPr lang="en-US" sz="1400" b="1" dirty="0">
                <a:solidFill>
                  <a:schemeClr val="dk1"/>
                </a:solidFill>
                <a:latin typeface="Calibri"/>
                <a:ea typeface="Calibri"/>
                <a:cs typeface="Calibri"/>
                <a:sym typeface="Calibri"/>
              </a:rPr>
              <a:t>Service Delivery</a:t>
            </a:r>
            <a:r>
              <a:rPr lang="en-US" sz="1400" dirty="0">
                <a:solidFill>
                  <a:schemeClr val="dk1"/>
                </a:solidFill>
                <a:latin typeface="Calibri"/>
                <a:ea typeface="Calibri"/>
                <a:cs typeface="Calibri"/>
                <a:sym typeface="Calibri"/>
              </a:rPr>
              <a:t>: Identifies clear intervention points. to reduce the Duration of Untreated Psychosis (DUP) through stigma-reduction frameworks in primary care.</a:t>
            </a:r>
            <a:endParaRPr dirty="0"/>
          </a:p>
          <a:p>
            <a:pPr marL="285750" marR="0" lvl="0" indent="-285750" algn="l" rtl="0">
              <a:spcBef>
                <a:spcPts val="0"/>
              </a:spcBef>
              <a:spcAft>
                <a:spcPts val="0"/>
              </a:spcAft>
              <a:buClr>
                <a:schemeClr val="dk1"/>
              </a:buClr>
              <a:buSzPts val="1400"/>
              <a:buFont typeface="Arial"/>
              <a:buChar char="•"/>
            </a:pPr>
            <a:r>
              <a:rPr lang="en-US" sz="1400" b="1" dirty="0">
                <a:solidFill>
                  <a:schemeClr val="dk1"/>
                </a:solidFill>
                <a:latin typeface="Calibri"/>
                <a:ea typeface="Calibri"/>
                <a:cs typeface="Calibri"/>
                <a:sym typeface="Calibri"/>
              </a:rPr>
              <a:t>Service Users</a:t>
            </a:r>
            <a:r>
              <a:rPr lang="en-US" sz="1400" dirty="0">
                <a:solidFill>
                  <a:schemeClr val="dk1"/>
                </a:solidFill>
                <a:latin typeface="Calibri"/>
                <a:ea typeface="Calibri"/>
                <a:cs typeface="Calibri"/>
                <a:sym typeface="Calibri"/>
              </a:rPr>
              <a:t>: Empowers adults living with schizophrenia by championing co-produced interventions that promote dignity and facilitate timely care-seeking.</a:t>
            </a:r>
            <a:endParaRPr sz="1400" dirty="0">
              <a:solidFill>
                <a:schemeClr val="dk1"/>
              </a:solidFill>
              <a:latin typeface="Calibri"/>
              <a:ea typeface="Calibri"/>
              <a:cs typeface="Calibri"/>
              <a:sym typeface="Calibri"/>
            </a:endParaRPr>
          </a:p>
        </p:txBody>
      </p:sp>
      <p:sp>
        <p:nvSpPr>
          <p:cNvPr id="90" name="Google Shape;90;p13"/>
          <p:cNvSpPr/>
          <p:nvPr/>
        </p:nvSpPr>
        <p:spPr>
          <a:xfrm>
            <a:off x="9748635" y="1882441"/>
            <a:ext cx="4425693" cy="4125013"/>
          </a:xfrm>
          <a:custGeom>
            <a:avLst/>
            <a:gdLst/>
            <a:ahLst/>
            <a:cxnLst/>
            <a:rect l="l" t="t" r="r" b="b"/>
            <a:pathLst>
              <a:path w="4738990" h="4497424" extrusionOk="0">
                <a:moveTo>
                  <a:pt x="0" y="0"/>
                </a:moveTo>
                <a:lnTo>
                  <a:pt x="4738990" y="0"/>
                </a:lnTo>
                <a:lnTo>
                  <a:pt x="4738990" y="4497423"/>
                </a:lnTo>
                <a:lnTo>
                  <a:pt x="0" y="4497423"/>
                </a:lnTo>
                <a:lnTo>
                  <a:pt x="0" y="0"/>
                </a:lnTo>
                <a:close/>
              </a:path>
            </a:pathLst>
          </a:custGeom>
          <a:blipFill rotWithShape="1">
            <a:blip r:embed="rId7">
              <a:alphaModFix/>
            </a:blip>
            <a:stretch>
              <a:fillRect l="-4101" t="-4800" b="-4891"/>
            </a:stretch>
          </a:blipFill>
          <a:ln>
            <a:noFill/>
          </a:ln>
        </p:spPr>
        <p:txBody>
          <a:bodyPr spcFirstLastPara="1" wrap="square" lIns="91425" tIns="45700" rIns="91425" bIns="45700" anchor="t" anchorCtr="0">
            <a:noAutofit/>
          </a:bodyPr>
          <a:lstStyle/>
          <a:p>
            <a:pPr lvl="0">
              <a:buClr>
                <a:schemeClr val="dk1"/>
              </a:buClr>
              <a:buSzPts val="1400"/>
            </a:pPr>
            <a:r>
              <a:rPr lang="en-US" sz="1800" b="1" u="sng" dirty="0">
                <a:solidFill>
                  <a:schemeClr val="accent2">
                    <a:lumMod val="75000"/>
                  </a:schemeClr>
                </a:solidFill>
                <a:latin typeface="Calibri"/>
                <a:ea typeface="Calibri"/>
                <a:cs typeface="Calibri"/>
                <a:sym typeface="Calibri"/>
              </a:rPr>
              <a:t>Research Question, Aim &amp; Objectives</a:t>
            </a:r>
          </a:p>
          <a:p>
            <a:pPr marL="285750" marR="0" lvl="0" indent="-285750" algn="l" rtl="0">
              <a:spcBef>
                <a:spcPts val="0"/>
              </a:spcBef>
              <a:spcAft>
                <a:spcPts val="0"/>
              </a:spcAft>
              <a:buClr>
                <a:schemeClr val="dk1"/>
              </a:buClr>
              <a:buSzPts val="1400"/>
              <a:buFont typeface="Arial"/>
              <a:buChar char="•"/>
            </a:pPr>
            <a:r>
              <a:rPr lang="en-US" sz="1400" b="1" u="sng" dirty="0">
                <a:solidFill>
                  <a:schemeClr val="dk1"/>
                </a:solidFill>
                <a:latin typeface="Calibri"/>
                <a:ea typeface="Calibri"/>
                <a:cs typeface="Calibri"/>
                <a:sym typeface="Calibri"/>
              </a:rPr>
              <a:t>Research Question</a:t>
            </a:r>
            <a:r>
              <a:rPr lang="en-US" sz="1400" b="1" dirty="0">
                <a:solidFill>
                  <a:schemeClr val="dk1"/>
                </a:solidFill>
                <a:latin typeface="Calibri"/>
                <a:ea typeface="Calibri"/>
                <a:cs typeface="Calibri"/>
                <a:sym typeface="Calibri"/>
              </a:rPr>
              <a:t>: </a:t>
            </a:r>
            <a:r>
              <a:rPr lang="en-US" sz="1400" dirty="0">
                <a:solidFill>
                  <a:schemeClr val="dk1"/>
                </a:solidFill>
                <a:latin typeface="Calibri"/>
                <a:ea typeface="Calibri"/>
                <a:cs typeface="Calibri"/>
                <a:sym typeface="Calibri"/>
              </a:rPr>
              <a:t>What is the impact of mental-health stigma on help-seeking among adults living with schizophrenia in the UK?</a:t>
            </a:r>
            <a:endParaRPr dirty="0"/>
          </a:p>
          <a:p>
            <a:pPr marL="0" marR="0" lvl="0" indent="0" algn="l" rtl="0">
              <a:spcBef>
                <a:spcPts val="0"/>
              </a:spcBef>
              <a:spcAft>
                <a:spcPts val="0"/>
              </a:spcAft>
              <a:buNone/>
            </a:pPr>
            <a:endParaRPr sz="1400" dirty="0">
              <a:solidFill>
                <a:schemeClr val="dk1"/>
              </a:solidFill>
              <a:latin typeface="Calibri"/>
              <a:ea typeface="Calibri"/>
              <a:cs typeface="Calibri"/>
              <a:sym typeface="Calibri"/>
            </a:endParaRPr>
          </a:p>
          <a:p>
            <a:pPr marL="285750" marR="0" lvl="0" indent="-285750" algn="l" rtl="0">
              <a:spcBef>
                <a:spcPts val="0"/>
              </a:spcBef>
              <a:spcAft>
                <a:spcPts val="0"/>
              </a:spcAft>
              <a:buClr>
                <a:schemeClr val="dk1"/>
              </a:buClr>
              <a:buSzPts val="1400"/>
              <a:buFont typeface="Arial"/>
              <a:buChar char="•"/>
            </a:pPr>
            <a:r>
              <a:rPr lang="en-US" sz="1400" b="1" u="sng" dirty="0">
                <a:solidFill>
                  <a:schemeClr val="dk1"/>
                </a:solidFill>
                <a:latin typeface="Calibri"/>
                <a:ea typeface="Calibri"/>
                <a:cs typeface="Calibri"/>
                <a:sym typeface="Calibri"/>
              </a:rPr>
              <a:t>Research Aim</a:t>
            </a:r>
            <a:r>
              <a:rPr lang="en-US" sz="1400" dirty="0">
                <a:solidFill>
                  <a:schemeClr val="dk1"/>
                </a:solidFill>
                <a:latin typeface="Calibri"/>
                <a:ea typeface="Calibri"/>
                <a:cs typeface="Calibri"/>
                <a:sym typeface="Calibri"/>
              </a:rPr>
              <a:t>: To explore stigma and its relationship with help-seeking among adults with schizophrenia in the UK.</a:t>
            </a:r>
            <a:endParaRPr dirty="0"/>
          </a:p>
          <a:p>
            <a:pPr marL="0" marR="0" lvl="0" indent="0" algn="l" rtl="0">
              <a:spcBef>
                <a:spcPts val="0"/>
              </a:spcBef>
              <a:spcAft>
                <a:spcPts val="0"/>
              </a:spcAft>
              <a:buNone/>
            </a:pPr>
            <a:endParaRPr sz="1400" dirty="0">
              <a:solidFill>
                <a:schemeClr val="dk1"/>
              </a:solidFill>
              <a:latin typeface="Calibri"/>
              <a:ea typeface="Calibri"/>
              <a:cs typeface="Calibri"/>
              <a:sym typeface="Calibri"/>
            </a:endParaRPr>
          </a:p>
          <a:p>
            <a:pPr marL="285750" marR="0" lvl="0" indent="-285750" algn="l" rtl="0">
              <a:spcBef>
                <a:spcPts val="0"/>
              </a:spcBef>
              <a:spcAft>
                <a:spcPts val="0"/>
              </a:spcAft>
              <a:buClr>
                <a:schemeClr val="dk1"/>
              </a:buClr>
              <a:buSzPts val="1400"/>
              <a:buFont typeface="Arial"/>
              <a:buChar char="•"/>
            </a:pPr>
            <a:r>
              <a:rPr lang="en-US" sz="1400" b="1" u="sng" dirty="0">
                <a:solidFill>
                  <a:schemeClr val="dk1"/>
                </a:solidFill>
                <a:latin typeface="Calibri"/>
                <a:ea typeface="Calibri"/>
                <a:cs typeface="Calibri"/>
                <a:sym typeface="Calibri"/>
              </a:rPr>
              <a:t>Research Objectives</a:t>
            </a:r>
            <a:r>
              <a:rPr lang="en-US" sz="1400" b="1" dirty="0">
                <a:solidFill>
                  <a:schemeClr val="dk1"/>
                </a:solidFill>
                <a:latin typeface="Calibri"/>
                <a:ea typeface="Calibri"/>
                <a:cs typeface="Calibri"/>
                <a:sym typeface="Calibri"/>
              </a:rPr>
              <a:t>:</a:t>
            </a:r>
            <a:endParaRPr sz="1400" dirty="0">
              <a:solidFill>
                <a:schemeClr val="dk1"/>
              </a:solidFill>
              <a:latin typeface="Calibri"/>
              <a:ea typeface="Calibri"/>
              <a:cs typeface="Calibri"/>
              <a:sym typeface="Calibri"/>
            </a:endParaRPr>
          </a:p>
          <a:p>
            <a:pPr marL="0" marR="0" lvl="0" indent="0" algn="l" rtl="0">
              <a:spcBef>
                <a:spcPts val="0"/>
              </a:spcBef>
              <a:spcAft>
                <a:spcPts val="0"/>
              </a:spcAft>
              <a:buNone/>
            </a:pPr>
            <a:r>
              <a:rPr lang="en-US" sz="1400" dirty="0">
                <a:solidFill>
                  <a:schemeClr val="dk1"/>
                </a:solidFill>
                <a:latin typeface="Calibri"/>
                <a:ea typeface="Calibri"/>
                <a:cs typeface="Calibri"/>
                <a:sym typeface="Calibri"/>
              </a:rPr>
              <a:t>1</a:t>
            </a:r>
            <a:r>
              <a:rPr lang="en-US" sz="1200" dirty="0">
                <a:solidFill>
                  <a:schemeClr val="dk1"/>
                </a:solidFill>
                <a:latin typeface="Calibri"/>
                <a:ea typeface="Calibri"/>
                <a:cs typeface="Calibri"/>
                <a:sym typeface="Calibri"/>
              </a:rPr>
              <a:t>. To examine the existing evidence regarding mental-health stigma experienced by adults living with schizophrenia.</a:t>
            </a:r>
            <a:endParaRPr sz="1200" dirty="0"/>
          </a:p>
          <a:p>
            <a:pPr marL="0" marR="0" lvl="0" indent="0" algn="l" rtl="0">
              <a:spcBef>
                <a:spcPts val="0"/>
              </a:spcBef>
              <a:spcAft>
                <a:spcPts val="0"/>
              </a:spcAft>
              <a:buNone/>
            </a:pPr>
            <a:r>
              <a:rPr lang="en-US" sz="1200" dirty="0">
                <a:solidFill>
                  <a:schemeClr val="dk1"/>
                </a:solidFill>
                <a:latin typeface="Calibri"/>
                <a:ea typeface="Calibri"/>
                <a:cs typeface="Calibri"/>
                <a:sym typeface="Calibri"/>
              </a:rPr>
              <a:t>2. To explore how stigma may influence help-seeking and engagement with mental-health services.</a:t>
            </a:r>
            <a:endParaRPr sz="1200" dirty="0"/>
          </a:p>
          <a:p>
            <a:pPr marL="0" marR="0" lvl="0" indent="0" algn="l" rtl="0">
              <a:spcBef>
                <a:spcPts val="0"/>
              </a:spcBef>
              <a:spcAft>
                <a:spcPts val="0"/>
              </a:spcAft>
              <a:buNone/>
            </a:pPr>
            <a:r>
              <a:rPr lang="en-US" sz="1200" dirty="0">
                <a:solidFill>
                  <a:schemeClr val="dk1"/>
                </a:solidFill>
                <a:latin typeface="Calibri"/>
                <a:ea typeface="Calibri"/>
                <a:cs typeface="Calibri"/>
                <a:sym typeface="Calibri"/>
              </a:rPr>
              <a:t>3. To identify barriers and facilitators affecting access to appropriate mental-health support.</a:t>
            </a:r>
            <a:endParaRPr sz="1200" dirty="0"/>
          </a:p>
          <a:p>
            <a:pPr marL="0" marR="0" lvl="0" indent="0" algn="l" rtl="0">
              <a:spcBef>
                <a:spcPts val="0"/>
              </a:spcBef>
              <a:spcAft>
                <a:spcPts val="0"/>
              </a:spcAft>
              <a:buNone/>
            </a:pPr>
            <a:r>
              <a:rPr lang="en-US" sz="1200" dirty="0">
                <a:solidFill>
                  <a:schemeClr val="dk1"/>
                </a:solidFill>
                <a:latin typeface="Calibri"/>
                <a:ea typeface="Calibri"/>
                <a:cs typeface="Calibri"/>
                <a:sym typeface="Calibri"/>
              </a:rPr>
              <a:t>4. To consider implications for public health and social-care practice and identify potential areas for improvement.</a:t>
            </a:r>
            <a:endParaRPr sz="1200" dirty="0">
              <a:solidFill>
                <a:schemeClr val="dk1"/>
              </a:solidFill>
              <a:latin typeface="Calibri"/>
              <a:ea typeface="Calibri"/>
              <a:cs typeface="Calibri"/>
              <a:sym typeface="Calibri"/>
            </a:endParaRPr>
          </a:p>
        </p:txBody>
      </p:sp>
      <p:sp>
        <p:nvSpPr>
          <p:cNvPr id="91" name="Google Shape;91;p13"/>
          <p:cNvSpPr txBox="1"/>
          <p:nvPr/>
        </p:nvSpPr>
        <p:spPr>
          <a:xfrm>
            <a:off x="1454050" y="-57150"/>
            <a:ext cx="10830900" cy="1558500"/>
          </a:xfrm>
          <a:prstGeom prst="rect">
            <a:avLst/>
          </a:prstGeom>
          <a:noFill/>
          <a:ln>
            <a:noFill/>
          </a:ln>
        </p:spPr>
        <p:txBody>
          <a:bodyPr spcFirstLastPara="1" wrap="square" lIns="0" tIns="0" rIns="0" bIns="0" anchor="t" anchorCtr="0">
            <a:spAutoFit/>
          </a:bodyPr>
          <a:lstStyle/>
          <a:p>
            <a:pPr marL="0" marR="0" lvl="0" indent="0" algn="ctr" rtl="0">
              <a:lnSpc>
                <a:spcPct val="140014"/>
              </a:lnSpc>
              <a:spcBef>
                <a:spcPts val="0"/>
              </a:spcBef>
              <a:spcAft>
                <a:spcPts val="0"/>
              </a:spcAft>
              <a:buNone/>
            </a:pPr>
            <a:r>
              <a:rPr lang="en-US" sz="2400" b="1" dirty="0">
                <a:solidFill>
                  <a:srgbClr val="000000"/>
                </a:solidFill>
                <a:latin typeface="Arial"/>
                <a:ea typeface="Arial"/>
                <a:cs typeface="Arial"/>
                <a:sym typeface="Arial"/>
              </a:rPr>
              <a:t>Impact of Mental-Health Stigma on Help-Seeking</a:t>
            </a:r>
            <a:endParaRPr sz="2400" dirty="0"/>
          </a:p>
          <a:p>
            <a:pPr marL="0" marR="0" lvl="0" indent="0" algn="ctr" rtl="0">
              <a:lnSpc>
                <a:spcPct val="140014"/>
              </a:lnSpc>
              <a:spcBef>
                <a:spcPts val="0"/>
              </a:spcBef>
              <a:spcAft>
                <a:spcPts val="0"/>
              </a:spcAft>
              <a:buNone/>
            </a:pPr>
            <a:r>
              <a:rPr lang="en-US" sz="2400" b="1" dirty="0">
                <a:solidFill>
                  <a:srgbClr val="000000"/>
                </a:solidFill>
                <a:latin typeface="Arial"/>
                <a:ea typeface="Arial"/>
                <a:cs typeface="Arial"/>
                <a:sym typeface="Arial"/>
              </a:rPr>
              <a:t>Among Adults Living with Schizophrenia in the UK:</a:t>
            </a:r>
            <a:endParaRPr sz="2400" dirty="0"/>
          </a:p>
          <a:p>
            <a:pPr marL="0" marR="0" lvl="0" indent="0" algn="ctr" rtl="0">
              <a:lnSpc>
                <a:spcPct val="140014"/>
              </a:lnSpc>
              <a:spcBef>
                <a:spcPts val="0"/>
              </a:spcBef>
              <a:spcAft>
                <a:spcPts val="0"/>
              </a:spcAft>
              <a:buNone/>
            </a:pPr>
            <a:r>
              <a:rPr lang="en-US" sz="2400" b="1" dirty="0">
                <a:solidFill>
                  <a:srgbClr val="000000"/>
                </a:solidFill>
                <a:latin typeface="Arial"/>
                <a:ea typeface="Arial"/>
                <a:cs typeface="Arial"/>
                <a:sym typeface="Arial"/>
              </a:rPr>
              <a:t>A Systematic Review</a:t>
            </a:r>
            <a:endParaRPr sz="2400" dirty="0"/>
          </a:p>
        </p:txBody>
      </p:sp>
      <p:sp>
        <p:nvSpPr>
          <p:cNvPr id="92" name="Google Shape;92;p13"/>
          <p:cNvSpPr txBox="1"/>
          <p:nvPr/>
        </p:nvSpPr>
        <p:spPr>
          <a:xfrm>
            <a:off x="36650" y="1461450"/>
            <a:ext cx="13762500" cy="301621"/>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b="1" dirty="0"/>
              <a:t>student Name: SIKANDARBHAI RAMANI I Student ID: 2541466 I MSc Public Health and Social Care in Practice I Supervisor: Dr. Oluwadamilola Tayo</a:t>
            </a:r>
            <a:endParaRPr b="1" dirty="0"/>
          </a:p>
        </p:txBody>
      </p:sp>
      <p:sp>
        <p:nvSpPr>
          <p:cNvPr id="93" name="Google Shape;93;p13"/>
          <p:cNvSpPr/>
          <p:nvPr/>
        </p:nvSpPr>
        <p:spPr>
          <a:xfrm>
            <a:off x="9756349" y="5823439"/>
            <a:ext cx="4410264" cy="4209562"/>
          </a:xfrm>
          <a:custGeom>
            <a:avLst/>
            <a:gdLst/>
            <a:ahLst/>
            <a:cxnLst/>
            <a:rect l="l" t="t" r="r" b="b"/>
            <a:pathLst>
              <a:path w="5018355" h="4637417" extrusionOk="0">
                <a:moveTo>
                  <a:pt x="0" y="0"/>
                </a:moveTo>
                <a:lnTo>
                  <a:pt x="5018355" y="0"/>
                </a:lnTo>
                <a:lnTo>
                  <a:pt x="5018355" y="4637418"/>
                </a:lnTo>
                <a:lnTo>
                  <a:pt x="0" y="4637418"/>
                </a:lnTo>
                <a:lnTo>
                  <a:pt x="0" y="0"/>
                </a:lnTo>
                <a:close/>
              </a:path>
            </a:pathLst>
          </a:custGeom>
          <a:blipFill rotWithShape="1">
            <a:blip r:embed="rId4">
              <a:alphaModFix/>
            </a:blip>
            <a:stretch>
              <a:fillRect l="-38876" t="-9609" r="-35760"/>
            </a:stretch>
          </a:blipFill>
          <a:ln>
            <a:noFill/>
          </a:ln>
        </p:spPr>
        <p:txBody>
          <a:bodyPr spcFirstLastPara="1" wrap="square" lIns="91425" tIns="45700" rIns="91425" bIns="45700" anchor="t" anchorCtr="0">
            <a:noAutofit/>
          </a:bodyPr>
          <a:lstStyle/>
          <a:p>
            <a:pPr lvl="0">
              <a:buClr>
                <a:schemeClr val="dk1"/>
              </a:buClr>
              <a:buSzPts val="1050"/>
            </a:pPr>
            <a:r>
              <a:rPr lang="en-US" sz="1600" b="1" dirty="0">
                <a:solidFill>
                  <a:schemeClr val="accent4"/>
                </a:solidFill>
                <a:latin typeface="Calibri"/>
                <a:ea typeface="Calibri"/>
                <a:cs typeface="Calibri"/>
                <a:sym typeface="Calibri"/>
              </a:rPr>
              <a:t>Key References</a:t>
            </a:r>
          </a:p>
          <a:p>
            <a:pPr marL="171450" marR="0" lvl="0" indent="-171450" algn="l" rtl="0">
              <a:spcBef>
                <a:spcPts val="0"/>
              </a:spcBef>
              <a:spcAft>
                <a:spcPts val="0"/>
              </a:spcAft>
              <a:buClr>
                <a:schemeClr val="dk1"/>
              </a:buClr>
              <a:buSzPts val="1050"/>
              <a:buFont typeface="Arial"/>
              <a:buChar char="•"/>
            </a:pPr>
            <a:r>
              <a:rPr lang="en-US" sz="1050" dirty="0">
                <a:solidFill>
                  <a:schemeClr val="dk1"/>
                </a:solidFill>
                <a:latin typeface="Calibri"/>
                <a:ea typeface="Calibri"/>
                <a:cs typeface="Calibri"/>
                <a:sym typeface="Calibri"/>
              </a:rPr>
              <a:t>Clement, S. et al. (2015) 'What is the impact of mental health-related stigma on help-seeking?</a:t>
            </a:r>
            <a:endParaRPr dirty="0"/>
          </a:p>
          <a:p>
            <a:pPr marL="171450" marR="0" lvl="0" indent="-171450" algn="l" rtl="0">
              <a:spcBef>
                <a:spcPts val="0"/>
              </a:spcBef>
              <a:spcAft>
                <a:spcPts val="0"/>
              </a:spcAft>
              <a:buClr>
                <a:schemeClr val="dk1"/>
              </a:buClr>
              <a:buSzPts val="1050"/>
              <a:buFont typeface="Arial"/>
              <a:buChar char="•"/>
            </a:pPr>
            <a:r>
              <a:rPr lang="en-US" sz="1050" dirty="0">
                <a:solidFill>
                  <a:schemeClr val="dk1"/>
                </a:solidFill>
                <a:latin typeface="Calibri"/>
                <a:ea typeface="Calibri"/>
                <a:cs typeface="Calibri"/>
                <a:sym typeface="Calibri"/>
              </a:rPr>
              <a:t>Department of Health and Social Care (DHSC) (2022) Major Conditions Strategy </a:t>
            </a:r>
            <a:endParaRPr dirty="0"/>
          </a:p>
          <a:p>
            <a:pPr marL="171450" marR="0" lvl="0" indent="-171450" algn="l" rtl="0">
              <a:spcBef>
                <a:spcPts val="0"/>
              </a:spcBef>
              <a:spcAft>
                <a:spcPts val="0"/>
              </a:spcAft>
              <a:buClr>
                <a:schemeClr val="dk1"/>
              </a:buClr>
              <a:buSzPts val="1050"/>
              <a:buFont typeface="Arial"/>
              <a:buChar char="•"/>
            </a:pPr>
            <a:r>
              <a:rPr lang="en-US" sz="1050" dirty="0">
                <a:solidFill>
                  <a:schemeClr val="dk1"/>
                </a:solidFill>
                <a:latin typeface="Calibri"/>
                <a:ea typeface="Calibri"/>
                <a:cs typeface="Calibri"/>
                <a:sym typeface="Calibri"/>
              </a:rPr>
              <a:t>Department of Health and Social Care (DHSC) (2023) Mental Health and Wellbeing Plan </a:t>
            </a:r>
            <a:endParaRPr dirty="0"/>
          </a:p>
          <a:p>
            <a:pPr marL="171450" marR="0" lvl="0" indent="-171450" algn="l" rtl="0">
              <a:spcBef>
                <a:spcPts val="0"/>
              </a:spcBef>
              <a:spcAft>
                <a:spcPts val="0"/>
              </a:spcAft>
              <a:buClr>
                <a:schemeClr val="dk1"/>
              </a:buClr>
              <a:buSzPts val="1050"/>
              <a:buFont typeface="Arial"/>
              <a:buChar char="•"/>
            </a:pPr>
            <a:r>
              <a:rPr lang="en-US" sz="1050" dirty="0">
                <a:solidFill>
                  <a:schemeClr val="dk1"/>
                </a:solidFill>
                <a:latin typeface="Calibri"/>
                <a:ea typeface="Calibri"/>
                <a:cs typeface="Calibri"/>
                <a:sym typeface="Calibri"/>
              </a:rPr>
              <a:t>Henderson, C. et al. (2020) 'Mental health-related stigma in health care settings</a:t>
            </a:r>
            <a:endParaRPr dirty="0"/>
          </a:p>
          <a:p>
            <a:pPr marL="171450" marR="0" lvl="0" indent="-171450" algn="l" rtl="0">
              <a:spcBef>
                <a:spcPts val="0"/>
              </a:spcBef>
              <a:spcAft>
                <a:spcPts val="0"/>
              </a:spcAft>
              <a:buClr>
                <a:schemeClr val="dk1"/>
              </a:buClr>
              <a:buSzPts val="1050"/>
              <a:buFont typeface="Arial"/>
              <a:buChar char="•"/>
            </a:pPr>
            <a:r>
              <a:rPr lang="en-US" sz="1050" dirty="0">
                <a:solidFill>
                  <a:schemeClr val="dk1"/>
                </a:solidFill>
                <a:latin typeface="Calibri"/>
                <a:ea typeface="Calibri"/>
                <a:cs typeface="Calibri"/>
                <a:sym typeface="Calibri"/>
              </a:rPr>
              <a:t>Mental Health Foundation (2021) Mental Health Statistics</a:t>
            </a:r>
            <a:endParaRPr dirty="0"/>
          </a:p>
          <a:p>
            <a:pPr marL="171450" marR="0" lvl="0" indent="-171450" algn="l" rtl="0">
              <a:spcBef>
                <a:spcPts val="0"/>
              </a:spcBef>
              <a:spcAft>
                <a:spcPts val="0"/>
              </a:spcAft>
              <a:buClr>
                <a:schemeClr val="dk1"/>
              </a:buClr>
              <a:buSzPts val="1050"/>
              <a:buFont typeface="Arial"/>
              <a:buChar char="•"/>
            </a:pPr>
            <a:r>
              <a:rPr lang="en-US" sz="1050" dirty="0">
                <a:solidFill>
                  <a:schemeClr val="dk1"/>
                </a:solidFill>
                <a:latin typeface="Calibri"/>
                <a:ea typeface="Calibri"/>
                <a:cs typeface="Calibri"/>
                <a:sym typeface="Calibri"/>
              </a:rPr>
              <a:t>NHS England (2022) Implementing the Early Intervention in Psychosis Access Waiting Time Standard</a:t>
            </a:r>
            <a:endParaRPr dirty="0"/>
          </a:p>
          <a:p>
            <a:pPr marL="171450" marR="0" lvl="0" indent="-171450" algn="l" rtl="0">
              <a:spcBef>
                <a:spcPts val="0"/>
              </a:spcBef>
              <a:spcAft>
                <a:spcPts val="0"/>
              </a:spcAft>
              <a:buClr>
                <a:schemeClr val="dk1"/>
              </a:buClr>
              <a:buSzPts val="1050"/>
              <a:buFont typeface="Arial"/>
              <a:buChar char="•"/>
            </a:pPr>
            <a:r>
              <a:rPr lang="en-US" sz="1050" dirty="0">
                <a:solidFill>
                  <a:schemeClr val="dk1"/>
                </a:solidFill>
                <a:latin typeface="Calibri"/>
                <a:ea typeface="Calibri"/>
                <a:cs typeface="Calibri"/>
                <a:sym typeface="Calibri"/>
              </a:rPr>
              <a:t>NICE (2020) Psychosis and Schizophrenia in Adults</a:t>
            </a:r>
            <a:endParaRPr dirty="0"/>
          </a:p>
          <a:p>
            <a:pPr marL="171450" marR="0" lvl="0" indent="-171450" algn="l" rtl="0">
              <a:spcBef>
                <a:spcPts val="0"/>
              </a:spcBef>
              <a:spcAft>
                <a:spcPts val="0"/>
              </a:spcAft>
              <a:buClr>
                <a:schemeClr val="dk1"/>
              </a:buClr>
              <a:buSzPts val="1050"/>
              <a:buFont typeface="Arial"/>
              <a:buChar char="•"/>
            </a:pPr>
            <a:r>
              <a:rPr lang="en-US" sz="1050" dirty="0">
                <a:solidFill>
                  <a:schemeClr val="dk1"/>
                </a:solidFill>
                <a:latin typeface="Calibri"/>
                <a:ea typeface="Calibri"/>
                <a:cs typeface="Calibri"/>
                <a:sym typeface="Calibri"/>
              </a:rPr>
              <a:t>Page, M.J. et al. 12021) 'The PRISMA 2020 statement</a:t>
            </a:r>
            <a:endParaRPr dirty="0"/>
          </a:p>
          <a:p>
            <a:pPr marL="171450" marR="0" lvl="0" indent="-171450" algn="l" rtl="0">
              <a:spcBef>
                <a:spcPts val="0"/>
              </a:spcBef>
              <a:spcAft>
                <a:spcPts val="0"/>
              </a:spcAft>
              <a:buClr>
                <a:schemeClr val="dk1"/>
              </a:buClr>
              <a:buSzPts val="1050"/>
              <a:buFont typeface="Arial"/>
              <a:buChar char="•"/>
            </a:pPr>
            <a:r>
              <a:rPr lang="en-US" sz="1050" dirty="0">
                <a:solidFill>
                  <a:schemeClr val="dk1"/>
                </a:solidFill>
                <a:latin typeface="Calibri"/>
                <a:ea typeface="Calibri"/>
                <a:cs typeface="Calibri"/>
                <a:sym typeface="Calibri"/>
              </a:rPr>
              <a:t>Public Health England (2021) Public Mental Health Dashboard</a:t>
            </a:r>
            <a:endParaRPr dirty="0"/>
          </a:p>
          <a:p>
            <a:pPr marL="171450" marR="0" lvl="0" indent="-171450" algn="l" rtl="0">
              <a:spcBef>
                <a:spcPts val="0"/>
              </a:spcBef>
              <a:spcAft>
                <a:spcPts val="0"/>
              </a:spcAft>
              <a:buClr>
                <a:schemeClr val="dk1"/>
              </a:buClr>
              <a:buSzPts val="1050"/>
              <a:buFont typeface="Arial"/>
              <a:buChar char="•"/>
            </a:pPr>
            <a:r>
              <a:rPr lang="en-US" sz="1050" dirty="0">
                <a:solidFill>
                  <a:schemeClr val="dk1"/>
                </a:solidFill>
                <a:latin typeface="Calibri"/>
                <a:ea typeface="Calibri"/>
                <a:cs typeface="Calibri"/>
                <a:sym typeface="Calibri"/>
              </a:rPr>
              <a:t>Rethink Mental Illness (2021) Right By Us</a:t>
            </a:r>
            <a:endParaRPr dirty="0"/>
          </a:p>
          <a:p>
            <a:pPr marL="171450" marR="0" lvl="0" indent="-171450" algn="l" rtl="0">
              <a:spcBef>
                <a:spcPts val="0"/>
              </a:spcBef>
              <a:spcAft>
                <a:spcPts val="0"/>
              </a:spcAft>
              <a:buClr>
                <a:schemeClr val="dk1"/>
              </a:buClr>
              <a:buSzPts val="1050"/>
              <a:buFont typeface="Arial"/>
              <a:buChar char="•"/>
            </a:pPr>
            <a:r>
              <a:rPr lang="en-US" sz="1050" dirty="0" err="1">
                <a:solidFill>
                  <a:schemeClr val="dk1"/>
                </a:solidFill>
                <a:latin typeface="Calibri"/>
                <a:ea typeface="Calibri"/>
                <a:cs typeface="Calibri"/>
                <a:sym typeface="Calibri"/>
              </a:rPr>
              <a:t>Schomerus</a:t>
            </a:r>
            <a:r>
              <a:rPr lang="en-US" sz="1050" dirty="0">
                <a:solidFill>
                  <a:schemeClr val="dk1"/>
                </a:solidFill>
                <a:latin typeface="Calibri"/>
                <a:ea typeface="Calibri"/>
                <a:cs typeface="Calibri"/>
                <a:sym typeface="Calibri"/>
              </a:rPr>
              <a:t>, G. et al. (2022) Changes in public stigma towards schizophrenia: A systematic review, Acta </a:t>
            </a:r>
            <a:r>
              <a:rPr lang="en-US" sz="1050" dirty="0" err="1">
                <a:solidFill>
                  <a:schemeClr val="dk1"/>
                </a:solidFill>
                <a:latin typeface="Calibri"/>
                <a:ea typeface="Calibri"/>
                <a:cs typeface="Calibri"/>
                <a:sym typeface="Calibri"/>
              </a:rPr>
              <a:t>Psychiatrica</a:t>
            </a:r>
            <a:r>
              <a:rPr lang="en-US" sz="1050" dirty="0">
                <a:solidFill>
                  <a:schemeClr val="dk1"/>
                </a:solidFill>
                <a:latin typeface="Calibri"/>
                <a:ea typeface="Calibri"/>
                <a:cs typeface="Calibri"/>
                <a:sym typeface="Calibri"/>
              </a:rPr>
              <a:t> Scandinavica, 145(6), pp. 540-552</a:t>
            </a:r>
            <a:endParaRPr dirty="0"/>
          </a:p>
          <a:p>
            <a:pPr marL="171450" marR="0" lvl="0" indent="-171450" algn="l" rtl="0">
              <a:spcBef>
                <a:spcPts val="0"/>
              </a:spcBef>
              <a:spcAft>
                <a:spcPts val="0"/>
              </a:spcAft>
              <a:buClr>
                <a:schemeClr val="dk1"/>
              </a:buClr>
              <a:buSzPts val="1050"/>
              <a:buFont typeface="Arial"/>
              <a:buChar char="•"/>
            </a:pPr>
            <a:r>
              <a:rPr lang="en-US" sz="1050" dirty="0">
                <a:solidFill>
                  <a:schemeClr val="dk1"/>
                </a:solidFill>
                <a:latin typeface="Calibri"/>
                <a:ea typeface="Calibri"/>
                <a:cs typeface="Calibri"/>
                <a:sym typeface="Calibri"/>
              </a:rPr>
              <a:t>Thornicroft, G. et al. (2018) Global pattern of experienced and anticipated discrimination against people with schizophrenia, World Psychiatry, 18(3), pp. 332-340</a:t>
            </a:r>
            <a:endParaRPr dirty="0"/>
          </a:p>
          <a:p>
            <a:pPr marL="171450" marR="0" lvl="0" indent="-171450" algn="l" rtl="0">
              <a:spcBef>
                <a:spcPts val="0"/>
              </a:spcBef>
              <a:spcAft>
                <a:spcPts val="0"/>
              </a:spcAft>
              <a:buClr>
                <a:schemeClr val="dk1"/>
              </a:buClr>
              <a:buSzPts val="1050"/>
              <a:buFont typeface="Arial"/>
              <a:buChar char="•"/>
            </a:pPr>
            <a:r>
              <a:rPr lang="en-US" sz="1050" dirty="0">
                <a:solidFill>
                  <a:schemeClr val="dk1"/>
                </a:solidFill>
                <a:latin typeface="Calibri"/>
                <a:ea typeface="Calibri"/>
                <a:cs typeface="Calibri"/>
                <a:sym typeface="Calibri"/>
              </a:rPr>
              <a:t>Time to Change (2021) Attitudes to Mental Illness</a:t>
            </a:r>
            <a:endParaRPr dirty="0"/>
          </a:p>
          <a:p>
            <a:pPr marL="171450" marR="0" lvl="0" indent="-171450" algn="l" rtl="0">
              <a:spcBef>
                <a:spcPts val="0"/>
              </a:spcBef>
              <a:spcAft>
                <a:spcPts val="0"/>
              </a:spcAft>
              <a:buClr>
                <a:schemeClr val="dk1"/>
              </a:buClr>
              <a:buSzPts val="1050"/>
              <a:buFont typeface="Arial"/>
              <a:buChar char="•"/>
            </a:pPr>
            <a:r>
              <a:rPr lang="en-US" sz="1050" dirty="0">
                <a:solidFill>
                  <a:schemeClr val="dk1"/>
                </a:solidFill>
                <a:latin typeface="Calibri"/>
                <a:ea typeface="Calibri"/>
                <a:cs typeface="Calibri"/>
                <a:sym typeface="Calibri"/>
              </a:rPr>
              <a:t>WHO (2022) World Mental Health Report</a:t>
            </a:r>
            <a:endParaRPr dirty="0"/>
          </a:p>
          <a:p>
            <a:pPr marL="171450" marR="0" lvl="0" indent="-171450" algn="l" rtl="0">
              <a:spcBef>
                <a:spcPts val="0"/>
              </a:spcBef>
              <a:spcAft>
                <a:spcPts val="0"/>
              </a:spcAft>
              <a:buClr>
                <a:schemeClr val="dk1"/>
              </a:buClr>
              <a:buSzPts val="1050"/>
              <a:buFont typeface="Arial"/>
              <a:buChar char="•"/>
            </a:pPr>
            <a:r>
              <a:rPr lang="en-US" sz="1050" dirty="0">
                <a:solidFill>
                  <a:schemeClr val="dk1"/>
                </a:solidFill>
                <a:latin typeface="Calibri"/>
                <a:ea typeface="Calibri"/>
                <a:cs typeface="Calibri"/>
                <a:sym typeface="Calibri"/>
              </a:rPr>
              <a:t>Yang, L.H. et al. (2020) Culture and stigma in schizophrenia</a:t>
            </a:r>
            <a:endParaRPr sz="1050" dirty="0">
              <a:solidFill>
                <a:schemeClr val="dk1"/>
              </a:solidFill>
              <a:latin typeface="Calibri"/>
              <a:ea typeface="Calibri"/>
              <a:cs typeface="Calibri"/>
              <a:sym typeface="Calibri"/>
            </a:endParaRPr>
          </a:p>
        </p:txBody>
      </p:sp>
      <p:pic>
        <p:nvPicPr>
          <p:cNvPr id="94" name="Google Shape;94;p13"/>
          <p:cNvPicPr preferRelativeResize="0"/>
          <p:nvPr/>
        </p:nvPicPr>
        <p:blipFill rotWithShape="1">
          <a:blip r:embed="rId8">
            <a:alphaModFix/>
          </a:blip>
          <a:srcRect/>
          <a:stretch/>
        </p:blipFill>
        <p:spPr>
          <a:xfrm>
            <a:off x="4932188" y="4605033"/>
            <a:ext cx="4785823" cy="1990732"/>
          </a:xfrm>
          <a:prstGeom prst="rect">
            <a:avLst/>
          </a:prstGeom>
          <a:noFill/>
          <a:ln>
            <a:noFill/>
          </a:ln>
        </p:spPr>
      </p:pic>
      <p:pic>
        <p:nvPicPr>
          <p:cNvPr id="96" name="Google Shape;96;p13"/>
          <p:cNvPicPr preferRelativeResize="0"/>
          <p:nvPr/>
        </p:nvPicPr>
        <p:blipFill>
          <a:blip r:embed="rId9">
            <a:alphaModFix/>
          </a:blip>
          <a:stretch>
            <a:fillRect/>
          </a:stretch>
        </p:blipFill>
        <p:spPr>
          <a:xfrm>
            <a:off x="11525462" y="0"/>
            <a:ext cx="2412775" cy="1472250"/>
          </a:xfrm>
          <a:prstGeom prst="rect">
            <a:avLst/>
          </a:prstGeom>
          <a:noFill/>
          <a:ln>
            <a:noFill/>
          </a:ln>
        </p:spPr>
      </p:pic>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TotalTime>
  <Words>931</Words>
  <Application>Microsoft Office PowerPoint</Application>
  <PresentationFormat>Custom</PresentationFormat>
  <Paragraphs>54</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Wingdings</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anu patel</cp:lastModifiedBy>
  <cp:revision>2</cp:revision>
  <dcterms:modified xsi:type="dcterms:W3CDTF">2026-10-23T19:05:17Z</dcterms:modified>
</cp:coreProperties>
</file>