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59" r:id="rId3"/>
    <p:sldId id="260" r:id="rId4"/>
    <p:sldId id="288" r:id="rId5"/>
    <p:sldId id="263" r:id="rId6"/>
    <p:sldId id="276" r:id="rId7"/>
    <p:sldId id="280" r:id="rId8"/>
    <p:sldId id="277" r:id="rId9"/>
    <p:sldId id="278" r:id="rId10"/>
    <p:sldId id="279" r:id="rId11"/>
    <p:sldId id="274" r:id="rId12"/>
    <p:sldId id="285" r:id="rId13"/>
    <p:sldId id="273" r:id="rId14"/>
    <p:sldId id="267" r:id="rId15"/>
    <p:sldId id="272" r:id="rId16"/>
    <p:sldId id="282" r:id="rId17"/>
    <p:sldId id="275" r:id="rId18"/>
    <p:sldId id="28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-1230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B288F-AD2A-4C1A-9BF2-392B211E967E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80618-E68E-488E-80D7-D23A3DC9B5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7838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pPr/>
              <a:t>10/1/2014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People’s worlds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Lives and livelihoods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00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today’s class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This course</a:t>
            </a:r>
          </a:p>
          <a:p>
            <a:pPr lvl="1"/>
            <a:r>
              <a:rPr lang="en-US" dirty="0"/>
              <a:t>Structure</a:t>
            </a:r>
          </a:p>
          <a:p>
            <a:pPr lvl="2"/>
            <a:r>
              <a:rPr lang="en-US" dirty="0"/>
              <a:t>Each </a:t>
            </a:r>
            <a:r>
              <a:rPr lang="en-US" dirty="0" smtClean="0"/>
              <a:t>week 1 x 2hr lecture, 1 x2 hour film and discussion</a:t>
            </a:r>
            <a:endParaRPr lang="en-US" dirty="0"/>
          </a:p>
          <a:p>
            <a:pPr lvl="1"/>
            <a:r>
              <a:rPr lang="en-US" dirty="0"/>
              <a:t>Assignments </a:t>
            </a:r>
            <a:endParaRPr lang="en-US" dirty="0" smtClean="0"/>
          </a:p>
          <a:p>
            <a:pPr lvl="2"/>
            <a:r>
              <a:rPr lang="en-US" dirty="0" smtClean="0"/>
              <a:t>1 mid semester essay (Oct 30</a:t>
            </a:r>
            <a:r>
              <a:rPr lang="en-US" baseline="30000" dirty="0" smtClean="0"/>
              <a:t>th</a:t>
            </a:r>
            <a:r>
              <a:rPr lang="en-US" dirty="0" smtClean="0"/>
              <a:t> 2014)</a:t>
            </a:r>
          </a:p>
          <a:p>
            <a:pPr lvl="2"/>
            <a:r>
              <a:rPr lang="en-US" dirty="0" smtClean="0"/>
              <a:t>1 end of semester exam (Jan 2015)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1662546"/>
            <a:ext cx="4463617" cy="4463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17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this course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Illustrates the variety of cultural expression in association with an exploration of people’s lives in different landscapes, climates, settings</a:t>
            </a:r>
          </a:p>
          <a:p>
            <a:r>
              <a:rPr lang="en-US" dirty="0" smtClean="0"/>
              <a:t>Core question – </a:t>
            </a:r>
            <a:r>
              <a:rPr lang="en-US" i="1" dirty="0" smtClean="0"/>
              <a:t>do humans live on, in or with the world?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10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Anthropology 101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Anthropology studies humans in their cultural groups. It assumes that comprehending culture facilitates in-depth understanding of what it means to be human.</a:t>
            </a:r>
          </a:p>
          <a:p>
            <a:r>
              <a:rPr lang="en-GB" dirty="0" smtClean="0"/>
              <a:t>Culture is the term used to describe the webs of meaning that structure our lives. Different groups weave different cultural structures. Anthropology documents and comments on culture.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1" y="1769423"/>
            <a:ext cx="4517570" cy="4239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7305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today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should we conceive of what humans do?</a:t>
            </a:r>
          </a:p>
          <a:p>
            <a:r>
              <a:rPr lang="en-US" dirty="0" smtClean="0"/>
              <a:t>What is the relationship between humans and different ecological settings?</a:t>
            </a:r>
          </a:p>
          <a:p>
            <a:r>
              <a:rPr lang="en-US" dirty="0" smtClean="0"/>
              <a:t>How should we think about ‘nature’?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89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scienceblogs.com/tetrapodzoology/wp-content/blogs.dir/471/files/2012/04/i-739b8851ad837ca7196e4275cbc5e02a-Naish%20with%20other%20homini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047" y="220663"/>
            <a:ext cx="4572000" cy="3086101"/>
          </a:xfrm>
          <a:prstGeom prst="rect">
            <a:avLst/>
          </a:prstGeom>
          <a:noFill/>
        </p:spPr>
      </p:pic>
      <p:pic>
        <p:nvPicPr>
          <p:cNvPr id="34820" name="Picture 4" descr="https://blogs.otago.ac.nz/ouassa/files/2011/08/hominiid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7714" y="3087131"/>
            <a:ext cx="4724400" cy="3552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478" y="947085"/>
            <a:ext cx="5270500" cy="554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28" y="2538210"/>
            <a:ext cx="5270500" cy="3952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gorillaland.net/Origins/Hominids_files/shapeimage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9976" y="1710046"/>
            <a:ext cx="7058375" cy="37407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robertfinkelstein.files.wordpress.com/2009/06/lightning-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4983" y="1048038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8" name="Picture 4" descr="http://stormgrounds.com/media/Tree-Lightn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3741" y="1182069"/>
            <a:ext cx="3429000" cy="4850595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507" y="1182070"/>
            <a:ext cx="4247408" cy="4850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anthropological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Anth</a:t>
            </a:r>
            <a:r>
              <a:rPr lang="en-GB" dirty="0" smtClean="0"/>
              <a:t> looks at how different human groups </a:t>
            </a:r>
            <a:r>
              <a:rPr lang="en-GB" i="1" dirty="0" smtClean="0"/>
              <a:t>understand and relate to everything around them</a:t>
            </a:r>
            <a:r>
              <a:rPr lang="en-GB" dirty="0" smtClean="0"/>
              <a:t> </a:t>
            </a:r>
          </a:p>
          <a:p>
            <a:r>
              <a:rPr lang="en-GB" dirty="0" smtClean="0"/>
              <a:t>Everything is situated within an ecological setting</a:t>
            </a:r>
          </a:p>
          <a:p>
            <a:r>
              <a:rPr lang="en-GB" dirty="0" smtClean="0"/>
              <a:t>Attributed meanings are visible in actions</a:t>
            </a:r>
          </a:p>
          <a:p>
            <a:pPr lvl="1"/>
            <a:r>
              <a:rPr lang="en-GB" dirty="0" smtClean="0"/>
              <a:t>social institutions, beliefs, ideas, practices, rituals etc</a:t>
            </a:r>
            <a:endParaRPr lang="en-GB" dirty="0"/>
          </a:p>
        </p:txBody>
      </p:sp>
      <p:pic>
        <p:nvPicPr>
          <p:cNvPr id="1027" name="Picture 3" descr="C:\Documents and Settings\sa025\Local Settings\Temporary Internet Files\Content.IE5\S5654IX9\MP90044239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240949"/>
            <a:ext cx="4038600" cy="32444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– remember – is…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7873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network of shared meanings adhered to by a particular group  (shared meanings are </a:t>
            </a:r>
            <a:r>
              <a:rPr lang="en-GB" dirty="0" err="1" smtClean="0"/>
              <a:t>visiblised</a:t>
            </a:r>
            <a:r>
              <a:rPr lang="en-GB" dirty="0" smtClean="0"/>
              <a:t> by the actions, expectations, norms of that group)</a:t>
            </a:r>
          </a:p>
          <a:p>
            <a:endParaRPr lang="en-GB" dirty="0" smtClean="0"/>
          </a:p>
          <a:p>
            <a:r>
              <a:rPr lang="en-GB" dirty="0" smtClean="0"/>
              <a:t>Biology is universal.</a:t>
            </a:r>
          </a:p>
          <a:p>
            <a:r>
              <a:rPr lang="en-GB" dirty="0" smtClean="0"/>
              <a:t>Culture is particular - a mix of corporeality and joined meanings.</a:t>
            </a:r>
            <a:endParaRPr lang="en-GB" dirty="0"/>
          </a:p>
        </p:txBody>
      </p:sp>
      <p:pic>
        <p:nvPicPr>
          <p:cNvPr id="5" name="Content Placeholder 4" descr="magritt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3471" y="2196935"/>
            <a:ext cx="3607704" cy="2922240"/>
          </a:xfrm>
        </p:spPr>
      </p:pic>
      <p:sp>
        <p:nvSpPr>
          <p:cNvPr id="4" name="Rectangle 3"/>
          <p:cNvSpPr/>
          <p:nvPr/>
        </p:nvSpPr>
        <p:spPr>
          <a:xfrm>
            <a:off x="457200" y="4667003"/>
            <a:ext cx="4038600" cy="20544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holistic approach to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Ditch notions of universality</a:t>
            </a:r>
          </a:p>
          <a:p>
            <a:r>
              <a:rPr lang="en-GB" dirty="0" smtClean="0"/>
              <a:t>See all actions </a:t>
            </a:r>
            <a:r>
              <a:rPr lang="en-GB" dirty="0" err="1" smtClean="0"/>
              <a:t>aa</a:t>
            </a:r>
            <a:r>
              <a:rPr lang="en-GB" dirty="0" smtClean="0"/>
              <a:t> embedded within a wider matrix of happenings.</a:t>
            </a:r>
          </a:p>
          <a:p>
            <a:r>
              <a:rPr lang="en-GB" dirty="0" smtClean="0"/>
              <a:t>All ‘parts’ influence and relate with other parts.</a:t>
            </a:r>
            <a:endParaRPr lang="en-GB" dirty="0"/>
          </a:p>
        </p:txBody>
      </p:sp>
      <p:pic>
        <p:nvPicPr>
          <p:cNvPr id="7" name="Content Placeholder 6" descr="hadza-6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418479"/>
            <a:ext cx="4038600" cy="288940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Some dated and controversial ideas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43104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What role does the environment play in cultural differences?</a:t>
            </a:r>
          </a:p>
          <a:p>
            <a:pPr lvl="1"/>
            <a:r>
              <a:rPr lang="en-US" i="1" dirty="0" smtClean="0">
                <a:solidFill>
                  <a:srgbClr val="FFC000"/>
                </a:solidFill>
              </a:rPr>
              <a:t>Environmental/Climatic Determinism </a:t>
            </a:r>
            <a:r>
              <a:rPr lang="en-US" dirty="0" smtClean="0"/>
              <a:t>(abandoned due to racist overtones)</a:t>
            </a:r>
          </a:p>
          <a:p>
            <a:pPr lvl="1"/>
            <a:r>
              <a:rPr lang="en-US" i="1" dirty="0" err="1" smtClean="0">
                <a:solidFill>
                  <a:srgbClr val="FFC000"/>
                </a:solidFill>
              </a:rPr>
              <a:t>Possiblism</a:t>
            </a:r>
            <a:r>
              <a:rPr lang="en-US" dirty="0" smtClean="0"/>
              <a:t> (weakened version of ED)</a:t>
            </a:r>
            <a:endParaRPr lang="en-US" dirty="0"/>
          </a:p>
          <a:p>
            <a:pPr lvl="1"/>
            <a:r>
              <a:rPr lang="en-US" i="1" dirty="0" smtClean="0">
                <a:solidFill>
                  <a:srgbClr val="FFC000"/>
                </a:solidFill>
              </a:rPr>
              <a:t>Cultural Ecology  </a:t>
            </a:r>
            <a:r>
              <a:rPr lang="en-US" dirty="0" smtClean="0"/>
              <a:t>Steward (‘50s), merged the environment with culture to explored how humans adapt, stated that culture formed in association with the environment.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TextBox 3"/>
          <p:cNvSpPr txBox="1"/>
          <p:nvPr/>
        </p:nvSpPr>
        <p:spPr>
          <a:xfrm>
            <a:off x="748145" y="6196218"/>
            <a:ext cx="8082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See Milton, K. 1999. </a:t>
            </a:r>
            <a:r>
              <a:rPr lang="en-GB" i="1" dirty="0" smtClean="0"/>
              <a:t>Environmentalism and Cultural Theory </a:t>
            </a:r>
            <a:r>
              <a:rPr lang="en-GB" dirty="0" smtClean="0"/>
              <a:t>Routledge pdf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65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the environment is perceived has consequences (Sanday,1981)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If it is </a:t>
            </a:r>
          </a:p>
          <a:p>
            <a:r>
              <a:rPr lang="en-GB" dirty="0" smtClean="0"/>
              <a:t>a controlling force, other factors seem powerless</a:t>
            </a:r>
          </a:p>
          <a:p>
            <a:r>
              <a:rPr lang="en-GB" dirty="0" smtClean="0"/>
              <a:t>an equal (sibling), you may feel love for it</a:t>
            </a:r>
          </a:p>
          <a:p>
            <a:r>
              <a:rPr lang="en-GB" dirty="0" smtClean="0"/>
              <a:t>parental, you may feel you need to obey it</a:t>
            </a:r>
          </a:p>
          <a:p>
            <a:r>
              <a:rPr lang="en-GB" dirty="0" smtClean="0"/>
              <a:t>a thoughtless object, you will be distanced from it</a:t>
            </a:r>
            <a:endParaRPr lang="en-GB" dirty="0"/>
          </a:p>
        </p:txBody>
      </p:sp>
      <p:pic>
        <p:nvPicPr>
          <p:cNvPr id="25" name="Content Placeholder 24" descr="pythonGod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4668"/>
            <a:ext cx="4038600" cy="3037027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So…does it depend on what is empirically available…Illusion/reality?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62" name="Picture 2" descr="http://3.bp.blogspot.com/_p31DIgrkdbQ/TO69ZbxKS9I/AAAAAAAAAcI/eYM7nyvYfiY/s1600/optical_illus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749" y="1600199"/>
            <a:ext cx="4454121" cy="4525963"/>
          </a:xfrm>
          <a:prstGeom prst="rect">
            <a:avLst/>
          </a:prstGeom>
          <a:noFill/>
        </p:spPr>
      </p:pic>
      <p:pic>
        <p:nvPicPr>
          <p:cNvPr id="40964" name="Picture 4" descr="http://s1.hubimg.com/u/5517200_f2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3343" y="1612075"/>
            <a:ext cx="3823457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Persons and the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Reciprocal partnership</a:t>
            </a:r>
          </a:p>
          <a:p>
            <a:r>
              <a:rPr lang="en-GB" dirty="0" smtClean="0"/>
              <a:t>People are the environment</a:t>
            </a:r>
          </a:p>
          <a:p>
            <a:r>
              <a:rPr lang="en-GB" dirty="0" smtClean="0"/>
              <a:t>Enmeshed threads (</a:t>
            </a:r>
            <a:r>
              <a:rPr lang="en-GB" dirty="0" err="1" smtClean="0"/>
              <a:t>Ingold</a:t>
            </a:r>
            <a:r>
              <a:rPr lang="en-GB" dirty="0" smtClean="0"/>
              <a:t>, 1992) like all organisms </a:t>
            </a:r>
          </a:p>
          <a:p>
            <a:endParaRPr lang="en-GB" dirty="0" smtClean="0"/>
          </a:p>
          <a:p>
            <a:r>
              <a:rPr lang="en-GB" dirty="0" smtClean="0"/>
              <a:t>But if this is the case how can we understand the terms ‘nature’ and ‘culture’?</a:t>
            </a:r>
            <a:endParaRPr lang="en-GB" dirty="0"/>
          </a:p>
        </p:txBody>
      </p:sp>
      <p:pic>
        <p:nvPicPr>
          <p:cNvPr id="7" name="Content Placeholder 6" descr="carpe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28218"/>
            <a:ext cx="4038600" cy="2669926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Ingold</a:t>
            </a:r>
            <a:r>
              <a:rPr lang="en-GB" dirty="0" smtClean="0"/>
              <a:t>, T. 1992. ‘Eco cosmologies: culture and the perception of the environment’ in </a:t>
            </a:r>
            <a:r>
              <a:rPr lang="en-GB" dirty="0" err="1" smtClean="0"/>
              <a:t>Croll</a:t>
            </a:r>
            <a:r>
              <a:rPr lang="en-GB" dirty="0" smtClean="0"/>
              <a:t>, E and </a:t>
            </a:r>
            <a:r>
              <a:rPr lang="en-GB" dirty="0" err="1" smtClean="0"/>
              <a:t>Parkin</a:t>
            </a:r>
            <a:r>
              <a:rPr lang="en-GB" dirty="0" smtClean="0"/>
              <a:t>, D. </a:t>
            </a:r>
            <a:r>
              <a:rPr lang="en-GB" i="1" dirty="0" smtClean="0"/>
              <a:t>Bush base : forest farm : culture, environment, and development. </a:t>
            </a:r>
            <a:r>
              <a:rPr lang="en-GB" dirty="0" smtClean="0"/>
              <a:t>New York and London: Routledge</a:t>
            </a:r>
          </a:p>
          <a:p>
            <a:r>
              <a:rPr lang="en-GB" dirty="0"/>
              <a:t>Milton, </a:t>
            </a:r>
            <a:r>
              <a:rPr lang="en-GB" dirty="0" smtClean="0"/>
              <a:t>K. 1999 </a:t>
            </a:r>
            <a:r>
              <a:rPr lang="en-GB" i="1" dirty="0"/>
              <a:t>Environmentalism and Cultural Theory </a:t>
            </a:r>
            <a:r>
              <a:rPr lang="en-GB" dirty="0"/>
              <a:t>Routledge</a:t>
            </a:r>
            <a:endParaRPr lang="en-GB" dirty="0" smtClean="0"/>
          </a:p>
          <a:p>
            <a:r>
              <a:rPr lang="en-GB" dirty="0" smtClean="0"/>
              <a:t>Nelson, 1996 in </a:t>
            </a:r>
            <a:r>
              <a:rPr lang="en-GB" dirty="0" err="1" smtClean="0"/>
              <a:t>Ingold’s</a:t>
            </a:r>
            <a:r>
              <a:rPr lang="en-GB" dirty="0" smtClean="0"/>
              <a:t> chapter in Ellen, R., and Fukui, K. (</a:t>
            </a:r>
            <a:r>
              <a:rPr lang="en-GB" dirty="0" err="1" smtClean="0"/>
              <a:t>eds</a:t>
            </a:r>
            <a:r>
              <a:rPr lang="en-GB" dirty="0" smtClean="0"/>
              <a:t>) </a:t>
            </a:r>
            <a:r>
              <a:rPr lang="en-GB" i="1" dirty="0" smtClean="0"/>
              <a:t>Redefining nature: Ecology, culture and domestication. </a:t>
            </a:r>
            <a:r>
              <a:rPr lang="en-GB" dirty="0" smtClean="0"/>
              <a:t>Oxford: Berg </a:t>
            </a:r>
          </a:p>
          <a:p>
            <a:r>
              <a:rPr lang="en-GB" dirty="0" err="1" smtClean="0"/>
              <a:t>Sanday</a:t>
            </a:r>
            <a:r>
              <a:rPr lang="en-GB" dirty="0" smtClean="0"/>
              <a:t>, P. R. 1981 </a:t>
            </a:r>
            <a:r>
              <a:rPr lang="en-GB" i="1" dirty="0" smtClean="0"/>
              <a:t>Female </a:t>
            </a:r>
            <a:r>
              <a:rPr lang="en-GB" i="1" dirty="0"/>
              <a:t>Power and Male Dominance: On the Origins of Sexual </a:t>
            </a:r>
            <a:r>
              <a:rPr lang="en-GB" i="1" dirty="0" smtClean="0"/>
              <a:t>Inequality</a:t>
            </a:r>
            <a:r>
              <a:rPr lang="en-GB" dirty="0" smtClean="0"/>
              <a:t>. </a:t>
            </a:r>
            <a:r>
              <a:rPr lang="en-GB" dirty="0"/>
              <a:t>New York: Cambridge University Press</a:t>
            </a:r>
            <a:endParaRPr lang="en-GB" dirty="0" smtClean="0"/>
          </a:p>
          <a:p>
            <a:endParaRPr lang="en-GB" dirty="0" smtClean="0"/>
          </a:p>
          <a:p>
            <a:endParaRPr lang="en-GB" i="1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8499</TotalTime>
  <Words>582</Words>
  <Application>Microsoft Office PowerPoint</Application>
  <PresentationFormat>On-screen Show (4:3)</PresentationFormat>
  <Paragraphs>57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 Black </vt:lpstr>
      <vt:lpstr>People’s worlds</vt:lpstr>
      <vt:lpstr>People’s worlds: today’s class</vt:lpstr>
      <vt:lpstr>People’s worlds: this course</vt:lpstr>
      <vt:lpstr>Anthropology 101</vt:lpstr>
      <vt:lpstr>People’s worlds: today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 anthropological perspective</vt:lpstr>
      <vt:lpstr>Culture – remember – is…</vt:lpstr>
      <vt:lpstr>The holistic approach to culture</vt:lpstr>
      <vt:lpstr>Some dated and controversial ideas</vt:lpstr>
      <vt:lpstr>How the environment is perceived has consequences (Sanday,1981)</vt:lpstr>
      <vt:lpstr>So…does it depend on what is empirically available…Illusion/reality?</vt:lpstr>
      <vt:lpstr>Persons and the environment</vt:lpstr>
      <vt:lpstr>Refs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People’s worlds</dc:title>
  <dc:creator>Luci Attala</dc:creator>
  <cp:lastModifiedBy>Administrator</cp:lastModifiedBy>
  <cp:revision>80</cp:revision>
  <dcterms:created xsi:type="dcterms:W3CDTF">2012-08-07T13:38:53Z</dcterms:created>
  <dcterms:modified xsi:type="dcterms:W3CDTF">2014-10-01T14:16:57Z</dcterms:modified>
</cp:coreProperties>
</file>