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57"/>
  </p:notesMasterIdLst>
  <p:handoutMasterIdLst>
    <p:handoutMasterId r:id="rId58"/>
  </p:handoutMasterIdLst>
  <p:sldIdLst>
    <p:sldId id="406" r:id="rId5"/>
    <p:sldId id="296" r:id="rId6"/>
    <p:sldId id="297" r:id="rId7"/>
    <p:sldId id="298" r:id="rId8"/>
    <p:sldId id="299" r:id="rId9"/>
    <p:sldId id="292" r:id="rId10"/>
    <p:sldId id="294" r:id="rId11"/>
    <p:sldId id="293" r:id="rId12"/>
    <p:sldId id="295" r:id="rId13"/>
    <p:sldId id="301" r:id="rId14"/>
    <p:sldId id="300" r:id="rId15"/>
    <p:sldId id="408" r:id="rId16"/>
    <p:sldId id="266" r:id="rId17"/>
    <p:sldId id="303" r:id="rId18"/>
    <p:sldId id="304" r:id="rId19"/>
    <p:sldId id="289" r:id="rId20"/>
    <p:sldId id="305" r:id="rId21"/>
    <p:sldId id="258" r:id="rId22"/>
    <p:sldId id="311" r:id="rId23"/>
    <p:sldId id="259" r:id="rId24"/>
    <p:sldId id="307" r:id="rId25"/>
    <p:sldId id="260" r:id="rId26"/>
    <p:sldId id="308" r:id="rId27"/>
    <p:sldId id="261" r:id="rId28"/>
    <p:sldId id="262" r:id="rId29"/>
    <p:sldId id="407" r:id="rId30"/>
    <p:sldId id="291" r:id="rId31"/>
    <p:sldId id="309" r:id="rId32"/>
    <p:sldId id="265" r:id="rId33"/>
    <p:sldId id="310" r:id="rId34"/>
    <p:sldId id="267" r:id="rId35"/>
    <p:sldId id="268" r:id="rId36"/>
    <p:sldId id="269" r:id="rId37"/>
    <p:sldId id="271" r:id="rId38"/>
    <p:sldId id="270" r:id="rId39"/>
    <p:sldId id="272" r:id="rId40"/>
    <p:sldId id="273" r:id="rId41"/>
    <p:sldId id="274" r:id="rId42"/>
    <p:sldId id="275" r:id="rId43"/>
    <p:sldId id="276" r:id="rId44"/>
    <p:sldId id="277" r:id="rId45"/>
    <p:sldId id="278" r:id="rId46"/>
    <p:sldId id="281" r:id="rId47"/>
    <p:sldId id="279" r:id="rId48"/>
    <p:sldId id="280" r:id="rId49"/>
    <p:sldId id="282" r:id="rId50"/>
    <p:sldId id="283" r:id="rId51"/>
    <p:sldId id="285" r:id="rId52"/>
    <p:sldId id="286" r:id="rId53"/>
    <p:sldId id="287" r:id="rId54"/>
    <p:sldId id="288" r:id="rId55"/>
    <p:sldId id="409" r:id="rId5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51"/>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08/11/2023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08/11/2023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7F7C38-52C0-4032-B481-5B0591BF2368}" type="slidenum">
              <a:rPr lang="en-GB" smtClean="0"/>
              <a:t>40</a:t>
            </a:fld>
            <a:endParaRPr lang="en-GB"/>
          </a:p>
        </p:txBody>
      </p:sp>
    </p:spTree>
    <p:extLst>
      <p:ext uri="{BB962C8B-B14F-4D97-AF65-F5344CB8AC3E}">
        <p14:creationId xmlns:p14="http://schemas.microsoft.com/office/powerpoint/2010/main" val="449088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41</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42</a:t>
            </a:fld>
            <a:endParaRPr lang="en-GB"/>
          </a:p>
        </p:txBody>
      </p:sp>
    </p:spTree>
    <p:extLst>
      <p:ext uri="{BB962C8B-B14F-4D97-AF65-F5344CB8AC3E}">
        <p14:creationId xmlns:p14="http://schemas.microsoft.com/office/powerpoint/2010/main" val="93904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913776" y="618519"/>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3" y="2367094"/>
            <a:ext cx="5106027"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4"/>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6AC8A0F-17BA-4133-B38F-EDBE03E19E32}" type="slidenum">
              <a:rPr lang="en-GB" smtClean="0"/>
              <a:pPr>
                <a:defRPr/>
              </a:pPr>
              <a:t>‹#›</a:t>
            </a:fld>
            <a:endParaRPr lang="en-GB"/>
          </a:p>
        </p:txBody>
      </p:sp>
    </p:spTree>
    <p:extLst>
      <p:ext uri="{BB962C8B-B14F-4D97-AF65-F5344CB8AC3E}">
        <p14:creationId xmlns:p14="http://schemas.microsoft.com/office/powerpoint/2010/main" val="24708562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Content Placeholder 2"/>
          <p:cNvSpPr>
            <a:spLocks noGrp="1"/>
          </p:cNvSpPr>
          <p:nvPr>
            <p:ph sz="quarter" idx="1"/>
          </p:nvPr>
        </p:nvSpPr>
        <p:spPr>
          <a:xfrm>
            <a:off x="1826684" y="1827213"/>
            <a:ext cx="47730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802967" y="1827213"/>
            <a:ext cx="47752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1826684" y="3960813"/>
            <a:ext cx="9751483"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8400"/>
            <a:ext cx="2844800" cy="457200"/>
          </a:xfrm>
        </p:spPr>
        <p:txBody>
          <a:bodyPr/>
          <a:lstStyle>
            <a:lvl1pPr>
              <a:defRPr/>
            </a:lvl1pPr>
          </a:lstStyle>
          <a:p>
            <a:endParaRPr lang="en-GB"/>
          </a:p>
        </p:txBody>
      </p:sp>
      <p:sp>
        <p:nvSpPr>
          <p:cNvPr id="7" name="Footer Placeholder 6"/>
          <p:cNvSpPr>
            <a:spLocks noGrp="1"/>
          </p:cNvSpPr>
          <p:nvPr>
            <p:ph type="ftr" sz="quarter" idx="11"/>
          </p:nvPr>
        </p:nvSpPr>
        <p:spPr>
          <a:xfrm>
            <a:off x="4165600" y="6248400"/>
            <a:ext cx="38608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8737600" y="6248400"/>
            <a:ext cx="2844800" cy="457200"/>
          </a:xfrm>
        </p:spPr>
        <p:txBody>
          <a:bodyPr/>
          <a:lstStyle>
            <a:lvl1pPr>
              <a:defRPr/>
            </a:lvl1pPr>
          </a:lstStyle>
          <a:p>
            <a:fld id="{4D95DD99-09FC-4C80-ADE1-B2AEEF17B27A}" type="slidenum">
              <a:rPr lang="en-GB"/>
              <a:pPr/>
              <a:t>‹#›</a:t>
            </a:fld>
            <a:endParaRPr lang="en-GB"/>
          </a:p>
        </p:txBody>
      </p:sp>
    </p:spTree>
    <p:extLst>
      <p:ext uri="{BB962C8B-B14F-4D97-AF65-F5344CB8AC3E}">
        <p14:creationId xmlns:p14="http://schemas.microsoft.com/office/powerpoint/2010/main" val="2499111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6684" y="301625"/>
            <a:ext cx="9751483"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6684" y="1827213"/>
            <a:ext cx="4773083"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2967" y="1827213"/>
            <a:ext cx="47752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8400"/>
            <a:ext cx="2844800" cy="457200"/>
          </a:xfrm>
        </p:spPr>
        <p:txBody>
          <a:bodyPr/>
          <a:lstStyle>
            <a:lvl1pPr>
              <a:defRPr/>
            </a:lvl1pPr>
          </a:lstStyle>
          <a:p>
            <a:endParaRPr lang="en-GB"/>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8737600" y="6248400"/>
            <a:ext cx="2844800" cy="457200"/>
          </a:xfrm>
        </p:spPr>
        <p:txBody>
          <a:bodyPr/>
          <a:lstStyle>
            <a:lvl1pPr>
              <a:defRPr/>
            </a:lvl1pPr>
          </a:lstStyle>
          <a:p>
            <a:fld id="{1C946658-1383-4DBF-B1E6-E3DAE4E91B43}" type="slidenum">
              <a:rPr lang="en-GB"/>
              <a:pPr/>
              <a:t>‹#›</a:t>
            </a:fld>
            <a:endParaRPr lang="en-GB"/>
          </a:p>
        </p:txBody>
      </p:sp>
    </p:spTree>
    <p:extLst>
      <p:ext uri="{BB962C8B-B14F-4D97-AF65-F5344CB8AC3E}">
        <p14:creationId xmlns:p14="http://schemas.microsoft.com/office/powerpoint/2010/main" val="1586440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08/11/2023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6"/>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5564967" y="862958"/>
            <a:ext cx="4666267" cy="3732835"/>
          </a:xfrm>
        </p:spPr>
        <p:txBody>
          <a:bodyPr vert="horz" lIns="91440" tIns="45720" rIns="91440" bIns="45720" rtlCol="0" anchor="b">
            <a:normAutofit/>
          </a:bodyPr>
          <a:lstStyle/>
          <a:p>
            <a:pPr algn="ctr"/>
            <a:r>
              <a:rPr lang="en-US" sz="2400" b="1" cap="all" dirty="0"/>
              <a:t>ECGE4003Q</a:t>
            </a:r>
            <a:br>
              <a:rPr lang="en-US" sz="2400" b="1" cap="all" dirty="0"/>
            </a:br>
            <a:br>
              <a:rPr lang="en-US" sz="2400" b="1" cap="all" dirty="0"/>
            </a:br>
            <a:r>
              <a:rPr lang="en-US" sz="2400" b="1" cap="all" dirty="0" err="1"/>
              <a:t>Sgiliau</a:t>
            </a:r>
            <a:r>
              <a:rPr lang="en-US" sz="2400" b="1" cap="all" dirty="0"/>
              <a:t> </a:t>
            </a:r>
            <a:r>
              <a:rPr lang="en-US" sz="2400" b="1" cap="all" dirty="0" err="1"/>
              <a:t>Astudio</a:t>
            </a:r>
            <a:r>
              <a:rPr lang="en-US" sz="2400" b="1" cap="all" dirty="0"/>
              <a:t> </a:t>
            </a:r>
            <a:r>
              <a:rPr lang="en-US" sz="2400" b="1" cap="all" dirty="0" err="1"/>
              <a:t>Academaidd</a:t>
            </a:r>
            <a:r>
              <a:rPr lang="en-US" sz="2400" b="1" cap="all" dirty="0"/>
              <a:t> </a:t>
            </a:r>
            <a:r>
              <a:rPr lang="en-US" sz="2400" b="1" cap="all" dirty="0" err="1"/>
              <a:t>i</a:t>
            </a:r>
            <a:r>
              <a:rPr lang="en-US" sz="2400" b="1" cap="all" dirty="0"/>
              <a:t> </a:t>
            </a:r>
            <a:r>
              <a:rPr lang="en-US" sz="2400" b="1" cap="all" dirty="0" err="1"/>
              <a:t>Fyfyrwyr</a:t>
            </a:r>
            <a:br>
              <a:rPr lang="en-US" sz="2400" b="1" cap="all" dirty="0"/>
            </a:br>
            <a:br>
              <a:rPr lang="en-US" sz="2400" b="1" cap="all" dirty="0"/>
            </a:br>
            <a:r>
              <a:rPr lang="en-US" sz="2400" b="1" cap="all" dirty="0">
                <a:solidFill>
                  <a:schemeClr val="accent6">
                    <a:lumMod val="75000"/>
                  </a:schemeClr>
                </a:solidFill>
              </a:rPr>
              <a:t>Academic Study Skills for Students</a:t>
            </a:r>
            <a:br>
              <a:rPr lang="en-US" sz="2400" cap="all" dirty="0"/>
            </a:br>
            <a:br>
              <a:rPr lang="en-US" sz="2400" cap="all" dirty="0"/>
            </a:br>
            <a:r>
              <a:rPr lang="en-US" sz="2400" cap="all" dirty="0"/>
              <a:t>09/11/23</a:t>
            </a:r>
            <a:br>
              <a:rPr lang="en-US" sz="2400" cap="all" dirty="0"/>
            </a:br>
            <a:r>
              <a:rPr lang="en-US" sz="2400" cap="all" dirty="0"/>
              <a:t>Darren O’Connor</a:t>
            </a:r>
            <a:br>
              <a:rPr lang="en-US" sz="1800" cap="all" dirty="0"/>
            </a:br>
            <a:endParaRPr lang="en-US" sz="1800" cap="all" dirty="0"/>
          </a:p>
        </p:txBody>
      </p:sp>
      <p:pic>
        <p:nvPicPr>
          <p:cNvPr id="14341" name="Graphic 14340" descr="Books">
            <a:extLst>
              <a:ext uri="{FF2B5EF4-FFF2-40B4-BE49-F238E27FC236}">
                <a16:creationId xmlns:a16="http://schemas.microsoft.com/office/drawing/2014/main" id="{400E190E-6C1E-77E8-8FC5-9E423FF547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55395" y="1770725"/>
            <a:ext cx="2039894" cy="20398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4337"/>
                                        </p:tgtEl>
                                        <p:attrNameLst>
                                          <p:attrName>style.visibility</p:attrName>
                                        </p:attrNameLst>
                                      </p:cBhvr>
                                      <p:to>
                                        <p:strVal val="visible"/>
                                      </p:to>
                                    </p:set>
                                    <p:animEffect transition="in" filter="fade">
                                      <p:cBhvr>
                                        <p:cTn id="7" dur="400"/>
                                        <p:tgtEl>
                                          <p:spTgt spid="143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normAutofit/>
          </a:bodyPr>
          <a:lstStyle/>
          <a:p>
            <a:r>
              <a:rPr lang="en-GB" sz="3200" b="1" dirty="0" err="1"/>
              <a:t>Darlith</a:t>
            </a:r>
            <a:r>
              <a:rPr lang="en-GB" sz="3200" b="1" dirty="0"/>
              <a:t> 1 </a:t>
            </a:r>
            <a:br>
              <a:rPr lang="en-GB" sz="3200" b="1" dirty="0"/>
            </a:br>
            <a:r>
              <a:rPr lang="en-GB" sz="3200" b="1" dirty="0">
                <a:solidFill>
                  <a:schemeClr val="accent6">
                    <a:lumMod val="75000"/>
                  </a:schemeClr>
                </a:solidFill>
              </a:rPr>
              <a:t>Lecture 1 </a:t>
            </a:r>
          </a:p>
        </p:txBody>
      </p:sp>
      <p:sp>
        <p:nvSpPr>
          <p:cNvPr id="17410" name="Rectangle 4"/>
          <p:cNvSpPr>
            <a:spLocks noGrp="1" noChangeArrowheads="1"/>
          </p:cNvSpPr>
          <p:nvPr>
            <p:ph sz="half" idx="1"/>
          </p:nvPr>
        </p:nvSpPr>
        <p:spPr/>
        <p:txBody>
          <a:bodyPr>
            <a:normAutofit/>
          </a:bodyPr>
          <a:lstStyle/>
          <a:p>
            <a:r>
              <a:rPr lang="en-GB" sz="2500" dirty="0"/>
              <a:t>Cyflwyniad </a:t>
            </a:r>
            <a:r>
              <a:rPr lang="en-GB" sz="2500" dirty="0" err="1"/>
              <a:t>i’r</a:t>
            </a:r>
            <a:r>
              <a:rPr lang="en-GB" sz="2500" dirty="0"/>
              <a:t> </a:t>
            </a:r>
            <a:r>
              <a:rPr lang="en-GB" sz="2500" dirty="0" err="1"/>
              <a:t>modiwl</a:t>
            </a:r>
            <a:endParaRPr lang="en-GB" sz="2500" dirty="0"/>
          </a:p>
          <a:p>
            <a:r>
              <a:rPr lang="en-GB" sz="2500" dirty="0" err="1"/>
              <a:t>Amcanion</a:t>
            </a:r>
            <a:r>
              <a:rPr lang="en-GB" sz="2500" dirty="0"/>
              <a:t> y </a:t>
            </a:r>
            <a:r>
              <a:rPr lang="en-GB" sz="2500" dirty="0" err="1"/>
              <a:t>Modiwl</a:t>
            </a:r>
            <a:endParaRPr lang="en-GB" sz="2500" dirty="0"/>
          </a:p>
          <a:p>
            <a:r>
              <a:rPr lang="en-GB" sz="2500" dirty="0" err="1"/>
              <a:t>Deilliannau</a:t>
            </a:r>
            <a:r>
              <a:rPr lang="en-GB" sz="2500" dirty="0"/>
              <a:t> </a:t>
            </a:r>
            <a:r>
              <a:rPr lang="en-GB" sz="2500" dirty="0" err="1"/>
              <a:t>Dysgu</a:t>
            </a:r>
            <a:endParaRPr lang="en-GB" sz="2500" dirty="0"/>
          </a:p>
          <a:p>
            <a:r>
              <a:rPr lang="en-GB" sz="2500" dirty="0"/>
              <a:t>Cynnwys </a:t>
            </a:r>
          </a:p>
          <a:p>
            <a:r>
              <a:rPr lang="en-GB" sz="2500" dirty="0" err="1"/>
              <a:t>Asesu</a:t>
            </a:r>
            <a:endParaRPr lang="en-GB" sz="2500" dirty="0"/>
          </a:p>
          <a:p>
            <a:r>
              <a:rPr lang="en-GB" sz="2500" dirty="0"/>
              <a:t>Moodle</a:t>
            </a:r>
          </a:p>
          <a:p>
            <a:r>
              <a:rPr lang="en-GB" sz="2500" dirty="0" err="1"/>
              <a:t>Darllen</a:t>
            </a:r>
            <a:r>
              <a:rPr lang="en-GB" sz="2500" dirty="0"/>
              <a:t> </a:t>
            </a:r>
            <a:r>
              <a:rPr lang="en-GB" sz="2500" dirty="0" err="1"/>
              <a:t>mewn</a:t>
            </a:r>
            <a:r>
              <a:rPr lang="en-GB" sz="2500" dirty="0"/>
              <a:t> Addysg </a:t>
            </a:r>
            <a:r>
              <a:rPr lang="en-GB" sz="2500" dirty="0" err="1"/>
              <a:t>Uwch</a:t>
            </a:r>
            <a:endParaRPr lang="en-GB" sz="2500" dirty="0"/>
          </a:p>
          <a:p>
            <a:r>
              <a:rPr lang="en-GB" sz="2500" dirty="0" err="1"/>
              <a:t>Dysgu</a:t>
            </a:r>
            <a:r>
              <a:rPr lang="en-GB" sz="2500" dirty="0"/>
              <a:t> </a:t>
            </a:r>
            <a:r>
              <a:rPr lang="en-GB" sz="2500" dirty="0" err="1"/>
              <a:t>Cyfeiriol</a:t>
            </a:r>
            <a:r>
              <a:rPr lang="en-GB" sz="2500" dirty="0"/>
              <a:t>…</a:t>
            </a:r>
          </a:p>
          <a:p>
            <a:pPr eaLnBrk="1" hangingPunct="1"/>
            <a:endParaRPr lang="en-GB" sz="2500" dirty="0"/>
          </a:p>
        </p:txBody>
      </p:sp>
      <p:sp>
        <p:nvSpPr>
          <p:cNvPr id="17411" name="Rectangle 5"/>
          <p:cNvSpPr>
            <a:spLocks noGrp="1" noChangeArrowheads="1"/>
          </p:cNvSpPr>
          <p:nvPr>
            <p:ph sz="half" idx="2"/>
          </p:nvPr>
        </p:nvSpPr>
        <p:spPr/>
        <p:txBody>
          <a:bodyPr>
            <a:normAutofit/>
          </a:bodyPr>
          <a:lstStyle/>
          <a:p>
            <a:r>
              <a:rPr lang="en-GB" sz="2300" dirty="0">
                <a:solidFill>
                  <a:schemeClr val="accent6">
                    <a:lumMod val="75000"/>
                  </a:schemeClr>
                </a:solidFill>
              </a:rPr>
              <a:t>Introduction to the module</a:t>
            </a:r>
          </a:p>
          <a:p>
            <a:r>
              <a:rPr lang="en-GB" sz="2300" dirty="0">
                <a:solidFill>
                  <a:schemeClr val="accent6">
                    <a:lumMod val="75000"/>
                  </a:schemeClr>
                </a:solidFill>
              </a:rPr>
              <a:t>Aims of Module</a:t>
            </a:r>
          </a:p>
          <a:p>
            <a:r>
              <a:rPr lang="en-GB" sz="2300" dirty="0">
                <a:solidFill>
                  <a:schemeClr val="accent6">
                    <a:lumMod val="75000"/>
                  </a:schemeClr>
                </a:solidFill>
              </a:rPr>
              <a:t>Learning Outcomes</a:t>
            </a:r>
          </a:p>
          <a:p>
            <a:r>
              <a:rPr lang="en-GB" sz="2300" dirty="0">
                <a:solidFill>
                  <a:schemeClr val="accent6">
                    <a:lumMod val="75000"/>
                  </a:schemeClr>
                </a:solidFill>
              </a:rPr>
              <a:t>Content</a:t>
            </a:r>
          </a:p>
          <a:p>
            <a:r>
              <a:rPr lang="en-GB" sz="2300" dirty="0">
                <a:solidFill>
                  <a:schemeClr val="accent6">
                    <a:lumMod val="75000"/>
                  </a:schemeClr>
                </a:solidFill>
              </a:rPr>
              <a:t>Assessment </a:t>
            </a:r>
          </a:p>
          <a:p>
            <a:r>
              <a:rPr lang="en-GB" sz="2300" dirty="0">
                <a:solidFill>
                  <a:schemeClr val="accent6">
                    <a:lumMod val="75000"/>
                  </a:schemeClr>
                </a:solidFill>
              </a:rPr>
              <a:t>Moodle</a:t>
            </a:r>
          </a:p>
          <a:p>
            <a:r>
              <a:rPr lang="en-GB" sz="2300" dirty="0">
                <a:solidFill>
                  <a:schemeClr val="accent6">
                    <a:lumMod val="75000"/>
                  </a:schemeClr>
                </a:solidFill>
              </a:rPr>
              <a:t>Reading at HE</a:t>
            </a:r>
          </a:p>
          <a:p>
            <a:r>
              <a:rPr lang="en-GB" sz="2300" dirty="0">
                <a:solidFill>
                  <a:schemeClr val="accent6">
                    <a:lumMod val="75000"/>
                  </a:schemeClr>
                </a:solidFill>
              </a:rPr>
              <a:t>Directed Study…</a:t>
            </a:r>
          </a:p>
          <a:p>
            <a:pPr eaLnBrk="1" hangingPunct="1"/>
            <a:endParaRPr lang="en-GB" sz="2500" dirty="0"/>
          </a:p>
        </p:txBody>
      </p:sp>
    </p:spTree>
    <p:extLst>
      <p:ext uri="{BB962C8B-B14F-4D97-AF65-F5344CB8AC3E}">
        <p14:creationId xmlns:p14="http://schemas.microsoft.com/office/powerpoint/2010/main" val="387615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r>
              <a:rPr lang="en-GB" sz="3200" b="1" dirty="0" err="1"/>
              <a:t>Amcanion</a:t>
            </a:r>
            <a:br>
              <a:rPr lang="en-GB" sz="3200" b="1" dirty="0"/>
            </a:br>
            <a:r>
              <a:rPr lang="en-GB" sz="3200" b="1" dirty="0">
                <a:solidFill>
                  <a:schemeClr val="accent6">
                    <a:lumMod val="75000"/>
                  </a:schemeClr>
                </a:solidFill>
              </a:rPr>
              <a:t>Aims</a:t>
            </a:r>
            <a:r>
              <a:rPr lang="en-GB" sz="3200" b="1" dirty="0"/>
              <a:t> </a:t>
            </a:r>
          </a:p>
        </p:txBody>
      </p:sp>
      <p:sp>
        <p:nvSpPr>
          <p:cNvPr id="18434" name="Rectangle 4"/>
          <p:cNvSpPr>
            <a:spLocks noGrp="1" noChangeArrowheads="1"/>
          </p:cNvSpPr>
          <p:nvPr>
            <p:ph sz="quarter" idx="13"/>
          </p:nvPr>
        </p:nvSpPr>
        <p:spPr/>
        <p:txBody>
          <a:bodyPr>
            <a:normAutofit/>
          </a:bodyPr>
          <a:lstStyle/>
          <a:p>
            <a:pPr marL="476250" indent="-476250"/>
            <a:r>
              <a:rPr lang="cy-GB" sz="2500" dirty="0"/>
              <a:t>Cyflwyno sgiliau academaidd addysg uwch a chyfathrebu effeithiol yng nghyd-destun rhaglen astudio’r myfyrwyr. </a:t>
            </a:r>
            <a:endParaRPr lang="en-GB" sz="2500" dirty="0"/>
          </a:p>
          <a:p>
            <a:pPr marL="476250" indent="-476250"/>
            <a:endParaRPr lang="en-GB" sz="2500" dirty="0"/>
          </a:p>
        </p:txBody>
      </p:sp>
      <p:sp>
        <p:nvSpPr>
          <p:cNvPr id="18435" name="Rectangle 5"/>
          <p:cNvSpPr>
            <a:spLocks noGrp="1" noChangeArrowheads="1"/>
          </p:cNvSpPr>
          <p:nvPr>
            <p:ph sz="quarter" idx="14"/>
          </p:nvPr>
        </p:nvSpPr>
        <p:spPr/>
        <p:txBody>
          <a:bodyPr>
            <a:normAutofit/>
          </a:bodyPr>
          <a:lstStyle/>
          <a:p>
            <a:pPr marL="476250" indent="-476250"/>
            <a:r>
              <a:rPr lang="en-GB" sz="2500" dirty="0">
                <a:solidFill>
                  <a:schemeClr val="accent6">
                    <a:lumMod val="75000"/>
                  </a:schemeClr>
                </a:solidFill>
              </a:rPr>
              <a:t>To introduce higher education academic skills and effective communication within the context of the students’ programme of study. </a:t>
            </a:r>
          </a:p>
          <a:p>
            <a:pPr marL="476250" indent="-476250"/>
            <a:endParaRPr lang="en-GB" sz="2500" dirty="0"/>
          </a:p>
          <a:p>
            <a:pPr marL="476250" indent="-476250"/>
            <a:endParaRPr lang="en-GB" sz="2500" dirty="0"/>
          </a:p>
          <a:p>
            <a:pPr marL="476250" indent="-476250"/>
            <a:endParaRPr lang="en-GB" sz="2500" dirty="0"/>
          </a:p>
        </p:txBody>
      </p:sp>
    </p:spTree>
    <p:extLst>
      <p:ext uri="{BB962C8B-B14F-4D97-AF65-F5344CB8AC3E}">
        <p14:creationId xmlns:p14="http://schemas.microsoft.com/office/powerpoint/2010/main" val="2615420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normAutofit/>
          </a:bodyPr>
          <a:lstStyle/>
          <a:p>
            <a:r>
              <a:rPr lang="en-GB" sz="3200" b="1" dirty="0" err="1"/>
              <a:t>Deilliannau</a:t>
            </a:r>
            <a:r>
              <a:rPr lang="en-GB" sz="3200" b="1" dirty="0"/>
              <a:t> </a:t>
            </a:r>
            <a:r>
              <a:rPr lang="en-GB" sz="3200" b="1" dirty="0" err="1"/>
              <a:t>Dysgu</a:t>
            </a:r>
            <a:br>
              <a:rPr lang="en-GB" sz="3200" b="1" dirty="0"/>
            </a:br>
            <a:r>
              <a:rPr lang="en-GB" sz="3200" b="1" dirty="0">
                <a:solidFill>
                  <a:schemeClr val="accent6">
                    <a:lumMod val="75000"/>
                  </a:schemeClr>
                </a:solidFill>
              </a:rPr>
              <a:t>Learning Outcomes </a:t>
            </a:r>
          </a:p>
        </p:txBody>
      </p:sp>
      <p:sp>
        <p:nvSpPr>
          <p:cNvPr id="19458" name="Rectangle 4"/>
          <p:cNvSpPr>
            <a:spLocks noGrp="1" noChangeArrowheads="1"/>
          </p:cNvSpPr>
          <p:nvPr>
            <p:ph sz="half" idx="1"/>
          </p:nvPr>
        </p:nvSpPr>
        <p:spPr/>
        <p:txBody>
          <a:bodyPr>
            <a:normAutofit/>
          </a:bodyPr>
          <a:lstStyle/>
          <a:p>
            <a:r>
              <a:rPr lang="cy-GB" sz="2100" dirty="0"/>
              <a:t>Ar ôl cwblhau’r modwl hwn yn llwyddiannus, dylai’r myfyriwr allu dangos y gallu i: </a:t>
            </a:r>
          </a:p>
          <a:p>
            <a:pPr lvl="1"/>
            <a:r>
              <a:rPr lang="cy-GB" sz="1700" dirty="0"/>
              <a:t>ymgymryd â darllen, ysgrifennu a chyfeirnodi academaidd a chydnabod pwysigrwydd hynny, a datblygu hyder wrth gyfathrebu a chyflwyno i gynulleidfaoedd gwahanol ac i ddibenion gwahanol; </a:t>
            </a:r>
          </a:p>
          <a:p>
            <a:pPr lvl="1"/>
            <a:r>
              <a:rPr lang="cy-GB" sz="1900" dirty="0"/>
              <a:t>archwilio arddulliau a systemau cyfathrebu gwahanol; </a:t>
            </a:r>
            <a:endParaRPr lang="en-GB" sz="1900" dirty="0"/>
          </a:p>
          <a:p>
            <a:endParaRPr lang="en-GB" sz="1900" dirty="0"/>
          </a:p>
        </p:txBody>
      </p:sp>
      <p:sp>
        <p:nvSpPr>
          <p:cNvPr id="19459" name="Rectangle 5"/>
          <p:cNvSpPr>
            <a:spLocks noGrp="1" noChangeArrowheads="1"/>
          </p:cNvSpPr>
          <p:nvPr>
            <p:ph sz="half" idx="2"/>
          </p:nvPr>
        </p:nvSpPr>
        <p:spPr/>
        <p:txBody>
          <a:bodyPr>
            <a:normAutofit/>
          </a:bodyPr>
          <a:lstStyle/>
          <a:p>
            <a:r>
              <a:rPr lang="en-GB" sz="2100" dirty="0">
                <a:solidFill>
                  <a:schemeClr val="accent6">
                    <a:lumMod val="75000"/>
                  </a:schemeClr>
                </a:solidFill>
              </a:rPr>
              <a:t>Upon the successful completion of this module, the student should be able to demonstrate the ability to: </a:t>
            </a:r>
          </a:p>
          <a:p>
            <a:pPr lvl="1"/>
            <a:r>
              <a:rPr lang="en-GB" sz="1900" dirty="0">
                <a:solidFill>
                  <a:schemeClr val="accent6">
                    <a:lumMod val="75000"/>
                  </a:schemeClr>
                </a:solidFill>
              </a:rPr>
              <a:t>engage in, and recognise the importance of academic reading, writing, referencing and develop confidence in communication and presenting to different audiences and for different purposes; </a:t>
            </a:r>
          </a:p>
          <a:p>
            <a:pPr lvl="1"/>
            <a:r>
              <a:rPr lang="en-GB" sz="1900" dirty="0">
                <a:solidFill>
                  <a:schemeClr val="accent6">
                    <a:lumMod val="75000"/>
                  </a:schemeClr>
                </a:solidFill>
              </a:rPr>
              <a:t>explore different communication styles and systems; </a:t>
            </a:r>
          </a:p>
          <a:p>
            <a:endParaRPr lang="en-GB" sz="1900" dirty="0"/>
          </a:p>
        </p:txBody>
      </p:sp>
    </p:spTree>
    <p:extLst>
      <p:ext uri="{BB962C8B-B14F-4D97-AF65-F5344CB8AC3E}">
        <p14:creationId xmlns:p14="http://schemas.microsoft.com/office/powerpoint/2010/main" val="1800173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normAutofit fontScale="90000"/>
          </a:bodyPr>
          <a:lstStyle/>
          <a:p>
            <a:br>
              <a:rPr lang="en-GB" sz="3200" b="1" dirty="0"/>
            </a:br>
            <a:r>
              <a:rPr lang="en-GB" sz="3200" b="1" dirty="0" err="1"/>
              <a:t>Deilliannau</a:t>
            </a:r>
            <a:r>
              <a:rPr lang="en-GB" sz="3200" b="1" dirty="0"/>
              <a:t> </a:t>
            </a:r>
            <a:r>
              <a:rPr lang="en-GB" sz="3200" b="1" dirty="0" err="1"/>
              <a:t>Dysgu</a:t>
            </a:r>
            <a:br>
              <a:rPr lang="en-GB" sz="3200" b="1" dirty="0"/>
            </a:br>
            <a:r>
              <a:rPr lang="en-GB" sz="3200" b="1" dirty="0">
                <a:solidFill>
                  <a:schemeClr val="accent6">
                    <a:lumMod val="75000"/>
                  </a:schemeClr>
                </a:solidFill>
              </a:rPr>
              <a:t>Learning Outcomes </a:t>
            </a:r>
          </a:p>
        </p:txBody>
      </p:sp>
      <p:sp>
        <p:nvSpPr>
          <p:cNvPr id="20482" name="Rectangle 4"/>
          <p:cNvSpPr>
            <a:spLocks noGrp="1" noChangeArrowheads="1"/>
          </p:cNvSpPr>
          <p:nvPr>
            <p:ph sz="half" idx="1"/>
          </p:nvPr>
        </p:nvSpPr>
        <p:spPr/>
        <p:txBody>
          <a:bodyPr>
            <a:normAutofit/>
          </a:bodyPr>
          <a:lstStyle/>
          <a:p>
            <a:pPr marL="697230" lvl="1" indent="-400050"/>
            <a:r>
              <a:rPr lang="cy-GB" sz="1900" dirty="0"/>
              <a:t>datblygu cymhwysedd digidol a sgiliau rhifedd yn unol â gofynion academaidd y rhaglen;</a:t>
            </a:r>
          </a:p>
          <a:p>
            <a:pPr marL="697230" lvl="1" indent="-400050"/>
            <a:r>
              <a:rPr lang="cy-GB" sz="1900" dirty="0"/>
              <a:t>trefnu eu dysgu’n effeithiol ac adfyfyrio ar eu cynnydd eu hunain a’u datblygiad i’r dyfodol. </a:t>
            </a:r>
          </a:p>
          <a:p>
            <a:pPr marL="773430" lvl="1" indent="-476250"/>
            <a:endParaRPr lang="en-GB" sz="1900" dirty="0"/>
          </a:p>
        </p:txBody>
      </p:sp>
      <p:sp>
        <p:nvSpPr>
          <p:cNvPr id="20483" name="Rectangle 5"/>
          <p:cNvSpPr>
            <a:spLocks noGrp="1" noChangeArrowheads="1"/>
          </p:cNvSpPr>
          <p:nvPr>
            <p:ph sz="half" idx="2"/>
          </p:nvPr>
        </p:nvSpPr>
        <p:spPr/>
        <p:txBody>
          <a:bodyPr>
            <a:normAutofit/>
          </a:bodyPr>
          <a:lstStyle/>
          <a:p>
            <a:pPr marL="773430" lvl="1" indent="-476250"/>
            <a:r>
              <a:rPr lang="en-GB" sz="1900" dirty="0">
                <a:solidFill>
                  <a:schemeClr val="accent6">
                    <a:lumMod val="75000"/>
                  </a:schemeClr>
                </a:solidFill>
              </a:rPr>
              <a:t>develop digital competency and numeracy skills in line with the academic demands of the programme;</a:t>
            </a:r>
          </a:p>
          <a:p>
            <a:pPr marL="773430" lvl="1" indent="-476250"/>
            <a:r>
              <a:rPr lang="en-GB" sz="1900" dirty="0">
                <a:solidFill>
                  <a:schemeClr val="accent6">
                    <a:lumMod val="75000"/>
                  </a:schemeClr>
                </a:solidFill>
              </a:rPr>
              <a:t>organise their learning effectively and reflect upon their own progress and future development. </a:t>
            </a:r>
          </a:p>
          <a:p>
            <a:pPr marL="697230" lvl="1" indent="-400050"/>
            <a:endParaRPr lang="cy-GB" sz="1900" dirty="0"/>
          </a:p>
        </p:txBody>
      </p:sp>
    </p:spTree>
    <p:extLst>
      <p:ext uri="{BB962C8B-B14F-4D97-AF65-F5344CB8AC3E}">
        <p14:creationId xmlns:p14="http://schemas.microsoft.com/office/powerpoint/2010/main" val="6458887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Cynnwys</a:t>
            </a:r>
            <a:br>
              <a:rPr lang="en-GB" b="1" dirty="0"/>
            </a:br>
            <a:r>
              <a:rPr lang="en-GB" b="1" dirty="0">
                <a:solidFill>
                  <a:schemeClr val="accent6">
                    <a:lumMod val="75000"/>
                  </a:schemeClr>
                </a:solidFill>
              </a:rPr>
              <a:t>Content</a:t>
            </a:r>
          </a:p>
        </p:txBody>
      </p:sp>
      <p:sp>
        <p:nvSpPr>
          <p:cNvPr id="6" name="Content Placeholder 5"/>
          <p:cNvSpPr>
            <a:spLocks noGrp="1"/>
          </p:cNvSpPr>
          <p:nvPr>
            <p:ph sz="half" idx="1"/>
          </p:nvPr>
        </p:nvSpPr>
        <p:spPr>
          <a:xfrm>
            <a:off x="838200" y="1825625"/>
            <a:ext cx="5181600" cy="3716193"/>
          </a:xfrm>
        </p:spPr>
        <p:txBody>
          <a:bodyPr>
            <a:normAutofit fontScale="92500"/>
          </a:bodyPr>
          <a:lstStyle/>
          <a:p>
            <a:pPr lvl="0" hangingPunct="0"/>
            <a:r>
              <a:rPr lang="cy-GB" sz="2300" dirty="0"/>
              <a:t>datblygu sgiliau a strategaethau darllen myfyrwyr sy’n briodol i astudiaeth academaidd. Er enghraifft, darllen beirniadol a gwerthusol, defnydd effeithiol o adnoddau electronig, ac adnoddau gwreiddiol ac eilaidd; </a:t>
            </a:r>
            <a:endParaRPr lang="en-GB" sz="2300" dirty="0"/>
          </a:p>
          <a:p>
            <a:pPr lvl="0" hangingPunct="0"/>
            <a:r>
              <a:rPr lang="cy-GB" sz="2300" dirty="0"/>
              <a:t>datblygu dealltwriaeth o bwysigrwydd cyfeirnodi ac arddulliau cyfeirnodi mewn perthynas â rhaglen astudio’r myfyrwyr; pwysigrwydd cydnabod gwaith pobl eraill a sut i osgoi llên-ladrad;</a:t>
            </a:r>
            <a:endParaRPr lang="en-GB" sz="2300" dirty="0"/>
          </a:p>
        </p:txBody>
      </p:sp>
      <p:sp>
        <p:nvSpPr>
          <p:cNvPr id="7" name="Content Placeholder 6"/>
          <p:cNvSpPr>
            <a:spLocks noGrp="1"/>
          </p:cNvSpPr>
          <p:nvPr>
            <p:ph sz="half" idx="2"/>
          </p:nvPr>
        </p:nvSpPr>
        <p:spPr/>
        <p:txBody>
          <a:bodyPr>
            <a:normAutofit fontScale="92500"/>
          </a:bodyPr>
          <a:lstStyle/>
          <a:p>
            <a:r>
              <a:rPr lang="en-GB" sz="2000" dirty="0">
                <a:solidFill>
                  <a:schemeClr val="accent6">
                    <a:lumMod val="75000"/>
                  </a:schemeClr>
                </a:solidFill>
              </a:rPr>
              <a:t>The development of students’ reading skills and strategies appropriate to academic study. For example, critical and evaluative reading, effective use of electronic resources, primary and secondary resources; </a:t>
            </a:r>
          </a:p>
          <a:p>
            <a:r>
              <a:rPr lang="en-GB" sz="2000" dirty="0">
                <a:solidFill>
                  <a:schemeClr val="accent6">
                    <a:lumMod val="75000"/>
                  </a:schemeClr>
                </a:solidFill>
              </a:rPr>
              <a:t>the development of understanding the importance of referencing and referencing styles in relation to students’ programme of study; the importance of acknowledging the work of others and how to avoid plagiarism;</a:t>
            </a:r>
          </a:p>
        </p:txBody>
      </p:sp>
    </p:spTree>
    <p:extLst>
      <p:ext uri="{BB962C8B-B14F-4D97-AF65-F5344CB8AC3E}">
        <p14:creationId xmlns:p14="http://schemas.microsoft.com/office/powerpoint/2010/main" val="2084336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t>Cynnwys</a:t>
            </a:r>
            <a:br>
              <a:rPr lang="en-GB" b="1" dirty="0"/>
            </a:br>
            <a:r>
              <a:rPr lang="en-GB" b="1" dirty="0">
                <a:solidFill>
                  <a:schemeClr val="accent6">
                    <a:lumMod val="75000"/>
                  </a:schemeClr>
                </a:solidFill>
              </a:rPr>
              <a:t>Content</a:t>
            </a:r>
          </a:p>
        </p:txBody>
      </p:sp>
      <p:sp>
        <p:nvSpPr>
          <p:cNvPr id="4" name="Content Placeholder 3"/>
          <p:cNvSpPr>
            <a:spLocks noGrp="1"/>
          </p:cNvSpPr>
          <p:nvPr>
            <p:ph sz="half" idx="1"/>
          </p:nvPr>
        </p:nvSpPr>
        <p:spPr>
          <a:xfrm>
            <a:off x="838200" y="1825624"/>
            <a:ext cx="5181600" cy="3893635"/>
          </a:xfrm>
        </p:spPr>
        <p:txBody>
          <a:bodyPr>
            <a:normAutofit fontScale="55000" lnSpcReduction="20000"/>
          </a:bodyPr>
          <a:lstStyle/>
          <a:p>
            <a:pPr lvl="0" hangingPunct="0"/>
            <a:r>
              <a:rPr lang="cy-GB" dirty="0"/>
              <a:t>datblygu dealltwriaeth o gyfathrebu ag ystod o gynulleidfaoedd, i ystod o ddibenion a newid yr amgylchedd i wella’r cyfathrebu. Bydd y modwl yn archwilio’r angen am systemau cyfathrebu effeithiol a sut y mae’r rhain yn cefnogi ac yn hyrwyddo cyfathrebu, cymryd rhan a gweithio;</a:t>
            </a:r>
            <a:endParaRPr lang="en-GB" dirty="0"/>
          </a:p>
          <a:p>
            <a:pPr lvl="0"/>
            <a:r>
              <a:rPr lang="cy-GB" dirty="0"/>
              <a:t>archwilio sgiliau llafar a chyflwyno. Bydd myfyrwyr yn archwilio’r defnydd o gyflwyniadau unigol a grŵp, cyflwyniadau </a:t>
            </a:r>
            <a:r>
              <a:rPr lang="cy-GB" dirty="0" err="1"/>
              <a:t>Powerpoint</a:t>
            </a:r>
            <a:r>
              <a:rPr lang="cy-GB" dirty="0"/>
              <a:t>, cyflwyniadau poster, adolygiadau gan gymheiriaid;</a:t>
            </a:r>
            <a:endParaRPr lang="en-GB" dirty="0">
              <a:effectLst/>
            </a:endParaRPr>
          </a:p>
        </p:txBody>
      </p:sp>
      <p:sp>
        <p:nvSpPr>
          <p:cNvPr id="5" name="Content Placeholder 4"/>
          <p:cNvSpPr>
            <a:spLocks noGrp="1"/>
          </p:cNvSpPr>
          <p:nvPr>
            <p:ph sz="half" idx="2"/>
          </p:nvPr>
        </p:nvSpPr>
        <p:spPr>
          <a:xfrm>
            <a:off x="6172200" y="1825625"/>
            <a:ext cx="5181600" cy="3893635"/>
          </a:xfrm>
        </p:spPr>
        <p:txBody>
          <a:bodyPr>
            <a:normAutofit fontScale="55000" lnSpcReduction="20000"/>
          </a:bodyPr>
          <a:lstStyle/>
          <a:p>
            <a:r>
              <a:rPr lang="en-GB" sz="3600" dirty="0">
                <a:solidFill>
                  <a:schemeClr val="accent6">
                    <a:lumMod val="75000"/>
                  </a:schemeClr>
                </a:solidFill>
              </a:rPr>
              <a:t>the development of understanding of communicating to a range of audiences, for a range of purposes and changing the environment to improve communication. The module will examine the need for effective communication systems and how these support and promote communication, participation and working;</a:t>
            </a:r>
          </a:p>
          <a:p>
            <a:r>
              <a:rPr lang="en-GB" sz="3600" dirty="0">
                <a:solidFill>
                  <a:schemeClr val="accent6">
                    <a:lumMod val="75000"/>
                  </a:schemeClr>
                </a:solidFill>
              </a:rPr>
              <a:t>exploration of verbal and presentation skills.  Students will examine the use of individual and group presentations, </a:t>
            </a:r>
            <a:r>
              <a:rPr lang="en-GB" sz="3600" dirty="0" err="1">
                <a:solidFill>
                  <a:schemeClr val="accent6">
                    <a:lumMod val="75000"/>
                  </a:schemeClr>
                </a:solidFill>
              </a:rPr>
              <a:t>Powerpoint</a:t>
            </a:r>
            <a:r>
              <a:rPr lang="en-GB" sz="3600" dirty="0">
                <a:solidFill>
                  <a:schemeClr val="accent6">
                    <a:lumMod val="75000"/>
                  </a:schemeClr>
                </a:solidFill>
              </a:rPr>
              <a:t> presentations, poster presentations and peer reviews;</a:t>
            </a:r>
          </a:p>
          <a:p>
            <a:endParaRPr lang="en-GB" dirty="0"/>
          </a:p>
        </p:txBody>
      </p:sp>
    </p:spTree>
    <p:extLst>
      <p:ext uri="{BB962C8B-B14F-4D97-AF65-F5344CB8AC3E}">
        <p14:creationId xmlns:p14="http://schemas.microsoft.com/office/powerpoint/2010/main" val="1796315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Cynnwys</a:t>
            </a:r>
            <a:br>
              <a:rPr lang="en-GB" b="1" dirty="0"/>
            </a:br>
            <a:r>
              <a:rPr lang="en-GB" b="1" dirty="0">
                <a:solidFill>
                  <a:schemeClr val="accent6">
                    <a:lumMod val="75000"/>
                  </a:schemeClr>
                </a:solidFill>
              </a:rPr>
              <a:t>Content</a:t>
            </a:r>
          </a:p>
        </p:txBody>
      </p:sp>
      <p:sp>
        <p:nvSpPr>
          <p:cNvPr id="4" name="Content Placeholder 3"/>
          <p:cNvSpPr>
            <a:spLocks noGrp="1"/>
          </p:cNvSpPr>
          <p:nvPr>
            <p:ph sz="half" idx="1"/>
          </p:nvPr>
        </p:nvSpPr>
        <p:spPr/>
        <p:txBody>
          <a:bodyPr>
            <a:normAutofit/>
          </a:bodyPr>
          <a:lstStyle/>
          <a:p>
            <a:pPr lvl="0" hangingPunct="0"/>
            <a:r>
              <a:rPr lang="cy-GB" sz="1500" dirty="0"/>
              <a:t>datblygu amrywiaeth o strwythurau, fformatau a chyfathrebu ysgrifenedig priodol, yn cynnwys gofynion academaidd megis cymryd nodiadau, cynllunio ac ysgrifennu  traethodau, crynhoi, trefnu, aralleirio, aseiniadau, ysgrifennu adfyfyriol, ysgrifennu adroddiadau, ysgrifennu llythyrau a defnydd priodol o e-byst;</a:t>
            </a:r>
            <a:endParaRPr lang="en-GB" sz="1500" dirty="0"/>
          </a:p>
          <a:p>
            <a:pPr lvl="0"/>
            <a:r>
              <a:rPr lang="cy-GB" sz="1500" dirty="0"/>
              <a:t>ymgyfarwyddo â llythrennedd digidol a datblygu gallu, sgiliau a hyder yn y defnydd ohono. Er enghraifft bydd myfyrwyr yn defnyddio adnoddau electronig a digidol i hwyluso a chefnogi ymchwil personol, cyfathrebu a chyflwyno gwaith;</a:t>
            </a:r>
            <a:endParaRPr lang="en-GB" sz="1500" dirty="0"/>
          </a:p>
        </p:txBody>
      </p:sp>
      <p:sp>
        <p:nvSpPr>
          <p:cNvPr id="5" name="Content Placeholder 4"/>
          <p:cNvSpPr>
            <a:spLocks noGrp="1"/>
          </p:cNvSpPr>
          <p:nvPr>
            <p:ph sz="half" idx="2"/>
          </p:nvPr>
        </p:nvSpPr>
        <p:spPr/>
        <p:txBody>
          <a:bodyPr>
            <a:normAutofit/>
          </a:bodyPr>
          <a:lstStyle/>
          <a:p>
            <a:r>
              <a:rPr lang="en-GB" sz="1900" dirty="0">
                <a:solidFill>
                  <a:schemeClr val="accent6">
                    <a:lumMod val="75000"/>
                  </a:schemeClr>
                </a:solidFill>
              </a:rPr>
              <a:t>the development of a range of appropriate written communication, formats and structures; including academic demands such as note taking, essay planning and writing, summarising, layout, paraphrasing, assignments, reflective writing, report writing, letter writing and appropriate use of emails;</a:t>
            </a:r>
          </a:p>
          <a:p>
            <a:r>
              <a:rPr lang="en-GB" sz="1900" dirty="0">
                <a:solidFill>
                  <a:schemeClr val="accent6">
                    <a:lumMod val="75000"/>
                  </a:schemeClr>
                </a:solidFill>
              </a:rPr>
              <a:t>becoming familiar with and develop competency, skills and confidence in the use of digital literacy. For example students will use electronic and digital resources to facilitate and support personal research, communication and presentation of work;</a:t>
            </a:r>
          </a:p>
          <a:p>
            <a:pPr marL="68580" indent="0">
              <a:buNone/>
            </a:pPr>
            <a:endParaRPr lang="en-GB" dirty="0"/>
          </a:p>
        </p:txBody>
      </p:sp>
    </p:spTree>
    <p:extLst>
      <p:ext uri="{BB962C8B-B14F-4D97-AF65-F5344CB8AC3E}">
        <p14:creationId xmlns:p14="http://schemas.microsoft.com/office/powerpoint/2010/main" val="214426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Cynnwys</a:t>
            </a:r>
            <a:br>
              <a:rPr lang="en-GB" b="1" dirty="0"/>
            </a:br>
            <a:r>
              <a:rPr lang="en-GB" b="1" dirty="0">
                <a:solidFill>
                  <a:schemeClr val="accent6">
                    <a:lumMod val="75000"/>
                  </a:schemeClr>
                </a:solidFill>
              </a:rPr>
              <a:t>Content</a:t>
            </a:r>
          </a:p>
        </p:txBody>
      </p:sp>
      <p:sp>
        <p:nvSpPr>
          <p:cNvPr id="4" name="Content Placeholder 3"/>
          <p:cNvSpPr>
            <a:spLocks noGrp="1"/>
          </p:cNvSpPr>
          <p:nvPr>
            <p:ph sz="half" idx="1"/>
          </p:nvPr>
        </p:nvSpPr>
        <p:spPr>
          <a:xfrm>
            <a:off x="838200" y="1825625"/>
            <a:ext cx="5181600" cy="4046981"/>
          </a:xfrm>
        </p:spPr>
        <p:txBody>
          <a:bodyPr>
            <a:normAutofit fontScale="92500" lnSpcReduction="10000"/>
          </a:bodyPr>
          <a:lstStyle/>
          <a:p>
            <a:pPr lvl="0"/>
            <a:r>
              <a:rPr lang="cy-GB" sz="2200" dirty="0"/>
              <a:t>datblygu sgiliau rheoli priodol, er enghraifft rheoli amser a gweithio o fewn terfynau amser, datblygu sgiliau rhifedd priodol, er enghraifft ymwybyddiaeth o ddata ac ystadegau a ddefnyddir mewn ymchwil;</a:t>
            </a:r>
            <a:endParaRPr lang="en-GB" sz="2200" dirty="0"/>
          </a:p>
          <a:p>
            <a:pPr lvl="0" hangingPunct="0"/>
            <a:r>
              <a:rPr lang="cy-GB" sz="2200" dirty="0"/>
              <a:t>archwilio sut i ysgogi a chynnal agwedd gadarnhaol at astudio a datblygu strategaethau i sicrhau llwyddiant i’r dyfodol. Er enghraifft, rheoli amser, cynllunio effeithiol a digonol, cymhelliad, gweithio o fewn terfynau amser, gweithio’n rhan o grŵp, cynllunio datblygiad personol gan gynnwys gosod targedau ac </a:t>
            </a:r>
            <a:r>
              <a:rPr lang="cy-GB" sz="2200" dirty="0" err="1"/>
              <a:t>atgyrchedd</a:t>
            </a:r>
            <a:r>
              <a:rPr lang="cy-GB" sz="2200" dirty="0"/>
              <a:t>. </a:t>
            </a:r>
            <a:endParaRPr lang="en-GB" sz="2200" dirty="0"/>
          </a:p>
          <a:p>
            <a:pPr marL="68580" indent="0">
              <a:buNone/>
            </a:pPr>
            <a:endParaRPr lang="en-GB" dirty="0"/>
          </a:p>
        </p:txBody>
      </p:sp>
      <p:sp>
        <p:nvSpPr>
          <p:cNvPr id="5" name="Content Placeholder 4"/>
          <p:cNvSpPr>
            <a:spLocks noGrp="1"/>
          </p:cNvSpPr>
          <p:nvPr>
            <p:ph sz="half" idx="2"/>
          </p:nvPr>
        </p:nvSpPr>
        <p:spPr/>
        <p:txBody>
          <a:bodyPr>
            <a:normAutofit fontScale="92500" lnSpcReduction="10000"/>
          </a:bodyPr>
          <a:lstStyle/>
          <a:p>
            <a:r>
              <a:rPr lang="en-GB" sz="2200" dirty="0">
                <a:solidFill>
                  <a:schemeClr val="accent6">
                    <a:lumMod val="75000"/>
                  </a:schemeClr>
                </a:solidFill>
              </a:rPr>
              <a:t>the development of appropriate management skills, for example time management and working to deadlines; the development of appropriate numeracy skills, for example awareness of data and statistics used in research;</a:t>
            </a:r>
          </a:p>
          <a:p>
            <a:r>
              <a:rPr lang="en-GB" sz="2200" dirty="0">
                <a:solidFill>
                  <a:schemeClr val="accent6">
                    <a:lumMod val="75000"/>
                  </a:schemeClr>
                </a:solidFill>
              </a:rPr>
              <a:t>exploration of how to stimulate and maintain a positive attitude to study and develop strategies for future success. For example, time management, effective and sufficient planning, motivation, working to deadlines, working as part of a group, personal development planning including target setting and reflexivity. </a:t>
            </a:r>
          </a:p>
          <a:p>
            <a:endParaRPr lang="en-GB" dirty="0"/>
          </a:p>
        </p:txBody>
      </p:sp>
    </p:spTree>
    <p:extLst>
      <p:ext uri="{BB962C8B-B14F-4D97-AF65-F5344CB8AC3E}">
        <p14:creationId xmlns:p14="http://schemas.microsoft.com/office/powerpoint/2010/main" val="841068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838200" y="81150"/>
            <a:ext cx="10515600" cy="1325563"/>
          </a:xfrm>
        </p:spPr>
        <p:txBody>
          <a:bodyPr>
            <a:normAutofit fontScale="90000"/>
          </a:bodyPr>
          <a:lstStyle/>
          <a:p>
            <a:r>
              <a:rPr lang="en-GB" sz="3200" b="1" dirty="0"/>
              <a:t> </a:t>
            </a:r>
            <a:br>
              <a:rPr lang="en-GB" sz="3200" b="1" dirty="0"/>
            </a:br>
            <a:r>
              <a:rPr lang="en-GB" sz="4000" b="1" dirty="0" err="1"/>
              <a:t>Asesu</a:t>
            </a:r>
            <a:r>
              <a:rPr lang="en-GB" sz="4000" b="1" dirty="0"/>
              <a:t> </a:t>
            </a:r>
            <a:br>
              <a:rPr lang="en-GB" sz="4000" b="1" dirty="0"/>
            </a:br>
            <a:r>
              <a:rPr lang="en-GB" sz="4000" b="1" dirty="0">
                <a:solidFill>
                  <a:schemeClr val="accent6">
                    <a:lumMod val="75000"/>
                  </a:schemeClr>
                </a:solidFill>
              </a:rPr>
              <a:t>Assessment</a:t>
            </a:r>
            <a:endParaRPr lang="en-GB" sz="3200" b="1" dirty="0">
              <a:solidFill>
                <a:schemeClr val="accent6">
                  <a:lumMod val="75000"/>
                </a:schemeClr>
              </a:solidFill>
            </a:endParaRPr>
          </a:p>
        </p:txBody>
      </p:sp>
      <p:sp>
        <p:nvSpPr>
          <p:cNvPr id="21506" name="Rectangle 4"/>
          <p:cNvSpPr>
            <a:spLocks noGrp="1" noChangeArrowheads="1"/>
          </p:cNvSpPr>
          <p:nvPr>
            <p:ph sz="half" idx="1"/>
          </p:nvPr>
        </p:nvSpPr>
        <p:spPr/>
        <p:txBody>
          <a:bodyPr>
            <a:normAutofit/>
          </a:bodyPr>
          <a:lstStyle/>
          <a:p>
            <a:pPr marL="68580" indent="0">
              <a:lnSpc>
                <a:spcPct val="80000"/>
              </a:lnSpc>
              <a:buNone/>
            </a:pPr>
            <a:r>
              <a:rPr lang="en-GB" sz="2600" b="1" dirty="0"/>
              <a:t>Elfen </a:t>
            </a:r>
            <a:r>
              <a:rPr lang="en-GB" sz="2600" b="1" dirty="0" err="1"/>
              <a:t>Asesu</a:t>
            </a:r>
            <a:r>
              <a:rPr lang="en-GB" sz="2600" b="1" dirty="0"/>
              <a:t> 1 – 50% </a:t>
            </a:r>
          </a:p>
          <a:p>
            <a:pPr marL="68580" indent="0">
              <a:lnSpc>
                <a:spcPct val="80000"/>
              </a:lnSpc>
              <a:buNone/>
            </a:pPr>
            <a:r>
              <a:rPr lang="cy-GB" sz="2600" dirty="0"/>
              <a:t>Asesiad Ysgrifenedig(1500 o eiriau)</a:t>
            </a:r>
          </a:p>
          <a:p>
            <a:pPr marL="68580" indent="0">
              <a:lnSpc>
                <a:spcPct val="80000"/>
              </a:lnSpc>
              <a:buNone/>
            </a:pPr>
            <a:endParaRPr lang="cy-GB" sz="2600" b="1" dirty="0"/>
          </a:p>
          <a:p>
            <a:pPr marL="68580" indent="0">
              <a:lnSpc>
                <a:spcPct val="80000"/>
              </a:lnSpc>
              <a:buNone/>
            </a:pPr>
            <a:r>
              <a:rPr lang="cy-GB" sz="2600" b="1" dirty="0"/>
              <a:t>Elfen Asesu 2 – 50% </a:t>
            </a:r>
            <a:r>
              <a:rPr lang="en-GB" sz="2600" dirty="0"/>
              <a:t>Cyflwyniad </a:t>
            </a:r>
            <a:r>
              <a:rPr lang="en-GB" sz="2600" dirty="0" err="1"/>
              <a:t>Unigol</a:t>
            </a:r>
            <a:r>
              <a:rPr lang="en-GB" sz="2600" dirty="0"/>
              <a:t> (10 </a:t>
            </a:r>
            <a:r>
              <a:rPr lang="en-GB" sz="2600" dirty="0" err="1"/>
              <a:t>munud</a:t>
            </a:r>
            <a:r>
              <a:rPr lang="en-GB" sz="2600" dirty="0"/>
              <a:t>)</a:t>
            </a:r>
          </a:p>
          <a:p>
            <a:pPr marL="68580" indent="0">
              <a:lnSpc>
                <a:spcPct val="80000"/>
              </a:lnSpc>
              <a:buNone/>
            </a:pPr>
            <a:endParaRPr lang="en-GB" sz="2600" b="1" dirty="0"/>
          </a:p>
          <a:p>
            <a:pPr marL="68580" indent="0">
              <a:lnSpc>
                <a:spcPct val="80000"/>
              </a:lnSpc>
              <a:buNone/>
            </a:pPr>
            <a:r>
              <a:rPr lang="en-GB" sz="1900" dirty="0"/>
              <a:t>	</a:t>
            </a:r>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a:p>
            <a:pPr eaLnBrk="1" hangingPunct="1">
              <a:lnSpc>
                <a:spcPct val="80000"/>
              </a:lnSpc>
            </a:pPr>
            <a:endParaRPr lang="en-GB" sz="1900" dirty="0"/>
          </a:p>
        </p:txBody>
      </p:sp>
      <p:sp>
        <p:nvSpPr>
          <p:cNvPr id="21507" name="Rectangle 5"/>
          <p:cNvSpPr>
            <a:spLocks noGrp="1" noChangeArrowheads="1"/>
          </p:cNvSpPr>
          <p:nvPr>
            <p:ph sz="half" idx="2"/>
          </p:nvPr>
        </p:nvSpPr>
        <p:spPr/>
        <p:txBody>
          <a:bodyPr>
            <a:noAutofit/>
          </a:bodyPr>
          <a:lstStyle/>
          <a:p>
            <a:pPr marL="68580" indent="0">
              <a:lnSpc>
                <a:spcPct val="80000"/>
              </a:lnSpc>
              <a:buNone/>
            </a:pPr>
            <a:r>
              <a:rPr lang="en-GB" sz="2400" b="1" dirty="0">
                <a:solidFill>
                  <a:schemeClr val="accent6">
                    <a:lumMod val="75000"/>
                  </a:schemeClr>
                </a:solidFill>
              </a:rPr>
              <a:t>Assessment Component 1 – 50%</a:t>
            </a:r>
          </a:p>
          <a:p>
            <a:pPr marL="68580" indent="0">
              <a:lnSpc>
                <a:spcPct val="80000"/>
              </a:lnSpc>
              <a:buNone/>
            </a:pPr>
            <a:r>
              <a:rPr lang="en-GB" sz="2400" dirty="0">
                <a:solidFill>
                  <a:schemeClr val="accent6">
                    <a:lumMod val="75000"/>
                  </a:schemeClr>
                </a:solidFill>
              </a:rPr>
              <a:t>Written Assessment (1500 words or equivalent)</a:t>
            </a:r>
          </a:p>
          <a:p>
            <a:pPr marL="68580" indent="0">
              <a:lnSpc>
                <a:spcPct val="80000"/>
              </a:lnSpc>
              <a:buNone/>
            </a:pPr>
            <a:endParaRPr lang="en-GB" sz="2400" dirty="0">
              <a:solidFill>
                <a:schemeClr val="accent6">
                  <a:lumMod val="75000"/>
                </a:schemeClr>
              </a:solidFill>
            </a:endParaRPr>
          </a:p>
          <a:p>
            <a:pPr marL="68580" indent="0">
              <a:lnSpc>
                <a:spcPct val="80000"/>
              </a:lnSpc>
              <a:buNone/>
            </a:pPr>
            <a:r>
              <a:rPr lang="en-GB" sz="2400" b="1" dirty="0">
                <a:solidFill>
                  <a:schemeClr val="accent6">
                    <a:lumMod val="75000"/>
                  </a:schemeClr>
                </a:solidFill>
              </a:rPr>
              <a:t>Assessment Component 2 – 50</a:t>
            </a:r>
            <a:r>
              <a:rPr lang="en-GB" sz="2400" dirty="0">
                <a:solidFill>
                  <a:schemeClr val="accent6">
                    <a:lumMod val="75000"/>
                  </a:schemeClr>
                </a:solidFill>
              </a:rPr>
              <a:t>%</a:t>
            </a:r>
          </a:p>
          <a:p>
            <a:pPr marL="68580" indent="0">
              <a:lnSpc>
                <a:spcPct val="80000"/>
              </a:lnSpc>
              <a:buNone/>
            </a:pPr>
            <a:r>
              <a:rPr lang="en-GB" sz="2400" dirty="0">
                <a:solidFill>
                  <a:schemeClr val="accent6">
                    <a:lumMod val="75000"/>
                  </a:schemeClr>
                </a:solidFill>
              </a:rPr>
              <a:t>Individual Presentation (10 minutes)</a:t>
            </a:r>
          </a:p>
          <a:p>
            <a:pPr eaLnBrk="1" hangingPunct="1">
              <a:lnSpc>
                <a:spcPct val="80000"/>
              </a:lnSpc>
              <a:buFont typeface="Wingdings" pitchFamily="-72" charset="2"/>
              <a:buNone/>
            </a:pPr>
            <a:endParaRPr lang="en-GB" sz="2200" dirty="0"/>
          </a:p>
        </p:txBody>
      </p:sp>
    </p:spTree>
    <p:extLst>
      <p:ext uri="{BB962C8B-B14F-4D97-AF65-F5344CB8AC3E}">
        <p14:creationId xmlns:p14="http://schemas.microsoft.com/office/powerpoint/2010/main" val="12827239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721297" y="228817"/>
            <a:ext cx="10515600" cy="1325563"/>
          </a:xfrm>
        </p:spPr>
        <p:txBody>
          <a:bodyPr/>
          <a:lstStyle/>
          <a:p>
            <a:r>
              <a:rPr lang="en-GB" sz="3200" b="1" dirty="0" err="1"/>
              <a:t>Aseiniad</a:t>
            </a:r>
            <a:r>
              <a:rPr lang="en-GB" sz="3200" b="1" dirty="0"/>
              <a:t> </a:t>
            </a:r>
            <a:r>
              <a:rPr lang="en-GB" sz="3200" b="1" dirty="0" err="1"/>
              <a:t>ysgrifenedig</a:t>
            </a:r>
            <a:r>
              <a:rPr lang="en-GB" sz="3200" b="1" dirty="0"/>
              <a:t> </a:t>
            </a:r>
            <a:br>
              <a:rPr lang="en-GB" sz="3200" b="1" dirty="0"/>
            </a:br>
            <a:r>
              <a:rPr lang="en-GB" sz="3200" b="1" dirty="0">
                <a:solidFill>
                  <a:schemeClr val="accent6">
                    <a:lumMod val="75000"/>
                  </a:schemeClr>
                </a:solidFill>
              </a:rPr>
              <a:t>Written Assignment</a:t>
            </a:r>
          </a:p>
        </p:txBody>
      </p:sp>
      <p:sp>
        <p:nvSpPr>
          <p:cNvPr id="23554" name="Rectangle 4"/>
          <p:cNvSpPr>
            <a:spLocks noGrp="1" noChangeArrowheads="1"/>
          </p:cNvSpPr>
          <p:nvPr>
            <p:ph sz="half" idx="1"/>
          </p:nvPr>
        </p:nvSpPr>
        <p:spPr>
          <a:xfrm>
            <a:off x="838200" y="1825625"/>
            <a:ext cx="5181600" cy="3189376"/>
          </a:xfrm>
        </p:spPr>
        <p:txBody>
          <a:bodyPr>
            <a:normAutofit/>
          </a:bodyPr>
          <a:lstStyle/>
          <a:p>
            <a:r>
              <a:rPr lang="en-GB" sz="2400" dirty="0"/>
              <a:t>Portffolio o </a:t>
            </a:r>
            <a:r>
              <a:rPr lang="en-GB" sz="2400" dirty="0" err="1"/>
              <a:t>Weithgareddau</a:t>
            </a:r>
            <a:r>
              <a:rPr lang="en-GB" sz="2400" dirty="0"/>
              <a:t> 1500 o </a:t>
            </a:r>
            <a:r>
              <a:rPr lang="en-GB" sz="2400" dirty="0" err="1"/>
              <a:t>eiriau</a:t>
            </a:r>
            <a:r>
              <a:rPr lang="en-GB" sz="2400" dirty="0"/>
              <a:t> </a:t>
            </a:r>
          </a:p>
          <a:p>
            <a:r>
              <a:rPr lang="en-GB" sz="2400" dirty="0"/>
              <a:t>Dyddiad </a:t>
            </a:r>
            <a:r>
              <a:rPr lang="en-GB" sz="2400" dirty="0" err="1"/>
              <a:t>cyflwyno</a:t>
            </a:r>
            <a:r>
              <a:rPr lang="en-GB" sz="2400" dirty="0"/>
              <a:t>: 18/01/24</a:t>
            </a:r>
          </a:p>
          <a:p>
            <a:r>
              <a:rPr lang="en-GB" sz="2400" dirty="0"/>
              <a:t>Dyddiad Marc </a:t>
            </a:r>
            <a:r>
              <a:rPr lang="en-GB" sz="2400" dirty="0" err="1"/>
              <a:t>Dros</a:t>
            </a:r>
            <a:r>
              <a:rPr lang="en-GB" sz="2400" dirty="0"/>
              <a:t> Dro ac </a:t>
            </a:r>
            <a:r>
              <a:rPr lang="en-GB" sz="2400" dirty="0" err="1"/>
              <a:t>Adborth</a:t>
            </a:r>
            <a:r>
              <a:rPr lang="en-GB" sz="2400" dirty="0"/>
              <a:t>: 15/02/24</a:t>
            </a:r>
            <a:endParaRPr lang="en-GB" sz="2000" dirty="0"/>
          </a:p>
        </p:txBody>
      </p:sp>
      <p:sp>
        <p:nvSpPr>
          <p:cNvPr id="23555" name="Rectangle 5"/>
          <p:cNvSpPr>
            <a:spLocks noGrp="1" noChangeArrowheads="1"/>
          </p:cNvSpPr>
          <p:nvPr>
            <p:ph sz="half" idx="2"/>
          </p:nvPr>
        </p:nvSpPr>
        <p:spPr>
          <a:xfrm>
            <a:off x="6172200" y="1825625"/>
            <a:ext cx="5368550" cy="3189376"/>
          </a:xfrm>
        </p:spPr>
        <p:txBody>
          <a:bodyPr>
            <a:normAutofit/>
          </a:bodyPr>
          <a:lstStyle/>
          <a:p>
            <a:r>
              <a:rPr lang="en-GB" sz="2400" dirty="0">
                <a:solidFill>
                  <a:schemeClr val="accent6">
                    <a:lumMod val="75000"/>
                  </a:schemeClr>
                </a:solidFill>
              </a:rPr>
              <a:t>1500-word Portfolio of Activities </a:t>
            </a:r>
          </a:p>
          <a:p>
            <a:r>
              <a:rPr lang="en-GB" sz="2400" dirty="0">
                <a:solidFill>
                  <a:schemeClr val="accent6">
                    <a:lumMod val="75000"/>
                  </a:schemeClr>
                </a:solidFill>
              </a:rPr>
              <a:t>Date for submission:</a:t>
            </a:r>
            <a:r>
              <a:rPr lang="en-GB" dirty="0">
                <a:solidFill>
                  <a:schemeClr val="accent6">
                    <a:lumMod val="75000"/>
                  </a:schemeClr>
                </a:solidFill>
              </a:rPr>
              <a:t> </a:t>
            </a:r>
            <a:r>
              <a:rPr lang="en-GB" sz="2400" dirty="0">
                <a:solidFill>
                  <a:schemeClr val="accent6">
                    <a:lumMod val="75000"/>
                  </a:schemeClr>
                </a:solidFill>
              </a:rPr>
              <a:t>18/01/24</a:t>
            </a:r>
          </a:p>
          <a:p>
            <a:r>
              <a:rPr lang="en-GB" sz="2400" dirty="0">
                <a:solidFill>
                  <a:schemeClr val="accent6">
                    <a:lumMod val="75000"/>
                  </a:schemeClr>
                </a:solidFill>
              </a:rPr>
              <a:t>Provisional Grade and Feedback Date: 15/02/24</a:t>
            </a:r>
          </a:p>
        </p:txBody>
      </p:sp>
    </p:spTree>
    <p:extLst>
      <p:ext uri="{BB962C8B-B14F-4D97-AF65-F5344CB8AC3E}">
        <p14:creationId xmlns:p14="http://schemas.microsoft.com/office/powerpoint/2010/main" val="672019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6DC50CD-DC71-C698-A126-D75223977554}"/>
              </a:ext>
            </a:extLst>
          </p:cNvPr>
          <p:cNvSpPr>
            <a:spLocks noGrp="1"/>
          </p:cNvSpPr>
          <p:nvPr>
            <p:ph type="title"/>
          </p:nvPr>
        </p:nvSpPr>
        <p:spPr/>
        <p:txBody>
          <a:bodyPr>
            <a:normAutofit/>
          </a:bodyPr>
          <a:lstStyle/>
          <a:p>
            <a:r>
              <a:rPr lang="en-GB" b="1" dirty="0">
                <a:solidFill>
                  <a:schemeClr val="accent6">
                    <a:lumMod val="75000"/>
                  </a:schemeClr>
                </a:solidFill>
                <a:latin typeface="+mn-lt"/>
              </a:rPr>
              <a:t>The portfolio of activities will include the following:</a:t>
            </a:r>
            <a:endParaRPr lang="en-GB" dirty="0"/>
          </a:p>
        </p:txBody>
      </p:sp>
      <p:sp>
        <p:nvSpPr>
          <p:cNvPr id="6" name="Content Placeholder 5">
            <a:extLst>
              <a:ext uri="{FF2B5EF4-FFF2-40B4-BE49-F238E27FC236}">
                <a16:creationId xmlns:a16="http://schemas.microsoft.com/office/drawing/2014/main" id="{15CD035C-24AF-B3D1-3F74-8A0DD3D47D51}"/>
              </a:ext>
            </a:extLst>
          </p:cNvPr>
          <p:cNvSpPr>
            <a:spLocks noGrp="1"/>
          </p:cNvSpPr>
          <p:nvPr>
            <p:ph idx="1"/>
          </p:nvPr>
        </p:nvSpPr>
        <p:spPr/>
        <p:txBody>
          <a:bodyPr/>
          <a:lstStyle/>
          <a:p>
            <a:pPr algn="just"/>
            <a:endParaRPr lang="en-GB" b="1" dirty="0">
              <a:latin typeface="Century Gothic" panose="020B0502020202020204" pitchFamily="34" charset="0"/>
            </a:endParaRPr>
          </a:p>
          <a:p>
            <a:pPr algn="just"/>
            <a:r>
              <a:rPr lang="en-GB" sz="2400" dirty="0">
                <a:solidFill>
                  <a:schemeClr val="accent6">
                    <a:lumMod val="75000"/>
                  </a:schemeClr>
                </a:solidFill>
                <a:latin typeface="+mj-lt"/>
              </a:rPr>
              <a:t>Part 1- Re-write a passage of text in appropriate academic language</a:t>
            </a:r>
          </a:p>
          <a:p>
            <a:pPr algn="just"/>
            <a:r>
              <a:rPr lang="en-GB" sz="2400" dirty="0">
                <a:solidFill>
                  <a:schemeClr val="accent6">
                    <a:lumMod val="75000"/>
                  </a:schemeClr>
                </a:solidFill>
                <a:latin typeface="+mj-lt"/>
              </a:rPr>
              <a:t>Part 2a – Re-write a passage of text with appropriate citations and references</a:t>
            </a:r>
          </a:p>
          <a:p>
            <a:pPr algn="just"/>
            <a:r>
              <a:rPr lang="en-GB" sz="2400" dirty="0">
                <a:solidFill>
                  <a:schemeClr val="accent6">
                    <a:lumMod val="75000"/>
                  </a:schemeClr>
                </a:solidFill>
                <a:latin typeface="+mj-lt"/>
              </a:rPr>
              <a:t>Part 2b – Answer five questions on academic referencing</a:t>
            </a:r>
          </a:p>
          <a:p>
            <a:pPr algn="just"/>
            <a:r>
              <a:rPr lang="en-GB" sz="2400" dirty="0">
                <a:solidFill>
                  <a:schemeClr val="accent6">
                    <a:lumMod val="75000"/>
                  </a:schemeClr>
                </a:solidFill>
                <a:latin typeface="+mj-lt"/>
              </a:rPr>
              <a:t>Part 3 – Write a critical response to an academic article</a:t>
            </a:r>
          </a:p>
          <a:p>
            <a:pPr algn="just"/>
            <a:endParaRPr lang="en-GB" sz="2400" dirty="0">
              <a:solidFill>
                <a:schemeClr val="accent6">
                  <a:lumMod val="75000"/>
                </a:schemeClr>
              </a:solidFill>
              <a:latin typeface="+mj-lt"/>
            </a:endParaRPr>
          </a:p>
          <a:p>
            <a:pPr marL="0" indent="0" algn="just">
              <a:buNone/>
            </a:pPr>
            <a:r>
              <a:rPr lang="en-GB" sz="2400" b="1" dirty="0">
                <a:solidFill>
                  <a:schemeClr val="accent6">
                    <a:lumMod val="75000"/>
                  </a:schemeClr>
                </a:solidFill>
                <a:latin typeface="+mj-lt"/>
              </a:rPr>
              <a:t>See Moodle for the Portfolio of Activities’ tasks</a:t>
            </a:r>
          </a:p>
        </p:txBody>
      </p:sp>
    </p:spTree>
    <p:extLst>
      <p:ext uri="{BB962C8B-B14F-4D97-AF65-F5344CB8AC3E}">
        <p14:creationId xmlns:p14="http://schemas.microsoft.com/office/powerpoint/2010/main" val="2939545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p:txBody>
          <a:bodyPr>
            <a:normAutofit/>
          </a:bodyPr>
          <a:lstStyle/>
          <a:p>
            <a:r>
              <a:rPr lang="en-GB" sz="3200" b="1" dirty="0"/>
              <a:t>Cyflwyniad seminar – 10 </a:t>
            </a:r>
            <a:r>
              <a:rPr lang="en-GB" sz="3200" b="1" dirty="0" err="1"/>
              <a:t>munud</a:t>
            </a:r>
            <a:br>
              <a:rPr lang="en-GB" sz="3200" b="1" i="1" dirty="0"/>
            </a:br>
            <a:r>
              <a:rPr lang="en-GB" sz="3200" b="1" dirty="0">
                <a:solidFill>
                  <a:schemeClr val="accent6">
                    <a:lumMod val="75000"/>
                  </a:schemeClr>
                </a:solidFill>
              </a:rPr>
              <a:t>Individual Seminar Presentation – 10 </a:t>
            </a:r>
            <a:r>
              <a:rPr lang="en-GB" sz="3200" b="1" dirty="0" err="1">
                <a:solidFill>
                  <a:schemeClr val="accent6">
                    <a:lumMod val="75000"/>
                  </a:schemeClr>
                </a:solidFill>
              </a:rPr>
              <a:t>mins</a:t>
            </a:r>
            <a:r>
              <a:rPr lang="en-GB" sz="3200" b="1" dirty="0">
                <a:solidFill>
                  <a:schemeClr val="accent6">
                    <a:lumMod val="75000"/>
                  </a:schemeClr>
                </a:solidFill>
              </a:rPr>
              <a:t> </a:t>
            </a:r>
          </a:p>
        </p:txBody>
      </p:sp>
      <p:sp>
        <p:nvSpPr>
          <p:cNvPr id="25603" name="Content Placeholder 6"/>
          <p:cNvSpPr>
            <a:spLocks noGrp="1"/>
          </p:cNvSpPr>
          <p:nvPr>
            <p:ph idx="1"/>
          </p:nvPr>
        </p:nvSpPr>
        <p:spPr/>
        <p:txBody>
          <a:bodyPr>
            <a:normAutofit/>
          </a:bodyPr>
          <a:lstStyle/>
          <a:p>
            <a:pPr marL="68580" indent="0" algn="just">
              <a:lnSpc>
                <a:spcPct val="80000"/>
              </a:lnSpc>
              <a:buNone/>
            </a:pPr>
            <a:r>
              <a:rPr lang="en-GB" sz="2400" dirty="0">
                <a:solidFill>
                  <a:schemeClr val="accent6">
                    <a:lumMod val="75000"/>
                  </a:schemeClr>
                </a:solidFill>
              </a:rPr>
              <a:t>Choose 3 study skills that you feel are important for future employability, and discuss how these can be transferred to a youth work setting. Discuss why they are important skills for the workplace.  Include action points for further personal development.</a:t>
            </a:r>
          </a:p>
          <a:p>
            <a:pPr marL="68580" indent="0" algn="just">
              <a:lnSpc>
                <a:spcPct val="80000"/>
              </a:lnSpc>
              <a:buNone/>
            </a:pPr>
            <a:endParaRPr lang="en-GB" dirty="0"/>
          </a:p>
          <a:p>
            <a:pPr eaLnBrk="1" hangingPunct="1">
              <a:lnSpc>
                <a:spcPct val="80000"/>
              </a:lnSpc>
            </a:pPr>
            <a:r>
              <a:rPr lang="en-GB" sz="2400" dirty="0"/>
              <a:t>Dyddiad/</a:t>
            </a:r>
            <a:r>
              <a:rPr lang="en-GB" sz="2400" dirty="0">
                <a:solidFill>
                  <a:schemeClr val="accent6">
                    <a:lumMod val="75000"/>
                  </a:schemeClr>
                </a:solidFill>
              </a:rPr>
              <a:t>Date</a:t>
            </a:r>
          </a:p>
          <a:p>
            <a:pPr lvl="1">
              <a:lnSpc>
                <a:spcPct val="80000"/>
              </a:lnSpc>
            </a:pPr>
            <a:r>
              <a:rPr lang="en-GB" sz="2000" dirty="0"/>
              <a:t>07/12/23</a:t>
            </a:r>
          </a:p>
          <a:p>
            <a:pPr marL="457207" lvl="1" indent="0">
              <a:lnSpc>
                <a:spcPct val="80000"/>
              </a:lnSpc>
              <a:buNone/>
            </a:pPr>
            <a:endParaRPr lang="en-GB" sz="2000" dirty="0"/>
          </a:p>
          <a:p>
            <a:pPr>
              <a:lnSpc>
                <a:spcPct val="80000"/>
              </a:lnSpc>
            </a:pPr>
            <a:r>
              <a:rPr lang="en-GB" sz="2400" dirty="0"/>
              <a:t>Dyddiad Marc </a:t>
            </a:r>
            <a:r>
              <a:rPr lang="en-GB" sz="2400" dirty="0" err="1"/>
              <a:t>Dros</a:t>
            </a:r>
            <a:r>
              <a:rPr lang="en-GB" sz="2400" dirty="0"/>
              <a:t> </a:t>
            </a:r>
            <a:r>
              <a:rPr lang="en-GB" sz="2400" dirty="0" err="1"/>
              <a:t>Dro</a:t>
            </a:r>
            <a:r>
              <a:rPr lang="en-GB" sz="2400" dirty="0"/>
              <a:t> ac </a:t>
            </a:r>
            <a:r>
              <a:rPr lang="en-GB" sz="2400" dirty="0" err="1"/>
              <a:t>Adborth</a:t>
            </a:r>
            <a:r>
              <a:rPr lang="en-GB" sz="2400" dirty="0"/>
              <a:t>/</a:t>
            </a:r>
            <a:r>
              <a:rPr lang="en-GB" sz="2400" dirty="0">
                <a:solidFill>
                  <a:schemeClr val="accent6">
                    <a:lumMod val="75000"/>
                  </a:schemeClr>
                </a:solidFill>
              </a:rPr>
              <a:t>Provisional Grade and Feedback Date</a:t>
            </a:r>
          </a:p>
          <a:p>
            <a:pPr lvl="1">
              <a:lnSpc>
                <a:spcPct val="80000"/>
              </a:lnSpc>
            </a:pPr>
            <a:r>
              <a:rPr lang="en-GB" sz="2000" dirty="0"/>
              <a:t>25/01/23 </a:t>
            </a:r>
            <a:r>
              <a:rPr lang="en-GB" sz="2000" dirty="0">
                <a:solidFill>
                  <a:schemeClr val="accent6">
                    <a:lumMod val="75000"/>
                  </a:schemeClr>
                </a:solidFill>
              </a:rPr>
              <a:t>(20 working days from the submission date)</a:t>
            </a:r>
            <a:r>
              <a:rPr lang="en-GB" sz="1100" dirty="0">
                <a:solidFill>
                  <a:schemeClr val="accent6">
                    <a:lumMod val="75000"/>
                  </a:schemeClr>
                </a:solidFill>
              </a:rPr>
              <a:t>                                         </a:t>
            </a:r>
          </a:p>
          <a:p>
            <a:endParaRPr lang="en-GB" dirty="0"/>
          </a:p>
        </p:txBody>
      </p:sp>
      <p:sp>
        <p:nvSpPr>
          <p:cNvPr id="25602" name="Rectangle 3"/>
          <p:cNvSpPr>
            <a:spLocks noGrp="1" noChangeArrowheads="1"/>
          </p:cNvSpPr>
          <p:nvPr>
            <p:ph type="body" idx="4294967295"/>
          </p:nvPr>
        </p:nvSpPr>
        <p:spPr>
          <a:xfrm>
            <a:off x="0" y="1681163"/>
            <a:ext cx="5157788" cy="823912"/>
          </a:xfrm>
        </p:spPr>
        <p:txBody>
          <a:bodyPr>
            <a:normAutofit/>
          </a:bodyPr>
          <a:lstStyle/>
          <a:p>
            <a:pPr lvl="4" eaLnBrk="1" hangingPunct="1">
              <a:lnSpc>
                <a:spcPct val="80000"/>
              </a:lnSpc>
            </a:pPr>
            <a:r>
              <a:rPr lang="en-GB" sz="1300"/>
              <a:t>				</a:t>
            </a:r>
          </a:p>
        </p:txBody>
      </p:sp>
      <p:sp>
        <p:nvSpPr>
          <p:cNvPr id="25604" name="Text Placeholder 7"/>
          <p:cNvSpPr>
            <a:spLocks noGrp="1"/>
          </p:cNvSpPr>
          <p:nvPr>
            <p:ph type="body" sz="quarter" idx="4294967295"/>
          </p:nvPr>
        </p:nvSpPr>
        <p:spPr>
          <a:xfrm>
            <a:off x="8434388" y="1535113"/>
            <a:ext cx="3757612" cy="893762"/>
          </a:xfrm>
        </p:spPr>
        <p:txBody>
          <a:bodyPr/>
          <a:lstStyle/>
          <a:p>
            <a:endParaRPr lang="en-GB" sz="1800" b="0" dirty="0"/>
          </a:p>
          <a:p>
            <a:endParaRPr lang="en-GB" dirty="0"/>
          </a:p>
        </p:txBody>
      </p:sp>
      <p:sp>
        <p:nvSpPr>
          <p:cNvPr id="25605" name="Content Placeholder 8"/>
          <p:cNvSpPr>
            <a:spLocks noGrp="1"/>
          </p:cNvSpPr>
          <p:nvPr>
            <p:ph sz="quarter" idx="4294967295"/>
          </p:nvPr>
        </p:nvSpPr>
        <p:spPr>
          <a:xfrm rot="10800000" flipV="1">
            <a:off x="8150225" y="6126163"/>
            <a:ext cx="4041775" cy="398462"/>
          </a:xfrm>
        </p:spPr>
        <p:txBody>
          <a:bodyPr>
            <a:normAutofit/>
          </a:bodyPr>
          <a:lstStyle/>
          <a:p>
            <a:pPr>
              <a:lnSpc>
                <a:spcPct val="80000"/>
              </a:lnSpc>
            </a:pPr>
            <a:endParaRPr lang="en-GB" sz="1600" dirty="0"/>
          </a:p>
          <a:p>
            <a:pPr>
              <a:lnSpc>
                <a:spcPct val="80000"/>
              </a:lnSpc>
              <a:buFontTx/>
              <a:buNone/>
            </a:pPr>
            <a:endParaRPr lang="cy-GB" sz="1600" dirty="0"/>
          </a:p>
          <a:p>
            <a:pPr>
              <a:lnSpc>
                <a:spcPct val="80000"/>
              </a:lnSpc>
              <a:buFont typeface="Wingdings" pitchFamily="-72" charset="2"/>
              <a:buNone/>
            </a:pPr>
            <a:endParaRPr lang="cy-GB"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p:txBody>
          <a:bodyPr>
            <a:normAutofit/>
          </a:bodyPr>
          <a:lstStyle/>
          <a:p>
            <a:r>
              <a:rPr lang="en-GB" sz="3200" b="1" dirty="0" err="1"/>
              <a:t>Gweithgaredd</a:t>
            </a:r>
            <a:r>
              <a:rPr lang="en-GB" sz="3200" b="1" dirty="0"/>
              <a:t> Grŵp </a:t>
            </a:r>
            <a:br>
              <a:rPr lang="en-GB" sz="3200" b="1" dirty="0"/>
            </a:br>
            <a:r>
              <a:rPr lang="en-GB" sz="3200" b="1" dirty="0">
                <a:solidFill>
                  <a:schemeClr val="accent6">
                    <a:lumMod val="75000"/>
                  </a:schemeClr>
                </a:solidFill>
              </a:rPr>
              <a:t>Group Activity</a:t>
            </a:r>
            <a:endParaRPr lang="en-GB" sz="3200" dirty="0">
              <a:solidFill>
                <a:schemeClr val="accent6">
                  <a:lumMod val="75000"/>
                </a:schemeClr>
              </a:solidFill>
            </a:endParaRPr>
          </a:p>
        </p:txBody>
      </p:sp>
      <p:sp>
        <p:nvSpPr>
          <p:cNvPr id="41986" name="Rectangle 4"/>
          <p:cNvSpPr>
            <a:spLocks noGrp="1" noChangeArrowheads="1"/>
          </p:cNvSpPr>
          <p:nvPr>
            <p:ph sz="half" idx="1"/>
          </p:nvPr>
        </p:nvSpPr>
        <p:spPr/>
        <p:txBody>
          <a:bodyPr/>
          <a:lstStyle/>
          <a:p>
            <a:r>
              <a:rPr lang="en-GB" sz="2500" dirty="0" err="1"/>
              <a:t>Nodwch</a:t>
            </a:r>
            <a:r>
              <a:rPr lang="en-GB" sz="2500" dirty="0"/>
              <a:t> y </a:t>
            </a:r>
            <a:r>
              <a:rPr lang="en-GB" sz="2500" dirty="0" err="1"/>
              <a:t>Sgiliau</a:t>
            </a:r>
            <a:r>
              <a:rPr lang="en-GB" sz="2500" dirty="0"/>
              <a:t> </a:t>
            </a:r>
            <a:r>
              <a:rPr lang="en-GB" sz="2500" dirty="0" err="1"/>
              <a:t>Dysgu</a:t>
            </a:r>
            <a:r>
              <a:rPr lang="en-GB" sz="2500" dirty="0"/>
              <a:t> </a:t>
            </a:r>
            <a:r>
              <a:rPr lang="en-GB" sz="2500" dirty="0" err="1"/>
              <a:t>mae’u</a:t>
            </a:r>
            <a:r>
              <a:rPr lang="en-GB" sz="2500" dirty="0"/>
              <a:t> </a:t>
            </a:r>
            <a:r>
              <a:rPr lang="en-GB" sz="2500" dirty="0" err="1"/>
              <a:t>hangen</a:t>
            </a:r>
            <a:r>
              <a:rPr lang="en-GB" sz="2500" dirty="0"/>
              <a:t> </a:t>
            </a:r>
            <a:r>
              <a:rPr lang="en-GB" sz="2500" dirty="0" err="1"/>
              <a:t>arnoch</a:t>
            </a:r>
            <a:r>
              <a:rPr lang="en-GB" sz="2500" dirty="0"/>
              <a:t> chi </a:t>
            </a:r>
            <a:r>
              <a:rPr lang="en-GB" sz="2500" dirty="0" err="1"/>
              <a:t>ar</a:t>
            </a:r>
            <a:r>
              <a:rPr lang="en-GB" sz="2500" dirty="0"/>
              <a:t> </a:t>
            </a:r>
            <a:r>
              <a:rPr lang="en-GB" sz="2500" dirty="0" err="1"/>
              <a:t>lefel</a:t>
            </a:r>
            <a:r>
              <a:rPr lang="en-GB" sz="2500" dirty="0"/>
              <a:t> AU</a:t>
            </a:r>
          </a:p>
          <a:p>
            <a:endParaRPr lang="en-GB" sz="2500" dirty="0"/>
          </a:p>
          <a:p>
            <a:r>
              <a:rPr lang="en-GB" sz="2500" dirty="0" err="1"/>
              <a:t>Trafodaeth</a:t>
            </a:r>
            <a:r>
              <a:rPr lang="en-GB" sz="2500" dirty="0"/>
              <a:t> ac </a:t>
            </a:r>
            <a:r>
              <a:rPr lang="en-GB" sz="2500" dirty="0" err="1"/>
              <a:t>adborth</a:t>
            </a:r>
            <a:endParaRPr lang="en-GB" sz="2500" dirty="0"/>
          </a:p>
          <a:p>
            <a:pPr marL="68580" indent="0">
              <a:buNone/>
            </a:pPr>
            <a:endParaRPr lang="en-GB" sz="2500" dirty="0"/>
          </a:p>
        </p:txBody>
      </p:sp>
      <p:sp>
        <p:nvSpPr>
          <p:cNvPr id="41987" name="Rectangle 5"/>
          <p:cNvSpPr>
            <a:spLocks noGrp="1" noChangeArrowheads="1"/>
          </p:cNvSpPr>
          <p:nvPr>
            <p:ph sz="half" idx="2"/>
          </p:nvPr>
        </p:nvSpPr>
        <p:spPr/>
        <p:txBody>
          <a:bodyPr>
            <a:normAutofit/>
          </a:bodyPr>
          <a:lstStyle/>
          <a:p>
            <a:r>
              <a:rPr lang="en-GB" sz="2500" dirty="0">
                <a:solidFill>
                  <a:schemeClr val="accent6">
                    <a:lumMod val="75000"/>
                  </a:schemeClr>
                </a:solidFill>
              </a:rPr>
              <a:t>Identify the Learning Skills you need at HE level</a:t>
            </a:r>
          </a:p>
          <a:p>
            <a:endParaRPr lang="en-GB" sz="2500" dirty="0">
              <a:solidFill>
                <a:schemeClr val="accent6">
                  <a:lumMod val="75000"/>
                </a:schemeClr>
              </a:solidFill>
            </a:endParaRPr>
          </a:p>
          <a:p>
            <a:r>
              <a:rPr lang="en-GB" sz="2500" dirty="0">
                <a:solidFill>
                  <a:schemeClr val="accent6">
                    <a:lumMod val="75000"/>
                  </a:schemeClr>
                </a:solidFill>
              </a:rPr>
              <a:t>Discussion and feedback</a:t>
            </a:r>
          </a:p>
          <a:p>
            <a:pPr eaLnBrk="1" hangingPunct="1"/>
            <a:endParaRPr lang="en-GB" sz="2500" dirty="0"/>
          </a:p>
        </p:txBody>
      </p:sp>
    </p:spTree>
    <p:extLst>
      <p:ext uri="{BB962C8B-B14F-4D97-AF65-F5344CB8AC3E}">
        <p14:creationId xmlns:p14="http://schemas.microsoft.com/office/powerpoint/2010/main" val="30787909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p:txBody>
          <a:bodyPr>
            <a:normAutofit fontScale="90000"/>
          </a:bodyPr>
          <a:lstStyle/>
          <a:p>
            <a:br>
              <a:rPr lang="en-GB" sz="3200" b="1" dirty="0"/>
            </a:br>
            <a:r>
              <a:rPr lang="en-GB" sz="3200" b="1" dirty="0" err="1"/>
              <a:t>Gweithgaredd</a:t>
            </a:r>
            <a:r>
              <a:rPr lang="en-GB" sz="3200" b="1" dirty="0"/>
              <a:t> Grŵp</a:t>
            </a:r>
            <a:br>
              <a:rPr lang="en-GB" sz="3200" b="1" dirty="0"/>
            </a:br>
            <a:r>
              <a:rPr lang="en-GB" sz="3200" b="1" dirty="0">
                <a:solidFill>
                  <a:schemeClr val="accent6">
                    <a:lumMod val="75000"/>
                  </a:schemeClr>
                </a:solidFill>
              </a:rPr>
              <a:t>Group Activity</a:t>
            </a:r>
          </a:p>
        </p:txBody>
      </p:sp>
      <p:sp>
        <p:nvSpPr>
          <p:cNvPr id="43010" name="Rectangle 4"/>
          <p:cNvSpPr>
            <a:spLocks noGrp="1" noChangeArrowheads="1"/>
          </p:cNvSpPr>
          <p:nvPr>
            <p:ph sz="half" idx="1"/>
          </p:nvPr>
        </p:nvSpPr>
        <p:spPr/>
        <p:txBody>
          <a:bodyPr>
            <a:normAutofit/>
          </a:bodyPr>
          <a:lstStyle/>
          <a:p>
            <a:r>
              <a:rPr lang="en-GB" sz="2500" i="1" dirty="0"/>
              <a:t>S</a:t>
            </a:r>
            <a:r>
              <a:rPr lang="en-GB" sz="2500" dirty="0"/>
              <a:t>ut </a:t>
            </a:r>
            <a:r>
              <a:rPr lang="en-GB" sz="2500" dirty="0" err="1"/>
              <a:t>gellid</a:t>
            </a:r>
            <a:r>
              <a:rPr lang="en-GB" sz="2500" dirty="0"/>
              <a:t> </a:t>
            </a:r>
            <a:r>
              <a:rPr lang="en-GB" sz="2500" dirty="0" err="1"/>
              <a:t>datblygu</a:t>
            </a:r>
            <a:r>
              <a:rPr lang="en-GB" sz="2500" dirty="0"/>
              <a:t> </a:t>
            </a:r>
            <a:r>
              <a:rPr lang="en-GB" sz="2500" dirty="0" err="1"/>
              <a:t>neu</a:t>
            </a:r>
            <a:r>
              <a:rPr lang="en-GB" sz="2500" dirty="0"/>
              <a:t> </a:t>
            </a:r>
            <a:r>
              <a:rPr lang="en-GB" sz="2500" dirty="0" err="1"/>
              <a:t>wella</a:t>
            </a:r>
            <a:r>
              <a:rPr lang="en-GB" sz="2500" dirty="0"/>
              <a:t> </a:t>
            </a:r>
            <a:r>
              <a:rPr lang="en-GB" sz="2500" dirty="0" err="1"/>
              <a:t>rhai</a:t>
            </a:r>
            <a:r>
              <a:rPr lang="en-GB" sz="2500" dirty="0"/>
              <a:t> </a:t>
            </a:r>
            <a:r>
              <a:rPr lang="en-GB" sz="2500" dirty="0" err="1"/>
              <a:t>o’r</a:t>
            </a:r>
            <a:r>
              <a:rPr lang="en-GB" sz="2500" dirty="0"/>
              <a:t> </a:t>
            </a:r>
            <a:r>
              <a:rPr lang="en-GB" sz="2500" dirty="0" err="1"/>
              <a:t>sgiliau</a:t>
            </a:r>
            <a:r>
              <a:rPr lang="en-GB" sz="2500" dirty="0"/>
              <a:t> </a:t>
            </a:r>
            <a:r>
              <a:rPr lang="en-GB" sz="2500" dirty="0" err="1"/>
              <a:t>hyn</a:t>
            </a:r>
            <a:r>
              <a:rPr lang="en-GB" sz="2500" dirty="0"/>
              <a:t>?</a:t>
            </a:r>
          </a:p>
          <a:p>
            <a:pPr>
              <a:buNone/>
            </a:pPr>
            <a:r>
              <a:rPr lang="en-GB" sz="2500" dirty="0"/>
              <a:t> </a:t>
            </a:r>
          </a:p>
          <a:p>
            <a:r>
              <a:rPr lang="en-GB" sz="2500" dirty="0" err="1"/>
              <a:t>Trafodaeth</a:t>
            </a:r>
            <a:r>
              <a:rPr lang="en-GB" sz="2500" dirty="0"/>
              <a:t> ac </a:t>
            </a:r>
            <a:r>
              <a:rPr lang="en-GB" sz="2500" dirty="0" err="1"/>
              <a:t>adborth</a:t>
            </a:r>
            <a:r>
              <a:rPr lang="en-GB" sz="2500" dirty="0"/>
              <a:t> </a:t>
            </a:r>
          </a:p>
          <a:p>
            <a:endParaRPr lang="en-GB" sz="2500" dirty="0"/>
          </a:p>
        </p:txBody>
      </p:sp>
      <p:sp>
        <p:nvSpPr>
          <p:cNvPr id="43011" name="Rectangle 5"/>
          <p:cNvSpPr>
            <a:spLocks noGrp="1" noChangeArrowheads="1"/>
          </p:cNvSpPr>
          <p:nvPr>
            <p:ph sz="half" idx="2"/>
          </p:nvPr>
        </p:nvSpPr>
        <p:spPr/>
        <p:txBody>
          <a:bodyPr>
            <a:normAutofit/>
          </a:bodyPr>
          <a:lstStyle/>
          <a:p>
            <a:r>
              <a:rPr lang="en-GB" sz="2500" dirty="0">
                <a:solidFill>
                  <a:schemeClr val="accent6">
                    <a:lumMod val="75000"/>
                  </a:schemeClr>
                </a:solidFill>
              </a:rPr>
              <a:t>How could some of these skills be developed or improved?</a:t>
            </a:r>
          </a:p>
          <a:p>
            <a:endParaRPr lang="en-GB" sz="2500" dirty="0">
              <a:solidFill>
                <a:schemeClr val="accent6">
                  <a:lumMod val="75000"/>
                </a:schemeClr>
              </a:solidFill>
            </a:endParaRPr>
          </a:p>
          <a:p>
            <a:r>
              <a:rPr lang="en-GB" sz="2500" dirty="0">
                <a:solidFill>
                  <a:schemeClr val="accent6">
                    <a:lumMod val="75000"/>
                  </a:schemeClr>
                </a:solidFill>
              </a:rPr>
              <a:t>Discussion and feedback</a:t>
            </a:r>
          </a:p>
          <a:p>
            <a:pPr eaLnBrk="1" hangingPunct="1"/>
            <a:endParaRPr lang="en-GB" sz="2500" dirty="0"/>
          </a:p>
        </p:txBody>
      </p:sp>
    </p:spTree>
    <p:extLst>
      <p:ext uri="{BB962C8B-B14F-4D97-AF65-F5344CB8AC3E}">
        <p14:creationId xmlns:p14="http://schemas.microsoft.com/office/powerpoint/2010/main" val="7990013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Essay Writing Stages</a:t>
            </a:r>
            <a:br>
              <a:rPr lang="en-GB" b="1" dirty="0"/>
            </a:br>
            <a:r>
              <a:rPr lang="en-GB" b="1" dirty="0" err="1">
                <a:solidFill>
                  <a:schemeClr val="accent6">
                    <a:lumMod val="75000"/>
                  </a:schemeClr>
                </a:solidFill>
              </a:rPr>
              <a:t>Camau</a:t>
            </a:r>
            <a:r>
              <a:rPr lang="en-GB" b="1" dirty="0">
                <a:solidFill>
                  <a:schemeClr val="accent6">
                    <a:lumMod val="75000"/>
                  </a:schemeClr>
                </a:solidFill>
              </a:rPr>
              <a:t> </a:t>
            </a:r>
            <a:r>
              <a:rPr lang="en-GB" b="1" dirty="0" err="1">
                <a:solidFill>
                  <a:schemeClr val="accent6">
                    <a:lumMod val="75000"/>
                  </a:schemeClr>
                </a:solidFill>
              </a:rPr>
              <a:t>Ysgrifennu</a:t>
            </a:r>
            <a:r>
              <a:rPr lang="en-GB" b="1" dirty="0">
                <a:solidFill>
                  <a:schemeClr val="accent6">
                    <a:lumMod val="75000"/>
                  </a:schemeClr>
                </a:solidFill>
              </a:rPr>
              <a:t> </a:t>
            </a:r>
            <a:r>
              <a:rPr lang="en-GB" b="1" dirty="0" err="1">
                <a:solidFill>
                  <a:schemeClr val="accent6">
                    <a:lumMod val="75000"/>
                  </a:schemeClr>
                </a:solidFill>
              </a:rPr>
              <a:t>Traethawd</a:t>
            </a:r>
            <a:endParaRPr lang="en-GB" b="1" dirty="0">
              <a:solidFill>
                <a:schemeClr val="accent6">
                  <a:lumMod val="75000"/>
                </a:schemeClr>
              </a:solidFill>
            </a:endParaRPr>
          </a:p>
        </p:txBody>
      </p:sp>
      <p:sp>
        <p:nvSpPr>
          <p:cNvPr id="3" name="Content Placeholder 2"/>
          <p:cNvSpPr>
            <a:spLocks noGrp="1"/>
          </p:cNvSpPr>
          <p:nvPr>
            <p:ph idx="1"/>
          </p:nvPr>
        </p:nvSpPr>
        <p:spPr/>
        <p:txBody>
          <a:bodyPr>
            <a:normAutofit/>
          </a:bodyPr>
          <a:lstStyle/>
          <a:p>
            <a:pPr marL="0" indent="0">
              <a:buNone/>
            </a:pPr>
            <a:r>
              <a:rPr lang="en-GB" sz="2400" dirty="0" err="1"/>
              <a:t>Greetham</a:t>
            </a:r>
            <a:r>
              <a:rPr lang="en-GB" sz="2400" dirty="0"/>
              <a:t> (2001, p.2) believes that for any essay to achieve high marks it is essential to go through five distinct stages:</a:t>
            </a:r>
          </a:p>
          <a:p>
            <a:pPr marL="514350" indent="-514350">
              <a:buFont typeface="+mj-lt"/>
              <a:buAutoNum type="arabicPeriod"/>
            </a:pPr>
            <a:r>
              <a:rPr lang="en-GB" sz="2400" dirty="0"/>
              <a:t>Interpretation of the question</a:t>
            </a:r>
          </a:p>
          <a:p>
            <a:pPr marL="514350" indent="-514350">
              <a:buFont typeface="+mj-lt"/>
              <a:buAutoNum type="arabicPeriod"/>
            </a:pPr>
            <a:r>
              <a:rPr lang="en-GB" sz="2400" dirty="0"/>
              <a:t>Research</a:t>
            </a:r>
          </a:p>
          <a:p>
            <a:pPr marL="514350" indent="-514350">
              <a:buFont typeface="+mj-lt"/>
              <a:buAutoNum type="arabicPeriod"/>
            </a:pPr>
            <a:r>
              <a:rPr lang="en-GB" sz="2400" dirty="0"/>
              <a:t>Planning</a:t>
            </a:r>
          </a:p>
          <a:p>
            <a:pPr marL="514350" indent="-514350">
              <a:buFont typeface="+mj-lt"/>
              <a:buAutoNum type="arabicPeriod"/>
            </a:pPr>
            <a:r>
              <a:rPr lang="en-GB" sz="2400" dirty="0"/>
              <a:t>Writing</a:t>
            </a:r>
          </a:p>
          <a:p>
            <a:pPr marL="514350" indent="-514350">
              <a:buFont typeface="+mj-lt"/>
              <a:buAutoNum type="arabicPeriod"/>
            </a:pPr>
            <a:r>
              <a:rPr lang="en-GB" sz="2400" dirty="0"/>
              <a:t>Revision</a:t>
            </a:r>
          </a:p>
          <a:p>
            <a:pPr marL="0" indent="0">
              <a:buNone/>
            </a:pPr>
            <a:endParaRPr lang="en-GB" sz="2400" dirty="0"/>
          </a:p>
          <a:p>
            <a:pPr marL="0" indent="0">
              <a:buNone/>
            </a:pPr>
            <a:r>
              <a:rPr lang="en-GB" sz="2000" dirty="0" err="1"/>
              <a:t>Greetham</a:t>
            </a:r>
            <a:r>
              <a:rPr lang="en-GB" sz="2000" dirty="0"/>
              <a:t>, G. (2001) </a:t>
            </a:r>
            <a:r>
              <a:rPr lang="en-GB" sz="2000" i="1" dirty="0"/>
              <a:t>How to Write Better Essays</a:t>
            </a:r>
            <a:r>
              <a:rPr lang="en-GB" sz="2000" dirty="0"/>
              <a:t>. Basingstoke: Palgrave. </a:t>
            </a:r>
          </a:p>
          <a:p>
            <a:pPr marL="0" indent="0">
              <a:buNone/>
            </a:pPr>
            <a:endParaRPr lang="en-GB" sz="2400" dirty="0"/>
          </a:p>
        </p:txBody>
      </p:sp>
    </p:spTree>
    <p:extLst>
      <p:ext uri="{BB962C8B-B14F-4D97-AF65-F5344CB8AC3E}">
        <p14:creationId xmlns:p14="http://schemas.microsoft.com/office/powerpoint/2010/main" val="12847647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br>
              <a:rPr lang="en-GB" sz="3200" b="1" dirty="0"/>
            </a:br>
            <a:r>
              <a:rPr lang="en-GB" sz="3200" b="1" dirty="0" err="1"/>
              <a:t>Cymorth</a:t>
            </a:r>
            <a:r>
              <a:rPr lang="en-GB" sz="3200" b="1" dirty="0"/>
              <a:t> </a:t>
            </a:r>
            <a:r>
              <a:rPr lang="en-GB" sz="3200" b="1" dirty="0" err="1"/>
              <a:t>Darllen</a:t>
            </a:r>
            <a:r>
              <a:rPr lang="en-GB" sz="3200" dirty="0"/>
              <a:t> </a:t>
            </a:r>
            <a:br>
              <a:rPr lang="en-GB" sz="3200" dirty="0"/>
            </a:br>
            <a:r>
              <a:rPr lang="en-GB" sz="3200" b="1" dirty="0">
                <a:solidFill>
                  <a:schemeClr val="accent6">
                    <a:lumMod val="75000"/>
                  </a:schemeClr>
                </a:solidFill>
              </a:rPr>
              <a:t>Reading Tips</a:t>
            </a:r>
            <a:endParaRPr lang="en-GB" sz="3200" dirty="0">
              <a:solidFill>
                <a:schemeClr val="accent6">
                  <a:lumMod val="75000"/>
                </a:schemeClr>
              </a:solidFill>
            </a:endParaRPr>
          </a:p>
        </p:txBody>
      </p:sp>
      <p:sp>
        <p:nvSpPr>
          <p:cNvPr id="10244" name="Rectangle 4"/>
          <p:cNvSpPr>
            <a:spLocks noGrp="1" noChangeArrowheads="1"/>
          </p:cNvSpPr>
          <p:nvPr>
            <p:ph sz="half" idx="1"/>
          </p:nvPr>
        </p:nvSpPr>
        <p:spPr/>
        <p:txBody>
          <a:bodyPr/>
          <a:lstStyle/>
          <a:p>
            <a:r>
              <a:rPr lang="en-GB" sz="2500" dirty="0" err="1"/>
              <a:t>Byddwch</a:t>
            </a:r>
            <a:r>
              <a:rPr lang="en-GB" sz="2500" dirty="0"/>
              <a:t> </a:t>
            </a:r>
            <a:r>
              <a:rPr lang="en-GB" sz="2500" dirty="0" err="1"/>
              <a:t>yn</a:t>
            </a:r>
            <a:r>
              <a:rPr lang="en-GB" sz="2500" dirty="0"/>
              <a:t> </a:t>
            </a:r>
            <a:r>
              <a:rPr lang="en-GB" sz="2500" dirty="0" err="1"/>
              <a:t>ddethol</a:t>
            </a:r>
            <a:r>
              <a:rPr lang="en-GB" sz="2500" dirty="0"/>
              <a:t> </a:t>
            </a:r>
            <a:r>
              <a:rPr lang="en-GB" sz="2500" dirty="0" err="1"/>
              <a:t>wrth</a:t>
            </a:r>
            <a:r>
              <a:rPr lang="en-GB" sz="2500" dirty="0"/>
              <a:t> </a:t>
            </a:r>
            <a:r>
              <a:rPr lang="en-GB" sz="2500" dirty="0" err="1"/>
              <a:t>ddarllen</a:t>
            </a:r>
            <a:endParaRPr lang="en-GB" sz="2500" dirty="0"/>
          </a:p>
          <a:p>
            <a:r>
              <a:rPr lang="en-GB" sz="2500" dirty="0"/>
              <a:t>Dewiswch y </a:t>
            </a:r>
            <a:r>
              <a:rPr lang="en-GB" sz="2500" dirty="0" err="1"/>
              <a:t>wybodaeth</a:t>
            </a:r>
            <a:r>
              <a:rPr lang="en-GB" sz="2500" dirty="0"/>
              <a:t> </a:t>
            </a:r>
            <a:r>
              <a:rPr lang="en-GB" sz="2500" dirty="0" err="1"/>
              <a:t>ddiweddaraf</a:t>
            </a:r>
            <a:endParaRPr lang="en-GB" sz="2500" dirty="0"/>
          </a:p>
          <a:p>
            <a:r>
              <a:rPr lang="en-GB" sz="2500" dirty="0"/>
              <a:t>Dewiswch y </a:t>
            </a:r>
            <a:r>
              <a:rPr lang="en-GB" sz="2500" dirty="0" err="1"/>
              <a:t>wybodaeth</a:t>
            </a:r>
            <a:r>
              <a:rPr lang="en-GB" sz="2500" dirty="0"/>
              <a:t> </a:t>
            </a:r>
            <a:r>
              <a:rPr lang="en-GB" sz="2500" dirty="0" err="1"/>
              <a:t>fwyaf</a:t>
            </a:r>
            <a:r>
              <a:rPr lang="en-GB" sz="2500" dirty="0"/>
              <a:t> </a:t>
            </a:r>
            <a:r>
              <a:rPr lang="en-GB" sz="2500" dirty="0" err="1"/>
              <a:t>perthnasol</a:t>
            </a:r>
            <a:endParaRPr lang="en-GB" sz="2500" dirty="0"/>
          </a:p>
          <a:p>
            <a:endParaRPr lang="en-GB" sz="2500" dirty="0"/>
          </a:p>
        </p:txBody>
      </p:sp>
      <p:sp>
        <p:nvSpPr>
          <p:cNvPr id="10245" name="Rectangle 5"/>
          <p:cNvSpPr>
            <a:spLocks noGrp="1" noChangeArrowheads="1"/>
          </p:cNvSpPr>
          <p:nvPr>
            <p:ph sz="half" idx="2"/>
          </p:nvPr>
        </p:nvSpPr>
        <p:spPr/>
        <p:txBody>
          <a:bodyPr/>
          <a:lstStyle/>
          <a:p>
            <a:r>
              <a:rPr lang="en-GB" sz="2500" dirty="0">
                <a:solidFill>
                  <a:schemeClr val="accent6">
                    <a:lumMod val="75000"/>
                  </a:schemeClr>
                </a:solidFill>
              </a:rPr>
              <a:t>Read Selectively</a:t>
            </a:r>
          </a:p>
          <a:p>
            <a:r>
              <a:rPr lang="en-GB" sz="2500" dirty="0">
                <a:solidFill>
                  <a:schemeClr val="accent6">
                    <a:lumMod val="75000"/>
                  </a:schemeClr>
                </a:solidFill>
              </a:rPr>
              <a:t>Select the latest information </a:t>
            </a:r>
          </a:p>
          <a:p>
            <a:r>
              <a:rPr lang="en-GB" sz="2500" dirty="0">
                <a:solidFill>
                  <a:schemeClr val="accent6">
                    <a:lumMod val="75000"/>
                  </a:schemeClr>
                </a:solidFill>
              </a:rPr>
              <a:t>Select the most relevant information</a:t>
            </a:r>
          </a:p>
          <a:p>
            <a:endParaRPr lang="en-GB" sz="25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sz="half" idx="1"/>
          </p:nvPr>
        </p:nvSpPr>
        <p:spPr/>
        <p:txBody>
          <a:bodyPr/>
          <a:lstStyle/>
          <a:p>
            <a:pPr>
              <a:lnSpc>
                <a:spcPct val="80000"/>
              </a:lnSpc>
            </a:pPr>
            <a:r>
              <a:rPr lang="en-GB" sz="2000" dirty="0" err="1"/>
              <a:t>Chwiliwch</a:t>
            </a:r>
            <a:r>
              <a:rPr lang="en-GB" sz="2000" dirty="0"/>
              <a:t> am y </a:t>
            </a:r>
            <a:r>
              <a:rPr lang="en-GB" sz="2000" dirty="0" err="1"/>
              <a:t>wybodaeth</a:t>
            </a:r>
            <a:r>
              <a:rPr lang="en-GB" sz="2000" dirty="0"/>
              <a:t> </a:t>
            </a:r>
            <a:r>
              <a:rPr lang="en-GB" sz="2000" dirty="0" err="1"/>
              <a:t>sydd</a:t>
            </a:r>
            <a:r>
              <a:rPr lang="en-GB" sz="2000" dirty="0"/>
              <a:t> </a:t>
            </a:r>
            <a:r>
              <a:rPr lang="en-GB" sz="2000" dirty="0" err="1"/>
              <a:t>fwyaf</a:t>
            </a:r>
            <a:r>
              <a:rPr lang="en-GB" sz="2000" dirty="0"/>
              <a:t> </a:t>
            </a:r>
            <a:r>
              <a:rPr lang="en-GB" sz="2000" dirty="0" err="1"/>
              <a:t>perthnasol</a:t>
            </a:r>
            <a:r>
              <a:rPr lang="en-GB" sz="2000" dirty="0"/>
              <a:t> </a:t>
            </a:r>
            <a:r>
              <a:rPr lang="en-GB" sz="2000" dirty="0" err="1"/>
              <a:t>i’ch</a:t>
            </a:r>
            <a:r>
              <a:rPr lang="en-GB" sz="2000" dirty="0"/>
              <a:t> </a:t>
            </a:r>
            <a:r>
              <a:rPr lang="en-GB" sz="2000" dirty="0" err="1"/>
              <a:t>aseiniad</a:t>
            </a:r>
            <a:r>
              <a:rPr lang="en-GB" sz="2000" dirty="0"/>
              <a:t>.</a:t>
            </a:r>
          </a:p>
          <a:p>
            <a:pPr>
              <a:lnSpc>
                <a:spcPct val="80000"/>
              </a:lnSpc>
            </a:pPr>
            <a:r>
              <a:rPr lang="en-GB" sz="2000" dirty="0" err="1"/>
              <a:t>Lluniwch</a:t>
            </a:r>
            <a:r>
              <a:rPr lang="en-GB" sz="2000" dirty="0"/>
              <a:t> </a:t>
            </a:r>
            <a:r>
              <a:rPr lang="en-GB" sz="2000" dirty="0" err="1"/>
              <a:t>gynllun</a:t>
            </a:r>
            <a:r>
              <a:rPr lang="en-GB" sz="2000" dirty="0"/>
              <a:t> </a:t>
            </a:r>
            <a:r>
              <a:rPr lang="en-GB" sz="2000" dirty="0" err="1"/>
              <a:t>traethawd</a:t>
            </a:r>
            <a:r>
              <a:rPr lang="en-GB" sz="2000" dirty="0"/>
              <a:t> </a:t>
            </a:r>
            <a:r>
              <a:rPr lang="en-GB" sz="2000" dirty="0" err="1"/>
              <a:t>drafft</a:t>
            </a:r>
            <a:r>
              <a:rPr lang="en-GB" sz="2000" dirty="0"/>
              <a:t> a </a:t>
            </a:r>
            <a:r>
              <a:rPr lang="en-GB" sz="2000" dirty="0" err="1"/>
              <a:t>gweld</a:t>
            </a:r>
            <a:r>
              <a:rPr lang="en-GB" sz="2000" dirty="0"/>
              <a:t> pa </a:t>
            </a:r>
            <a:r>
              <a:rPr lang="en-GB" sz="2000" dirty="0" err="1"/>
              <a:t>wybodaeth</a:t>
            </a:r>
            <a:r>
              <a:rPr lang="en-GB" sz="2000" dirty="0"/>
              <a:t> a </a:t>
            </a:r>
            <a:r>
              <a:rPr lang="en-GB" sz="2000" dirty="0" err="1"/>
              <a:t>gododd</a:t>
            </a:r>
            <a:r>
              <a:rPr lang="en-GB" sz="2000" dirty="0"/>
              <a:t> </a:t>
            </a:r>
            <a:r>
              <a:rPr lang="en-GB" sz="2000" dirty="0" err="1"/>
              <a:t>yn</a:t>
            </a:r>
            <a:r>
              <a:rPr lang="en-GB" sz="2000" dirty="0"/>
              <a:t> y </a:t>
            </a:r>
            <a:r>
              <a:rPr lang="en-GB" sz="2000" dirty="0" err="1"/>
              <a:t>darlithoedd</a:t>
            </a:r>
            <a:r>
              <a:rPr lang="en-GB" sz="2000" dirty="0"/>
              <a:t> </a:t>
            </a:r>
            <a:r>
              <a:rPr lang="en-GB" sz="2000" dirty="0" err="1"/>
              <a:t>a’r</a:t>
            </a:r>
            <a:r>
              <a:rPr lang="en-GB" sz="2000" dirty="0"/>
              <a:t> </a:t>
            </a:r>
            <a:r>
              <a:rPr lang="en-GB" sz="2000" dirty="0" err="1"/>
              <a:t>seminarau</a:t>
            </a:r>
            <a:r>
              <a:rPr lang="en-GB" sz="2000" dirty="0"/>
              <a:t> y </a:t>
            </a:r>
            <a:r>
              <a:rPr lang="en-GB" sz="2000" dirty="0" err="1"/>
              <a:t>bydd</a:t>
            </a:r>
            <a:r>
              <a:rPr lang="en-GB" sz="2000" dirty="0"/>
              <a:t> </a:t>
            </a:r>
            <a:r>
              <a:rPr lang="en-GB" sz="2000" dirty="0" err="1"/>
              <a:t>ei</a:t>
            </a:r>
            <a:r>
              <a:rPr lang="en-GB" sz="2000" dirty="0"/>
              <a:t> </a:t>
            </a:r>
            <a:r>
              <a:rPr lang="en-GB" sz="2000" dirty="0" err="1"/>
              <a:t>hangen</a:t>
            </a:r>
            <a:r>
              <a:rPr lang="en-GB" sz="2000" dirty="0"/>
              <a:t> </a:t>
            </a:r>
            <a:r>
              <a:rPr lang="en-GB" sz="2000" dirty="0" err="1"/>
              <a:t>arnoch</a:t>
            </a:r>
            <a:r>
              <a:rPr lang="en-GB" sz="2000" dirty="0"/>
              <a:t>.</a:t>
            </a:r>
          </a:p>
          <a:p>
            <a:pPr>
              <a:lnSpc>
                <a:spcPct val="80000"/>
              </a:lnSpc>
            </a:pPr>
            <a:r>
              <a:rPr lang="en-GB" sz="2000" dirty="0" err="1"/>
              <a:t>Edrychwch</a:t>
            </a:r>
            <a:r>
              <a:rPr lang="en-GB" sz="2000" dirty="0"/>
              <a:t> </a:t>
            </a:r>
            <a:r>
              <a:rPr lang="en-GB" sz="2000" dirty="0" err="1"/>
              <a:t>ar</a:t>
            </a:r>
            <a:r>
              <a:rPr lang="en-GB" sz="2000" dirty="0"/>
              <a:t> </a:t>
            </a:r>
            <a:r>
              <a:rPr lang="en-GB" sz="2000" dirty="0" err="1"/>
              <a:t>glawr</a:t>
            </a:r>
            <a:r>
              <a:rPr lang="en-GB" sz="2000" dirty="0"/>
              <a:t> </a:t>
            </a:r>
            <a:r>
              <a:rPr lang="en-GB" sz="2000" dirty="0" err="1"/>
              <a:t>cefn</a:t>
            </a:r>
            <a:r>
              <a:rPr lang="en-GB" sz="2000" dirty="0"/>
              <a:t> y </a:t>
            </a:r>
            <a:r>
              <a:rPr lang="en-GB" sz="2000" dirty="0" err="1"/>
              <a:t>llyfr</a:t>
            </a:r>
            <a:r>
              <a:rPr lang="en-GB" sz="2000" dirty="0"/>
              <a:t>, y </a:t>
            </a:r>
            <a:r>
              <a:rPr lang="en-GB" sz="2000" dirty="0" err="1"/>
              <a:t>rhestr</a:t>
            </a:r>
            <a:r>
              <a:rPr lang="en-GB" sz="2000" dirty="0"/>
              <a:t> </a:t>
            </a:r>
            <a:r>
              <a:rPr lang="en-GB" sz="2000" dirty="0" err="1"/>
              <a:t>gynnwys</a:t>
            </a:r>
            <a:r>
              <a:rPr lang="en-GB" sz="2000" dirty="0"/>
              <a:t> </a:t>
            </a:r>
            <a:r>
              <a:rPr lang="en-GB" sz="2000" dirty="0" err="1"/>
              <a:t>a’r</a:t>
            </a:r>
            <a:r>
              <a:rPr lang="en-GB" sz="2000" dirty="0"/>
              <a:t> </a:t>
            </a:r>
            <a:r>
              <a:rPr lang="en-GB" sz="2000" dirty="0" err="1"/>
              <a:t>mynegai</a:t>
            </a:r>
            <a:r>
              <a:rPr lang="en-GB" sz="2000" dirty="0"/>
              <a:t> </a:t>
            </a:r>
            <a:r>
              <a:rPr lang="en-GB" sz="2000" dirty="0" err="1"/>
              <a:t>i</a:t>
            </a:r>
            <a:r>
              <a:rPr lang="en-GB" sz="2000" dirty="0"/>
              <a:t> weld </a:t>
            </a:r>
            <a:r>
              <a:rPr lang="en-GB" sz="2000" dirty="0" err="1"/>
              <a:t>beth</a:t>
            </a:r>
            <a:r>
              <a:rPr lang="en-GB" sz="2000" dirty="0"/>
              <a:t> </a:t>
            </a:r>
            <a:r>
              <a:rPr lang="en-GB" sz="2000" dirty="0" err="1"/>
              <a:t>mae’r</a:t>
            </a:r>
            <a:r>
              <a:rPr lang="en-GB" sz="2000" dirty="0"/>
              <a:t> </a:t>
            </a:r>
            <a:r>
              <a:rPr lang="en-GB" sz="2000" dirty="0" err="1"/>
              <a:t>llyfr</a:t>
            </a:r>
            <a:r>
              <a:rPr lang="en-GB" sz="2000" dirty="0"/>
              <a:t> </a:t>
            </a:r>
            <a:r>
              <a:rPr lang="en-GB" sz="2000" dirty="0" err="1"/>
              <a:t>yn</a:t>
            </a:r>
            <a:r>
              <a:rPr lang="en-GB" sz="2000" dirty="0"/>
              <a:t> </a:t>
            </a:r>
            <a:r>
              <a:rPr lang="en-GB" sz="2000" dirty="0" err="1"/>
              <a:t>ei</a:t>
            </a:r>
            <a:r>
              <a:rPr lang="en-GB" sz="2000" dirty="0"/>
              <a:t> </a:t>
            </a:r>
            <a:r>
              <a:rPr lang="en-GB" sz="2000" dirty="0" err="1"/>
              <a:t>gwmpasu</a:t>
            </a:r>
            <a:r>
              <a:rPr lang="en-GB" sz="2000" dirty="0"/>
              <a:t>.</a:t>
            </a:r>
          </a:p>
          <a:p>
            <a:pPr marL="0" indent="0">
              <a:lnSpc>
                <a:spcPct val="80000"/>
              </a:lnSpc>
              <a:buNone/>
            </a:pPr>
            <a:endParaRPr lang="en-GB" sz="1900" dirty="0"/>
          </a:p>
        </p:txBody>
      </p:sp>
      <p:sp>
        <p:nvSpPr>
          <p:cNvPr id="12293" name="Rectangle 5"/>
          <p:cNvSpPr>
            <a:spLocks noGrp="1" noChangeArrowheads="1"/>
          </p:cNvSpPr>
          <p:nvPr>
            <p:ph sz="half" idx="2"/>
          </p:nvPr>
        </p:nvSpPr>
        <p:spPr/>
        <p:txBody>
          <a:bodyPr/>
          <a:lstStyle/>
          <a:p>
            <a:pPr>
              <a:lnSpc>
                <a:spcPct val="80000"/>
              </a:lnSpc>
            </a:pPr>
            <a:r>
              <a:rPr lang="en-GB" sz="2000" dirty="0">
                <a:solidFill>
                  <a:schemeClr val="accent6">
                    <a:lumMod val="75000"/>
                  </a:schemeClr>
                </a:solidFill>
              </a:rPr>
              <a:t>Look for information that relates most exactly to your assignment.</a:t>
            </a:r>
          </a:p>
          <a:p>
            <a:pPr>
              <a:lnSpc>
                <a:spcPct val="80000"/>
              </a:lnSpc>
            </a:pPr>
            <a:r>
              <a:rPr lang="en-GB" sz="2000" dirty="0">
                <a:solidFill>
                  <a:schemeClr val="accent6">
                    <a:lumMod val="75000"/>
                  </a:schemeClr>
                </a:solidFill>
              </a:rPr>
              <a:t>Draw up a trial essay plan and see what information you will need which came up the in lectures and seminars?</a:t>
            </a:r>
          </a:p>
          <a:p>
            <a:pPr>
              <a:lnSpc>
                <a:spcPct val="80000"/>
              </a:lnSpc>
            </a:pPr>
            <a:r>
              <a:rPr lang="en-GB" sz="2000" dirty="0">
                <a:solidFill>
                  <a:schemeClr val="accent6">
                    <a:lumMod val="75000"/>
                  </a:schemeClr>
                </a:solidFill>
              </a:rPr>
              <a:t>Check the back cover of the book, the contents list and index so see what the book covers.</a:t>
            </a:r>
          </a:p>
          <a:p>
            <a:pPr>
              <a:lnSpc>
                <a:spcPct val="80000"/>
              </a:lnSpc>
            </a:pPr>
            <a:endParaRPr lang="en-GB" sz="2300" dirty="0"/>
          </a:p>
        </p:txBody>
      </p:sp>
      <p:sp>
        <p:nvSpPr>
          <p:cNvPr id="6" name="Rectangle 2"/>
          <p:cNvSpPr txBox="1">
            <a:spLocks noChangeArrowheads="1"/>
          </p:cNvSpPr>
          <p:nvPr/>
        </p:nvSpPr>
        <p:spPr bwMode="auto">
          <a:xfrm>
            <a:off x="1029783" y="168037"/>
            <a:ext cx="7313612" cy="14398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a:lstStyle>
          <a:p>
            <a:br>
              <a:rPr lang="en-GB" sz="3200" b="1" kern="0" dirty="0"/>
            </a:br>
            <a:r>
              <a:rPr lang="en-GB" sz="3200" b="1" kern="0" dirty="0" err="1">
                <a:solidFill>
                  <a:schemeClr val="tx1"/>
                </a:solidFill>
              </a:rPr>
              <a:t>Cymorth</a:t>
            </a:r>
            <a:r>
              <a:rPr lang="en-GB" sz="3200" b="1" kern="0" dirty="0">
                <a:solidFill>
                  <a:schemeClr val="tx1"/>
                </a:solidFill>
              </a:rPr>
              <a:t> </a:t>
            </a:r>
            <a:r>
              <a:rPr lang="en-GB" sz="3200" b="1" kern="0" dirty="0" err="1">
                <a:solidFill>
                  <a:schemeClr val="tx1"/>
                </a:solidFill>
              </a:rPr>
              <a:t>Darllen</a:t>
            </a:r>
            <a:r>
              <a:rPr lang="en-GB" sz="3200" kern="0" dirty="0">
                <a:solidFill>
                  <a:schemeClr val="tx1"/>
                </a:solidFill>
              </a:rPr>
              <a:t> </a:t>
            </a:r>
            <a:br>
              <a:rPr lang="en-GB" sz="3200" kern="0" dirty="0"/>
            </a:br>
            <a:r>
              <a:rPr lang="en-GB" sz="3200" b="1" kern="0" dirty="0">
                <a:solidFill>
                  <a:schemeClr val="accent6">
                    <a:lumMod val="75000"/>
                  </a:schemeClr>
                </a:solidFill>
              </a:rPr>
              <a:t>Reading Tips</a:t>
            </a:r>
            <a:endParaRPr lang="en-GB" sz="3200" kern="0" dirty="0">
              <a:solidFill>
                <a:schemeClr val="accent6">
                  <a:lumMod val="75000"/>
                </a:schemeClr>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37856" y="247650"/>
            <a:ext cx="4632582" cy="1485900"/>
          </a:xfrm>
        </p:spPr>
        <p:txBody>
          <a:bodyPr>
            <a:normAutofit/>
          </a:bodyPr>
          <a:lstStyle/>
          <a:p>
            <a:r>
              <a:rPr lang="en-GB" b="1" dirty="0" err="1"/>
              <a:t>Cymorth</a:t>
            </a:r>
            <a:r>
              <a:rPr lang="en-GB" b="1" dirty="0"/>
              <a:t> </a:t>
            </a:r>
            <a:r>
              <a:rPr lang="en-GB" b="1" dirty="0" err="1"/>
              <a:t>Darllen</a:t>
            </a:r>
            <a:r>
              <a:rPr lang="en-GB" dirty="0"/>
              <a:t> </a:t>
            </a:r>
            <a:br>
              <a:rPr lang="en-GB" dirty="0"/>
            </a:br>
            <a:r>
              <a:rPr lang="en-GB" b="1" dirty="0">
                <a:solidFill>
                  <a:schemeClr val="accent6">
                    <a:lumMod val="75000"/>
                  </a:schemeClr>
                </a:solidFill>
              </a:rPr>
              <a:t>Reading Tips</a:t>
            </a:r>
            <a:endParaRPr lang="en-GB" dirty="0">
              <a:solidFill>
                <a:schemeClr val="accent6">
                  <a:lumMod val="75000"/>
                </a:schemeClr>
              </a:solidFill>
            </a:endParaRPr>
          </a:p>
        </p:txBody>
      </p:sp>
      <p:pic>
        <p:nvPicPr>
          <p:cNvPr id="9218" name="Picture 2" descr="C:\Users\l.roberts\AppData\Local\Microsoft\Windows\Temporary Internet Files\Content.IE5\5KQJEYQZ\MP900427685[1].jpg"/>
          <p:cNvPicPr>
            <a:picLocks noChangeAspect="1" noChangeArrowheads="1"/>
          </p:cNvPicPr>
          <p:nvPr/>
        </p:nvPicPr>
        <p:blipFill rotWithShape="1">
          <a:blip r:embed="rId2">
            <a:extLst>
              <a:ext uri="{28A0092B-C50C-407E-A947-70E740481C1C}">
                <a14:useLocalDpi xmlns:a14="http://schemas.microsoft.com/office/drawing/2010/main" val="0"/>
              </a:ext>
            </a:extLst>
          </a:blip>
          <a:srcRect l="10974" r="17372"/>
          <a:stretch/>
        </p:blipFill>
        <p:spPr bwMode="auto">
          <a:xfrm>
            <a:off x="64388" y="0"/>
            <a:ext cx="2727335" cy="57022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356113" y="1865717"/>
            <a:ext cx="3811420" cy="3581400"/>
          </a:xfrm>
        </p:spPr>
        <p:txBody>
          <a:bodyPr>
            <a:normAutofit/>
          </a:bodyPr>
          <a:lstStyle/>
          <a:p>
            <a:r>
              <a:rPr lang="en-GB" sz="2300" dirty="0" err="1"/>
              <a:t>Sganiwch</a:t>
            </a:r>
            <a:r>
              <a:rPr lang="en-GB" sz="2300" dirty="0"/>
              <a:t> y </a:t>
            </a:r>
            <a:r>
              <a:rPr lang="en-GB" sz="2300" dirty="0" err="1"/>
              <a:t>rhagymadrodd</a:t>
            </a:r>
            <a:r>
              <a:rPr lang="en-GB" sz="2300" dirty="0"/>
              <a:t> </a:t>
            </a:r>
            <a:r>
              <a:rPr lang="en-GB" sz="2300" dirty="0" err="1"/>
              <a:t>neu’r</a:t>
            </a:r>
            <a:r>
              <a:rPr lang="en-GB" sz="2300" dirty="0"/>
              <a:t> </a:t>
            </a:r>
            <a:r>
              <a:rPr lang="en-GB" sz="2300" dirty="0" err="1"/>
              <a:t>diweddglo’n</a:t>
            </a:r>
            <a:r>
              <a:rPr lang="en-GB" sz="2300" dirty="0"/>
              <a:t> </a:t>
            </a:r>
            <a:r>
              <a:rPr lang="en-GB" sz="2300" dirty="0" err="1"/>
              <a:t>gyflym</a:t>
            </a:r>
            <a:r>
              <a:rPr lang="en-GB" sz="2300" dirty="0"/>
              <a:t>: </a:t>
            </a:r>
            <a:r>
              <a:rPr lang="en-GB" sz="2300" dirty="0" err="1"/>
              <a:t>efallai</a:t>
            </a:r>
            <a:r>
              <a:rPr lang="en-GB" sz="2300" dirty="0"/>
              <a:t> y </a:t>
            </a:r>
            <a:r>
              <a:rPr lang="en-GB" sz="2300" dirty="0" err="1"/>
              <a:t>bydd</a:t>
            </a:r>
            <a:r>
              <a:rPr lang="en-GB" sz="2300" dirty="0"/>
              <a:t> y </a:t>
            </a:r>
            <a:r>
              <a:rPr lang="en-GB" sz="2300" dirty="0" err="1"/>
              <a:t>rhain</a:t>
            </a:r>
            <a:r>
              <a:rPr lang="en-GB" sz="2300" dirty="0"/>
              <a:t> </a:t>
            </a:r>
            <a:r>
              <a:rPr lang="en-GB" sz="2300" dirty="0" err="1"/>
              <a:t>yn</a:t>
            </a:r>
            <a:r>
              <a:rPr lang="en-GB" sz="2300" dirty="0"/>
              <a:t> </a:t>
            </a:r>
            <a:r>
              <a:rPr lang="en-GB" sz="2300" dirty="0" err="1"/>
              <a:t>rhoi’r</a:t>
            </a:r>
            <a:r>
              <a:rPr lang="en-GB" sz="2300" dirty="0"/>
              <a:t> </a:t>
            </a:r>
            <a:r>
              <a:rPr lang="en-GB" sz="2300" dirty="0" err="1"/>
              <a:t>holl</a:t>
            </a:r>
            <a:r>
              <a:rPr lang="en-GB" sz="2300" dirty="0"/>
              <a:t> </a:t>
            </a:r>
            <a:r>
              <a:rPr lang="en-GB" sz="2300" dirty="0" err="1"/>
              <a:t>wybodaeth</a:t>
            </a:r>
            <a:r>
              <a:rPr lang="en-GB" sz="2300" dirty="0"/>
              <a:t> </a:t>
            </a:r>
            <a:r>
              <a:rPr lang="en-GB" sz="2300" dirty="0" err="1"/>
              <a:t>mae’i</a:t>
            </a:r>
            <a:r>
              <a:rPr lang="en-GB" sz="2300" dirty="0"/>
              <a:t> </a:t>
            </a:r>
            <a:r>
              <a:rPr lang="en-GB" sz="2300" dirty="0" err="1"/>
              <a:t>hangen</a:t>
            </a:r>
            <a:r>
              <a:rPr lang="en-GB" sz="2300" dirty="0"/>
              <a:t> </a:t>
            </a:r>
            <a:r>
              <a:rPr lang="en-GB" sz="2300" dirty="0" err="1"/>
              <a:t>arnoch</a:t>
            </a:r>
            <a:r>
              <a:rPr lang="en-GB" sz="2300" dirty="0"/>
              <a:t>. </a:t>
            </a:r>
          </a:p>
          <a:p>
            <a:r>
              <a:rPr lang="en-GB" sz="2300" dirty="0" err="1"/>
              <a:t>Porwch</a:t>
            </a:r>
            <a:r>
              <a:rPr lang="en-GB" sz="2300" dirty="0"/>
              <a:t> </a:t>
            </a:r>
            <a:r>
              <a:rPr lang="en-GB" sz="2300" dirty="0" err="1"/>
              <a:t>trwy’r</a:t>
            </a:r>
            <a:r>
              <a:rPr lang="en-GB" sz="2300" dirty="0"/>
              <a:t> </a:t>
            </a:r>
            <a:r>
              <a:rPr lang="en-GB" sz="2300" dirty="0" err="1"/>
              <a:t>penawdau</a:t>
            </a:r>
            <a:r>
              <a:rPr lang="en-GB" sz="2300" dirty="0"/>
              <a:t> er </a:t>
            </a:r>
            <a:r>
              <a:rPr lang="en-GB" sz="2300" dirty="0" err="1"/>
              <a:t>mwyn</a:t>
            </a:r>
            <a:r>
              <a:rPr lang="en-GB" sz="2300" dirty="0"/>
              <a:t> </a:t>
            </a:r>
            <a:r>
              <a:rPr lang="en-GB" sz="2300" dirty="0" err="1"/>
              <a:t>cael</a:t>
            </a:r>
            <a:r>
              <a:rPr lang="en-GB" sz="2300" dirty="0"/>
              <a:t> </a:t>
            </a:r>
            <a:r>
              <a:rPr lang="en-GB" sz="2300" dirty="0" err="1"/>
              <a:t>ymdeimlad</a:t>
            </a:r>
            <a:r>
              <a:rPr lang="en-GB" sz="2300" dirty="0"/>
              <a:t> </a:t>
            </a:r>
            <a:r>
              <a:rPr lang="en-GB" sz="2300" dirty="0" err="1"/>
              <a:t>o’r</a:t>
            </a:r>
            <a:r>
              <a:rPr lang="en-GB" sz="2300" dirty="0"/>
              <a:t> </a:t>
            </a:r>
            <a:r>
              <a:rPr lang="en-GB" sz="2300" dirty="0" err="1"/>
              <a:t>llyfr</a:t>
            </a:r>
            <a:r>
              <a:rPr lang="en-GB" sz="2300" dirty="0"/>
              <a:t>.</a:t>
            </a:r>
          </a:p>
          <a:p>
            <a:endParaRPr lang="en-GB" sz="2300" dirty="0"/>
          </a:p>
          <a:p>
            <a:pPr marL="0" indent="0">
              <a:buNone/>
            </a:pPr>
            <a:endParaRPr lang="en-GB" sz="2300" dirty="0"/>
          </a:p>
          <a:p>
            <a:endParaRPr lang="en-GB" sz="1400" dirty="0"/>
          </a:p>
          <a:p>
            <a:endParaRPr lang="en-GB" sz="1400" dirty="0"/>
          </a:p>
        </p:txBody>
      </p:sp>
      <p:sp>
        <p:nvSpPr>
          <p:cNvPr id="4" name="Content Placeholder 2">
            <a:extLst>
              <a:ext uri="{FF2B5EF4-FFF2-40B4-BE49-F238E27FC236}">
                <a16:creationId xmlns:a16="http://schemas.microsoft.com/office/drawing/2014/main" id="{47D8C4F0-9226-E2EA-F9AB-63A3AB9D9FFC}"/>
              </a:ext>
            </a:extLst>
          </p:cNvPr>
          <p:cNvSpPr txBox="1">
            <a:spLocks/>
          </p:cNvSpPr>
          <p:nvPr/>
        </p:nvSpPr>
        <p:spPr>
          <a:xfrm>
            <a:off x="7201364" y="1878969"/>
            <a:ext cx="3811420" cy="3581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300" dirty="0">
                <a:solidFill>
                  <a:schemeClr val="accent6">
                    <a:lumMod val="75000"/>
                  </a:schemeClr>
                </a:solidFill>
              </a:rPr>
              <a:t>Quickly scan the introduction or conclusion: these may even provide all the information you need. 	</a:t>
            </a:r>
          </a:p>
          <a:p>
            <a:r>
              <a:rPr lang="en-GB" sz="2300" dirty="0">
                <a:solidFill>
                  <a:schemeClr val="accent6">
                    <a:lumMod val="75000"/>
                  </a:schemeClr>
                </a:solidFill>
              </a:rPr>
              <a:t>Browse through the headings to get a feel for the book</a:t>
            </a:r>
            <a:r>
              <a:rPr lang="en-GB" sz="2100" dirty="0">
                <a:solidFill>
                  <a:schemeClr val="accent6">
                    <a:lumMod val="75000"/>
                  </a:schemeClr>
                </a:solidFill>
              </a:rPr>
              <a:t>.</a:t>
            </a:r>
          </a:p>
          <a:p>
            <a:endParaRPr lang="en-GB" sz="1400" dirty="0"/>
          </a:p>
          <a:p>
            <a:endParaRPr lang="en-GB" sz="1400" dirty="0"/>
          </a:p>
        </p:txBody>
      </p:sp>
    </p:spTree>
    <p:extLst>
      <p:ext uri="{BB962C8B-B14F-4D97-AF65-F5344CB8AC3E}">
        <p14:creationId xmlns:p14="http://schemas.microsoft.com/office/powerpoint/2010/main" val="1270752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sz="3200" b="1" dirty="0"/>
              <a:t>Dewiswch </a:t>
            </a:r>
            <a:r>
              <a:rPr lang="en-GB" sz="3200" b="1" dirty="0" err="1"/>
              <a:t>bethau</a:t>
            </a:r>
            <a:r>
              <a:rPr lang="en-GB" sz="3200" b="1" dirty="0"/>
              <a:t> </a:t>
            </a:r>
            <a:r>
              <a:rPr lang="en-GB" sz="3200" b="1" dirty="0" err="1"/>
              <a:t>dibynadwy</a:t>
            </a:r>
            <a:br>
              <a:rPr lang="en-GB" sz="3200" b="1" dirty="0"/>
            </a:br>
            <a:r>
              <a:rPr lang="en-GB" sz="3200" b="1" dirty="0">
                <a:solidFill>
                  <a:schemeClr val="accent6">
                    <a:lumMod val="75000"/>
                  </a:schemeClr>
                </a:solidFill>
              </a:rPr>
              <a:t>Select by reliability </a:t>
            </a:r>
            <a:endParaRPr lang="en-GB" sz="3200" b="1" u="sng" dirty="0">
              <a:solidFill>
                <a:schemeClr val="accent6">
                  <a:lumMod val="75000"/>
                </a:schemeClr>
              </a:solidFill>
            </a:endParaRPr>
          </a:p>
        </p:txBody>
      </p:sp>
      <p:sp>
        <p:nvSpPr>
          <p:cNvPr id="14340" name="Rectangle 4"/>
          <p:cNvSpPr>
            <a:spLocks noGrp="1" noChangeArrowheads="1"/>
          </p:cNvSpPr>
          <p:nvPr>
            <p:ph sz="half" idx="1"/>
          </p:nvPr>
        </p:nvSpPr>
        <p:spPr/>
        <p:txBody>
          <a:bodyPr>
            <a:normAutofit/>
          </a:bodyPr>
          <a:lstStyle/>
          <a:p>
            <a:pPr>
              <a:lnSpc>
                <a:spcPct val="80000"/>
              </a:lnSpc>
            </a:pPr>
            <a:r>
              <a:rPr lang="en-GB" sz="2400" dirty="0" err="1"/>
              <a:t>Ydy’r</a:t>
            </a:r>
            <a:r>
              <a:rPr lang="en-GB" sz="2400" dirty="0"/>
              <a:t> </a:t>
            </a:r>
            <a:r>
              <a:rPr lang="en-GB" sz="2400" dirty="0" err="1"/>
              <a:t>ffynhonnell</a:t>
            </a:r>
            <a:r>
              <a:rPr lang="en-GB" sz="2400" dirty="0"/>
              <a:t> </a:t>
            </a:r>
            <a:r>
              <a:rPr lang="en-GB" sz="2400" dirty="0" err="1"/>
              <a:t>yn</a:t>
            </a:r>
            <a:r>
              <a:rPr lang="en-GB" sz="2400" dirty="0"/>
              <a:t> un </a:t>
            </a:r>
            <a:r>
              <a:rPr lang="en-GB" sz="2400" dirty="0" err="1"/>
              <a:t>sydd</a:t>
            </a:r>
            <a:r>
              <a:rPr lang="en-GB" sz="2400" dirty="0"/>
              <a:t> ag </a:t>
            </a:r>
            <a:r>
              <a:rPr lang="en-GB" sz="2400" dirty="0" err="1"/>
              <a:t>enw</a:t>
            </a:r>
            <a:r>
              <a:rPr lang="en-GB" sz="2400" dirty="0"/>
              <a:t> da </a:t>
            </a:r>
            <a:r>
              <a:rPr lang="en-GB" sz="2400" dirty="0" err="1"/>
              <a:t>yn</a:t>
            </a:r>
            <a:r>
              <a:rPr lang="en-GB" sz="2400" dirty="0"/>
              <a:t> y </a:t>
            </a:r>
            <a:r>
              <a:rPr lang="en-GB" sz="2400" dirty="0" err="1"/>
              <a:t>maes</a:t>
            </a:r>
            <a:r>
              <a:rPr lang="en-GB" sz="2400" dirty="0"/>
              <a:t>, </a:t>
            </a:r>
            <a:r>
              <a:rPr lang="en-GB" sz="2400" dirty="0" err="1"/>
              <a:t>megis</a:t>
            </a:r>
            <a:r>
              <a:rPr lang="en-GB" sz="2400" dirty="0"/>
              <a:t> </a:t>
            </a:r>
            <a:r>
              <a:rPr lang="en-GB" sz="2400" dirty="0" err="1"/>
              <a:t>cylchgrawn</a:t>
            </a:r>
            <a:r>
              <a:rPr lang="en-GB" sz="2400" dirty="0"/>
              <a:t> a </a:t>
            </a:r>
            <a:r>
              <a:rPr lang="en-GB" sz="2400" dirty="0" err="1"/>
              <a:t>argymhellir</a:t>
            </a:r>
            <a:r>
              <a:rPr lang="en-GB" sz="2400" dirty="0"/>
              <a:t>?</a:t>
            </a:r>
          </a:p>
          <a:p>
            <a:pPr>
              <a:lnSpc>
                <a:spcPct val="80000"/>
              </a:lnSpc>
            </a:pPr>
            <a:r>
              <a:rPr lang="en-GB" sz="2400" dirty="0" err="1"/>
              <a:t>Ydy’n</a:t>
            </a:r>
            <a:r>
              <a:rPr lang="en-GB" sz="2400" dirty="0"/>
              <a:t> </a:t>
            </a:r>
            <a:r>
              <a:rPr lang="en-GB" sz="2400" dirty="0" err="1"/>
              <a:t>debygol</a:t>
            </a:r>
            <a:r>
              <a:rPr lang="en-GB" sz="2400" dirty="0"/>
              <a:t> y </a:t>
            </a:r>
            <a:r>
              <a:rPr lang="en-GB" sz="2400" dirty="0" err="1"/>
              <a:t>bydd</a:t>
            </a:r>
            <a:r>
              <a:rPr lang="en-GB" sz="2400" dirty="0"/>
              <a:t> </a:t>
            </a:r>
            <a:r>
              <a:rPr lang="en-GB" sz="2400" dirty="0" err="1"/>
              <a:t>tuedd</a:t>
            </a:r>
            <a:r>
              <a:rPr lang="en-GB" sz="2400" dirty="0"/>
              <a:t> (bias) </a:t>
            </a:r>
            <a:r>
              <a:rPr lang="en-GB" sz="2400" dirty="0" err="1"/>
              <a:t>gan</a:t>
            </a:r>
            <a:r>
              <a:rPr lang="en-GB" sz="2400" dirty="0"/>
              <a:t> y </a:t>
            </a:r>
            <a:r>
              <a:rPr lang="en-GB" sz="2400" dirty="0" err="1"/>
              <a:t>ffynhonnell</a:t>
            </a:r>
            <a:r>
              <a:rPr lang="en-GB" sz="2400" dirty="0"/>
              <a:t>? </a:t>
            </a:r>
            <a:r>
              <a:rPr lang="en-GB" sz="2400" dirty="0" err="1"/>
              <a:t>Os</a:t>
            </a:r>
            <a:r>
              <a:rPr lang="en-GB" sz="2400" dirty="0"/>
              <a:t> felly, </a:t>
            </a:r>
            <a:r>
              <a:rPr lang="en-GB" sz="2400" dirty="0" err="1"/>
              <a:t>ydy’r</a:t>
            </a:r>
            <a:r>
              <a:rPr lang="en-GB" sz="2400" dirty="0"/>
              <a:t> </a:t>
            </a:r>
            <a:r>
              <a:rPr lang="en-GB" sz="2400" dirty="0" err="1"/>
              <a:t>duedd</a:t>
            </a:r>
            <a:r>
              <a:rPr lang="en-GB" sz="2400" dirty="0"/>
              <a:t> </a:t>
            </a:r>
            <a:r>
              <a:rPr lang="en-GB" sz="2400" dirty="0" err="1"/>
              <a:t>yn</a:t>
            </a:r>
            <a:r>
              <a:rPr lang="en-GB" sz="2400" dirty="0"/>
              <a:t> </a:t>
            </a:r>
            <a:r>
              <a:rPr lang="en-GB" sz="2400" dirty="0" err="1"/>
              <a:t>bwysig</a:t>
            </a:r>
            <a:r>
              <a:rPr lang="en-GB" sz="2400" dirty="0"/>
              <a:t> </a:t>
            </a:r>
            <a:r>
              <a:rPr lang="en-GB" sz="2400" dirty="0" err="1"/>
              <a:t>yn</a:t>
            </a:r>
            <a:r>
              <a:rPr lang="en-GB" sz="2400" dirty="0"/>
              <a:t> </a:t>
            </a:r>
            <a:r>
              <a:rPr lang="en-GB" sz="2400" dirty="0" err="1"/>
              <a:t>yr</a:t>
            </a:r>
            <a:r>
              <a:rPr lang="en-GB" sz="2400" dirty="0"/>
              <a:t> </a:t>
            </a:r>
            <a:r>
              <a:rPr lang="en-GB" sz="2400" dirty="0" err="1"/>
              <a:t>achos</a:t>
            </a:r>
            <a:r>
              <a:rPr lang="en-GB" sz="2400" dirty="0"/>
              <a:t> </a:t>
            </a:r>
            <a:r>
              <a:rPr lang="en-GB" sz="2400" dirty="0" err="1"/>
              <a:t>hwn</a:t>
            </a:r>
            <a:r>
              <a:rPr lang="en-GB" sz="2400" dirty="0"/>
              <a:t>? </a:t>
            </a:r>
          </a:p>
          <a:p>
            <a:pPr>
              <a:lnSpc>
                <a:spcPct val="80000"/>
              </a:lnSpc>
            </a:pPr>
            <a:r>
              <a:rPr lang="en-GB" sz="2400" dirty="0" err="1"/>
              <a:t>Oes</a:t>
            </a:r>
            <a:r>
              <a:rPr lang="en-GB" sz="2400" dirty="0"/>
              <a:t> </a:t>
            </a:r>
            <a:r>
              <a:rPr lang="en-GB" sz="2400" dirty="0" err="1"/>
              <a:t>llyfryddiaeth</a:t>
            </a:r>
            <a:r>
              <a:rPr lang="en-GB" sz="2400" dirty="0"/>
              <a:t>/</a:t>
            </a:r>
            <a:r>
              <a:rPr lang="en-GB" sz="2400" dirty="0" err="1"/>
              <a:t>rhestr</a:t>
            </a:r>
            <a:r>
              <a:rPr lang="en-GB" sz="2400" dirty="0"/>
              <a:t> </a:t>
            </a:r>
            <a:r>
              <a:rPr lang="en-GB" sz="2400" dirty="0" err="1"/>
              <a:t>ddarllen</a:t>
            </a:r>
            <a:r>
              <a:rPr lang="en-GB" sz="2400" dirty="0"/>
              <a:t> </a:t>
            </a:r>
            <a:r>
              <a:rPr lang="en-GB" sz="2400" dirty="0" err="1"/>
              <a:t>dda</a:t>
            </a:r>
            <a:r>
              <a:rPr lang="en-GB" sz="2400" dirty="0"/>
              <a:t> </a:t>
            </a:r>
            <a:r>
              <a:rPr lang="en-GB" sz="2400" dirty="0" err="1"/>
              <a:t>gan</a:t>
            </a:r>
            <a:r>
              <a:rPr lang="en-GB" sz="2400" dirty="0"/>
              <a:t> y </a:t>
            </a:r>
            <a:r>
              <a:rPr lang="en-GB" sz="2400" dirty="0" err="1"/>
              <a:t>testun</a:t>
            </a:r>
            <a:r>
              <a:rPr lang="en-GB" sz="2400" dirty="0"/>
              <a:t>?</a:t>
            </a:r>
          </a:p>
          <a:p>
            <a:pPr>
              <a:lnSpc>
                <a:spcPct val="80000"/>
              </a:lnSpc>
            </a:pPr>
            <a:endParaRPr lang="en-GB" sz="2400" dirty="0"/>
          </a:p>
        </p:txBody>
      </p:sp>
      <p:sp>
        <p:nvSpPr>
          <p:cNvPr id="14341" name="Rectangle 5"/>
          <p:cNvSpPr>
            <a:spLocks noGrp="1" noChangeArrowheads="1"/>
          </p:cNvSpPr>
          <p:nvPr>
            <p:ph sz="half" idx="2"/>
          </p:nvPr>
        </p:nvSpPr>
        <p:spPr/>
        <p:txBody>
          <a:bodyPr/>
          <a:lstStyle/>
          <a:p>
            <a:pPr>
              <a:lnSpc>
                <a:spcPct val="80000"/>
              </a:lnSpc>
            </a:pPr>
            <a:r>
              <a:rPr lang="en-GB" sz="2400" dirty="0">
                <a:solidFill>
                  <a:schemeClr val="accent6">
                    <a:lumMod val="75000"/>
                  </a:schemeClr>
                </a:solidFill>
              </a:rPr>
              <a:t>Is the source a well-known one in the field, such as a recommended journal?</a:t>
            </a:r>
          </a:p>
          <a:p>
            <a:pPr>
              <a:lnSpc>
                <a:spcPct val="80000"/>
              </a:lnSpc>
            </a:pPr>
            <a:r>
              <a:rPr lang="en-GB" sz="2400" dirty="0">
                <a:solidFill>
                  <a:schemeClr val="accent6">
                    <a:lumMod val="75000"/>
                  </a:schemeClr>
                </a:solidFill>
              </a:rPr>
              <a:t>Is the source likely to be biased? If so, does the bias matter in this case? </a:t>
            </a:r>
          </a:p>
          <a:p>
            <a:pPr>
              <a:lnSpc>
                <a:spcPct val="80000"/>
              </a:lnSpc>
            </a:pPr>
            <a:r>
              <a:rPr lang="en-GB" sz="2400" dirty="0">
                <a:solidFill>
                  <a:schemeClr val="accent6">
                    <a:lumMod val="75000"/>
                  </a:schemeClr>
                </a:solidFill>
              </a:rPr>
              <a:t>Does the text have a good bibliography/reading list? </a:t>
            </a:r>
          </a:p>
          <a:p>
            <a:pPr>
              <a:lnSpc>
                <a:spcPct val="80000"/>
              </a:lnSpc>
            </a:pPr>
            <a:endParaRPr lang="en-GB"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GB" sz="3200" b="1" dirty="0"/>
              <a:t>Dewiswch </a:t>
            </a:r>
            <a:r>
              <a:rPr lang="en-GB" sz="3200" b="1" dirty="0" err="1"/>
              <a:t>bethau</a:t>
            </a:r>
            <a:r>
              <a:rPr lang="en-GB" sz="3200" b="1" dirty="0"/>
              <a:t> </a:t>
            </a:r>
            <a:r>
              <a:rPr lang="en-GB" sz="3200" b="1" dirty="0" err="1"/>
              <a:t>dibynadwy</a:t>
            </a:r>
            <a:br>
              <a:rPr lang="en-GB" sz="3200" b="1" dirty="0"/>
            </a:br>
            <a:r>
              <a:rPr lang="en-GB" sz="3200" b="1" dirty="0">
                <a:solidFill>
                  <a:schemeClr val="accent6">
                    <a:lumMod val="75000"/>
                  </a:schemeClr>
                </a:solidFill>
              </a:rPr>
              <a:t>Select by reliability </a:t>
            </a:r>
            <a:br>
              <a:rPr lang="en-GB" sz="3200" b="1" u="sng" dirty="0"/>
            </a:br>
            <a:endParaRPr lang="en-GB" sz="3200" b="1" u="sng" dirty="0"/>
          </a:p>
        </p:txBody>
      </p:sp>
      <p:sp>
        <p:nvSpPr>
          <p:cNvPr id="14340" name="Rectangle 4"/>
          <p:cNvSpPr>
            <a:spLocks noGrp="1" noChangeArrowheads="1"/>
          </p:cNvSpPr>
          <p:nvPr>
            <p:ph sz="half" idx="1"/>
          </p:nvPr>
        </p:nvSpPr>
        <p:spPr/>
        <p:txBody>
          <a:bodyPr/>
          <a:lstStyle/>
          <a:p>
            <a:pPr>
              <a:lnSpc>
                <a:spcPct val="80000"/>
              </a:lnSpc>
            </a:pPr>
            <a:r>
              <a:rPr lang="en-GB" sz="2000" dirty="0" err="1"/>
              <a:t>Ydy</a:t>
            </a:r>
            <a:r>
              <a:rPr lang="en-GB" sz="2000" dirty="0"/>
              <a:t> </a:t>
            </a:r>
            <a:r>
              <a:rPr lang="en-GB" sz="2000" dirty="0" err="1"/>
              <a:t>tarddiad</a:t>
            </a:r>
            <a:r>
              <a:rPr lang="en-GB" sz="2000" dirty="0"/>
              <a:t> </a:t>
            </a:r>
            <a:r>
              <a:rPr lang="en-GB" sz="2000" dirty="0" err="1"/>
              <a:t>unrhyw</a:t>
            </a:r>
            <a:r>
              <a:rPr lang="en-GB" sz="2000" dirty="0"/>
              <a:t> </a:t>
            </a:r>
            <a:r>
              <a:rPr lang="en-GB" sz="2000" dirty="0" err="1"/>
              <a:t>dystiolaeth</a:t>
            </a:r>
            <a:r>
              <a:rPr lang="en-GB" sz="2000" dirty="0"/>
              <a:t> </a:t>
            </a:r>
            <a:r>
              <a:rPr lang="en-GB" sz="2000" dirty="0" err="1"/>
              <a:t>yn</a:t>
            </a:r>
            <a:r>
              <a:rPr lang="en-GB" sz="2000" dirty="0"/>
              <a:t> </a:t>
            </a:r>
            <a:r>
              <a:rPr lang="en-GB" sz="2000" dirty="0" err="1"/>
              <a:t>eglur</a:t>
            </a:r>
            <a:r>
              <a:rPr lang="en-GB" sz="2000" dirty="0"/>
              <a:t>?</a:t>
            </a:r>
          </a:p>
          <a:p>
            <a:pPr>
              <a:lnSpc>
                <a:spcPct val="80000"/>
              </a:lnSpc>
            </a:pPr>
            <a:r>
              <a:rPr lang="en-GB" sz="2000" dirty="0" err="1"/>
              <a:t>Ydy’r</a:t>
            </a:r>
            <a:r>
              <a:rPr lang="en-GB" sz="2000" dirty="0"/>
              <a:t> </a:t>
            </a:r>
            <a:r>
              <a:rPr lang="en-GB" sz="2000" dirty="0" err="1"/>
              <a:t>ffynhonnell</a:t>
            </a:r>
            <a:r>
              <a:rPr lang="en-GB" sz="2000" dirty="0"/>
              <a:t> </a:t>
            </a:r>
            <a:r>
              <a:rPr lang="en-GB" sz="2000" dirty="0" err="1"/>
              <a:t>yn</a:t>
            </a:r>
            <a:r>
              <a:rPr lang="en-GB" sz="2000" dirty="0"/>
              <a:t> </a:t>
            </a:r>
            <a:r>
              <a:rPr lang="en-GB" sz="2000" dirty="0" err="1"/>
              <a:t>deillio</a:t>
            </a:r>
            <a:r>
              <a:rPr lang="en-GB" sz="2000" dirty="0"/>
              <a:t> o </a:t>
            </a:r>
            <a:r>
              <a:rPr lang="en-GB" sz="2000" dirty="0" err="1"/>
              <a:t>gyhoeddwr</a:t>
            </a:r>
            <a:r>
              <a:rPr lang="en-GB" sz="2000" dirty="0"/>
              <a:t> </a:t>
            </a:r>
            <a:r>
              <a:rPr lang="en-GB" sz="2000" dirty="0" err="1"/>
              <a:t>sydd</a:t>
            </a:r>
            <a:r>
              <a:rPr lang="en-GB" sz="2000" dirty="0"/>
              <a:t> â </a:t>
            </a:r>
            <a:r>
              <a:rPr lang="en-GB" sz="2000" dirty="0" err="1"/>
              <a:t>pharch</a:t>
            </a:r>
            <a:r>
              <a:rPr lang="en-GB" sz="2000" dirty="0"/>
              <a:t> </a:t>
            </a:r>
            <a:r>
              <a:rPr lang="en-GB" sz="2000" dirty="0" err="1"/>
              <a:t>yn</a:t>
            </a:r>
            <a:r>
              <a:rPr lang="en-GB" sz="2000" dirty="0"/>
              <a:t> </a:t>
            </a:r>
            <a:r>
              <a:rPr lang="en-GB" sz="2000" dirty="0" err="1"/>
              <a:t>eich</a:t>
            </a:r>
            <a:r>
              <a:rPr lang="en-GB" sz="2000" dirty="0"/>
              <a:t> </a:t>
            </a:r>
            <a:r>
              <a:rPr lang="en-GB" sz="2000" dirty="0" err="1"/>
              <a:t>maes</a:t>
            </a:r>
            <a:r>
              <a:rPr lang="en-GB" sz="2000" dirty="0"/>
              <a:t> </a:t>
            </a:r>
            <a:r>
              <a:rPr lang="en-GB" sz="2000" dirty="0" err="1"/>
              <a:t>pwnc</a:t>
            </a:r>
            <a:r>
              <a:rPr lang="en-GB" sz="2000" dirty="0"/>
              <a:t>? </a:t>
            </a:r>
            <a:r>
              <a:rPr lang="en-GB" sz="2000" dirty="0" err="1"/>
              <a:t>Fel</a:t>
            </a:r>
            <a:r>
              <a:rPr lang="en-GB" sz="2000" dirty="0"/>
              <a:t> </a:t>
            </a:r>
            <a:r>
              <a:rPr lang="en-GB" sz="2000" dirty="0" err="1"/>
              <a:t>arfer</a:t>
            </a:r>
            <a:r>
              <a:rPr lang="en-GB" sz="2000" dirty="0"/>
              <a:t> </a:t>
            </a:r>
            <a:r>
              <a:rPr lang="en-GB" sz="2000" dirty="0" err="1"/>
              <a:t>nid</a:t>
            </a:r>
            <a:r>
              <a:rPr lang="en-GB" sz="2000" dirty="0"/>
              <a:t> </a:t>
            </a:r>
            <a:r>
              <a:rPr lang="en-GB" sz="2000" dirty="0" err="1"/>
              <a:t>ystyrir</a:t>
            </a:r>
            <a:r>
              <a:rPr lang="en-GB" sz="2000" dirty="0"/>
              <a:t> bod </a:t>
            </a:r>
            <a:r>
              <a:rPr lang="en-GB" sz="2000" dirty="0" err="1"/>
              <a:t>gwybodaeth</a:t>
            </a:r>
            <a:r>
              <a:rPr lang="en-GB" sz="2000" dirty="0"/>
              <a:t> </a:t>
            </a:r>
            <a:r>
              <a:rPr lang="en-GB" sz="2000" dirty="0" err="1"/>
              <a:t>gan</a:t>
            </a:r>
            <a:r>
              <a:rPr lang="en-GB" sz="2000" dirty="0"/>
              <a:t> </a:t>
            </a:r>
            <a:r>
              <a:rPr lang="en-GB" sz="2000" dirty="0" err="1"/>
              <a:t>bapurau</a:t>
            </a:r>
            <a:r>
              <a:rPr lang="en-GB" sz="2000" dirty="0"/>
              <a:t> </a:t>
            </a:r>
            <a:r>
              <a:rPr lang="en-GB" sz="2000" dirty="0" err="1"/>
              <a:t>newydd</a:t>
            </a:r>
            <a:r>
              <a:rPr lang="en-GB" sz="2000" dirty="0"/>
              <a:t> </a:t>
            </a:r>
            <a:r>
              <a:rPr lang="en-GB" sz="2000" dirty="0" err="1"/>
              <a:t>na</a:t>
            </a:r>
            <a:r>
              <a:rPr lang="en-GB" sz="2000" dirty="0"/>
              <a:t> </a:t>
            </a:r>
            <a:r>
              <a:rPr lang="en-GB" sz="2000" dirty="0" err="1"/>
              <a:t>ffrindiau’n</a:t>
            </a:r>
            <a:r>
              <a:rPr lang="en-GB" sz="2000" dirty="0"/>
              <a:t> </a:t>
            </a:r>
            <a:r>
              <a:rPr lang="en-GB" sz="2000" dirty="0" err="1"/>
              <a:t>ddibynadwy</a:t>
            </a:r>
            <a:r>
              <a:rPr lang="en-GB" sz="2000" dirty="0"/>
              <a:t>.</a:t>
            </a:r>
          </a:p>
          <a:p>
            <a:pPr>
              <a:lnSpc>
                <a:spcPct val="80000"/>
              </a:lnSpc>
            </a:pPr>
            <a:r>
              <a:rPr lang="en-GB" sz="2000" dirty="0" err="1"/>
              <a:t>Ystyriwch</a:t>
            </a:r>
            <a:r>
              <a:rPr lang="en-GB" sz="2000" dirty="0"/>
              <a:t> y </a:t>
            </a:r>
            <a:r>
              <a:rPr lang="en-GB" sz="2000" dirty="0" err="1"/>
              <a:t>pwynt</a:t>
            </a:r>
            <a:r>
              <a:rPr lang="en-GB" sz="2000" dirty="0"/>
              <a:t> </a:t>
            </a:r>
            <a:r>
              <a:rPr lang="en-GB" sz="2000" dirty="0" err="1"/>
              <a:t>blaenorol</a:t>
            </a:r>
            <a:r>
              <a:rPr lang="en-GB" sz="2000" dirty="0"/>
              <a:t> </a:t>
            </a:r>
            <a:r>
              <a:rPr lang="en-GB" sz="2000" dirty="0" err="1"/>
              <a:t>wrth</a:t>
            </a:r>
            <a:r>
              <a:rPr lang="en-GB" sz="2000" dirty="0"/>
              <a:t> </a:t>
            </a:r>
            <a:r>
              <a:rPr lang="en-GB" sz="2000" dirty="0" err="1"/>
              <a:t>godi</a:t>
            </a:r>
            <a:r>
              <a:rPr lang="en-GB" sz="2000" dirty="0"/>
              <a:t> </a:t>
            </a:r>
            <a:r>
              <a:rPr lang="en-GB" sz="2000" dirty="0" err="1"/>
              <a:t>gwybodaeth</a:t>
            </a:r>
            <a:r>
              <a:rPr lang="en-GB" sz="2000" dirty="0"/>
              <a:t> </a:t>
            </a:r>
            <a:r>
              <a:rPr lang="en-GB" sz="2000" dirty="0" err="1"/>
              <a:t>o’r</a:t>
            </a:r>
            <a:r>
              <a:rPr lang="en-GB" sz="2000" dirty="0"/>
              <a:t> We </a:t>
            </a:r>
            <a:r>
              <a:rPr lang="en-GB" sz="2000" dirty="0" err="1"/>
              <a:t>hefyd</a:t>
            </a:r>
            <a:r>
              <a:rPr lang="en-GB" sz="2000" dirty="0"/>
              <a:t>.</a:t>
            </a:r>
          </a:p>
          <a:p>
            <a:pPr>
              <a:lnSpc>
                <a:spcPct val="80000"/>
              </a:lnSpc>
            </a:pPr>
            <a:endParaRPr lang="en-GB" sz="2000" dirty="0"/>
          </a:p>
        </p:txBody>
      </p:sp>
      <p:sp>
        <p:nvSpPr>
          <p:cNvPr id="14341" name="Rectangle 5"/>
          <p:cNvSpPr>
            <a:spLocks noGrp="1" noChangeArrowheads="1"/>
          </p:cNvSpPr>
          <p:nvPr>
            <p:ph sz="half" idx="2"/>
          </p:nvPr>
        </p:nvSpPr>
        <p:spPr/>
        <p:txBody>
          <a:bodyPr/>
          <a:lstStyle/>
          <a:p>
            <a:pPr>
              <a:lnSpc>
                <a:spcPct val="80000"/>
              </a:lnSpc>
            </a:pPr>
            <a:r>
              <a:rPr lang="en-GB" sz="2000" dirty="0">
                <a:solidFill>
                  <a:schemeClr val="accent6">
                    <a:lumMod val="75000"/>
                  </a:schemeClr>
                </a:solidFill>
              </a:rPr>
              <a:t>Is it clear where any evidence comes from? </a:t>
            </a:r>
          </a:p>
          <a:p>
            <a:pPr>
              <a:lnSpc>
                <a:spcPct val="80000"/>
              </a:lnSpc>
            </a:pPr>
            <a:r>
              <a:rPr lang="en-GB" sz="2000" dirty="0">
                <a:solidFill>
                  <a:schemeClr val="accent6">
                    <a:lumMod val="75000"/>
                  </a:schemeClr>
                </a:solidFill>
              </a:rPr>
              <a:t>Is the source from a publisher respected in your subject area? Information in newspapers or from friends is not usually considered reliable. </a:t>
            </a:r>
          </a:p>
          <a:p>
            <a:pPr>
              <a:lnSpc>
                <a:spcPct val="80000"/>
              </a:lnSpc>
            </a:pPr>
            <a:r>
              <a:rPr lang="en-GB" sz="2000" dirty="0">
                <a:solidFill>
                  <a:schemeClr val="accent6">
                    <a:lumMod val="75000"/>
                  </a:schemeClr>
                </a:solidFill>
              </a:rPr>
              <a:t>Consider the previous point when sourcing information from the Web too. </a:t>
            </a:r>
          </a:p>
          <a:p>
            <a:pPr>
              <a:lnSpc>
                <a:spcPct val="80000"/>
              </a:lnSpc>
            </a:pPr>
            <a:endParaRPr lang="en-GB" sz="1800" dirty="0"/>
          </a:p>
        </p:txBody>
      </p:sp>
    </p:spTree>
    <p:extLst>
      <p:ext uri="{BB962C8B-B14F-4D97-AF65-F5344CB8AC3E}">
        <p14:creationId xmlns:p14="http://schemas.microsoft.com/office/powerpoint/2010/main" val="3011335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br>
              <a:rPr lang="en-GB" sz="3200" b="1" dirty="0"/>
            </a:br>
            <a:r>
              <a:rPr lang="en-GB" sz="3200" b="1" dirty="0"/>
              <a:t>Dewiswch faint o </a:t>
            </a:r>
            <a:r>
              <a:rPr lang="en-GB" sz="3200" b="1" dirty="0" err="1"/>
              <a:t>wybodaeth</a:t>
            </a:r>
            <a:r>
              <a:rPr lang="en-GB" sz="3200" dirty="0"/>
              <a:t>  </a:t>
            </a:r>
            <a:br>
              <a:rPr lang="en-GB" sz="3200" dirty="0"/>
            </a:br>
            <a:r>
              <a:rPr lang="en-GB" sz="3200" b="1" dirty="0">
                <a:solidFill>
                  <a:schemeClr val="accent6">
                    <a:lumMod val="75000"/>
                  </a:schemeClr>
                </a:solidFill>
              </a:rPr>
              <a:t>Select by amount</a:t>
            </a:r>
            <a:endParaRPr lang="en-GB" sz="3200" dirty="0">
              <a:solidFill>
                <a:schemeClr val="accent6">
                  <a:lumMod val="75000"/>
                </a:schemeClr>
              </a:solidFill>
            </a:endParaRPr>
          </a:p>
        </p:txBody>
      </p:sp>
      <p:sp>
        <p:nvSpPr>
          <p:cNvPr id="16388" name="Rectangle 4"/>
          <p:cNvSpPr>
            <a:spLocks noGrp="1" noChangeArrowheads="1"/>
          </p:cNvSpPr>
          <p:nvPr>
            <p:ph sz="half" idx="1"/>
          </p:nvPr>
        </p:nvSpPr>
        <p:spPr/>
        <p:txBody>
          <a:bodyPr/>
          <a:lstStyle/>
          <a:p>
            <a:pPr>
              <a:lnSpc>
                <a:spcPct val="80000"/>
              </a:lnSpc>
            </a:pPr>
            <a:r>
              <a:rPr lang="en-GB" sz="2000" dirty="0" err="1"/>
              <a:t>Defnyddiwch</a:t>
            </a:r>
            <a:r>
              <a:rPr lang="en-GB" sz="2000" dirty="0"/>
              <a:t> </a:t>
            </a:r>
            <a:r>
              <a:rPr lang="en-GB" sz="2000" dirty="0" err="1"/>
              <a:t>gynllun</a:t>
            </a:r>
            <a:r>
              <a:rPr lang="en-GB" sz="2000" dirty="0"/>
              <a:t> </a:t>
            </a:r>
            <a:r>
              <a:rPr lang="en-GB" sz="2000" dirty="0" err="1"/>
              <a:t>eich</a:t>
            </a:r>
            <a:r>
              <a:rPr lang="en-GB" sz="2000" dirty="0"/>
              <a:t> </a:t>
            </a:r>
            <a:r>
              <a:rPr lang="en-GB" sz="2000" dirty="0" err="1"/>
              <a:t>traethawd</a:t>
            </a:r>
            <a:r>
              <a:rPr lang="en-GB" sz="2000" dirty="0"/>
              <a:t> </a:t>
            </a:r>
            <a:r>
              <a:rPr lang="en-GB" sz="2000" dirty="0" err="1"/>
              <a:t>i</a:t>
            </a:r>
            <a:r>
              <a:rPr lang="en-GB" sz="2000" dirty="0"/>
              <a:t> </a:t>
            </a:r>
            <a:r>
              <a:rPr lang="en-GB" sz="2000" dirty="0" err="1"/>
              <a:t>amcangyfrif</a:t>
            </a:r>
            <a:r>
              <a:rPr lang="en-GB" sz="2000" dirty="0"/>
              <a:t> </a:t>
            </a:r>
            <a:r>
              <a:rPr lang="en-GB" sz="2000" dirty="0" err="1"/>
              <a:t>terfyn</a:t>
            </a:r>
            <a:r>
              <a:rPr lang="en-GB" sz="2000" dirty="0"/>
              <a:t> </a:t>
            </a:r>
            <a:r>
              <a:rPr lang="en-GB" sz="2000" dirty="0" err="1"/>
              <a:t>geiriau</a:t>
            </a:r>
            <a:r>
              <a:rPr lang="en-GB" sz="2000" dirty="0"/>
              <a:t> </a:t>
            </a:r>
            <a:r>
              <a:rPr lang="en-GB" sz="2000" dirty="0" err="1"/>
              <a:t>i</a:t>
            </a:r>
            <a:r>
              <a:rPr lang="en-GB" sz="2000" dirty="0"/>
              <a:t> bob </a:t>
            </a:r>
            <a:r>
              <a:rPr lang="en-GB" sz="2000" dirty="0" err="1"/>
              <a:t>prif</a:t>
            </a:r>
            <a:r>
              <a:rPr lang="en-GB" sz="2000" dirty="0"/>
              <a:t> </a:t>
            </a:r>
            <a:r>
              <a:rPr lang="en-GB" sz="2000" dirty="0" err="1"/>
              <a:t>thema</a:t>
            </a:r>
            <a:r>
              <a:rPr lang="en-GB" sz="2000" dirty="0"/>
              <a:t>, ac </a:t>
            </a:r>
            <a:r>
              <a:rPr lang="en-GB" sz="2000" dirty="0" err="1"/>
              <a:t>wedyn</a:t>
            </a:r>
            <a:r>
              <a:rPr lang="en-GB" sz="2000" dirty="0"/>
              <a:t> </a:t>
            </a:r>
            <a:r>
              <a:rPr lang="en-GB" sz="2000" dirty="0" err="1"/>
              <a:t>i</a:t>
            </a:r>
            <a:r>
              <a:rPr lang="en-GB" sz="2000" dirty="0"/>
              <a:t> bob </a:t>
            </a:r>
            <a:r>
              <a:rPr lang="en-GB" sz="2000" dirty="0" err="1"/>
              <a:t>pwnc</a:t>
            </a:r>
            <a:r>
              <a:rPr lang="en-GB" sz="2000" dirty="0"/>
              <a:t> </a:t>
            </a:r>
            <a:r>
              <a:rPr lang="en-GB" sz="2000" dirty="0" err="1"/>
              <a:t>neu</a:t>
            </a:r>
            <a:r>
              <a:rPr lang="en-GB" sz="2000" dirty="0"/>
              <a:t> </a:t>
            </a:r>
            <a:r>
              <a:rPr lang="en-GB" sz="2000" dirty="0" err="1"/>
              <a:t>enghraifft</a:t>
            </a:r>
            <a:r>
              <a:rPr lang="en-GB" sz="2000" dirty="0"/>
              <a:t>. </a:t>
            </a:r>
          </a:p>
          <a:p>
            <a:pPr>
              <a:lnSpc>
                <a:spcPct val="80000"/>
              </a:lnSpc>
            </a:pPr>
            <a:r>
              <a:rPr lang="en-GB" sz="2000" dirty="0" err="1"/>
              <a:t>Defnyddiwch</a:t>
            </a:r>
            <a:r>
              <a:rPr lang="en-GB" sz="2000" dirty="0"/>
              <a:t> </a:t>
            </a:r>
            <a:r>
              <a:rPr lang="en-GB" sz="2000" dirty="0" err="1"/>
              <a:t>eich</a:t>
            </a:r>
            <a:r>
              <a:rPr lang="en-GB" sz="2000" dirty="0"/>
              <a:t> </a:t>
            </a:r>
            <a:r>
              <a:rPr lang="en-GB" sz="2000" dirty="0" err="1"/>
              <a:t>terfynau</a:t>
            </a:r>
            <a:r>
              <a:rPr lang="en-GB" sz="2000" dirty="0"/>
              <a:t> </a:t>
            </a:r>
            <a:r>
              <a:rPr lang="en-GB" sz="2000" dirty="0" err="1"/>
              <a:t>geiriau</a:t>
            </a:r>
            <a:r>
              <a:rPr lang="en-GB" sz="2000" dirty="0"/>
              <a:t> </a:t>
            </a:r>
            <a:r>
              <a:rPr lang="en-GB" sz="2000" dirty="0" err="1"/>
              <a:t>fel</a:t>
            </a:r>
            <a:r>
              <a:rPr lang="en-GB" sz="2000" dirty="0"/>
              <a:t> </a:t>
            </a:r>
            <a:r>
              <a:rPr lang="en-GB" sz="2000" dirty="0" err="1"/>
              <a:t>canllaw</a:t>
            </a:r>
            <a:r>
              <a:rPr lang="en-GB" sz="2000" dirty="0"/>
              <a:t> </a:t>
            </a:r>
            <a:r>
              <a:rPr lang="en-GB" sz="2000" dirty="0" err="1"/>
              <a:t>ar</a:t>
            </a:r>
            <a:r>
              <a:rPr lang="en-GB" sz="2000" dirty="0"/>
              <a:t> faint </a:t>
            </a:r>
            <a:r>
              <a:rPr lang="en-GB" sz="2000" dirty="0" err="1"/>
              <a:t>i</a:t>
            </a:r>
            <a:r>
              <a:rPr lang="en-GB" sz="2000" dirty="0"/>
              <a:t> </a:t>
            </a:r>
            <a:r>
              <a:rPr lang="en-GB" sz="2000" dirty="0" err="1"/>
              <a:t>ddarllen</a:t>
            </a:r>
            <a:r>
              <a:rPr lang="en-GB" sz="2000" dirty="0"/>
              <a:t> ac </a:t>
            </a:r>
            <a:r>
              <a:rPr lang="en-GB" sz="2000" dirty="0" err="1"/>
              <a:t>ysgrifennu</a:t>
            </a:r>
            <a:r>
              <a:rPr lang="en-GB" sz="2000" dirty="0"/>
              <a:t>. </a:t>
            </a:r>
            <a:r>
              <a:rPr lang="en-GB" sz="2000" dirty="0" err="1"/>
              <a:t>Os</a:t>
            </a:r>
            <a:r>
              <a:rPr lang="en-GB" sz="2000" dirty="0"/>
              <a:t> </a:t>
            </a:r>
            <a:r>
              <a:rPr lang="en-GB" sz="2000" dirty="0" err="1"/>
              <a:t>mai</a:t>
            </a:r>
            <a:r>
              <a:rPr lang="en-GB" sz="2000" dirty="0"/>
              <a:t> dim </a:t>
            </a:r>
            <a:r>
              <a:rPr lang="en-GB" sz="2000" dirty="0" err="1"/>
              <a:t>ond</a:t>
            </a:r>
            <a:r>
              <a:rPr lang="en-GB" sz="2000" dirty="0"/>
              <a:t> </a:t>
            </a:r>
            <a:r>
              <a:rPr lang="en-GB" sz="2000" dirty="0" err="1"/>
              <a:t>llinell</a:t>
            </a:r>
            <a:r>
              <a:rPr lang="en-GB" sz="2000" dirty="0"/>
              <a:t> </a:t>
            </a:r>
            <a:r>
              <a:rPr lang="en-GB" sz="2000" dirty="0" err="1"/>
              <a:t>neu</a:t>
            </a:r>
            <a:r>
              <a:rPr lang="en-GB" sz="2000" dirty="0"/>
              <a:t> </a:t>
            </a:r>
            <a:r>
              <a:rPr lang="en-GB" sz="2000" dirty="0" err="1"/>
              <a:t>baragraff</a:t>
            </a:r>
            <a:r>
              <a:rPr lang="en-GB" sz="2000" dirty="0"/>
              <a:t> y </a:t>
            </a:r>
            <a:r>
              <a:rPr lang="en-GB" sz="2000" dirty="0" err="1"/>
              <a:t>gallwch</a:t>
            </a:r>
            <a:r>
              <a:rPr lang="en-GB" sz="2000" dirty="0"/>
              <a:t> </a:t>
            </a:r>
            <a:r>
              <a:rPr lang="en-GB" sz="2000" dirty="0" err="1"/>
              <a:t>ei</a:t>
            </a:r>
            <a:r>
              <a:rPr lang="en-GB" sz="2000" dirty="0"/>
              <a:t> </a:t>
            </a:r>
            <a:r>
              <a:rPr lang="en-GB" sz="2000" dirty="0" err="1"/>
              <a:t>ysgrifennu</a:t>
            </a:r>
            <a:r>
              <a:rPr lang="en-GB" sz="2000" dirty="0"/>
              <a:t> am </a:t>
            </a:r>
            <a:r>
              <a:rPr lang="en-GB" sz="2000" dirty="0" err="1"/>
              <a:t>rywbeth</a:t>
            </a:r>
            <a:r>
              <a:rPr lang="en-GB" sz="2000" dirty="0"/>
              <a:t>, </a:t>
            </a:r>
            <a:r>
              <a:rPr lang="en-GB" sz="2000" dirty="0" err="1"/>
              <a:t>mae’n</a:t>
            </a:r>
            <a:r>
              <a:rPr lang="en-GB" sz="2000" dirty="0"/>
              <a:t> </a:t>
            </a:r>
            <a:r>
              <a:rPr lang="en-GB" sz="2000" dirty="0" err="1"/>
              <a:t>debyg</a:t>
            </a:r>
            <a:r>
              <a:rPr lang="en-GB" sz="2000" dirty="0"/>
              <a:t> </a:t>
            </a:r>
            <a:r>
              <a:rPr lang="en-GB" sz="2000" dirty="0" err="1"/>
              <a:t>na</a:t>
            </a:r>
            <a:r>
              <a:rPr lang="en-GB" sz="2000" dirty="0"/>
              <a:t> </a:t>
            </a:r>
            <a:r>
              <a:rPr lang="en-GB" sz="2000" dirty="0" err="1"/>
              <a:t>fydd</a:t>
            </a:r>
            <a:r>
              <a:rPr lang="en-GB" sz="2000" dirty="0"/>
              <a:t> </a:t>
            </a:r>
            <a:r>
              <a:rPr lang="en-GB" sz="2000" dirty="0" err="1"/>
              <a:t>angen</a:t>
            </a:r>
            <a:r>
              <a:rPr lang="en-GB" sz="2000" dirty="0"/>
              <a:t> </a:t>
            </a:r>
            <a:r>
              <a:rPr lang="en-GB" sz="2000" dirty="0" err="1"/>
              <a:t>ichi</a:t>
            </a:r>
            <a:r>
              <a:rPr lang="en-GB" sz="2000" dirty="0"/>
              <a:t> </a:t>
            </a:r>
            <a:r>
              <a:rPr lang="en-GB" sz="2000" dirty="0" err="1"/>
              <a:t>ddarllen</a:t>
            </a:r>
            <a:r>
              <a:rPr lang="en-GB" sz="2000" dirty="0"/>
              <a:t> a </a:t>
            </a:r>
            <a:r>
              <a:rPr lang="en-GB" sz="2000" dirty="0" err="1"/>
              <a:t>nodi</a:t>
            </a:r>
            <a:r>
              <a:rPr lang="en-GB" sz="2000" dirty="0"/>
              <a:t> </a:t>
            </a:r>
            <a:r>
              <a:rPr lang="en-GB" sz="2000" dirty="0" err="1"/>
              <a:t>llawer</a:t>
            </a:r>
            <a:r>
              <a:rPr lang="en-GB" sz="2000" dirty="0"/>
              <a:t>.</a:t>
            </a:r>
          </a:p>
          <a:p>
            <a:pPr>
              <a:lnSpc>
                <a:spcPct val="80000"/>
              </a:lnSpc>
            </a:pPr>
            <a:endParaRPr lang="en-GB" sz="2000" dirty="0"/>
          </a:p>
        </p:txBody>
      </p:sp>
      <p:sp>
        <p:nvSpPr>
          <p:cNvPr id="16389" name="Rectangle 5"/>
          <p:cNvSpPr>
            <a:spLocks noGrp="1" noChangeArrowheads="1"/>
          </p:cNvSpPr>
          <p:nvPr>
            <p:ph sz="half" idx="2"/>
          </p:nvPr>
        </p:nvSpPr>
        <p:spPr/>
        <p:txBody>
          <a:bodyPr/>
          <a:lstStyle/>
          <a:p>
            <a:pPr>
              <a:lnSpc>
                <a:spcPct val="80000"/>
              </a:lnSpc>
            </a:pPr>
            <a:r>
              <a:rPr lang="en-GB" sz="2000" dirty="0">
                <a:solidFill>
                  <a:schemeClr val="accent6">
                    <a:lumMod val="75000"/>
                  </a:schemeClr>
                </a:solidFill>
              </a:rPr>
              <a:t>Use your essay plan to work out a word limit for each major theme, and then for each topic or example.</a:t>
            </a:r>
          </a:p>
          <a:p>
            <a:pPr>
              <a:lnSpc>
                <a:spcPct val="80000"/>
              </a:lnSpc>
            </a:pPr>
            <a:r>
              <a:rPr lang="en-GB" sz="2000" dirty="0">
                <a:solidFill>
                  <a:schemeClr val="accent6">
                    <a:lumMod val="75000"/>
                  </a:schemeClr>
                </a:solidFill>
              </a:rPr>
              <a:t>Use your word limits to guide you on how much to read and note. If you can only write a line or paragraph about something, you probably don’t need to read and note very much. </a:t>
            </a:r>
            <a:endParaRPr lang="en-GB" sz="2100" dirty="0">
              <a:solidFill>
                <a:schemeClr val="accent6">
                  <a:lumMod val="75000"/>
                </a:schemeClr>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br>
              <a:rPr lang="en-GB" sz="3200" b="1" dirty="0"/>
            </a:br>
            <a:r>
              <a:rPr lang="en-GB" sz="3200" b="1" dirty="0"/>
              <a:t>Dewiswch faint o </a:t>
            </a:r>
            <a:r>
              <a:rPr lang="en-GB" sz="3200" b="1" dirty="0" err="1"/>
              <a:t>wybodaeth</a:t>
            </a:r>
            <a:r>
              <a:rPr lang="en-GB" sz="3200" dirty="0"/>
              <a:t>  </a:t>
            </a:r>
            <a:br>
              <a:rPr lang="en-GB" sz="3200" dirty="0"/>
            </a:br>
            <a:r>
              <a:rPr lang="en-GB" sz="3200" b="1" dirty="0">
                <a:solidFill>
                  <a:schemeClr val="accent6">
                    <a:lumMod val="75000"/>
                  </a:schemeClr>
                </a:solidFill>
              </a:rPr>
              <a:t>Select by amount</a:t>
            </a:r>
            <a:endParaRPr lang="en-GB" sz="3200" dirty="0">
              <a:solidFill>
                <a:schemeClr val="accent6">
                  <a:lumMod val="75000"/>
                </a:schemeClr>
              </a:solidFill>
            </a:endParaRPr>
          </a:p>
        </p:txBody>
      </p:sp>
      <p:sp>
        <p:nvSpPr>
          <p:cNvPr id="16388" name="Rectangle 4"/>
          <p:cNvSpPr>
            <a:spLocks noGrp="1" noChangeArrowheads="1"/>
          </p:cNvSpPr>
          <p:nvPr>
            <p:ph sz="half" idx="1"/>
          </p:nvPr>
        </p:nvSpPr>
        <p:spPr/>
        <p:txBody>
          <a:bodyPr>
            <a:normAutofit/>
          </a:bodyPr>
          <a:lstStyle/>
          <a:p>
            <a:pPr>
              <a:lnSpc>
                <a:spcPct val="80000"/>
              </a:lnSpc>
            </a:pPr>
            <a:r>
              <a:rPr lang="en-GB" sz="2400" dirty="0" err="1"/>
              <a:t>Ystyriwch</a:t>
            </a:r>
            <a:r>
              <a:rPr lang="en-GB" sz="2400" dirty="0"/>
              <a:t> a </a:t>
            </a:r>
            <a:r>
              <a:rPr lang="en-GB" sz="2400" dirty="0" err="1"/>
              <a:t>ydy</a:t>
            </a:r>
            <a:r>
              <a:rPr lang="en-GB" sz="2400" dirty="0"/>
              <a:t> </a:t>
            </a:r>
            <a:r>
              <a:rPr lang="en-GB" sz="2400" dirty="0" err="1"/>
              <a:t>erthygl</a:t>
            </a:r>
            <a:r>
              <a:rPr lang="en-GB" sz="2400" dirty="0"/>
              <a:t> </a:t>
            </a:r>
            <a:r>
              <a:rPr lang="en-GB" sz="2400" dirty="0" err="1"/>
              <a:t>yn</a:t>
            </a:r>
            <a:r>
              <a:rPr lang="en-GB" sz="2400" dirty="0"/>
              <a:t> </a:t>
            </a:r>
            <a:r>
              <a:rPr lang="en-GB" sz="2400" dirty="0" err="1"/>
              <a:t>mynd</a:t>
            </a:r>
            <a:r>
              <a:rPr lang="en-GB" sz="2400" dirty="0"/>
              <a:t> </a:t>
            </a:r>
            <a:r>
              <a:rPr lang="en-GB" sz="2400" dirty="0" err="1"/>
              <a:t>i</a:t>
            </a:r>
            <a:r>
              <a:rPr lang="en-GB" sz="2400" dirty="0"/>
              <a:t> </a:t>
            </a:r>
            <a:r>
              <a:rPr lang="en-GB" sz="2400" dirty="0" err="1"/>
              <a:t>ormod</a:t>
            </a:r>
            <a:r>
              <a:rPr lang="en-GB" sz="2400" dirty="0"/>
              <a:t> o </a:t>
            </a:r>
            <a:r>
              <a:rPr lang="en-GB" sz="2400" dirty="0" err="1"/>
              <a:t>fanylder</a:t>
            </a:r>
            <a:r>
              <a:rPr lang="en-GB" sz="2400" dirty="0"/>
              <a:t> at </a:t>
            </a:r>
            <a:r>
              <a:rPr lang="en-GB" sz="2400" dirty="0" err="1"/>
              <a:t>eich</a:t>
            </a:r>
            <a:r>
              <a:rPr lang="en-GB" sz="2400" dirty="0"/>
              <a:t> </a:t>
            </a:r>
            <a:r>
              <a:rPr lang="en-GB" sz="2400" dirty="0" err="1"/>
              <a:t>dibenion</a:t>
            </a:r>
            <a:r>
              <a:rPr lang="en-GB" sz="2400" dirty="0"/>
              <a:t> chi: </a:t>
            </a:r>
            <a:r>
              <a:rPr lang="en-GB" sz="2400" dirty="0" err="1"/>
              <a:t>efallai</a:t>
            </a:r>
            <a:r>
              <a:rPr lang="en-GB" sz="2400" dirty="0"/>
              <a:t> </a:t>
            </a:r>
            <a:r>
              <a:rPr lang="en-GB" sz="2400" dirty="0" err="1"/>
              <a:t>mai</a:t>
            </a:r>
            <a:r>
              <a:rPr lang="en-GB" sz="2400" dirty="0"/>
              <a:t> dim </a:t>
            </a:r>
            <a:r>
              <a:rPr lang="en-GB" sz="2400" dirty="0" err="1"/>
              <a:t>ond</a:t>
            </a:r>
            <a:r>
              <a:rPr lang="en-GB" sz="2400" dirty="0"/>
              <a:t> </a:t>
            </a:r>
            <a:r>
              <a:rPr lang="en-GB" sz="2400" dirty="0" err="1"/>
              <a:t>darllen</a:t>
            </a:r>
            <a:r>
              <a:rPr lang="en-GB" sz="2400" dirty="0"/>
              <a:t> y </a:t>
            </a:r>
            <a:r>
              <a:rPr lang="en-GB" sz="2400" dirty="0" err="1"/>
              <a:t>crynodeb</a:t>
            </a:r>
            <a:r>
              <a:rPr lang="en-GB" sz="2400" dirty="0"/>
              <a:t> </a:t>
            </a:r>
            <a:r>
              <a:rPr lang="en-GB" sz="2400" dirty="0" err="1"/>
              <a:t>neu</a:t>
            </a:r>
            <a:r>
              <a:rPr lang="en-GB" sz="2400" dirty="0"/>
              <a:t> un </a:t>
            </a:r>
            <a:r>
              <a:rPr lang="en-GB" sz="2400" dirty="0" err="1"/>
              <a:t>adran</a:t>
            </a:r>
            <a:r>
              <a:rPr lang="en-GB" sz="2400" dirty="0"/>
              <a:t> y </a:t>
            </a:r>
            <a:r>
              <a:rPr lang="en-GB" sz="2400" dirty="0" err="1"/>
              <a:t>bydd</a:t>
            </a:r>
            <a:r>
              <a:rPr lang="en-GB" sz="2400" dirty="0"/>
              <a:t> </a:t>
            </a:r>
            <a:r>
              <a:rPr lang="en-GB" sz="2400" dirty="0" err="1"/>
              <a:t>ei</a:t>
            </a:r>
            <a:r>
              <a:rPr lang="en-GB" sz="2400" dirty="0"/>
              <a:t> </a:t>
            </a:r>
            <a:r>
              <a:rPr lang="en-GB" sz="2400" dirty="0" err="1"/>
              <a:t>angen</a:t>
            </a:r>
            <a:r>
              <a:rPr lang="en-GB" sz="2400" dirty="0"/>
              <a:t> </a:t>
            </a:r>
            <a:r>
              <a:rPr lang="en-GB" sz="2400" dirty="0" err="1"/>
              <a:t>arnoch</a:t>
            </a:r>
            <a:r>
              <a:rPr lang="en-GB" sz="2400" dirty="0"/>
              <a:t>.</a:t>
            </a:r>
          </a:p>
          <a:p>
            <a:pPr>
              <a:lnSpc>
                <a:spcPct val="80000"/>
              </a:lnSpc>
            </a:pPr>
            <a:r>
              <a:rPr lang="en-GB" sz="2400" dirty="0" err="1"/>
              <a:t>Daliwch</a:t>
            </a:r>
            <a:r>
              <a:rPr lang="en-GB" sz="2400" dirty="0"/>
              <a:t> </a:t>
            </a:r>
            <a:r>
              <a:rPr lang="en-GB" sz="2400" dirty="0" err="1"/>
              <a:t>i</a:t>
            </a:r>
            <a:r>
              <a:rPr lang="en-GB" sz="2400" dirty="0"/>
              <a:t> </a:t>
            </a:r>
            <a:r>
              <a:rPr lang="en-GB" sz="2400" dirty="0" err="1"/>
              <a:t>ofyn</a:t>
            </a:r>
            <a:r>
              <a:rPr lang="en-GB" sz="2400" dirty="0"/>
              <a:t> a </a:t>
            </a:r>
            <a:r>
              <a:rPr lang="en-GB" sz="2400" dirty="0" err="1"/>
              <a:t>ydy</a:t>
            </a:r>
            <a:r>
              <a:rPr lang="en-GB" sz="2400" dirty="0"/>
              <a:t> </a:t>
            </a:r>
            <a:r>
              <a:rPr lang="en-GB" sz="2400" dirty="0" err="1"/>
              <a:t>deunydd</a:t>
            </a:r>
            <a:r>
              <a:rPr lang="en-GB" sz="2400" dirty="0"/>
              <a:t> </a:t>
            </a:r>
            <a:r>
              <a:rPr lang="en-GB" sz="2400" dirty="0" err="1"/>
              <a:t>yn</a:t>
            </a:r>
            <a:r>
              <a:rPr lang="en-GB" sz="2400" dirty="0"/>
              <a:t> </a:t>
            </a:r>
            <a:r>
              <a:rPr lang="en-GB" sz="2400" dirty="0" err="1"/>
              <a:t>berthnasol</a:t>
            </a:r>
            <a:r>
              <a:rPr lang="en-GB" sz="2400" dirty="0"/>
              <a:t> </a:t>
            </a:r>
            <a:r>
              <a:rPr lang="en-GB" sz="2400" dirty="0" err="1"/>
              <a:t>i</a:t>
            </a:r>
            <a:r>
              <a:rPr lang="en-GB" sz="2400" dirty="0"/>
              <a:t> </a:t>
            </a:r>
            <a:r>
              <a:rPr lang="en-GB" sz="2400" dirty="0" err="1"/>
              <a:t>deitl</a:t>
            </a:r>
            <a:r>
              <a:rPr lang="en-GB" sz="2400" dirty="0"/>
              <a:t> </a:t>
            </a:r>
            <a:r>
              <a:rPr lang="en-GB" sz="2400" dirty="0" err="1"/>
              <a:t>yr</a:t>
            </a:r>
            <a:r>
              <a:rPr lang="en-GB" sz="2400" dirty="0"/>
              <a:t> </a:t>
            </a:r>
            <a:r>
              <a:rPr lang="en-GB" sz="2400" dirty="0" err="1"/>
              <a:t>aseiniad</a:t>
            </a:r>
            <a:r>
              <a:rPr lang="en-GB" sz="2400" dirty="0"/>
              <a:t>.</a:t>
            </a:r>
          </a:p>
          <a:p>
            <a:pPr>
              <a:lnSpc>
                <a:spcPct val="80000"/>
              </a:lnSpc>
            </a:pPr>
            <a:endParaRPr lang="en-GB" sz="2400" dirty="0"/>
          </a:p>
        </p:txBody>
      </p:sp>
      <p:sp>
        <p:nvSpPr>
          <p:cNvPr id="16389" name="Rectangle 5"/>
          <p:cNvSpPr>
            <a:spLocks noGrp="1" noChangeArrowheads="1"/>
          </p:cNvSpPr>
          <p:nvPr>
            <p:ph sz="half" idx="2"/>
          </p:nvPr>
        </p:nvSpPr>
        <p:spPr/>
        <p:txBody>
          <a:bodyPr>
            <a:normAutofit/>
          </a:bodyPr>
          <a:lstStyle/>
          <a:p>
            <a:pPr>
              <a:lnSpc>
                <a:spcPct val="80000"/>
              </a:lnSpc>
            </a:pPr>
            <a:r>
              <a:rPr lang="en-GB" sz="2400" dirty="0">
                <a:solidFill>
                  <a:schemeClr val="accent6">
                    <a:lumMod val="75000"/>
                  </a:schemeClr>
                </a:solidFill>
              </a:rPr>
              <a:t>Consider whether an article goes into too much depth for your purposes: you may only need to read the abstract or one section.</a:t>
            </a:r>
          </a:p>
          <a:p>
            <a:pPr>
              <a:lnSpc>
                <a:spcPct val="80000"/>
              </a:lnSpc>
            </a:pPr>
            <a:r>
              <a:rPr lang="en-GB" sz="2400" dirty="0">
                <a:solidFill>
                  <a:schemeClr val="accent6">
                    <a:lumMod val="75000"/>
                  </a:schemeClr>
                </a:solidFill>
              </a:rPr>
              <a:t>Keep asking whether material is relevant to the title of the assignment. </a:t>
            </a:r>
          </a:p>
        </p:txBody>
      </p:sp>
    </p:spTree>
    <p:extLst>
      <p:ext uri="{BB962C8B-B14F-4D97-AF65-F5344CB8AC3E}">
        <p14:creationId xmlns:p14="http://schemas.microsoft.com/office/powerpoint/2010/main" val="2551691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err="1"/>
              <a:t>Darllen</a:t>
            </a:r>
            <a:r>
              <a:rPr lang="en-GB" b="1" dirty="0"/>
              <a:t>	</a:t>
            </a:r>
            <a:br>
              <a:rPr lang="en-GB" b="1" dirty="0"/>
            </a:br>
            <a:r>
              <a:rPr lang="en-GB" b="1" dirty="0">
                <a:solidFill>
                  <a:schemeClr val="accent6">
                    <a:lumMod val="75000"/>
                  </a:schemeClr>
                </a:solidFill>
              </a:rPr>
              <a:t>Reading</a:t>
            </a:r>
            <a:r>
              <a:rPr lang="en-GB" b="1" dirty="0"/>
              <a:t>	</a:t>
            </a:r>
            <a:endParaRPr lang="en-GB" dirty="0"/>
          </a:p>
        </p:txBody>
      </p:sp>
      <p:sp>
        <p:nvSpPr>
          <p:cNvPr id="18436" name="Rectangle 4"/>
          <p:cNvSpPr>
            <a:spLocks noGrp="1" noChangeArrowheads="1"/>
          </p:cNvSpPr>
          <p:nvPr>
            <p:ph sz="half" idx="1"/>
          </p:nvPr>
        </p:nvSpPr>
        <p:spPr/>
        <p:txBody>
          <a:bodyPr/>
          <a:lstStyle/>
          <a:p>
            <a:r>
              <a:rPr lang="en-GB" sz="2500" dirty="0" err="1"/>
              <a:t>Darllen</a:t>
            </a:r>
            <a:r>
              <a:rPr lang="en-GB" sz="2500" dirty="0"/>
              <a:t> </a:t>
            </a:r>
            <a:r>
              <a:rPr lang="en-GB" sz="2500" dirty="0" err="1"/>
              <a:t>i</a:t>
            </a:r>
            <a:r>
              <a:rPr lang="en-GB" sz="2500" dirty="0"/>
              <a:t> </a:t>
            </a:r>
            <a:r>
              <a:rPr lang="en-GB" sz="2500" dirty="0" err="1"/>
              <a:t>gael</a:t>
            </a:r>
            <a:r>
              <a:rPr lang="en-GB" sz="2500" dirty="0"/>
              <a:t> </a:t>
            </a:r>
            <a:r>
              <a:rPr lang="en-GB" sz="2500" dirty="0" err="1"/>
              <a:t>pleser</a:t>
            </a:r>
            <a:endParaRPr lang="en-GB" sz="2500" dirty="0"/>
          </a:p>
          <a:p>
            <a:r>
              <a:rPr lang="en-GB" sz="2500" dirty="0" err="1"/>
              <a:t>Darllen</a:t>
            </a:r>
            <a:r>
              <a:rPr lang="en-GB" sz="2500" dirty="0"/>
              <a:t> </a:t>
            </a:r>
            <a:r>
              <a:rPr lang="en-GB" sz="2500" dirty="0" err="1"/>
              <a:t>i</a:t>
            </a:r>
            <a:r>
              <a:rPr lang="en-GB" sz="2500" dirty="0"/>
              <a:t> </a:t>
            </a:r>
            <a:r>
              <a:rPr lang="en-GB" sz="2500" dirty="0" err="1"/>
              <a:t>ganfod</a:t>
            </a:r>
            <a:r>
              <a:rPr lang="en-GB" sz="2500" dirty="0"/>
              <a:t> </a:t>
            </a:r>
            <a:r>
              <a:rPr lang="en-GB" sz="2500" dirty="0" err="1"/>
              <a:t>ystyr</a:t>
            </a:r>
            <a:endParaRPr lang="en-GB" sz="2500" dirty="0"/>
          </a:p>
          <a:p>
            <a:r>
              <a:rPr lang="en-GB" sz="2500" dirty="0" err="1"/>
              <a:t>Darllen</a:t>
            </a:r>
            <a:r>
              <a:rPr lang="en-GB" sz="2500" dirty="0"/>
              <a:t> </a:t>
            </a:r>
            <a:r>
              <a:rPr lang="en-GB" sz="2500" dirty="0" err="1"/>
              <a:t>i</a:t>
            </a:r>
            <a:r>
              <a:rPr lang="en-GB" sz="2500" dirty="0"/>
              <a:t> </a:t>
            </a:r>
            <a:r>
              <a:rPr lang="en-GB" sz="2500" dirty="0" err="1"/>
              <a:t>godi</a:t>
            </a:r>
            <a:r>
              <a:rPr lang="en-GB" sz="2500" dirty="0"/>
              <a:t> </a:t>
            </a:r>
            <a:r>
              <a:rPr lang="en-GB" sz="2500" dirty="0" err="1"/>
              <a:t>gwybodaeth</a:t>
            </a:r>
            <a:r>
              <a:rPr lang="en-GB" sz="2500" dirty="0"/>
              <a:t> </a:t>
            </a:r>
          </a:p>
          <a:p>
            <a:endParaRPr lang="en-GB" sz="2500" dirty="0"/>
          </a:p>
        </p:txBody>
      </p:sp>
      <p:sp>
        <p:nvSpPr>
          <p:cNvPr id="18437" name="Rectangle 5"/>
          <p:cNvSpPr>
            <a:spLocks noGrp="1" noChangeArrowheads="1"/>
          </p:cNvSpPr>
          <p:nvPr>
            <p:ph sz="half" idx="2"/>
          </p:nvPr>
        </p:nvSpPr>
        <p:spPr/>
        <p:txBody>
          <a:bodyPr/>
          <a:lstStyle/>
          <a:p>
            <a:r>
              <a:rPr lang="en-GB" sz="2500" dirty="0">
                <a:solidFill>
                  <a:schemeClr val="accent6">
                    <a:lumMod val="75000"/>
                  </a:schemeClr>
                </a:solidFill>
              </a:rPr>
              <a:t>Reading for pleasure</a:t>
            </a:r>
          </a:p>
          <a:p>
            <a:r>
              <a:rPr lang="en-GB" sz="2500" dirty="0">
                <a:solidFill>
                  <a:schemeClr val="accent6">
                    <a:lumMod val="75000"/>
                  </a:schemeClr>
                </a:solidFill>
              </a:rPr>
              <a:t>Reading for meaning</a:t>
            </a:r>
          </a:p>
          <a:p>
            <a:r>
              <a:rPr lang="en-GB" sz="2500" dirty="0">
                <a:solidFill>
                  <a:schemeClr val="accent6">
                    <a:lumMod val="75000"/>
                  </a:schemeClr>
                </a:solidFill>
              </a:rPr>
              <a:t>Reading for information</a:t>
            </a:r>
          </a:p>
          <a:p>
            <a:endParaRPr lang="en-GB" sz="25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br>
              <a:rPr lang="en-GB" sz="3200" b="1" dirty="0"/>
            </a:br>
            <a:r>
              <a:rPr lang="en-GB" sz="3200" b="1" dirty="0" err="1"/>
              <a:t>Darllen</a:t>
            </a:r>
            <a:r>
              <a:rPr lang="en-GB" sz="3200" b="1" dirty="0"/>
              <a:t> </a:t>
            </a:r>
            <a:r>
              <a:rPr lang="en-GB" sz="3200" b="1" dirty="0" err="1"/>
              <a:t>i</a:t>
            </a:r>
            <a:r>
              <a:rPr lang="en-GB" sz="3200" b="1" dirty="0"/>
              <a:t> </a:t>
            </a:r>
            <a:r>
              <a:rPr lang="en-GB" sz="3200" b="1" dirty="0" err="1"/>
              <a:t>gael</a:t>
            </a:r>
            <a:r>
              <a:rPr lang="en-GB" sz="3200" b="1" dirty="0"/>
              <a:t> </a:t>
            </a:r>
            <a:r>
              <a:rPr lang="en-GB" sz="3200" b="1" dirty="0" err="1"/>
              <a:t>Pleser</a:t>
            </a:r>
            <a:r>
              <a:rPr lang="en-GB" sz="3200" dirty="0"/>
              <a:t>  </a:t>
            </a:r>
            <a:br>
              <a:rPr lang="en-GB" sz="3200" dirty="0"/>
            </a:br>
            <a:r>
              <a:rPr lang="en-GB" sz="3200" b="1" dirty="0">
                <a:solidFill>
                  <a:schemeClr val="accent6">
                    <a:lumMod val="75000"/>
                  </a:schemeClr>
                </a:solidFill>
              </a:rPr>
              <a:t>Reading for Pleasure</a:t>
            </a:r>
            <a:endParaRPr lang="en-GB" sz="3200" dirty="0">
              <a:solidFill>
                <a:schemeClr val="accent6">
                  <a:lumMod val="75000"/>
                </a:schemeClr>
              </a:solidFill>
            </a:endParaRPr>
          </a:p>
        </p:txBody>
      </p:sp>
      <p:sp>
        <p:nvSpPr>
          <p:cNvPr id="20484" name="Rectangle 4"/>
          <p:cNvSpPr>
            <a:spLocks noGrp="1" noChangeArrowheads="1"/>
          </p:cNvSpPr>
          <p:nvPr>
            <p:ph sz="half" idx="1"/>
          </p:nvPr>
        </p:nvSpPr>
        <p:spPr/>
        <p:txBody>
          <a:bodyPr>
            <a:normAutofit/>
          </a:bodyPr>
          <a:lstStyle/>
          <a:p>
            <a:r>
              <a:rPr lang="en-GB" sz="2100" dirty="0" err="1"/>
              <a:t>Cyfforddus</a:t>
            </a:r>
            <a:r>
              <a:rPr lang="en-GB" sz="2100" dirty="0"/>
              <a:t> – </a:t>
            </a:r>
            <a:r>
              <a:rPr lang="en-GB" sz="2100" dirty="0" err="1"/>
              <a:t>cadair</a:t>
            </a:r>
            <a:r>
              <a:rPr lang="en-GB" sz="2100" dirty="0"/>
              <a:t> </a:t>
            </a:r>
            <a:r>
              <a:rPr lang="en-GB" sz="2100" dirty="0" err="1"/>
              <a:t>esmwyth</a:t>
            </a:r>
            <a:endParaRPr lang="en-GB" sz="2100" dirty="0"/>
          </a:p>
          <a:p>
            <a:r>
              <a:rPr lang="en-GB" sz="2100" dirty="0" err="1"/>
              <a:t>Cerddoriaeth</a:t>
            </a:r>
            <a:r>
              <a:rPr lang="en-GB" sz="2100" dirty="0"/>
              <a:t>/</a:t>
            </a:r>
            <a:r>
              <a:rPr lang="en-GB" sz="2100" dirty="0" err="1"/>
              <a:t>seiniau</a:t>
            </a:r>
            <a:r>
              <a:rPr lang="en-GB" sz="2100" dirty="0"/>
              <a:t> </a:t>
            </a:r>
            <a:r>
              <a:rPr lang="en-GB" sz="2100" dirty="0" err="1"/>
              <a:t>cefndirol</a:t>
            </a:r>
            <a:endParaRPr lang="en-GB" sz="2100" dirty="0"/>
          </a:p>
          <a:p>
            <a:r>
              <a:rPr lang="en-GB" sz="2100" dirty="0"/>
              <a:t>Codi a </a:t>
            </a:r>
            <a:r>
              <a:rPr lang="en-GB" sz="2100" dirty="0" err="1"/>
              <a:t>gollwng</a:t>
            </a:r>
            <a:r>
              <a:rPr lang="en-GB" sz="2100" dirty="0"/>
              <a:t> </a:t>
            </a:r>
            <a:r>
              <a:rPr lang="en-GB" sz="2100" dirty="0" err="1"/>
              <a:t>fel</a:t>
            </a:r>
            <a:r>
              <a:rPr lang="en-GB" sz="2100" dirty="0"/>
              <a:t> y </a:t>
            </a:r>
            <a:r>
              <a:rPr lang="en-GB" sz="2100" dirty="0" err="1"/>
              <a:t>mynnoch</a:t>
            </a:r>
            <a:endParaRPr lang="en-GB" sz="2100" dirty="0"/>
          </a:p>
          <a:p>
            <a:r>
              <a:rPr lang="en-GB" sz="2100" dirty="0"/>
              <a:t>Gall </a:t>
            </a:r>
            <a:r>
              <a:rPr lang="en-GB" sz="2100" dirty="0" err="1"/>
              <a:t>gymryd</a:t>
            </a:r>
            <a:r>
              <a:rPr lang="en-GB" sz="2100" dirty="0"/>
              <a:t> </a:t>
            </a:r>
            <a:r>
              <a:rPr lang="en-GB" sz="2100" dirty="0" err="1"/>
              <a:t>amser</a:t>
            </a:r>
            <a:r>
              <a:rPr lang="en-GB" sz="2100" dirty="0"/>
              <a:t> </a:t>
            </a:r>
            <a:r>
              <a:rPr lang="en-GB" sz="2100" dirty="0" err="1"/>
              <a:t>hir</a:t>
            </a:r>
            <a:r>
              <a:rPr lang="en-GB" sz="2100" dirty="0"/>
              <a:t> </a:t>
            </a:r>
            <a:r>
              <a:rPr lang="en-GB" sz="2100" dirty="0" err="1"/>
              <a:t>i</a:t>
            </a:r>
            <a:r>
              <a:rPr lang="en-GB" sz="2100" dirty="0"/>
              <a:t> </a:t>
            </a:r>
            <a:r>
              <a:rPr lang="en-GB" sz="2100" dirty="0" err="1"/>
              <a:t>orffen</a:t>
            </a:r>
            <a:r>
              <a:rPr lang="en-GB" sz="2100" dirty="0"/>
              <a:t> y </a:t>
            </a:r>
            <a:r>
              <a:rPr lang="en-GB" sz="2100" dirty="0" err="1"/>
              <a:t>llyfr</a:t>
            </a:r>
            <a:endParaRPr lang="en-GB" sz="2100" dirty="0"/>
          </a:p>
          <a:p>
            <a:r>
              <a:rPr lang="en-GB" sz="2100" dirty="0"/>
              <a:t>Dim </a:t>
            </a:r>
            <a:r>
              <a:rPr lang="en-GB" sz="2100" dirty="0" err="1"/>
              <a:t>brys</a:t>
            </a:r>
            <a:endParaRPr lang="en-GB" sz="2100" dirty="0"/>
          </a:p>
          <a:p>
            <a:r>
              <a:rPr lang="en-GB" sz="2100" dirty="0"/>
              <a:t>Dim </a:t>
            </a:r>
            <a:r>
              <a:rPr lang="en-GB" sz="2100" dirty="0" err="1"/>
              <a:t>rhaid</a:t>
            </a:r>
            <a:r>
              <a:rPr lang="en-GB" sz="2100" dirty="0"/>
              <a:t> </a:t>
            </a:r>
            <a:r>
              <a:rPr lang="en-GB" sz="2100" dirty="0" err="1"/>
              <a:t>gorffen</a:t>
            </a:r>
            <a:r>
              <a:rPr lang="en-GB" sz="2100" dirty="0"/>
              <a:t> </a:t>
            </a:r>
            <a:r>
              <a:rPr lang="en-GB" sz="2100" dirty="0" err="1"/>
              <a:t>na</a:t>
            </a:r>
            <a:r>
              <a:rPr lang="en-GB" sz="2100" dirty="0"/>
              <a:t> </a:t>
            </a:r>
            <a:r>
              <a:rPr lang="en-GB" sz="2100" dirty="0" err="1"/>
              <a:t>chofio</a:t>
            </a:r>
            <a:r>
              <a:rPr lang="en-GB" sz="2100" dirty="0"/>
              <a:t> </a:t>
            </a:r>
            <a:r>
              <a:rPr lang="en-GB" sz="2100" dirty="0" err="1"/>
              <a:t>gwybodaeth</a:t>
            </a:r>
            <a:endParaRPr lang="en-GB" sz="2100" dirty="0"/>
          </a:p>
          <a:p>
            <a:pPr>
              <a:buFont typeface="Wingdings" pitchFamily="2" charset="2"/>
              <a:buNone/>
            </a:pPr>
            <a:endParaRPr lang="en-GB" sz="2100" dirty="0"/>
          </a:p>
        </p:txBody>
      </p:sp>
      <p:sp>
        <p:nvSpPr>
          <p:cNvPr id="20485" name="Rectangle 5"/>
          <p:cNvSpPr>
            <a:spLocks noGrp="1" noChangeArrowheads="1"/>
          </p:cNvSpPr>
          <p:nvPr>
            <p:ph sz="half" idx="2"/>
          </p:nvPr>
        </p:nvSpPr>
        <p:spPr/>
        <p:txBody>
          <a:bodyPr>
            <a:normAutofit/>
          </a:bodyPr>
          <a:lstStyle/>
          <a:p>
            <a:r>
              <a:rPr lang="en-GB" sz="2100" dirty="0">
                <a:solidFill>
                  <a:schemeClr val="accent6">
                    <a:lumMod val="75000"/>
                  </a:schemeClr>
                </a:solidFill>
              </a:rPr>
              <a:t>Comfort - easy chair</a:t>
            </a:r>
          </a:p>
          <a:p>
            <a:r>
              <a:rPr lang="en-GB" sz="2100" dirty="0">
                <a:solidFill>
                  <a:schemeClr val="accent6">
                    <a:lumMod val="75000"/>
                  </a:schemeClr>
                </a:solidFill>
              </a:rPr>
              <a:t>Background music/sounds</a:t>
            </a:r>
          </a:p>
          <a:p>
            <a:r>
              <a:rPr lang="en-GB" sz="2100" dirty="0">
                <a:solidFill>
                  <a:schemeClr val="accent6">
                    <a:lumMod val="75000"/>
                  </a:schemeClr>
                </a:solidFill>
              </a:rPr>
              <a:t>Pick up and put down at will</a:t>
            </a:r>
          </a:p>
          <a:p>
            <a:r>
              <a:rPr lang="en-GB" sz="2100" dirty="0">
                <a:solidFill>
                  <a:schemeClr val="accent6">
                    <a:lumMod val="75000"/>
                  </a:schemeClr>
                </a:solidFill>
              </a:rPr>
              <a:t>May take along time to finish the book</a:t>
            </a:r>
          </a:p>
          <a:p>
            <a:r>
              <a:rPr lang="en-GB" sz="2100" dirty="0">
                <a:solidFill>
                  <a:schemeClr val="accent6">
                    <a:lumMod val="75000"/>
                  </a:schemeClr>
                </a:solidFill>
              </a:rPr>
              <a:t>No urgency</a:t>
            </a:r>
          </a:p>
          <a:p>
            <a:r>
              <a:rPr lang="en-GB" sz="2100" dirty="0">
                <a:solidFill>
                  <a:schemeClr val="accent6">
                    <a:lumMod val="75000"/>
                  </a:schemeClr>
                </a:solidFill>
              </a:rPr>
              <a:t>No necessity to finish or remember information</a:t>
            </a:r>
          </a:p>
          <a:p>
            <a:endParaRPr lang="en-GB" sz="21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br>
              <a:rPr lang="en-GB" sz="3200" dirty="0"/>
            </a:br>
            <a:r>
              <a:rPr lang="en-GB" sz="3200" b="1" dirty="0" err="1"/>
              <a:t>Darllen</a:t>
            </a:r>
            <a:r>
              <a:rPr lang="en-GB" sz="3200" b="1" dirty="0"/>
              <a:t> </a:t>
            </a:r>
            <a:r>
              <a:rPr lang="en-GB" sz="3200" b="1" dirty="0" err="1"/>
              <a:t>i</a:t>
            </a:r>
            <a:r>
              <a:rPr lang="en-GB" sz="3200" b="1" dirty="0"/>
              <a:t> </a:t>
            </a:r>
            <a:r>
              <a:rPr lang="en-GB" sz="3200" b="1" dirty="0" err="1"/>
              <a:t>Ganfod</a:t>
            </a:r>
            <a:r>
              <a:rPr lang="en-GB" sz="3200" b="1" dirty="0"/>
              <a:t> </a:t>
            </a:r>
            <a:r>
              <a:rPr lang="en-GB" sz="3200" b="1" dirty="0" err="1"/>
              <a:t>Ystyr</a:t>
            </a:r>
            <a:r>
              <a:rPr lang="en-GB" sz="3200" dirty="0"/>
              <a:t> </a:t>
            </a:r>
            <a:br>
              <a:rPr lang="en-GB" sz="3200" dirty="0"/>
            </a:br>
            <a:r>
              <a:rPr lang="en-GB" sz="3200" b="1" dirty="0">
                <a:solidFill>
                  <a:schemeClr val="accent6">
                    <a:lumMod val="75000"/>
                  </a:schemeClr>
                </a:solidFill>
              </a:rPr>
              <a:t>Reading for Meaning</a:t>
            </a:r>
            <a:r>
              <a:rPr lang="en-GB" sz="3200" dirty="0">
                <a:solidFill>
                  <a:schemeClr val="accent6">
                    <a:lumMod val="75000"/>
                  </a:schemeClr>
                </a:solidFill>
              </a:rPr>
              <a:t> </a:t>
            </a:r>
          </a:p>
        </p:txBody>
      </p:sp>
      <p:sp>
        <p:nvSpPr>
          <p:cNvPr id="22532" name="Rectangle 4"/>
          <p:cNvSpPr>
            <a:spLocks noGrp="1" noChangeArrowheads="1"/>
          </p:cNvSpPr>
          <p:nvPr>
            <p:ph sz="half" idx="1"/>
          </p:nvPr>
        </p:nvSpPr>
        <p:spPr/>
        <p:txBody>
          <a:bodyPr>
            <a:normAutofit/>
          </a:bodyPr>
          <a:lstStyle/>
          <a:p>
            <a:pPr>
              <a:lnSpc>
                <a:spcPct val="90000"/>
              </a:lnSpc>
            </a:pPr>
            <a:r>
              <a:rPr lang="en-GB" sz="2500" dirty="0" err="1"/>
              <a:t>Gallu</a:t>
            </a:r>
            <a:r>
              <a:rPr lang="en-GB" sz="2500" dirty="0"/>
              <a:t> </a:t>
            </a:r>
            <a:r>
              <a:rPr lang="en-GB" sz="2500" dirty="0" err="1"/>
              <a:t>darllen</a:t>
            </a:r>
            <a:r>
              <a:rPr lang="en-GB" sz="2500" dirty="0"/>
              <a:t> </a:t>
            </a:r>
            <a:r>
              <a:rPr lang="en-GB" sz="2500" dirty="0" err="1"/>
              <a:t>testunau</a:t>
            </a:r>
            <a:r>
              <a:rPr lang="en-GB" sz="2500" dirty="0"/>
              <a:t> </a:t>
            </a:r>
            <a:r>
              <a:rPr lang="en-GB" sz="2500" dirty="0" err="1"/>
              <a:t>amrywiol</a:t>
            </a:r>
            <a:endParaRPr lang="en-GB" sz="2500" dirty="0"/>
          </a:p>
          <a:p>
            <a:pPr>
              <a:lnSpc>
                <a:spcPct val="90000"/>
              </a:lnSpc>
            </a:pPr>
            <a:r>
              <a:rPr lang="en-GB" sz="2500" dirty="0" err="1"/>
              <a:t>Gallu</a:t>
            </a:r>
            <a:r>
              <a:rPr lang="en-GB" sz="2500" dirty="0"/>
              <a:t> </a:t>
            </a:r>
            <a:r>
              <a:rPr lang="en-GB" sz="2500" dirty="0" err="1"/>
              <a:t>dod</a:t>
            </a:r>
            <a:r>
              <a:rPr lang="en-GB" sz="2500" dirty="0"/>
              <a:t> o </a:t>
            </a:r>
            <a:r>
              <a:rPr lang="en-GB" sz="2500" dirty="0" err="1"/>
              <a:t>hyd</a:t>
            </a:r>
            <a:r>
              <a:rPr lang="en-GB" sz="2500" dirty="0"/>
              <a:t> </a:t>
            </a:r>
            <a:r>
              <a:rPr lang="en-GB" sz="2500" dirty="0" err="1"/>
              <a:t>i</a:t>
            </a:r>
            <a:r>
              <a:rPr lang="en-GB" sz="2500" dirty="0"/>
              <a:t> </a:t>
            </a:r>
            <a:r>
              <a:rPr lang="en-GB" sz="2500" dirty="0" err="1"/>
              <a:t>wybodaeth</a:t>
            </a:r>
            <a:r>
              <a:rPr lang="en-GB" sz="2500" dirty="0"/>
              <a:t> </a:t>
            </a:r>
            <a:r>
              <a:rPr lang="en-GB" sz="2500" dirty="0" err="1"/>
              <a:t>berthnasol</a:t>
            </a:r>
            <a:r>
              <a:rPr lang="en-GB" sz="2500" dirty="0"/>
              <a:t> </a:t>
            </a:r>
            <a:r>
              <a:rPr lang="en-GB" sz="2500" dirty="0" err="1"/>
              <a:t>mewn</a:t>
            </a:r>
            <a:r>
              <a:rPr lang="en-GB" sz="2500" dirty="0"/>
              <a:t> </a:t>
            </a:r>
            <a:r>
              <a:rPr lang="en-GB" sz="2500" dirty="0" err="1"/>
              <a:t>testunau</a:t>
            </a:r>
            <a:r>
              <a:rPr lang="en-GB" sz="2500" dirty="0"/>
              <a:t>, </a:t>
            </a:r>
            <a:r>
              <a:rPr lang="en-GB" sz="2500" dirty="0" err="1"/>
              <a:t>tablau</a:t>
            </a:r>
            <a:r>
              <a:rPr lang="en-GB" sz="2500" dirty="0"/>
              <a:t> a </a:t>
            </a:r>
            <a:r>
              <a:rPr lang="en-GB" sz="2500" dirty="0" err="1"/>
              <a:t>diagramau</a:t>
            </a:r>
            <a:endParaRPr lang="en-GB" sz="2500" dirty="0"/>
          </a:p>
          <a:p>
            <a:pPr>
              <a:lnSpc>
                <a:spcPct val="90000"/>
              </a:lnSpc>
            </a:pPr>
            <a:r>
              <a:rPr lang="en-GB" sz="2500" dirty="0" err="1"/>
              <a:t>Gwerthuso’r</a:t>
            </a:r>
            <a:r>
              <a:rPr lang="en-GB" sz="2500" dirty="0"/>
              <a:t> </a:t>
            </a:r>
            <a:r>
              <a:rPr lang="en-GB" sz="2500" dirty="0" err="1"/>
              <a:t>hyn</a:t>
            </a:r>
            <a:r>
              <a:rPr lang="en-GB" sz="2500" dirty="0"/>
              <a:t> </a:t>
            </a:r>
            <a:r>
              <a:rPr lang="en-GB" sz="2500" dirty="0" err="1"/>
              <a:t>rydych</a:t>
            </a:r>
            <a:r>
              <a:rPr lang="en-GB" sz="2500" dirty="0"/>
              <a:t> </a:t>
            </a:r>
            <a:r>
              <a:rPr lang="en-GB" sz="2500" dirty="0" err="1"/>
              <a:t>yn</a:t>
            </a:r>
            <a:r>
              <a:rPr lang="en-GB" sz="2500" dirty="0"/>
              <a:t> </a:t>
            </a:r>
            <a:r>
              <a:rPr lang="en-GB" sz="2500" dirty="0" err="1"/>
              <a:t>ei</a:t>
            </a:r>
            <a:r>
              <a:rPr lang="en-GB" sz="2500" dirty="0"/>
              <a:t> </a:t>
            </a:r>
            <a:r>
              <a:rPr lang="en-GB" sz="2500" dirty="0" err="1"/>
              <a:t>ddarllen</a:t>
            </a:r>
            <a:r>
              <a:rPr lang="en-GB" sz="2500" dirty="0"/>
              <a:t> </a:t>
            </a:r>
            <a:r>
              <a:rPr lang="en-GB" sz="2500" dirty="0" err="1"/>
              <a:t>yn</a:t>
            </a:r>
            <a:r>
              <a:rPr lang="en-GB" sz="2500" dirty="0"/>
              <a:t> </a:t>
            </a:r>
            <a:r>
              <a:rPr lang="en-GB" sz="2500" dirty="0" err="1"/>
              <a:t>feirniadol</a:t>
            </a:r>
            <a:endParaRPr lang="en-GB" sz="2500" dirty="0"/>
          </a:p>
          <a:p>
            <a:pPr>
              <a:lnSpc>
                <a:spcPct val="90000"/>
              </a:lnSpc>
            </a:pPr>
            <a:endParaRPr lang="en-GB" sz="2500" dirty="0"/>
          </a:p>
        </p:txBody>
      </p:sp>
      <p:sp>
        <p:nvSpPr>
          <p:cNvPr id="22533" name="Rectangle 5"/>
          <p:cNvSpPr>
            <a:spLocks noGrp="1" noChangeArrowheads="1"/>
          </p:cNvSpPr>
          <p:nvPr>
            <p:ph sz="half" idx="2"/>
          </p:nvPr>
        </p:nvSpPr>
        <p:spPr/>
        <p:txBody>
          <a:bodyPr>
            <a:normAutofit/>
          </a:bodyPr>
          <a:lstStyle/>
          <a:p>
            <a:pPr>
              <a:lnSpc>
                <a:spcPct val="90000"/>
              </a:lnSpc>
            </a:pPr>
            <a:r>
              <a:rPr lang="en-GB" sz="2500" dirty="0">
                <a:solidFill>
                  <a:schemeClr val="accent6">
                    <a:lumMod val="75000"/>
                  </a:schemeClr>
                </a:solidFill>
              </a:rPr>
              <a:t>Ability to read a variety of texts</a:t>
            </a:r>
          </a:p>
          <a:p>
            <a:pPr>
              <a:lnSpc>
                <a:spcPct val="90000"/>
              </a:lnSpc>
            </a:pPr>
            <a:r>
              <a:rPr lang="en-GB" sz="2500" dirty="0">
                <a:solidFill>
                  <a:schemeClr val="accent6">
                    <a:lumMod val="75000"/>
                  </a:schemeClr>
                </a:solidFill>
              </a:rPr>
              <a:t>Able to find relevant information in texts, tables and diagrams</a:t>
            </a:r>
          </a:p>
          <a:p>
            <a:pPr>
              <a:lnSpc>
                <a:spcPct val="90000"/>
              </a:lnSpc>
            </a:pPr>
            <a:r>
              <a:rPr lang="en-GB" sz="2500" dirty="0">
                <a:solidFill>
                  <a:schemeClr val="accent6">
                    <a:lumMod val="75000"/>
                  </a:schemeClr>
                </a:solidFill>
              </a:rPr>
              <a:t>Critically evaluate what you read</a:t>
            </a:r>
          </a:p>
          <a:p>
            <a:pPr>
              <a:lnSpc>
                <a:spcPct val="90000"/>
              </a:lnSpc>
            </a:pPr>
            <a:endParaRPr lang="en-GB" sz="25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vert="horz" lIns="92075" tIns="46038" rIns="92075" bIns="46038" rtlCol="0" anchor="ctr">
            <a:noAutofit/>
          </a:bodyPr>
          <a:lstStyle/>
          <a:p>
            <a:pPr>
              <a:defRPr/>
            </a:pP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Ble </a:t>
            </a:r>
            <a:r>
              <a:rPr lang="en-GB" sz="3200" b="1" dirty="0" err="1">
                <a:latin typeface="Arial" panose="020B0604020202020204" pitchFamily="34" charset="0"/>
                <a:cs typeface="Arial" panose="020B0604020202020204" pitchFamily="34" charset="0"/>
              </a:rPr>
              <a:t>mae</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dod</a:t>
            </a:r>
            <a:r>
              <a:rPr lang="en-GB" sz="3200" b="1" dirty="0">
                <a:latin typeface="Arial" panose="020B0604020202020204" pitchFamily="34" charset="0"/>
                <a:cs typeface="Arial" panose="020B0604020202020204" pitchFamily="34" charset="0"/>
              </a:rPr>
              <a:t> o </a:t>
            </a:r>
            <a:r>
              <a:rPr lang="en-GB" sz="3200" b="1" dirty="0" err="1">
                <a:latin typeface="Arial" panose="020B0604020202020204" pitchFamily="34" charset="0"/>
                <a:cs typeface="Arial" panose="020B0604020202020204" pitchFamily="34" charset="0"/>
              </a:rPr>
              <a:t>hyd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wybodaeth</a:t>
            </a:r>
            <a:r>
              <a:rPr lang="en-GB" sz="3200" b="1" dirty="0">
                <a:latin typeface="Arial" panose="020B0604020202020204" pitchFamily="34" charset="0"/>
                <a:cs typeface="Arial" panose="020B0604020202020204" pitchFamily="34" charset="0"/>
              </a:rPr>
              <a:t>? </a:t>
            </a:r>
            <a:br>
              <a:rPr lang="en-GB" sz="3200" b="1" dirty="0">
                <a:latin typeface="Arial" panose="020B0604020202020204" pitchFamily="34" charset="0"/>
                <a:cs typeface="Arial" panose="020B0604020202020204" pitchFamily="34" charset="0"/>
              </a:rPr>
            </a:br>
            <a:r>
              <a:rPr lang="en-GB" sz="3200" b="1" dirty="0">
                <a:solidFill>
                  <a:schemeClr val="accent6">
                    <a:lumMod val="75000"/>
                  </a:schemeClr>
                </a:solidFill>
                <a:latin typeface="Arial" panose="020B0604020202020204" pitchFamily="34" charset="0"/>
                <a:cs typeface="Arial" panose="020B0604020202020204" pitchFamily="34" charset="0"/>
              </a:rPr>
              <a:t>Where can I find information?</a:t>
            </a:r>
          </a:p>
        </p:txBody>
      </p:sp>
      <p:sp>
        <p:nvSpPr>
          <p:cNvPr id="27650" name="Rectangle 3"/>
          <p:cNvSpPr>
            <a:spLocks noGrp="1" noChangeArrowheads="1"/>
          </p:cNvSpPr>
          <p:nvPr>
            <p:ph sz="half" idx="1"/>
          </p:nvPr>
        </p:nvSpPr>
        <p:spPr>
          <a:xfrm>
            <a:off x="1022783" y="1846312"/>
            <a:ext cx="4264834" cy="3797300"/>
          </a:xfrm>
        </p:spPr>
        <p:txBody>
          <a:bodyPr vert="horz" lIns="92075" tIns="46038" rIns="92075" bIns="46038" rtlCol="0">
            <a:normAutofit fontScale="92500" lnSpcReduction="10000"/>
          </a:bodyPr>
          <a:lstStyle/>
          <a:p>
            <a:r>
              <a:rPr lang="en-GB" altLang="en-US" dirty="0" err="1">
                <a:latin typeface="Arial" panose="020B0604020202020204" pitchFamily="34" charset="0"/>
                <a:cs typeface="Arial" panose="020B0604020202020204" pitchFamily="34" charset="0"/>
              </a:rPr>
              <a:t>Llyfryddiaeth</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Maes </a:t>
            </a:r>
            <a:r>
              <a:rPr lang="en-GB" altLang="en-US" dirty="0" err="1">
                <a:latin typeface="Arial" panose="020B0604020202020204" pitchFamily="34" charset="0"/>
                <a:cs typeface="Arial" panose="020B0604020202020204" pitchFamily="34" charset="0"/>
              </a:rPr>
              <a:t>pwnc</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Gwefan</a:t>
            </a:r>
            <a:r>
              <a:rPr lang="en-GB" altLang="en-US" dirty="0">
                <a:latin typeface="Arial" panose="020B0604020202020204" pitchFamily="34" charset="0"/>
                <a:cs typeface="Arial" panose="020B0604020202020204" pitchFamily="34" charset="0"/>
              </a:rPr>
              <a:t> CAD</a:t>
            </a:r>
          </a:p>
          <a:p>
            <a:r>
              <a:rPr lang="en-GB" altLang="en-US" dirty="0" err="1">
                <a:latin typeface="Arial" panose="020B0604020202020204" pitchFamily="34" charset="0"/>
                <a:cs typeface="Arial" panose="020B0604020202020204" pitchFamily="34" charset="0"/>
              </a:rPr>
              <a:t>Mynediad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gyfnodolion</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Awdur</a:t>
            </a:r>
            <a:r>
              <a:rPr lang="en-GB" altLang="en-US" dirty="0">
                <a:latin typeface="Arial" panose="020B0604020202020204" pitchFamily="34" charset="0"/>
                <a:cs typeface="Arial" panose="020B0604020202020204" pitchFamily="34" charset="0"/>
              </a:rPr>
              <a:t>/on </a:t>
            </a:r>
            <a:r>
              <a:rPr lang="en-GB" altLang="en-US" dirty="0" err="1">
                <a:latin typeface="Arial" panose="020B0604020202020204" pitchFamily="34" charset="0"/>
                <a:cs typeface="Arial" panose="020B0604020202020204" pitchFamily="34" charset="0"/>
              </a:rPr>
              <a:t>amlwg</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Rhyngrwyd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Mynegai</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Atodiadau</a:t>
            </a:r>
            <a:endParaRPr lang="en-GB" altLang="en-US" dirty="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dirty="0">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a:xfrm>
            <a:off x="6268751" y="1846312"/>
            <a:ext cx="4038600" cy="4671392"/>
          </a:xfrm>
        </p:spPr>
        <p:txBody>
          <a:bodyPr>
            <a:normAutofit fontScale="92500" lnSpcReduction="10000"/>
          </a:bodyPr>
          <a:lstStyle/>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Module bibliography</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Subject area</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LRC website</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Journal access</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Leading author/s</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Internet</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Index</a:t>
            </a:r>
          </a:p>
          <a:p>
            <a:pPr>
              <a:lnSpc>
                <a:spcPct val="90000"/>
              </a:lnSpc>
            </a:pPr>
            <a:r>
              <a:rPr lang="en-GB" altLang="en-US" dirty="0">
                <a:solidFill>
                  <a:schemeClr val="accent6">
                    <a:lumMod val="75000"/>
                  </a:schemeClr>
                </a:solidFill>
                <a:latin typeface="Arial" panose="020B0604020202020204" pitchFamily="34" charset="0"/>
                <a:cs typeface="Arial" panose="020B0604020202020204" pitchFamily="34" charset="0"/>
              </a:rPr>
              <a:t>Appendices</a:t>
            </a:r>
          </a:p>
          <a:p>
            <a:pPr eaLnBrk="1" hangingPunct="1">
              <a:lnSpc>
                <a:spcPct val="90000"/>
              </a:lnSpc>
              <a:buFont typeface="Wingdings" pitchFamily="2" charset="2"/>
              <a:buChar char="Ø"/>
            </a:pPr>
            <a:endParaRPr lang="en-GB" altLang="en-US" i="1" dirty="0">
              <a:solidFill>
                <a:schemeClr val="tx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255796"/>
      </p:ext>
    </p:extLst>
  </p:cSld>
  <p:clrMapOvr>
    <a:masterClrMapping/>
  </p:clrMapOvr>
  <p:transition>
    <p:zoom/>
  </p:transition>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vert="horz" lIns="92075" tIns="46038" rIns="92075" bIns="46038" rtlCol="0" anchor="ctr">
            <a:normAutofit/>
          </a:bodyPr>
          <a:lstStyle/>
          <a:p>
            <a:pPr>
              <a:defRPr/>
            </a:pPr>
            <a:r>
              <a:rPr lang="en-GB" sz="3200" b="1" dirty="0">
                <a:latin typeface="Arial" panose="020B0604020202020204" pitchFamily="34" charset="0"/>
                <a:cs typeface="Arial" panose="020B0604020202020204" pitchFamily="34" charset="0"/>
              </a:rPr>
              <a:t>Sut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Gael </a:t>
            </a:r>
            <a:r>
              <a:rPr lang="en-GB" sz="3200" b="1" dirty="0" err="1">
                <a:latin typeface="Arial" panose="020B0604020202020204" pitchFamily="34" charset="0"/>
                <a:cs typeface="Arial" panose="020B0604020202020204" pitchFamily="34" charset="0"/>
              </a:rPr>
              <a:t>Gafael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Mewn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Gwybodaeth</a:t>
            </a:r>
            <a:br>
              <a:rPr lang="en-GB" sz="3200" b="1" dirty="0">
                <a:latin typeface="Arial" panose="020B0604020202020204" pitchFamily="34" charset="0"/>
                <a:cs typeface="Arial" panose="020B0604020202020204" pitchFamily="34" charset="0"/>
              </a:rPr>
            </a:br>
            <a:r>
              <a:rPr lang="en-GB" sz="3200" b="1" dirty="0">
                <a:solidFill>
                  <a:schemeClr val="accent6">
                    <a:lumMod val="75000"/>
                  </a:schemeClr>
                </a:solidFill>
                <a:latin typeface="Arial" panose="020B0604020202020204" pitchFamily="34" charset="0"/>
                <a:cs typeface="Arial" panose="020B0604020202020204" pitchFamily="34" charset="0"/>
              </a:rPr>
              <a:t>How to find Information </a:t>
            </a:r>
            <a:endParaRPr lang="en-GB" sz="3200" b="1" i="1" dirty="0">
              <a:solidFill>
                <a:schemeClr val="accent6">
                  <a:lumMod val="75000"/>
                </a:schemeClr>
              </a:solidFill>
              <a:latin typeface="Arial" panose="020B0604020202020204" pitchFamily="34" charset="0"/>
              <a:cs typeface="Arial" panose="020B0604020202020204" pitchFamily="34" charset="0"/>
            </a:endParaRPr>
          </a:p>
        </p:txBody>
      </p:sp>
      <p:sp>
        <p:nvSpPr>
          <p:cNvPr id="26628" name="Rectangle 3"/>
          <p:cNvSpPr>
            <a:spLocks noGrp="1" noChangeArrowheads="1"/>
          </p:cNvSpPr>
          <p:nvPr>
            <p:ph sz="half" idx="1"/>
          </p:nvPr>
        </p:nvSpPr>
        <p:spPr/>
        <p:txBody>
          <a:bodyPr vert="horz" lIns="92075" tIns="46038" rIns="92075" bIns="46038" rtlCol="0">
            <a:noAutofit/>
          </a:bodyPr>
          <a:lstStyle/>
          <a:p>
            <a:pPr marL="452628">
              <a:defRPr/>
            </a:pPr>
            <a:r>
              <a:rPr lang="en-GB" sz="2400" dirty="0" err="1">
                <a:latin typeface="Arial" panose="020B0604020202020204" pitchFamily="34" charset="0"/>
                <a:cs typeface="Arial" panose="020B0604020202020204" pitchFamily="34" charset="0"/>
              </a:rPr>
              <a:t>Ffocysu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bwriad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anwybyddu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amherthnasol</a:t>
            </a:r>
            <a:endParaRPr lang="en-GB" sz="2400" dirty="0">
              <a:latin typeface="Arial" panose="020B0604020202020204" pitchFamily="34" charset="0"/>
              <a:cs typeface="Arial" panose="020B0604020202020204" pitchFamily="34" charset="0"/>
            </a:endParaRPr>
          </a:p>
          <a:p>
            <a:pPr marL="452628">
              <a:defRPr/>
            </a:pPr>
            <a:r>
              <a:rPr lang="en-GB" sz="2400" dirty="0" err="1">
                <a:latin typeface="Arial" panose="020B0604020202020204" pitchFamily="34" charset="0"/>
                <a:cs typeface="Arial" panose="020B0604020202020204" pitchFamily="34" charset="0"/>
              </a:rPr>
              <a:t>Edrych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endParaRPr lang="en-GB" sz="2400" dirty="0">
              <a:latin typeface="Arial" panose="020B0604020202020204" pitchFamily="34" charset="0"/>
              <a:cs typeface="Arial" panose="020B0604020202020204" pitchFamily="34" charset="0"/>
            </a:endParaRPr>
          </a:p>
          <a:p>
            <a:pPr marL="452628">
              <a:defRPr/>
            </a:pP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trefn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benderfynu</a:t>
            </a:r>
            <a:r>
              <a:rPr lang="en-GB" sz="2400" dirty="0">
                <a:latin typeface="Arial" panose="020B0604020202020204" pitchFamily="34" charset="0"/>
                <a:cs typeface="Arial" panose="020B0604020202020204" pitchFamily="34" charset="0"/>
              </a:rPr>
              <a:t> pa </a:t>
            </a:r>
            <a:r>
              <a:rPr lang="en-GB" sz="2400" dirty="0" err="1">
                <a:latin typeface="Arial" panose="020B0604020202020204" pitchFamily="34" charset="0"/>
                <a:cs typeface="Arial" panose="020B0604020202020204" pitchFamily="34" charset="0"/>
              </a:rPr>
              <a:t>rannau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fwyaf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a:t>
            </a:r>
          </a:p>
          <a:p>
            <a:pPr marL="452628">
              <a:defRPr/>
            </a:pPr>
            <a:endParaRPr lang="en-GB" sz="2400" dirty="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p:txBody>
          <a:bodyPr>
            <a:normAutofit/>
          </a:bodyPr>
          <a:lstStyle/>
          <a:p>
            <a:pPr marL="452628">
              <a:defRPr/>
            </a:pPr>
            <a:r>
              <a:rPr lang="en-GB" sz="2400" dirty="0">
                <a:solidFill>
                  <a:schemeClr val="accent6">
                    <a:lumMod val="75000"/>
                  </a:schemeClr>
                </a:solidFill>
                <a:latin typeface="Arial" panose="020B0604020202020204" pitchFamily="34" charset="0"/>
                <a:cs typeface="Arial" panose="020B0604020202020204" pitchFamily="34" charset="0"/>
              </a:rPr>
              <a:t>Focus on your objective, ignoring irrelevant information</a:t>
            </a:r>
          </a:p>
          <a:p>
            <a:pPr marL="452628">
              <a:defRPr/>
            </a:pPr>
            <a:r>
              <a:rPr lang="en-GB" sz="2400" dirty="0">
                <a:solidFill>
                  <a:schemeClr val="accent6">
                    <a:lumMod val="75000"/>
                  </a:schemeClr>
                </a:solidFill>
                <a:latin typeface="Arial" panose="020B0604020202020204" pitchFamily="34" charset="0"/>
                <a:cs typeface="Arial" panose="020B0604020202020204" pitchFamily="34" charset="0"/>
              </a:rPr>
              <a:t>Looking in likely places</a:t>
            </a:r>
          </a:p>
          <a:p>
            <a:pPr marL="452628">
              <a:defRPr/>
            </a:pPr>
            <a:r>
              <a:rPr lang="en-GB" sz="2400" dirty="0">
                <a:solidFill>
                  <a:schemeClr val="accent6">
                    <a:lumMod val="75000"/>
                  </a:schemeClr>
                </a:solidFill>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452628">
              <a:defRP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GB" sz="3200" b="1" dirty="0" err="1"/>
              <a:t>Strategaethau</a:t>
            </a:r>
            <a:r>
              <a:rPr lang="en-GB" sz="3200" b="1" dirty="0"/>
              <a:t> </a:t>
            </a:r>
            <a:r>
              <a:rPr lang="en-GB" sz="3200" b="1" dirty="0" err="1"/>
              <a:t>Darllen</a:t>
            </a:r>
            <a:r>
              <a:rPr lang="en-GB" sz="3200" dirty="0"/>
              <a:t>  </a:t>
            </a:r>
            <a:br>
              <a:rPr lang="en-GB" sz="3200" dirty="0"/>
            </a:br>
            <a:r>
              <a:rPr lang="en-GB" sz="3200" b="1" dirty="0">
                <a:solidFill>
                  <a:schemeClr val="accent6">
                    <a:lumMod val="75000"/>
                  </a:schemeClr>
                </a:solidFill>
              </a:rPr>
              <a:t>Reading Strategies</a:t>
            </a:r>
            <a:endParaRPr lang="en-GB" sz="3200" dirty="0">
              <a:solidFill>
                <a:schemeClr val="accent6">
                  <a:lumMod val="75000"/>
                </a:schemeClr>
              </a:solidFill>
            </a:endParaRPr>
          </a:p>
        </p:txBody>
      </p:sp>
      <p:sp>
        <p:nvSpPr>
          <p:cNvPr id="26628" name="Rectangle 4"/>
          <p:cNvSpPr>
            <a:spLocks noGrp="1" noChangeArrowheads="1"/>
          </p:cNvSpPr>
          <p:nvPr>
            <p:ph sz="half" idx="1"/>
          </p:nvPr>
        </p:nvSpPr>
        <p:spPr/>
        <p:txBody>
          <a:bodyPr/>
          <a:lstStyle/>
          <a:p>
            <a:r>
              <a:rPr lang="en-GB" sz="2500" dirty="0"/>
              <a:t>Beth </a:t>
            </a:r>
            <a:r>
              <a:rPr lang="en-GB" sz="2500" dirty="0" err="1"/>
              <a:t>yw</a:t>
            </a:r>
            <a:r>
              <a:rPr lang="en-GB" sz="2500" dirty="0"/>
              <a:t> </a:t>
            </a:r>
            <a:r>
              <a:rPr lang="en-GB" sz="2500" dirty="0" err="1"/>
              <a:t>pwrpas</a:t>
            </a:r>
            <a:r>
              <a:rPr lang="en-GB" sz="2500" dirty="0"/>
              <a:t> y </a:t>
            </a:r>
            <a:r>
              <a:rPr lang="en-GB" sz="2500" dirty="0" err="1"/>
              <a:t>dasg</a:t>
            </a:r>
            <a:r>
              <a:rPr lang="en-GB" sz="2500" dirty="0"/>
              <a:t>?</a:t>
            </a:r>
          </a:p>
          <a:p>
            <a:pPr lvl="1"/>
            <a:r>
              <a:rPr lang="en-GB" dirty="0" err="1"/>
              <a:t>Cwestiynau</a:t>
            </a:r>
            <a:r>
              <a:rPr lang="en-GB" dirty="0"/>
              <a:t> </a:t>
            </a:r>
            <a:r>
              <a:rPr lang="en-GB" dirty="0" err="1"/>
              <a:t>i’w</a:t>
            </a:r>
            <a:r>
              <a:rPr lang="en-GB" dirty="0"/>
              <a:t> </a:t>
            </a:r>
            <a:r>
              <a:rPr lang="en-GB" dirty="0" err="1"/>
              <a:t>gofyn</a:t>
            </a:r>
            <a:r>
              <a:rPr lang="en-GB" dirty="0"/>
              <a:t>:</a:t>
            </a:r>
          </a:p>
          <a:p>
            <a:pPr lvl="2"/>
            <a:r>
              <a:rPr lang="en-GB" dirty="0"/>
              <a:t>Am </a:t>
            </a:r>
            <a:r>
              <a:rPr lang="en-GB" dirty="0" err="1"/>
              <a:t>beth</a:t>
            </a:r>
            <a:r>
              <a:rPr lang="en-GB" dirty="0"/>
              <a:t> </a:t>
            </a:r>
            <a:r>
              <a:rPr lang="en-GB" dirty="0" err="1"/>
              <a:t>rydw</a:t>
            </a:r>
            <a:r>
              <a:rPr lang="en-GB" dirty="0"/>
              <a:t> </a:t>
            </a:r>
            <a:r>
              <a:rPr lang="en-GB" dirty="0" err="1"/>
              <a:t>i’n</a:t>
            </a:r>
            <a:r>
              <a:rPr lang="en-GB" dirty="0"/>
              <a:t> </a:t>
            </a:r>
            <a:r>
              <a:rPr lang="en-GB" dirty="0" err="1"/>
              <a:t>darllen</a:t>
            </a:r>
            <a:r>
              <a:rPr lang="en-GB" dirty="0"/>
              <a:t>?</a:t>
            </a:r>
          </a:p>
          <a:p>
            <a:pPr lvl="2"/>
            <a:r>
              <a:rPr lang="en-GB" dirty="0"/>
              <a:t>Pam </a:t>
            </a:r>
            <a:r>
              <a:rPr lang="en-GB" dirty="0" err="1"/>
              <a:t>rydw</a:t>
            </a:r>
            <a:r>
              <a:rPr lang="en-GB" dirty="0"/>
              <a:t> </a:t>
            </a:r>
            <a:r>
              <a:rPr lang="en-GB" dirty="0" err="1"/>
              <a:t>i’n</a:t>
            </a:r>
            <a:r>
              <a:rPr lang="en-GB" dirty="0"/>
              <a:t> </a:t>
            </a:r>
            <a:r>
              <a:rPr lang="en-GB" dirty="0" err="1"/>
              <a:t>darllen</a:t>
            </a:r>
            <a:r>
              <a:rPr lang="en-GB" dirty="0"/>
              <a:t>?</a:t>
            </a:r>
          </a:p>
          <a:p>
            <a:pPr lvl="2"/>
            <a:r>
              <a:rPr lang="en-GB" dirty="0"/>
              <a:t>Sut </a:t>
            </a:r>
            <a:r>
              <a:rPr lang="en-GB" dirty="0" err="1"/>
              <a:t>rydw</a:t>
            </a:r>
            <a:r>
              <a:rPr lang="en-GB" dirty="0"/>
              <a:t> </a:t>
            </a:r>
            <a:r>
              <a:rPr lang="en-GB" dirty="0" err="1"/>
              <a:t>i’n</a:t>
            </a:r>
            <a:r>
              <a:rPr lang="en-GB" dirty="0"/>
              <a:t> </a:t>
            </a:r>
            <a:r>
              <a:rPr lang="en-GB" dirty="0" err="1"/>
              <a:t>darllen</a:t>
            </a:r>
            <a:r>
              <a:rPr lang="en-GB" dirty="0"/>
              <a:t>?</a:t>
            </a:r>
          </a:p>
          <a:p>
            <a:pPr lvl="2"/>
            <a:endParaRPr lang="en-GB" dirty="0"/>
          </a:p>
        </p:txBody>
      </p:sp>
      <p:sp>
        <p:nvSpPr>
          <p:cNvPr id="26629" name="Rectangle 5"/>
          <p:cNvSpPr>
            <a:spLocks noGrp="1" noChangeArrowheads="1"/>
          </p:cNvSpPr>
          <p:nvPr>
            <p:ph sz="half" idx="2"/>
          </p:nvPr>
        </p:nvSpPr>
        <p:spPr/>
        <p:txBody>
          <a:bodyPr/>
          <a:lstStyle/>
          <a:p>
            <a:r>
              <a:rPr lang="en-GB" sz="2500" dirty="0">
                <a:solidFill>
                  <a:schemeClr val="accent6">
                    <a:lumMod val="75000"/>
                  </a:schemeClr>
                </a:solidFill>
              </a:rPr>
              <a:t>What is the purpose of the task</a:t>
            </a:r>
            <a:r>
              <a:rPr lang="en-GB" dirty="0">
                <a:solidFill>
                  <a:schemeClr val="accent6">
                    <a:lumMod val="75000"/>
                  </a:schemeClr>
                </a:solidFill>
              </a:rPr>
              <a:t>?</a:t>
            </a:r>
          </a:p>
          <a:p>
            <a:pPr lvl="1"/>
            <a:r>
              <a:rPr lang="en-GB" dirty="0">
                <a:solidFill>
                  <a:schemeClr val="accent6">
                    <a:lumMod val="75000"/>
                  </a:schemeClr>
                </a:solidFill>
              </a:rPr>
              <a:t>Questions to ask:</a:t>
            </a:r>
          </a:p>
          <a:p>
            <a:pPr lvl="2"/>
            <a:r>
              <a:rPr lang="en-GB" dirty="0">
                <a:solidFill>
                  <a:schemeClr val="accent6">
                    <a:lumMod val="75000"/>
                  </a:schemeClr>
                </a:solidFill>
              </a:rPr>
              <a:t>What am I reading about?</a:t>
            </a:r>
          </a:p>
          <a:p>
            <a:pPr lvl="2"/>
            <a:r>
              <a:rPr lang="en-GB" dirty="0">
                <a:solidFill>
                  <a:schemeClr val="accent6">
                    <a:lumMod val="75000"/>
                  </a:schemeClr>
                </a:solidFill>
              </a:rPr>
              <a:t>Why am I reading?</a:t>
            </a:r>
          </a:p>
          <a:p>
            <a:pPr lvl="2"/>
            <a:r>
              <a:rPr lang="en-GB" dirty="0">
                <a:solidFill>
                  <a:schemeClr val="accent6">
                    <a:lumMod val="75000"/>
                  </a:schemeClr>
                </a:solidFill>
              </a:rPr>
              <a:t>How am I reading?</a:t>
            </a:r>
            <a:r>
              <a:rPr lang="en-GB" sz="2500" dirty="0">
                <a:solidFill>
                  <a:schemeClr val="accent6">
                    <a:lumMod val="75000"/>
                  </a:schemeClr>
                </a:solidFill>
              </a:rPr>
              <a:t> </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838200" y="149304"/>
            <a:ext cx="10515600" cy="1325563"/>
          </a:xfrm>
        </p:spPr>
        <p:txBody>
          <a:bodyPr>
            <a:normAutofit/>
          </a:bodyPr>
          <a:lstStyle/>
          <a:p>
            <a:r>
              <a:rPr lang="en-GB" sz="3600" b="1" dirty="0" err="1"/>
              <a:t>Enghraifft</a:t>
            </a:r>
            <a:r>
              <a:rPr lang="en-GB" sz="3600" b="1" dirty="0"/>
              <a:t>: </a:t>
            </a:r>
            <a:r>
              <a:rPr lang="en-GB" sz="3600" b="1" dirty="0" err="1"/>
              <a:t>Darllen</a:t>
            </a:r>
            <a:r>
              <a:rPr lang="en-GB" sz="3600" b="1" dirty="0"/>
              <a:t> </a:t>
            </a:r>
            <a:r>
              <a:rPr lang="en-GB" sz="3600" b="1" dirty="0" err="1"/>
              <a:t>nofel</a:t>
            </a:r>
            <a:r>
              <a:rPr lang="en-GB" sz="3600" dirty="0"/>
              <a:t> 	</a:t>
            </a:r>
            <a:br>
              <a:rPr lang="en-GB" sz="3600" dirty="0"/>
            </a:br>
            <a:r>
              <a:rPr lang="en-GB" sz="3600" b="1" dirty="0">
                <a:solidFill>
                  <a:schemeClr val="accent6">
                    <a:lumMod val="75000"/>
                  </a:schemeClr>
                </a:solidFill>
              </a:rPr>
              <a:t>Example: Reading a novel</a:t>
            </a:r>
            <a:r>
              <a:rPr lang="en-GB" sz="3600" dirty="0">
                <a:solidFill>
                  <a:schemeClr val="accent6">
                    <a:lumMod val="75000"/>
                  </a:schemeClr>
                </a:solidFill>
              </a:rPr>
              <a:t> </a:t>
            </a:r>
          </a:p>
        </p:txBody>
      </p:sp>
      <p:sp>
        <p:nvSpPr>
          <p:cNvPr id="28676" name="Rectangle 4"/>
          <p:cNvSpPr>
            <a:spLocks noGrp="1" noChangeArrowheads="1"/>
          </p:cNvSpPr>
          <p:nvPr>
            <p:ph sz="half" idx="1"/>
          </p:nvPr>
        </p:nvSpPr>
        <p:spPr/>
        <p:txBody>
          <a:bodyPr/>
          <a:lstStyle/>
          <a:p>
            <a:r>
              <a:rPr lang="en-GB" sz="2500" dirty="0"/>
              <a:t>Beth?</a:t>
            </a:r>
          </a:p>
          <a:p>
            <a:pPr lvl="1"/>
            <a:r>
              <a:rPr lang="en-GB" sz="2100" dirty="0" err="1"/>
              <a:t>Llyfr</a:t>
            </a:r>
            <a:r>
              <a:rPr lang="en-GB" sz="2100" dirty="0"/>
              <a:t> </a:t>
            </a:r>
            <a:r>
              <a:rPr lang="en-GB" sz="2100" dirty="0" err="1"/>
              <a:t>cyffro</a:t>
            </a:r>
            <a:r>
              <a:rPr lang="en-GB" sz="2100" dirty="0"/>
              <a:t> am                               	</a:t>
            </a:r>
            <a:r>
              <a:rPr lang="en-GB" sz="2100" dirty="0" err="1"/>
              <a:t>lofruddiaeth</a:t>
            </a:r>
            <a:endParaRPr lang="en-GB" sz="2100" dirty="0"/>
          </a:p>
          <a:p>
            <a:r>
              <a:rPr lang="en-GB" sz="2500" dirty="0"/>
              <a:t> Pam?</a:t>
            </a:r>
          </a:p>
          <a:p>
            <a:pPr lvl="1"/>
            <a:r>
              <a:rPr lang="en-GB" sz="2100" dirty="0"/>
              <a:t>I </a:t>
            </a:r>
            <a:r>
              <a:rPr lang="en-GB" sz="2100" dirty="0" err="1"/>
              <a:t>gael</a:t>
            </a:r>
            <a:r>
              <a:rPr lang="en-GB" sz="2100" dirty="0"/>
              <a:t> </a:t>
            </a:r>
            <a:r>
              <a:rPr lang="en-GB" sz="2100" dirty="0" err="1"/>
              <a:t>pleser</a:t>
            </a:r>
            <a:endParaRPr lang="en-GB" sz="2100" dirty="0"/>
          </a:p>
          <a:p>
            <a:r>
              <a:rPr lang="en-GB" sz="2500" dirty="0"/>
              <a:t> Sut? </a:t>
            </a:r>
          </a:p>
          <a:p>
            <a:pPr lvl="1"/>
            <a:r>
              <a:rPr lang="en-GB" sz="2100" dirty="0" err="1"/>
              <a:t>O’r</a:t>
            </a:r>
            <a:r>
              <a:rPr lang="en-GB" sz="2100" dirty="0"/>
              <a:t> </a:t>
            </a:r>
            <a:r>
              <a:rPr lang="en-GB" sz="2100" dirty="0" err="1"/>
              <a:t>gair</a:t>
            </a:r>
            <a:r>
              <a:rPr lang="en-GB" sz="2100" dirty="0"/>
              <a:t> </a:t>
            </a:r>
            <a:r>
              <a:rPr lang="en-GB" sz="2100" dirty="0" err="1"/>
              <a:t>cyntaf</a:t>
            </a:r>
            <a:r>
              <a:rPr lang="en-GB" sz="2100" dirty="0"/>
              <a:t> </a:t>
            </a:r>
            <a:r>
              <a:rPr lang="en-GB" sz="2100" dirty="0" err="1"/>
              <a:t>hyd</a:t>
            </a:r>
            <a:r>
              <a:rPr lang="en-GB" sz="2100" dirty="0"/>
              <a:t> </a:t>
            </a:r>
            <a:r>
              <a:rPr lang="en-GB" sz="2100" dirty="0" err="1"/>
              <a:t>yr</a:t>
            </a:r>
            <a:r>
              <a:rPr lang="en-GB" sz="2100" dirty="0"/>
              <a:t> </a:t>
            </a:r>
            <a:r>
              <a:rPr lang="en-GB" sz="2100" dirty="0" err="1"/>
              <a:t>olaf</a:t>
            </a:r>
            <a:r>
              <a:rPr lang="en-GB" sz="2100" dirty="0"/>
              <a:t>. </a:t>
            </a:r>
          </a:p>
          <a:p>
            <a:pPr lvl="1"/>
            <a:endParaRPr lang="en-GB" sz="2100" dirty="0"/>
          </a:p>
        </p:txBody>
      </p:sp>
      <p:sp>
        <p:nvSpPr>
          <p:cNvPr id="28677" name="Rectangle 5"/>
          <p:cNvSpPr>
            <a:spLocks noGrp="1" noChangeArrowheads="1"/>
          </p:cNvSpPr>
          <p:nvPr>
            <p:ph sz="half" idx="2"/>
          </p:nvPr>
        </p:nvSpPr>
        <p:spPr/>
        <p:txBody>
          <a:bodyPr/>
          <a:lstStyle/>
          <a:p>
            <a:r>
              <a:rPr lang="en-GB" sz="2500" dirty="0">
                <a:solidFill>
                  <a:schemeClr val="accent6">
                    <a:lumMod val="75000"/>
                  </a:schemeClr>
                </a:solidFill>
              </a:rPr>
              <a:t>What?</a:t>
            </a:r>
          </a:p>
          <a:p>
            <a:pPr lvl="1"/>
            <a:r>
              <a:rPr lang="en-GB" sz="2100" dirty="0">
                <a:solidFill>
                  <a:schemeClr val="accent6">
                    <a:lumMod val="75000"/>
                  </a:schemeClr>
                </a:solidFill>
              </a:rPr>
              <a:t>A murder thriller</a:t>
            </a:r>
          </a:p>
          <a:p>
            <a:r>
              <a:rPr lang="en-GB" sz="2500" dirty="0">
                <a:solidFill>
                  <a:schemeClr val="accent6">
                    <a:lumMod val="75000"/>
                  </a:schemeClr>
                </a:solidFill>
              </a:rPr>
              <a:t> Why?</a:t>
            </a:r>
          </a:p>
          <a:p>
            <a:pPr lvl="1"/>
            <a:r>
              <a:rPr lang="en-GB" sz="2100" dirty="0">
                <a:solidFill>
                  <a:schemeClr val="accent6">
                    <a:lumMod val="75000"/>
                  </a:schemeClr>
                </a:solidFill>
              </a:rPr>
              <a:t>For pleasure</a:t>
            </a:r>
          </a:p>
          <a:p>
            <a:r>
              <a:rPr lang="en-GB" sz="2500" dirty="0">
                <a:solidFill>
                  <a:schemeClr val="accent6">
                    <a:lumMod val="75000"/>
                  </a:schemeClr>
                </a:solidFill>
              </a:rPr>
              <a:t> How? </a:t>
            </a:r>
          </a:p>
          <a:p>
            <a:pPr lvl="1"/>
            <a:r>
              <a:rPr lang="en-GB" sz="2100" dirty="0">
                <a:solidFill>
                  <a:schemeClr val="accent6">
                    <a:lumMod val="75000"/>
                  </a:schemeClr>
                </a:solidFill>
              </a:rPr>
              <a:t>From the first word to the last word.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br>
              <a:rPr lang="en-GB" sz="3200" dirty="0"/>
            </a:br>
            <a:r>
              <a:rPr lang="en-GB" sz="2800" b="1" dirty="0" err="1"/>
              <a:t>Enghraifft</a:t>
            </a:r>
            <a:r>
              <a:rPr lang="en-GB" sz="2800" b="1" dirty="0"/>
              <a:t>: </a:t>
            </a:r>
            <a:r>
              <a:rPr lang="en-GB" sz="2800" b="1" dirty="0" err="1"/>
              <a:t>Darllen</a:t>
            </a:r>
            <a:r>
              <a:rPr lang="en-GB" sz="2800" b="1" dirty="0"/>
              <a:t> </a:t>
            </a:r>
            <a:r>
              <a:rPr lang="en-GB" sz="2800" b="1" dirty="0" err="1"/>
              <a:t>hysbysebion</a:t>
            </a:r>
            <a:r>
              <a:rPr lang="en-GB" sz="2800" b="1" dirty="0"/>
              <a:t> </a:t>
            </a:r>
            <a:r>
              <a:rPr lang="en-GB" sz="2800" b="1" dirty="0" err="1"/>
              <a:t>swyddi</a:t>
            </a:r>
            <a:r>
              <a:rPr lang="en-GB" sz="2800" b="1" dirty="0"/>
              <a:t> </a:t>
            </a:r>
            <a:br>
              <a:rPr lang="en-GB" sz="2800" b="1" dirty="0"/>
            </a:br>
            <a:r>
              <a:rPr lang="en-GB" sz="2800" b="1" dirty="0">
                <a:solidFill>
                  <a:schemeClr val="accent6">
                    <a:lumMod val="75000"/>
                  </a:schemeClr>
                </a:solidFill>
              </a:rPr>
              <a:t>Example: Reading a newspaper job advertisement</a:t>
            </a:r>
            <a:r>
              <a:rPr lang="en-GB" sz="3200" dirty="0">
                <a:solidFill>
                  <a:schemeClr val="accent6">
                    <a:lumMod val="75000"/>
                  </a:schemeClr>
                </a:solidFill>
              </a:rPr>
              <a:t> </a:t>
            </a:r>
            <a:endParaRPr lang="en-GB" sz="2800" b="1" dirty="0">
              <a:solidFill>
                <a:schemeClr val="accent6">
                  <a:lumMod val="75000"/>
                </a:schemeClr>
              </a:solidFill>
            </a:endParaRPr>
          </a:p>
        </p:txBody>
      </p:sp>
      <p:sp>
        <p:nvSpPr>
          <p:cNvPr id="30724" name="Rectangle 4"/>
          <p:cNvSpPr>
            <a:spLocks noGrp="1" noChangeArrowheads="1"/>
          </p:cNvSpPr>
          <p:nvPr>
            <p:ph sz="half" idx="1"/>
          </p:nvPr>
        </p:nvSpPr>
        <p:spPr/>
        <p:txBody>
          <a:bodyPr>
            <a:normAutofit/>
          </a:bodyPr>
          <a:lstStyle/>
          <a:p>
            <a:pPr>
              <a:lnSpc>
                <a:spcPct val="80000"/>
              </a:lnSpc>
            </a:pPr>
            <a:r>
              <a:rPr lang="en-GB" sz="1900" dirty="0"/>
              <a:t>Beth? </a:t>
            </a:r>
          </a:p>
          <a:p>
            <a:pPr lvl="1">
              <a:lnSpc>
                <a:spcPct val="80000"/>
              </a:lnSpc>
            </a:pPr>
            <a:r>
              <a:rPr lang="en-GB" sz="1700" dirty="0" err="1"/>
              <a:t>Hysbysebion</a:t>
            </a:r>
            <a:r>
              <a:rPr lang="en-GB" sz="1700" dirty="0"/>
              <a:t> </a:t>
            </a:r>
            <a:r>
              <a:rPr lang="en-GB" sz="1700" dirty="0" err="1"/>
              <a:t>swyddi</a:t>
            </a:r>
            <a:endParaRPr lang="en-GB" sz="1700" dirty="0"/>
          </a:p>
          <a:p>
            <a:pPr>
              <a:lnSpc>
                <a:spcPct val="80000"/>
              </a:lnSpc>
            </a:pPr>
            <a:r>
              <a:rPr lang="en-GB" sz="1900" dirty="0"/>
              <a:t> Pam? </a:t>
            </a:r>
          </a:p>
          <a:p>
            <a:pPr lvl="1">
              <a:lnSpc>
                <a:spcPct val="80000"/>
              </a:lnSpc>
            </a:pPr>
            <a:r>
              <a:rPr lang="en-GB" sz="1700" dirty="0" err="1"/>
              <a:t>Chwilio</a:t>
            </a:r>
            <a:r>
              <a:rPr lang="en-GB" sz="1700" dirty="0"/>
              <a:t> am </a:t>
            </a:r>
            <a:r>
              <a:rPr lang="en-GB" sz="1700" dirty="0" err="1"/>
              <a:t>swydd</a:t>
            </a:r>
            <a:endParaRPr lang="en-GB" sz="1700" dirty="0"/>
          </a:p>
          <a:p>
            <a:pPr>
              <a:lnSpc>
                <a:spcPct val="80000"/>
              </a:lnSpc>
            </a:pPr>
            <a:r>
              <a:rPr lang="en-GB" sz="1900" dirty="0"/>
              <a:t> Sut? </a:t>
            </a:r>
          </a:p>
          <a:p>
            <a:pPr lvl="1">
              <a:lnSpc>
                <a:spcPct val="80000"/>
              </a:lnSpc>
            </a:pPr>
            <a:r>
              <a:rPr lang="en-GB" sz="1700" dirty="0" err="1"/>
              <a:t>Trwy</a:t>
            </a:r>
            <a:r>
              <a:rPr lang="en-GB" sz="1700" dirty="0"/>
              <a:t> </a:t>
            </a:r>
            <a:r>
              <a:rPr lang="en-GB" sz="1700" dirty="0" err="1"/>
              <a:t>ddod</a:t>
            </a:r>
            <a:r>
              <a:rPr lang="en-GB" sz="1700" dirty="0"/>
              <a:t> o </a:t>
            </a:r>
            <a:r>
              <a:rPr lang="en-GB" sz="1700" dirty="0" err="1"/>
              <a:t>hyd</a:t>
            </a:r>
            <a:r>
              <a:rPr lang="en-GB" sz="1700" dirty="0"/>
              <a:t> </a:t>
            </a:r>
            <a:r>
              <a:rPr lang="en-GB" sz="1700" dirty="0" err="1"/>
              <a:t>i’r</a:t>
            </a:r>
            <a:r>
              <a:rPr lang="en-GB" sz="1700" dirty="0"/>
              <a:t> </a:t>
            </a:r>
            <a:r>
              <a:rPr lang="en-GB" sz="1700" dirty="0" err="1"/>
              <a:t>adran</a:t>
            </a:r>
            <a:r>
              <a:rPr lang="en-GB" sz="1700" dirty="0"/>
              <a:t> </a:t>
            </a:r>
            <a:r>
              <a:rPr lang="en-GB" sz="1700" dirty="0" err="1"/>
              <a:t>hysbysebion</a:t>
            </a:r>
            <a:r>
              <a:rPr lang="en-GB" sz="1700" dirty="0"/>
              <a:t> </a:t>
            </a:r>
            <a:r>
              <a:rPr lang="en-GB" sz="1700" dirty="0" err="1"/>
              <a:t>swyddi</a:t>
            </a:r>
            <a:r>
              <a:rPr lang="en-GB" sz="1700" dirty="0"/>
              <a:t>.</a:t>
            </a:r>
          </a:p>
          <a:p>
            <a:pPr lvl="1">
              <a:lnSpc>
                <a:spcPct val="80000"/>
              </a:lnSpc>
              <a:buNone/>
            </a:pPr>
            <a:r>
              <a:rPr lang="en-GB" sz="1700" dirty="0"/>
              <a:t>     </a:t>
            </a:r>
            <a:r>
              <a:rPr lang="en-GB" sz="1700" dirty="0" err="1"/>
              <a:t>Chwilio</a:t>
            </a:r>
            <a:r>
              <a:rPr lang="en-GB" sz="1700" dirty="0"/>
              <a:t> </a:t>
            </a:r>
            <a:r>
              <a:rPr lang="en-GB" sz="1700" dirty="0" err="1"/>
              <a:t>trwy’r</a:t>
            </a:r>
            <a:r>
              <a:rPr lang="en-GB" sz="1700" dirty="0"/>
              <a:t> </a:t>
            </a:r>
            <a:r>
              <a:rPr lang="en-GB" sz="1700" dirty="0" err="1"/>
              <a:t>adran</a:t>
            </a:r>
            <a:r>
              <a:rPr lang="en-GB" sz="1700" dirty="0"/>
              <a:t> </a:t>
            </a:r>
            <a:r>
              <a:rPr lang="en-GB" sz="1700" dirty="0" err="1"/>
              <a:t>yn</a:t>
            </a:r>
            <a:r>
              <a:rPr lang="en-GB" sz="1700" dirty="0"/>
              <a:t>    </a:t>
            </a:r>
            <a:r>
              <a:rPr lang="en-GB" sz="1700" dirty="0" err="1"/>
              <a:t>gyflym</a:t>
            </a:r>
            <a:r>
              <a:rPr lang="en-GB" sz="1700" dirty="0"/>
              <a:t> </a:t>
            </a:r>
            <a:r>
              <a:rPr lang="en-GB" sz="1700" dirty="0" err="1"/>
              <a:t>i</a:t>
            </a:r>
            <a:r>
              <a:rPr lang="en-GB" sz="1700" dirty="0"/>
              <a:t> weld </a:t>
            </a:r>
            <a:r>
              <a:rPr lang="en-GB" sz="1700" dirty="0" err="1"/>
              <a:t>swyddi</a:t>
            </a:r>
            <a:r>
              <a:rPr lang="en-GB" sz="1700" dirty="0"/>
              <a:t> </a:t>
            </a:r>
            <a:r>
              <a:rPr lang="en-GB" sz="1700" dirty="0" err="1"/>
              <a:t>addas</a:t>
            </a:r>
            <a:r>
              <a:rPr lang="en-GB" sz="1700" dirty="0"/>
              <a:t>.</a:t>
            </a:r>
          </a:p>
          <a:p>
            <a:pPr lvl="1">
              <a:lnSpc>
                <a:spcPct val="80000"/>
              </a:lnSpc>
            </a:pPr>
            <a:r>
              <a:rPr lang="en-GB" sz="1700" dirty="0" err="1"/>
              <a:t>Darllen</a:t>
            </a:r>
            <a:r>
              <a:rPr lang="en-GB" sz="1700" dirty="0"/>
              <a:t> </a:t>
            </a:r>
            <a:r>
              <a:rPr lang="en-GB" sz="1700" dirty="0" err="1"/>
              <a:t>yr</a:t>
            </a:r>
            <a:r>
              <a:rPr lang="en-GB" sz="1700" dirty="0"/>
              <a:t> </a:t>
            </a:r>
            <a:r>
              <a:rPr lang="en-GB" sz="1700" dirty="0" err="1"/>
              <a:t>hysbysebion</a:t>
            </a:r>
            <a:r>
              <a:rPr lang="en-GB" sz="1700" dirty="0"/>
              <a:t> </a:t>
            </a:r>
            <a:r>
              <a:rPr lang="en-GB" sz="1700" dirty="0" err="1"/>
              <a:t>hynny’n</a:t>
            </a:r>
            <a:r>
              <a:rPr lang="en-GB" sz="1700" dirty="0"/>
              <a:t> 	</a:t>
            </a:r>
            <a:r>
              <a:rPr lang="en-GB" sz="1700" dirty="0" err="1"/>
              <a:t>fwy</a:t>
            </a:r>
            <a:r>
              <a:rPr lang="en-GB" sz="1700" dirty="0"/>
              <a:t> </a:t>
            </a:r>
            <a:r>
              <a:rPr lang="en-GB" sz="1700" dirty="0" err="1"/>
              <a:t>gofalus</a:t>
            </a:r>
            <a:r>
              <a:rPr lang="en-GB" sz="1700" dirty="0"/>
              <a:t> </a:t>
            </a:r>
            <a:r>
              <a:rPr lang="en-GB" sz="1700" dirty="0" err="1"/>
              <a:t>i</a:t>
            </a:r>
            <a:r>
              <a:rPr lang="en-GB" sz="1700" dirty="0"/>
              <a:t> </a:t>
            </a:r>
            <a:r>
              <a:rPr lang="en-GB" sz="1700" dirty="0" err="1"/>
              <a:t>gael</a:t>
            </a:r>
            <a:r>
              <a:rPr lang="en-GB" sz="1700" dirty="0"/>
              <a:t> </a:t>
            </a:r>
            <a:r>
              <a:rPr lang="en-GB" sz="1700" dirty="0" err="1"/>
              <a:t>gwybodaeth</a:t>
            </a:r>
            <a:r>
              <a:rPr lang="en-GB" sz="1700" dirty="0"/>
              <a:t> </a:t>
            </a:r>
            <a:r>
              <a:rPr lang="en-GB" sz="1700" dirty="0" err="1"/>
              <a:t>benodol</a:t>
            </a:r>
            <a:r>
              <a:rPr lang="en-GB" sz="1700" dirty="0"/>
              <a:t> y </a:t>
            </a:r>
            <a:r>
              <a:rPr lang="en-GB" sz="1700" dirty="0" err="1"/>
              <a:t>cymwysterau</a:t>
            </a:r>
            <a:r>
              <a:rPr lang="en-GB" sz="1700" dirty="0"/>
              <a:t> </a:t>
            </a:r>
            <a:r>
              <a:rPr lang="en-GB" sz="1700" dirty="0" err="1"/>
              <a:t>mae’u</a:t>
            </a:r>
            <a:r>
              <a:rPr lang="en-GB" sz="1700" dirty="0"/>
              <a:t> </a:t>
            </a:r>
            <a:r>
              <a:rPr lang="en-GB" sz="1700" dirty="0" err="1"/>
              <a:t>hangen</a:t>
            </a:r>
            <a:r>
              <a:rPr lang="en-GB" sz="1700" dirty="0"/>
              <a:t> </a:t>
            </a:r>
            <a:r>
              <a:rPr lang="en-GB" sz="1700" dirty="0" err="1"/>
              <a:t>a’r</a:t>
            </a:r>
            <a:r>
              <a:rPr lang="en-GB" sz="1700" dirty="0"/>
              <a:t> </a:t>
            </a:r>
            <a:r>
              <a:rPr lang="en-GB" sz="1700" dirty="0" err="1"/>
              <a:t>cyflog</a:t>
            </a:r>
            <a:r>
              <a:rPr lang="en-GB" sz="1700" dirty="0"/>
              <a:t>.</a:t>
            </a:r>
          </a:p>
          <a:p>
            <a:pPr>
              <a:lnSpc>
                <a:spcPct val="80000"/>
              </a:lnSpc>
            </a:pPr>
            <a:endParaRPr lang="en-GB" sz="1900" dirty="0"/>
          </a:p>
        </p:txBody>
      </p:sp>
      <p:sp>
        <p:nvSpPr>
          <p:cNvPr id="30725" name="Rectangle 5"/>
          <p:cNvSpPr>
            <a:spLocks noGrp="1" noChangeArrowheads="1"/>
          </p:cNvSpPr>
          <p:nvPr>
            <p:ph sz="half" idx="2"/>
          </p:nvPr>
        </p:nvSpPr>
        <p:spPr/>
        <p:txBody>
          <a:bodyPr>
            <a:normAutofit/>
          </a:bodyPr>
          <a:lstStyle/>
          <a:p>
            <a:pPr>
              <a:lnSpc>
                <a:spcPct val="80000"/>
              </a:lnSpc>
            </a:pPr>
            <a:r>
              <a:rPr lang="en-GB" sz="1900" dirty="0">
                <a:solidFill>
                  <a:schemeClr val="accent6">
                    <a:lumMod val="75000"/>
                  </a:schemeClr>
                </a:solidFill>
              </a:rPr>
              <a:t>What? </a:t>
            </a:r>
          </a:p>
          <a:p>
            <a:pPr lvl="1">
              <a:lnSpc>
                <a:spcPct val="80000"/>
              </a:lnSpc>
            </a:pPr>
            <a:r>
              <a:rPr lang="en-GB" sz="1700" dirty="0">
                <a:solidFill>
                  <a:schemeClr val="accent6">
                    <a:lumMod val="75000"/>
                  </a:schemeClr>
                </a:solidFill>
              </a:rPr>
              <a:t>Job vacancies</a:t>
            </a:r>
          </a:p>
          <a:p>
            <a:pPr>
              <a:lnSpc>
                <a:spcPct val="80000"/>
              </a:lnSpc>
            </a:pPr>
            <a:r>
              <a:rPr lang="en-GB" sz="1900" dirty="0">
                <a:solidFill>
                  <a:schemeClr val="accent6">
                    <a:lumMod val="75000"/>
                  </a:schemeClr>
                </a:solidFill>
              </a:rPr>
              <a:t> Why? </a:t>
            </a:r>
          </a:p>
          <a:p>
            <a:pPr lvl="1">
              <a:lnSpc>
                <a:spcPct val="80000"/>
              </a:lnSpc>
            </a:pPr>
            <a:r>
              <a:rPr lang="en-GB" sz="1700" dirty="0">
                <a:solidFill>
                  <a:schemeClr val="accent6">
                    <a:lumMod val="75000"/>
                  </a:schemeClr>
                </a:solidFill>
              </a:rPr>
              <a:t>Looking for a job</a:t>
            </a:r>
          </a:p>
          <a:p>
            <a:pPr>
              <a:lnSpc>
                <a:spcPct val="80000"/>
              </a:lnSpc>
            </a:pPr>
            <a:r>
              <a:rPr lang="en-GB" sz="1900" dirty="0">
                <a:solidFill>
                  <a:schemeClr val="accent6">
                    <a:lumMod val="75000"/>
                  </a:schemeClr>
                </a:solidFill>
              </a:rPr>
              <a:t> How? </a:t>
            </a:r>
          </a:p>
          <a:p>
            <a:pPr lvl="1">
              <a:lnSpc>
                <a:spcPct val="80000"/>
              </a:lnSpc>
            </a:pPr>
            <a:r>
              <a:rPr lang="en-GB" sz="1700" dirty="0">
                <a:solidFill>
                  <a:schemeClr val="accent6">
                    <a:lumMod val="75000"/>
                  </a:schemeClr>
                </a:solidFill>
              </a:rPr>
              <a:t>By locating the job advertisement section. Looking through the section quickly to find suitable jobs.</a:t>
            </a:r>
          </a:p>
          <a:p>
            <a:pPr lvl="1">
              <a:lnSpc>
                <a:spcPct val="80000"/>
              </a:lnSpc>
            </a:pPr>
            <a:r>
              <a:rPr lang="en-GB" sz="1700" dirty="0">
                <a:solidFill>
                  <a:schemeClr val="accent6">
                    <a:lumMod val="75000"/>
                  </a:schemeClr>
                </a:solidFill>
              </a:rPr>
              <a:t>Reading those advertisements more carefully to find specific information qualifications needed and salary.</a:t>
            </a:r>
          </a:p>
          <a:p>
            <a:pPr>
              <a:lnSpc>
                <a:spcPct val="80000"/>
              </a:lnSpc>
            </a:pPr>
            <a:endParaRPr lang="en-GB" sz="19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a:bodyPr>
          <a:lstStyle/>
          <a:p>
            <a:r>
              <a:rPr lang="en-GB" sz="2300" b="1" dirty="0" err="1"/>
              <a:t>Strategaethau</a:t>
            </a:r>
            <a:r>
              <a:rPr lang="en-GB" sz="2300" b="1" dirty="0"/>
              <a:t> </a:t>
            </a:r>
            <a:r>
              <a:rPr lang="en-GB" sz="2300" b="1" dirty="0" err="1"/>
              <a:t>Darllen</a:t>
            </a:r>
            <a:r>
              <a:rPr lang="en-GB" sz="2300" b="1" dirty="0"/>
              <a:t>: </a:t>
            </a:r>
            <a:r>
              <a:rPr lang="en-GB" sz="2300" b="1" dirty="0" err="1"/>
              <a:t>Bwrw</a:t>
            </a:r>
            <a:r>
              <a:rPr lang="en-GB" sz="2300" b="1" dirty="0"/>
              <a:t> </a:t>
            </a:r>
            <a:r>
              <a:rPr lang="en-GB" sz="2300" b="1" dirty="0" err="1"/>
              <a:t>Golwg</a:t>
            </a:r>
            <a:r>
              <a:rPr lang="en-GB" sz="2300" b="1" dirty="0"/>
              <a:t> </a:t>
            </a:r>
            <a:r>
              <a:rPr lang="en-GB" sz="2300" b="1" dirty="0" err="1"/>
              <a:t>dros</a:t>
            </a:r>
            <a:r>
              <a:rPr lang="en-GB" sz="2300" b="1" dirty="0"/>
              <a:t> </a:t>
            </a:r>
            <a:r>
              <a:rPr lang="en-GB" sz="2300" b="1" dirty="0" err="1"/>
              <a:t>Ddarn</a:t>
            </a:r>
            <a:r>
              <a:rPr lang="en-GB" sz="2300" b="1" dirty="0"/>
              <a:t> o </a:t>
            </a:r>
            <a:r>
              <a:rPr lang="en-GB" sz="2300" b="1" dirty="0" err="1"/>
              <a:t>Destun</a:t>
            </a:r>
            <a:r>
              <a:rPr lang="en-GB" sz="2300" dirty="0"/>
              <a:t>  </a:t>
            </a:r>
            <a:br>
              <a:rPr lang="en-GB" sz="2300" dirty="0"/>
            </a:br>
            <a:r>
              <a:rPr lang="en-GB" sz="2300" b="1" dirty="0">
                <a:solidFill>
                  <a:schemeClr val="accent6">
                    <a:lumMod val="75000"/>
                  </a:schemeClr>
                </a:solidFill>
              </a:rPr>
              <a:t>Reading Strategies: Over-viewing a Passage</a:t>
            </a:r>
            <a:endParaRPr lang="en-GB" sz="2300" dirty="0">
              <a:solidFill>
                <a:schemeClr val="accent6">
                  <a:lumMod val="75000"/>
                </a:schemeClr>
              </a:solidFill>
            </a:endParaRPr>
          </a:p>
        </p:txBody>
      </p:sp>
      <p:sp>
        <p:nvSpPr>
          <p:cNvPr id="32772" name="Rectangle 4"/>
          <p:cNvSpPr>
            <a:spLocks noGrp="1" noChangeArrowheads="1"/>
          </p:cNvSpPr>
          <p:nvPr>
            <p:ph sz="half" idx="1"/>
          </p:nvPr>
        </p:nvSpPr>
        <p:spPr/>
        <p:txBody>
          <a:bodyPr>
            <a:normAutofit/>
          </a:bodyPr>
          <a:lstStyle/>
          <a:p>
            <a:pPr>
              <a:lnSpc>
                <a:spcPct val="80000"/>
              </a:lnSpc>
            </a:pPr>
            <a:r>
              <a:rPr lang="en-GB" sz="1900" dirty="0" err="1"/>
              <a:t>Darllenwch</a:t>
            </a:r>
            <a:r>
              <a:rPr lang="en-GB" sz="1900" dirty="0"/>
              <a:t> y </a:t>
            </a:r>
            <a:r>
              <a:rPr lang="en-GB" sz="1900" b="1" dirty="0" err="1"/>
              <a:t>teitl</a:t>
            </a:r>
            <a:r>
              <a:rPr lang="en-GB" sz="1900" b="1" dirty="0"/>
              <a:t> </a:t>
            </a:r>
            <a:r>
              <a:rPr lang="en-GB" sz="1900" dirty="0" err="1"/>
              <a:t>a’r</a:t>
            </a:r>
            <a:r>
              <a:rPr lang="en-GB" sz="1900" dirty="0"/>
              <a:t> </a:t>
            </a:r>
            <a:r>
              <a:rPr lang="en-GB" sz="1900" b="1" dirty="0" err="1"/>
              <a:t>penawdau</a:t>
            </a:r>
            <a:r>
              <a:rPr lang="en-GB" sz="1900" dirty="0"/>
              <a:t> </a:t>
            </a:r>
            <a:r>
              <a:rPr lang="en-GB" sz="1900" dirty="0" err="1"/>
              <a:t>i</a:t>
            </a:r>
            <a:r>
              <a:rPr lang="en-GB" sz="1900" dirty="0"/>
              <a:t> </a:t>
            </a:r>
            <a:r>
              <a:rPr lang="en-GB" sz="1900" dirty="0" err="1"/>
              <a:t>ddeall</a:t>
            </a:r>
            <a:r>
              <a:rPr lang="en-GB" sz="1900" dirty="0"/>
              <a:t> am </a:t>
            </a:r>
            <a:r>
              <a:rPr lang="en-GB" sz="1900" dirty="0" err="1"/>
              <a:t>beth</a:t>
            </a:r>
            <a:r>
              <a:rPr lang="en-GB" sz="1900" dirty="0"/>
              <a:t> </a:t>
            </a:r>
            <a:r>
              <a:rPr lang="en-GB" sz="1900" dirty="0" err="1"/>
              <a:t>mae’r</a:t>
            </a:r>
            <a:r>
              <a:rPr lang="en-GB" sz="1900" dirty="0"/>
              <a:t> darn </a:t>
            </a:r>
            <a:r>
              <a:rPr lang="en-GB" sz="1900" dirty="0" err="1"/>
              <a:t>yn</a:t>
            </a:r>
            <a:r>
              <a:rPr lang="en-GB" sz="1900" dirty="0"/>
              <a:t> </a:t>
            </a:r>
            <a:r>
              <a:rPr lang="en-GB" sz="1900" dirty="0" err="1"/>
              <a:t>sôn</a:t>
            </a:r>
            <a:endParaRPr lang="en-GB" sz="1900" dirty="0"/>
          </a:p>
          <a:p>
            <a:pPr>
              <a:lnSpc>
                <a:spcPct val="80000"/>
              </a:lnSpc>
            </a:pPr>
            <a:r>
              <a:rPr lang="en-GB" sz="1900" dirty="0" err="1"/>
              <a:t>Edrychwch</a:t>
            </a:r>
            <a:r>
              <a:rPr lang="en-GB" sz="1900" dirty="0"/>
              <a:t> </a:t>
            </a:r>
            <a:r>
              <a:rPr lang="en-GB" sz="1900" dirty="0" err="1"/>
              <a:t>ar</a:t>
            </a:r>
            <a:r>
              <a:rPr lang="en-GB" sz="1900" dirty="0"/>
              <a:t> </a:t>
            </a:r>
            <a:r>
              <a:rPr lang="en-GB" sz="1900" b="1" dirty="0" err="1"/>
              <a:t>deitlau</a:t>
            </a:r>
            <a:r>
              <a:rPr lang="en-GB" sz="1900" b="1" dirty="0"/>
              <a:t> </a:t>
            </a:r>
            <a:r>
              <a:rPr lang="en-GB" sz="1900" dirty="0" err="1"/>
              <a:t>unrhyw</a:t>
            </a:r>
            <a:r>
              <a:rPr lang="en-GB" sz="1900" dirty="0"/>
              <a:t> </a:t>
            </a:r>
            <a:r>
              <a:rPr lang="en-GB" sz="1900" dirty="0" err="1"/>
              <a:t>ddiagramau</a:t>
            </a:r>
            <a:r>
              <a:rPr lang="en-GB" sz="1900" dirty="0"/>
              <a:t>, </a:t>
            </a:r>
            <a:r>
              <a:rPr lang="en-GB" sz="1900" dirty="0" err="1"/>
              <a:t>tablau</a:t>
            </a:r>
            <a:r>
              <a:rPr lang="en-GB" sz="1900" dirty="0"/>
              <a:t>, </a:t>
            </a:r>
            <a:r>
              <a:rPr lang="en-GB" sz="1900" dirty="0" err="1"/>
              <a:t>graffiau</a:t>
            </a:r>
            <a:r>
              <a:rPr lang="en-GB" sz="1900" dirty="0"/>
              <a:t> a </a:t>
            </a:r>
            <a:r>
              <a:rPr lang="en-GB" sz="1900" dirty="0" err="1"/>
              <a:t>darluniau</a:t>
            </a:r>
            <a:endParaRPr lang="en-GB" sz="1900" dirty="0"/>
          </a:p>
          <a:p>
            <a:pPr>
              <a:lnSpc>
                <a:spcPct val="80000"/>
              </a:lnSpc>
            </a:pPr>
            <a:r>
              <a:rPr lang="en-GB" sz="1900" b="1" dirty="0" err="1"/>
              <a:t>Peidiwch</a:t>
            </a:r>
            <a:r>
              <a:rPr lang="en-GB" sz="1900" b="1" dirty="0"/>
              <a:t> â </a:t>
            </a:r>
            <a:r>
              <a:rPr lang="en-GB" sz="1900" b="1" dirty="0" err="1"/>
              <a:t>darllen</a:t>
            </a:r>
            <a:r>
              <a:rPr lang="en-GB" sz="1900" dirty="0"/>
              <a:t> </a:t>
            </a:r>
            <a:r>
              <a:rPr lang="en-GB" sz="1900" b="1" dirty="0"/>
              <a:t>air am air </a:t>
            </a:r>
            <a:r>
              <a:rPr lang="en-GB" sz="1900" dirty="0" err="1"/>
              <a:t>ar</a:t>
            </a:r>
            <a:r>
              <a:rPr lang="en-GB" sz="1900" dirty="0"/>
              <a:t> y cam </a:t>
            </a:r>
            <a:r>
              <a:rPr lang="en-GB" sz="1900" dirty="0" err="1"/>
              <a:t>hwn</a:t>
            </a:r>
            <a:r>
              <a:rPr lang="en-GB" sz="1900" dirty="0"/>
              <a:t> a </a:t>
            </a:r>
            <a:r>
              <a:rPr lang="en-GB" sz="1900" dirty="0" err="1"/>
              <a:t>pheidiwch</a:t>
            </a:r>
            <a:r>
              <a:rPr lang="en-GB" sz="1900" dirty="0"/>
              <a:t> â </a:t>
            </a:r>
            <a:r>
              <a:rPr lang="en-GB" sz="1900" dirty="0" err="1"/>
              <a:t>dilyn</a:t>
            </a:r>
            <a:r>
              <a:rPr lang="en-GB" sz="1900" dirty="0"/>
              <a:t> y </a:t>
            </a:r>
            <a:r>
              <a:rPr lang="en-GB" sz="1900" dirty="0" err="1"/>
              <a:t>testun</a:t>
            </a:r>
            <a:r>
              <a:rPr lang="en-GB" sz="1900" dirty="0"/>
              <a:t> </a:t>
            </a:r>
            <a:r>
              <a:rPr lang="en-GB" sz="1900" dirty="0" err="1"/>
              <a:t>gyda’ch</a:t>
            </a:r>
            <a:r>
              <a:rPr lang="en-GB" sz="1900" dirty="0"/>
              <a:t> </a:t>
            </a:r>
            <a:r>
              <a:rPr lang="en-GB" sz="1900" dirty="0" err="1"/>
              <a:t>bys</a:t>
            </a:r>
            <a:r>
              <a:rPr lang="en-GB" sz="1900" dirty="0"/>
              <a:t> </a:t>
            </a:r>
            <a:r>
              <a:rPr lang="en-GB" sz="1900" dirty="0" err="1"/>
              <a:t>neu</a:t>
            </a:r>
            <a:r>
              <a:rPr lang="en-GB" sz="1900" dirty="0"/>
              <a:t> </a:t>
            </a:r>
            <a:r>
              <a:rPr lang="en-GB" sz="1900" dirty="0" err="1"/>
              <a:t>feiro</a:t>
            </a:r>
            <a:endParaRPr lang="en-GB" sz="1900" dirty="0"/>
          </a:p>
          <a:p>
            <a:pPr>
              <a:lnSpc>
                <a:spcPct val="80000"/>
              </a:lnSpc>
            </a:pPr>
            <a:r>
              <a:rPr lang="en-GB" sz="1900" dirty="0" err="1"/>
              <a:t>Peidiwch</a:t>
            </a:r>
            <a:r>
              <a:rPr lang="en-GB" sz="1900" dirty="0"/>
              <a:t> â </a:t>
            </a:r>
            <a:r>
              <a:rPr lang="en-GB" sz="1900" dirty="0" err="1"/>
              <a:t>phoeni</a:t>
            </a:r>
            <a:r>
              <a:rPr lang="en-GB" sz="1900" dirty="0"/>
              <a:t> am </a:t>
            </a:r>
            <a:r>
              <a:rPr lang="en-GB" sz="1900" dirty="0" err="1"/>
              <a:t>eiriau</a:t>
            </a:r>
            <a:r>
              <a:rPr lang="en-GB" sz="1900" dirty="0"/>
              <a:t> </a:t>
            </a:r>
            <a:r>
              <a:rPr lang="en-GB" sz="1900" dirty="0" err="1"/>
              <a:t>nad</a:t>
            </a:r>
            <a:r>
              <a:rPr lang="en-GB" sz="1900" dirty="0"/>
              <a:t> </a:t>
            </a:r>
            <a:r>
              <a:rPr lang="en-GB" sz="1900" dirty="0" err="1"/>
              <a:t>ydych</a:t>
            </a:r>
            <a:r>
              <a:rPr lang="en-GB" sz="1900" dirty="0"/>
              <a:t> </a:t>
            </a:r>
            <a:r>
              <a:rPr lang="en-GB" sz="1900" dirty="0" err="1"/>
              <a:t>chi’n</a:t>
            </a:r>
            <a:r>
              <a:rPr lang="en-GB" sz="1900" dirty="0"/>
              <a:t> </a:t>
            </a:r>
            <a:r>
              <a:rPr lang="en-GB" sz="1900" dirty="0" err="1"/>
              <a:t>eu</a:t>
            </a:r>
            <a:r>
              <a:rPr lang="en-GB" sz="1900" dirty="0"/>
              <a:t> </a:t>
            </a:r>
            <a:r>
              <a:rPr lang="en-GB" sz="1900" dirty="0" err="1"/>
              <a:t>deall</a:t>
            </a:r>
            <a:endParaRPr lang="en-GB" sz="1900" dirty="0"/>
          </a:p>
          <a:p>
            <a:pPr>
              <a:lnSpc>
                <a:spcPct val="80000"/>
              </a:lnSpc>
            </a:pPr>
            <a:endParaRPr lang="en-GB" sz="1900" dirty="0"/>
          </a:p>
        </p:txBody>
      </p:sp>
      <p:sp>
        <p:nvSpPr>
          <p:cNvPr id="32773" name="Rectangle 5"/>
          <p:cNvSpPr>
            <a:spLocks noGrp="1" noChangeArrowheads="1"/>
          </p:cNvSpPr>
          <p:nvPr>
            <p:ph sz="half" idx="2"/>
          </p:nvPr>
        </p:nvSpPr>
        <p:spPr/>
        <p:txBody>
          <a:bodyPr>
            <a:normAutofit/>
          </a:bodyPr>
          <a:lstStyle/>
          <a:p>
            <a:pPr>
              <a:lnSpc>
                <a:spcPct val="80000"/>
              </a:lnSpc>
            </a:pPr>
            <a:r>
              <a:rPr lang="en-GB" sz="1900" dirty="0">
                <a:solidFill>
                  <a:schemeClr val="accent6">
                    <a:lumMod val="75000"/>
                  </a:schemeClr>
                </a:solidFill>
              </a:rPr>
              <a:t>Read the </a:t>
            </a:r>
            <a:r>
              <a:rPr lang="en-GB" sz="1900" b="1" dirty="0">
                <a:solidFill>
                  <a:schemeClr val="accent6">
                    <a:lumMod val="75000"/>
                  </a:schemeClr>
                </a:solidFill>
              </a:rPr>
              <a:t>title</a:t>
            </a:r>
            <a:r>
              <a:rPr lang="en-GB" sz="1900" dirty="0">
                <a:solidFill>
                  <a:schemeClr val="accent6">
                    <a:lumMod val="75000"/>
                  </a:schemeClr>
                </a:solidFill>
              </a:rPr>
              <a:t> and </a:t>
            </a:r>
            <a:r>
              <a:rPr lang="en-GB" sz="1900" b="1" dirty="0">
                <a:solidFill>
                  <a:schemeClr val="accent6">
                    <a:lumMod val="75000"/>
                  </a:schemeClr>
                </a:solidFill>
              </a:rPr>
              <a:t>headings</a:t>
            </a:r>
            <a:r>
              <a:rPr lang="en-GB" sz="1900" dirty="0">
                <a:solidFill>
                  <a:schemeClr val="accent6">
                    <a:lumMod val="75000"/>
                  </a:schemeClr>
                </a:solidFill>
              </a:rPr>
              <a:t> to understand what the passage is about</a:t>
            </a:r>
          </a:p>
          <a:p>
            <a:pPr>
              <a:lnSpc>
                <a:spcPct val="80000"/>
              </a:lnSpc>
            </a:pPr>
            <a:r>
              <a:rPr lang="en-GB" sz="1900" dirty="0">
                <a:solidFill>
                  <a:schemeClr val="accent6">
                    <a:lumMod val="75000"/>
                  </a:schemeClr>
                </a:solidFill>
              </a:rPr>
              <a:t>Look at the </a:t>
            </a:r>
            <a:r>
              <a:rPr lang="en-GB" sz="1900" b="1" dirty="0">
                <a:solidFill>
                  <a:schemeClr val="accent6">
                    <a:lumMod val="75000"/>
                  </a:schemeClr>
                </a:solidFill>
              </a:rPr>
              <a:t>titles</a:t>
            </a:r>
            <a:r>
              <a:rPr lang="en-GB" sz="1900" dirty="0">
                <a:solidFill>
                  <a:schemeClr val="accent6">
                    <a:lumMod val="75000"/>
                  </a:schemeClr>
                </a:solidFill>
              </a:rPr>
              <a:t> of any diagrams, tables, graphs and illustrations</a:t>
            </a:r>
          </a:p>
          <a:p>
            <a:pPr>
              <a:lnSpc>
                <a:spcPct val="80000"/>
              </a:lnSpc>
            </a:pPr>
            <a:r>
              <a:rPr lang="en-GB" sz="1900" b="1" dirty="0">
                <a:solidFill>
                  <a:schemeClr val="accent6">
                    <a:lumMod val="75000"/>
                  </a:schemeClr>
                </a:solidFill>
              </a:rPr>
              <a:t>Do not read word by word </a:t>
            </a:r>
            <a:r>
              <a:rPr lang="en-GB" sz="1900" dirty="0">
                <a:solidFill>
                  <a:schemeClr val="accent6">
                    <a:lumMod val="75000"/>
                  </a:schemeClr>
                </a:solidFill>
              </a:rPr>
              <a:t>at this stage and do not follow the text with your finger or a pen</a:t>
            </a:r>
          </a:p>
          <a:p>
            <a:pPr>
              <a:lnSpc>
                <a:spcPct val="80000"/>
              </a:lnSpc>
            </a:pPr>
            <a:r>
              <a:rPr lang="en-GB" sz="1900" dirty="0">
                <a:solidFill>
                  <a:schemeClr val="accent6">
                    <a:lumMod val="75000"/>
                  </a:schemeClr>
                </a:solidFill>
              </a:rPr>
              <a:t>Do not worry about words you do not understand</a:t>
            </a:r>
          </a:p>
          <a:p>
            <a:pPr>
              <a:lnSpc>
                <a:spcPct val="80000"/>
              </a:lnSpc>
            </a:pPr>
            <a:endParaRPr lang="en-GB" sz="19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sz="2800" b="1" dirty="0" err="1"/>
              <a:t>Ar</a:t>
            </a:r>
            <a:r>
              <a:rPr lang="en-GB" sz="2800" b="1" dirty="0"/>
              <a:t> </a:t>
            </a:r>
            <a:r>
              <a:rPr lang="en-GB" sz="2800" b="1" dirty="0" err="1"/>
              <a:t>ôl</a:t>
            </a:r>
            <a:r>
              <a:rPr lang="en-GB" sz="2800" b="1" dirty="0"/>
              <a:t> </a:t>
            </a:r>
            <a:r>
              <a:rPr lang="en-GB" sz="2800" b="1" dirty="0" err="1"/>
              <a:t>Bwrw</a:t>
            </a:r>
            <a:r>
              <a:rPr lang="en-GB" sz="2800" b="1" dirty="0"/>
              <a:t> </a:t>
            </a:r>
            <a:r>
              <a:rPr lang="en-GB" sz="2800" b="1" dirty="0" err="1"/>
              <a:t>Golwg</a:t>
            </a:r>
            <a:r>
              <a:rPr lang="en-GB" sz="2800" b="1" dirty="0"/>
              <a:t> </a:t>
            </a:r>
            <a:r>
              <a:rPr lang="en-GB" sz="2800" b="1" dirty="0" err="1"/>
              <a:t>dros</a:t>
            </a:r>
            <a:r>
              <a:rPr lang="en-GB" sz="2800" b="1" dirty="0"/>
              <a:t> </a:t>
            </a:r>
            <a:r>
              <a:rPr lang="en-GB" sz="2800" b="1" dirty="0" err="1"/>
              <a:t>Ddarn</a:t>
            </a:r>
            <a:r>
              <a:rPr lang="en-GB" sz="2800" b="1" dirty="0"/>
              <a:t>: Beth </a:t>
            </a:r>
            <a:r>
              <a:rPr lang="en-GB" sz="2800" b="1" dirty="0" err="1"/>
              <a:t>dylech</a:t>
            </a:r>
            <a:r>
              <a:rPr lang="en-GB" sz="2800" b="1" dirty="0"/>
              <a:t> </a:t>
            </a:r>
            <a:r>
              <a:rPr lang="en-GB" sz="2800" b="1" dirty="0" err="1"/>
              <a:t>chi’i</a:t>
            </a:r>
            <a:r>
              <a:rPr lang="en-GB" sz="2800" b="1" dirty="0"/>
              <a:t> </a:t>
            </a:r>
            <a:r>
              <a:rPr lang="en-GB" sz="2800" b="1" dirty="0" err="1"/>
              <a:t>wybod</a:t>
            </a:r>
            <a:r>
              <a:rPr lang="en-GB" sz="2800" b="1" dirty="0"/>
              <a:t>?</a:t>
            </a:r>
            <a:r>
              <a:rPr lang="en-GB" sz="2800" dirty="0"/>
              <a:t> </a:t>
            </a:r>
            <a:br>
              <a:rPr lang="en-GB" sz="2800" dirty="0"/>
            </a:br>
            <a:r>
              <a:rPr lang="en-GB" sz="2800" b="1" dirty="0">
                <a:solidFill>
                  <a:schemeClr val="accent6">
                    <a:lumMod val="75000"/>
                  </a:schemeClr>
                </a:solidFill>
              </a:rPr>
              <a:t>After Over-viewing a Passage: What should you know?</a:t>
            </a:r>
            <a:r>
              <a:rPr lang="en-GB" sz="2800" dirty="0">
                <a:solidFill>
                  <a:schemeClr val="accent6">
                    <a:lumMod val="75000"/>
                  </a:schemeClr>
                </a:solidFill>
              </a:rPr>
              <a:t> </a:t>
            </a:r>
          </a:p>
        </p:txBody>
      </p:sp>
      <p:sp>
        <p:nvSpPr>
          <p:cNvPr id="34820" name="Rectangle 4"/>
          <p:cNvSpPr>
            <a:spLocks noGrp="1" noChangeArrowheads="1"/>
          </p:cNvSpPr>
          <p:nvPr>
            <p:ph sz="half" idx="1"/>
          </p:nvPr>
        </p:nvSpPr>
        <p:spPr/>
        <p:txBody>
          <a:bodyPr>
            <a:normAutofit/>
          </a:bodyPr>
          <a:lstStyle/>
          <a:p>
            <a:pPr lvl="1"/>
            <a:r>
              <a:rPr lang="en-GB" sz="2500" dirty="0" err="1"/>
              <a:t>Pwrpas</a:t>
            </a:r>
            <a:r>
              <a:rPr lang="en-GB" sz="2500" dirty="0"/>
              <a:t> </a:t>
            </a:r>
            <a:r>
              <a:rPr lang="en-GB" sz="2500" dirty="0" err="1"/>
              <a:t>yr</a:t>
            </a:r>
            <a:r>
              <a:rPr lang="en-GB" sz="2500" dirty="0"/>
              <a:t>  </a:t>
            </a:r>
            <a:r>
              <a:rPr lang="en-GB" sz="2500" dirty="0" err="1"/>
              <a:t>awdur</a:t>
            </a:r>
            <a:endParaRPr lang="en-GB" sz="2500" dirty="0"/>
          </a:p>
          <a:p>
            <a:pPr lvl="1"/>
            <a:r>
              <a:rPr lang="en-GB" sz="2500" dirty="0" err="1"/>
              <a:t>Disgrifio</a:t>
            </a:r>
            <a:endParaRPr lang="en-GB" sz="2500" dirty="0"/>
          </a:p>
          <a:p>
            <a:pPr lvl="1"/>
            <a:r>
              <a:rPr lang="en-GB" sz="2500" dirty="0" err="1"/>
              <a:t>Cymharu</a:t>
            </a:r>
            <a:endParaRPr lang="en-GB" sz="2500" dirty="0"/>
          </a:p>
          <a:p>
            <a:pPr lvl="1"/>
            <a:r>
              <a:rPr lang="en-GB" sz="2500" dirty="0" err="1"/>
              <a:t>Argymell</a:t>
            </a:r>
            <a:endParaRPr lang="en-GB" sz="2500" dirty="0"/>
          </a:p>
          <a:p>
            <a:pPr lvl="1"/>
            <a:r>
              <a:rPr lang="en-GB" sz="2500" dirty="0" err="1"/>
              <a:t>Perswadio</a:t>
            </a:r>
            <a:endParaRPr lang="en-GB" sz="2500" dirty="0"/>
          </a:p>
          <a:p>
            <a:pPr lvl="1"/>
            <a:r>
              <a:rPr lang="en-GB" sz="2500" dirty="0" err="1"/>
              <a:t>Esbonio</a:t>
            </a:r>
            <a:endParaRPr lang="en-GB" sz="2500" dirty="0"/>
          </a:p>
          <a:p>
            <a:endParaRPr lang="en-GB" sz="2900" dirty="0"/>
          </a:p>
        </p:txBody>
      </p:sp>
      <p:sp>
        <p:nvSpPr>
          <p:cNvPr id="34821" name="Rectangle 5"/>
          <p:cNvSpPr>
            <a:spLocks noGrp="1" noChangeArrowheads="1"/>
          </p:cNvSpPr>
          <p:nvPr>
            <p:ph sz="half" idx="2"/>
          </p:nvPr>
        </p:nvSpPr>
        <p:spPr/>
        <p:txBody>
          <a:bodyPr>
            <a:normAutofit/>
          </a:bodyPr>
          <a:lstStyle/>
          <a:p>
            <a:pPr lvl="1"/>
            <a:r>
              <a:rPr lang="en-GB" sz="2500" dirty="0">
                <a:solidFill>
                  <a:schemeClr val="accent6">
                    <a:lumMod val="75000"/>
                  </a:schemeClr>
                </a:solidFill>
              </a:rPr>
              <a:t>Writer’s purpose</a:t>
            </a:r>
          </a:p>
          <a:p>
            <a:pPr lvl="1"/>
            <a:r>
              <a:rPr lang="en-GB" sz="2500" dirty="0">
                <a:solidFill>
                  <a:schemeClr val="accent6">
                    <a:lumMod val="75000"/>
                  </a:schemeClr>
                </a:solidFill>
              </a:rPr>
              <a:t>Description</a:t>
            </a:r>
          </a:p>
          <a:p>
            <a:pPr lvl="1"/>
            <a:r>
              <a:rPr lang="en-GB" sz="2500" dirty="0">
                <a:solidFill>
                  <a:schemeClr val="accent6">
                    <a:lumMod val="75000"/>
                  </a:schemeClr>
                </a:solidFill>
              </a:rPr>
              <a:t>Comparing</a:t>
            </a:r>
          </a:p>
          <a:p>
            <a:pPr lvl="1"/>
            <a:r>
              <a:rPr lang="en-GB" sz="2500" dirty="0">
                <a:solidFill>
                  <a:schemeClr val="accent6">
                    <a:lumMod val="75000"/>
                  </a:schemeClr>
                </a:solidFill>
              </a:rPr>
              <a:t>Recommending</a:t>
            </a:r>
          </a:p>
          <a:p>
            <a:pPr lvl="1"/>
            <a:r>
              <a:rPr lang="en-GB" sz="2500" dirty="0">
                <a:solidFill>
                  <a:schemeClr val="accent6">
                    <a:lumMod val="75000"/>
                  </a:schemeClr>
                </a:solidFill>
              </a:rPr>
              <a:t>Persuading</a:t>
            </a:r>
          </a:p>
          <a:p>
            <a:pPr lvl="1"/>
            <a:r>
              <a:rPr lang="en-GB" sz="2500" dirty="0">
                <a:solidFill>
                  <a:schemeClr val="accent6">
                    <a:lumMod val="75000"/>
                  </a:schemeClr>
                </a:solidFill>
              </a:rPr>
              <a:t>Explaining</a:t>
            </a:r>
          </a:p>
          <a:p>
            <a:endParaRPr lang="en-GB" sz="29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normAutofit/>
          </a:bodyPr>
          <a:lstStyle/>
          <a:p>
            <a:r>
              <a:rPr lang="en-GB" sz="3200" b="1" dirty="0" err="1"/>
              <a:t>Darllenwch</a:t>
            </a:r>
            <a:r>
              <a:rPr lang="en-GB" sz="3200" b="1" dirty="0"/>
              <a:t> </a:t>
            </a:r>
            <a:r>
              <a:rPr lang="en-GB" sz="3200" b="1" dirty="0" err="1"/>
              <a:t>yr</a:t>
            </a:r>
            <a:r>
              <a:rPr lang="en-GB" sz="3200" b="1" dirty="0"/>
              <a:t> </a:t>
            </a:r>
            <a:r>
              <a:rPr lang="en-GB" sz="3200" b="1" dirty="0" err="1"/>
              <a:t>Enghraifft</a:t>
            </a:r>
            <a:r>
              <a:rPr lang="en-GB" sz="3200" b="1" dirty="0"/>
              <a:t> (</a:t>
            </a:r>
            <a:r>
              <a:rPr lang="en-GB" sz="3200" b="1" dirty="0" err="1"/>
              <a:t>llungopi</a:t>
            </a:r>
            <a:r>
              <a:rPr lang="en-GB" sz="3200" b="1" dirty="0"/>
              <a:t>)</a:t>
            </a:r>
            <a:r>
              <a:rPr lang="en-GB" sz="3200" dirty="0"/>
              <a:t> </a:t>
            </a:r>
            <a:br>
              <a:rPr lang="en-GB" sz="3200" dirty="0"/>
            </a:br>
            <a:r>
              <a:rPr lang="en-GB" sz="3200" b="1" dirty="0">
                <a:solidFill>
                  <a:schemeClr val="accent6">
                    <a:lumMod val="75000"/>
                  </a:schemeClr>
                </a:solidFill>
              </a:rPr>
              <a:t>Read the Example (photocopy)</a:t>
            </a:r>
            <a:endParaRPr lang="en-GB" sz="3200" dirty="0">
              <a:solidFill>
                <a:schemeClr val="accent6">
                  <a:lumMod val="75000"/>
                </a:schemeClr>
              </a:solidFill>
            </a:endParaRPr>
          </a:p>
        </p:txBody>
      </p:sp>
      <p:sp>
        <p:nvSpPr>
          <p:cNvPr id="38916" name="Rectangle 4"/>
          <p:cNvSpPr>
            <a:spLocks noGrp="1" noChangeArrowheads="1"/>
          </p:cNvSpPr>
          <p:nvPr>
            <p:ph sz="half" idx="1"/>
          </p:nvPr>
        </p:nvSpPr>
        <p:spPr/>
        <p:txBody>
          <a:bodyPr>
            <a:normAutofit/>
          </a:bodyPr>
          <a:lstStyle/>
          <a:p>
            <a:pPr>
              <a:lnSpc>
                <a:spcPct val="80000"/>
              </a:lnSpc>
            </a:pPr>
            <a:r>
              <a:rPr lang="en-GB" sz="1800" b="1" i="1" dirty="0"/>
              <a:t>Mae 5 </a:t>
            </a:r>
            <a:r>
              <a:rPr lang="en-GB" sz="1800" b="1" i="1" dirty="0" err="1"/>
              <a:t>munud</a:t>
            </a:r>
            <a:r>
              <a:rPr lang="en-GB" sz="1800" b="1" i="1" dirty="0"/>
              <a:t> </a:t>
            </a:r>
            <a:r>
              <a:rPr lang="en-GB" sz="1800" b="1" i="1" dirty="0" err="1"/>
              <a:t>gennych</a:t>
            </a:r>
            <a:r>
              <a:rPr lang="en-GB" sz="1800" b="1" i="1" dirty="0"/>
              <a:t> </a:t>
            </a:r>
            <a:r>
              <a:rPr lang="en-GB" sz="1800" b="1" i="1" dirty="0" err="1"/>
              <a:t>i</a:t>
            </a:r>
            <a:r>
              <a:rPr lang="en-GB" sz="1800" b="1" i="1" dirty="0"/>
              <a:t> </a:t>
            </a:r>
            <a:r>
              <a:rPr lang="en-GB" sz="1800" b="1" i="1" dirty="0" err="1"/>
              <a:t>ddarllen</a:t>
            </a:r>
            <a:r>
              <a:rPr lang="en-GB" sz="1800" b="1" i="1" dirty="0"/>
              <a:t> y </a:t>
            </a:r>
            <a:r>
              <a:rPr lang="en-GB" sz="1800" b="1" i="1" dirty="0" err="1"/>
              <a:t>daflen</a:t>
            </a:r>
            <a:r>
              <a:rPr lang="en-GB" sz="1800" b="1" i="1" dirty="0"/>
              <a:t> ac </a:t>
            </a:r>
            <a:r>
              <a:rPr lang="en-GB" sz="1800" b="1" i="1" dirty="0" err="1"/>
              <a:t>i</a:t>
            </a:r>
            <a:r>
              <a:rPr lang="en-GB" sz="1800" b="1" i="1" dirty="0"/>
              <a:t> </a:t>
            </a:r>
            <a:r>
              <a:rPr lang="en-GB" sz="1800" b="1" i="1" dirty="0" err="1"/>
              <a:t>grynhoi’r</a:t>
            </a:r>
            <a:r>
              <a:rPr lang="en-GB" sz="1800" b="1" i="1" dirty="0"/>
              <a:t> </a:t>
            </a:r>
            <a:r>
              <a:rPr lang="en-GB" sz="1800" b="1" i="1" dirty="0" err="1"/>
              <a:t>prif</a:t>
            </a:r>
            <a:r>
              <a:rPr lang="en-GB" sz="1800" b="1" i="1" dirty="0"/>
              <a:t> </a:t>
            </a:r>
            <a:r>
              <a:rPr lang="en-GB" sz="1800" b="1" i="1" dirty="0" err="1"/>
              <a:t>bwyntiau</a:t>
            </a:r>
            <a:r>
              <a:rPr lang="en-GB" sz="1800" b="1" i="1" dirty="0"/>
              <a:t>.</a:t>
            </a:r>
          </a:p>
          <a:p>
            <a:pPr>
              <a:lnSpc>
                <a:spcPct val="80000"/>
              </a:lnSpc>
              <a:buNone/>
            </a:pPr>
            <a:endParaRPr lang="en-GB" sz="1800" b="1" i="1" dirty="0"/>
          </a:p>
          <a:p>
            <a:pPr>
              <a:lnSpc>
                <a:spcPct val="80000"/>
              </a:lnSpc>
            </a:pPr>
            <a:r>
              <a:rPr lang="en-GB" sz="1800" b="1" i="1" dirty="0" err="1"/>
              <a:t>Adborth</a:t>
            </a:r>
            <a:r>
              <a:rPr lang="en-GB" sz="1800" b="1" i="1" dirty="0"/>
              <a:t> </a:t>
            </a:r>
          </a:p>
          <a:p>
            <a:pPr>
              <a:lnSpc>
                <a:spcPct val="80000"/>
              </a:lnSpc>
            </a:pPr>
            <a:endParaRPr lang="en-GB" sz="1700" dirty="0"/>
          </a:p>
        </p:txBody>
      </p:sp>
      <p:sp>
        <p:nvSpPr>
          <p:cNvPr id="38917" name="Rectangle 5"/>
          <p:cNvSpPr>
            <a:spLocks noGrp="1" noChangeArrowheads="1"/>
          </p:cNvSpPr>
          <p:nvPr>
            <p:ph sz="half" idx="2"/>
          </p:nvPr>
        </p:nvSpPr>
        <p:spPr/>
        <p:txBody>
          <a:bodyPr>
            <a:normAutofit/>
          </a:bodyPr>
          <a:lstStyle/>
          <a:p>
            <a:pPr>
              <a:lnSpc>
                <a:spcPct val="80000"/>
              </a:lnSpc>
            </a:pPr>
            <a:r>
              <a:rPr lang="en-GB" sz="1900" b="1" dirty="0">
                <a:solidFill>
                  <a:schemeClr val="accent6">
                    <a:lumMod val="75000"/>
                  </a:schemeClr>
                </a:solidFill>
              </a:rPr>
              <a:t>You have 5 minutes to read the handout and summarise the main points.</a:t>
            </a:r>
            <a:endParaRPr lang="en-GB" sz="1900" dirty="0">
              <a:solidFill>
                <a:schemeClr val="accent6">
                  <a:lumMod val="75000"/>
                </a:schemeClr>
              </a:solidFill>
            </a:endParaRPr>
          </a:p>
          <a:p>
            <a:pPr>
              <a:lnSpc>
                <a:spcPct val="80000"/>
              </a:lnSpc>
            </a:pPr>
            <a:endParaRPr lang="en-GB" sz="1900" b="1" dirty="0">
              <a:solidFill>
                <a:schemeClr val="accent6">
                  <a:lumMod val="75000"/>
                </a:schemeClr>
              </a:solidFill>
            </a:endParaRPr>
          </a:p>
          <a:p>
            <a:pPr>
              <a:lnSpc>
                <a:spcPct val="80000"/>
              </a:lnSpc>
            </a:pPr>
            <a:r>
              <a:rPr lang="en-GB" sz="1900" b="1" dirty="0">
                <a:solidFill>
                  <a:schemeClr val="accent6">
                    <a:lumMod val="75000"/>
                  </a:schemeClr>
                </a:solidFill>
              </a:rPr>
              <a:t> Feedback </a:t>
            </a:r>
          </a:p>
          <a:p>
            <a:pPr>
              <a:lnSpc>
                <a:spcPct val="80000"/>
              </a:lnSpc>
              <a:buFont typeface="Wingdings" pitchFamily="2" charset="2"/>
              <a:buNone/>
            </a:pPr>
            <a:r>
              <a:rPr lang="en-GB" sz="1900" i="1" dirty="0"/>
              <a:t>               </a:t>
            </a:r>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p:txBody>
      </p:sp>
      <p:sp>
        <p:nvSpPr>
          <p:cNvPr id="2" name="TextBox 1"/>
          <p:cNvSpPr txBox="1"/>
          <p:nvPr/>
        </p:nvSpPr>
        <p:spPr>
          <a:xfrm>
            <a:off x="1956250" y="4001294"/>
            <a:ext cx="7560840" cy="646331"/>
          </a:xfrm>
          <a:prstGeom prst="rect">
            <a:avLst/>
          </a:prstGeom>
          <a:noFill/>
        </p:spPr>
        <p:txBody>
          <a:bodyPr wrap="square" rtlCol="0">
            <a:spAutoFit/>
          </a:bodyPr>
          <a:lstStyle/>
          <a:p>
            <a:r>
              <a:rPr lang="en-GB" dirty="0"/>
              <a:t>Harrison, R. and Wise, C. (2005) </a:t>
            </a:r>
            <a:r>
              <a:rPr lang="en-GB" i="1" dirty="0"/>
              <a:t>Working with young people. </a:t>
            </a:r>
            <a:r>
              <a:rPr lang="en-GB" dirty="0"/>
              <a:t>London: SAGE.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838200" y="18255"/>
            <a:ext cx="10515600" cy="1325563"/>
          </a:xfrm>
        </p:spPr>
        <p:txBody>
          <a:bodyPr>
            <a:normAutofit/>
          </a:bodyPr>
          <a:lstStyle/>
          <a:p>
            <a:br>
              <a:rPr lang="en-GB" sz="2800" b="1" dirty="0"/>
            </a:br>
            <a:r>
              <a:rPr lang="en-GB" sz="2800" b="1" dirty="0"/>
              <a:t>Beth </a:t>
            </a:r>
            <a:r>
              <a:rPr lang="en-GB" sz="2800" b="1" dirty="0" err="1"/>
              <a:t>mae’r</a:t>
            </a:r>
            <a:r>
              <a:rPr lang="en-GB" sz="2800" b="1" dirty="0"/>
              <a:t> </a:t>
            </a:r>
            <a:r>
              <a:rPr lang="en-GB" sz="2800" b="1" dirty="0" err="1"/>
              <a:t>Teitl</a:t>
            </a:r>
            <a:r>
              <a:rPr lang="en-GB" sz="2800" b="1" dirty="0"/>
              <a:t> </a:t>
            </a:r>
            <a:r>
              <a:rPr lang="en-GB" sz="2800" b="1" dirty="0" err="1"/>
              <a:t>yn</a:t>
            </a:r>
            <a:r>
              <a:rPr lang="en-GB" sz="2800" b="1" dirty="0"/>
              <a:t> </a:t>
            </a:r>
            <a:r>
              <a:rPr lang="en-GB" sz="2800" b="1" dirty="0" err="1"/>
              <a:t>ei</a:t>
            </a:r>
            <a:r>
              <a:rPr lang="en-GB" sz="2800" b="1" dirty="0"/>
              <a:t> </a:t>
            </a:r>
            <a:r>
              <a:rPr lang="en-GB" sz="2800" b="1" dirty="0" err="1"/>
              <a:t>Ddweud</a:t>
            </a:r>
            <a:r>
              <a:rPr lang="en-GB" sz="2800" b="1" dirty="0"/>
              <a:t> </a:t>
            </a:r>
            <a:r>
              <a:rPr lang="en-GB" sz="2800" b="1" dirty="0" err="1"/>
              <a:t>wrthym</a:t>
            </a:r>
            <a:r>
              <a:rPr lang="en-GB" sz="2800" b="1" dirty="0"/>
              <a:t>?</a:t>
            </a:r>
            <a:r>
              <a:rPr lang="en-GB" sz="2800" dirty="0"/>
              <a:t> </a:t>
            </a:r>
            <a:br>
              <a:rPr lang="en-GB" sz="2800" dirty="0"/>
            </a:br>
            <a:r>
              <a:rPr lang="en-GB" sz="2800" b="1" dirty="0">
                <a:solidFill>
                  <a:schemeClr val="accent6">
                    <a:lumMod val="75000"/>
                  </a:schemeClr>
                </a:solidFill>
              </a:rPr>
              <a:t>What does the Title Tell Us? </a:t>
            </a:r>
            <a:endParaRPr lang="en-GB" sz="2800" dirty="0">
              <a:solidFill>
                <a:schemeClr val="accent6">
                  <a:lumMod val="75000"/>
                </a:schemeClr>
              </a:solidFill>
            </a:endParaRPr>
          </a:p>
        </p:txBody>
      </p:sp>
      <p:sp>
        <p:nvSpPr>
          <p:cNvPr id="36868" name="Rectangle 4"/>
          <p:cNvSpPr>
            <a:spLocks noGrp="1" noChangeArrowheads="1"/>
          </p:cNvSpPr>
          <p:nvPr>
            <p:ph sz="half" idx="1"/>
          </p:nvPr>
        </p:nvSpPr>
        <p:spPr/>
        <p:txBody>
          <a:bodyPr>
            <a:normAutofit/>
          </a:bodyPr>
          <a:lstStyle/>
          <a:p>
            <a:r>
              <a:rPr lang="en-GB" sz="2500" dirty="0" err="1"/>
              <a:t>Trwy</a:t>
            </a:r>
            <a:r>
              <a:rPr lang="en-GB" sz="2500" dirty="0"/>
              <a:t> </a:t>
            </a:r>
            <a:r>
              <a:rPr lang="en-GB" sz="2500" dirty="0" err="1"/>
              <a:t>ddarllen</a:t>
            </a:r>
            <a:r>
              <a:rPr lang="en-GB" sz="2500" dirty="0"/>
              <a:t> y </a:t>
            </a:r>
            <a:r>
              <a:rPr lang="en-GB" sz="2500" dirty="0" err="1"/>
              <a:t>teitl</a:t>
            </a:r>
            <a:r>
              <a:rPr lang="en-GB" sz="2500" dirty="0"/>
              <a:t>, </a:t>
            </a:r>
            <a:r>
              <a:rPr lang="en-GB" sz="2500" dirty="0" err="1"/>
              <a:t>mae’n</a:t>
            </a:r>
            <a:r>
              <a:rPr lang="en-GB" sz="2500" dirty="0"/>
              <a:t> </a:t>
            </a:r>
            <a:r>
              <a:rPr lang="en-GB" sz="2500" dirty="0" err="1"/>
              <a:t>bosibl</a:t>
            </a:r>
            <a:r>
              <a:rPr lang="en-GB" sz="2500" dirty="0"/>
              <a:t> </a:t>
            </a:r>
            <a:r>
              <a:rPr lang="en-GB" sz="2500" dirty="0" err="1"/>
              <a:t>rhagweld</a:t>
            </a:r>
            <a:r>
              <a:rPr lang="en-GB" sz="2500" dirty="0"/>
              <a:t> y </a:t>
            </a:r>
            <a:r>
              <a:rPr lang="en-GB" sz="2500" dirty="0" err="1"/>
              <a:t>bydd</a:t>
            </a:r>
            <a:r>
              <a:rPr lang="en-GB" sz="2500" dirty="0"/>
              <a:t> y darn </a:t>
            </a:r>
            <a:r>
              <a:rPr lang="en-GB" sz="2500" dirty="0" err="1"/>
              <a:t>yn</a:t>
            </a:r>
            <a:r>
              <a:rPr lang="en-GB" sz="2500" dirty="0"/>
              <a:t>:</a:t>
            </a:r>
          </a:p>
          <a:p>
            <a:pPr lvl="1"/>
            <a:r>
              <a:rPr lang="en-GB" sz="2100" dirty="0" err="1"/>
              <a:t>Cyflwyno</a:t>
            </a:r>
            <a:r>
              <a:rPr lang="en-GB" sz="2100" dirty="0"/>
              <a:t> </a:t>
            </a:r>
            <a:r>
              <a:rPr lang="en-GB" sz="2100" dirty="0" err="1"/>
              <a:t>pwnc</a:t>
            </a:r>
            <a:endParaRPr lang="en-GB" sz="2100" dirty="0"/>
          </a:p>
          <a:p>
            <a:pPr lvl="1"/>
            <a:r>
              <a:rPr lang="en-GB" sz="2100" dirty="0" err="1"/>
              <a:t>Esbonio</a:t>
            </a:r>
            <a:r>
              <a:rPr lang="en-GB" sz="2100" dirty="0"/>
              <a:t> </a:t>
            </a:r>
            <a:r>
              <a:rPr lang="en-GB" sz="2100" dirty="0" err="1"/>
              <a:t>gwaith</a:t>
            </a:r>
            <a:r>
              <a:rPr lang="en-GB" sz="2100" dirty="0"/>
              <a:t> </a:t>
            </a:r>
            <a:r>
              <a:rPr lang="en-GB" sz="2100" dirty="0" err="1"/>
              <a:t>ieuenctid</a:t>
            </a:r>
            <a:endParaRPr lang="en-GB" sz="2100" dirty="0"/>
          </a:p>
          <a:p>
            <a:pPr lvl="1"/>
            <a:r>
              <a:rPr lang="en-GB" sz="2100" dirty="0" err="1"/>
              <a:t>Nodi’r</a:t>
            </a:r>
            <a:r>
              <a:rPr lang="en-GB" sz="2100" dirty="0"/>
              <a:t> </a:t>
            </a:r>
            <a:r>
              <a:rPr lang="en-GB" sz="2100" dirty="0" err="1"/>
              <a:t>prif</a:t>
            </a:r>
            <a:r>
              <a:rPr lang="en-GB" sz="2100" dirty="0"/>
              <a:t> </a:t>
            </a:r>
            <a:r>
              <a:rPr lang="en-GB" sz="2100" dirty="0" err="1"/>
              <a:t>themâu</a:t>
            </a:r>
            <a:r>
              <a:rPr lang="en-GB" sz="2100" dirty="0"/>
              <a:t> </a:t>
            </a:r>
            <a:r>
              <a:rPr lang="en-GB" sz="2100" dirty="0" err="1"/>
              <a:t>sy’n</a:t>
            </a:r>
            <a:r>
              <a:rPr lang="en-GB" sz="2100" dirty="0"/>
              <a:t> </a:t>
            </a:r>
            <a:r>
              <a:rPr lang="en-GB" sz="2100" dirty="0" err="1"/>
              <a:t>berthnasol</a:t>
            </a:r>
            <a:r>
              <a:rPr lang="en-GB" sz="2100" dirty="0"/>
              <a:t> </a:t>
            </a:r>
            <a:r>
              <a:rPr lang="en-GB" sz="2100" dirty="0" err="1"/>
              <a:t>i’r</a:t>
            </a:r>
            <a:r>
              <a:rPr lang="en-GB" sz="2100" dirty="0"/>
              <a:t> </a:t>
            </a:r>
            <a:r>
              <a:rPr lang="en-GB" sz="2100" dirty="0" err="1"/>
              <a:t>maes</a:t>
            </a:r>
            <a:r>
              <a:rPr lang="en-GB" sz="2100" dirty="0"/>
              <a:t> </a:t>
            </a:r>
            <a:r>
              <a:rPr lang="en-GB" sz="2100" dirty="0" err="1"/>
              <a:t>pwnc</a:t>
            </a:r>
            <a:endParaRPr lang="en-GB" sz="2100" dirty="0"/>
          </a:p>
          <a:p>
            <a:pPr lvl="1"/>
            <a:endParaRPr lang="en-GB" sz="2100" dirty="0"/>
          </a:p>
          <a:p>
            <a:endParaRPr lang="en-GB" sz="2500" dirty="0"/>
          </a:p>
        </p:txBody>
      </p:sp>
      <p:sp>
        <p:nvSpPr>
          <p:cNvPr id="36869" name="Rectangle 5"/>
          <p:cNvSpPr>
            <a:spLocks noGrp="1" noChangeArrowheads="1"/>
          </p:cNvSpPr>
          <p:nvPr>
            <p:ph sz="half" idx="2"/>
          </p:nvPr>
        </p:nvSpPr>
        <p:spPr/>
        <p:txBody>
          <a:bodyPr>
            <a:normAutofit/>
          </a:bodyPr>
          <a:lstStyle/>
          <a:p>
            <a:r>
              <a:rPr lang="en-GB" sz="2500" dirty="0">
                <a:solidFill>
                  <a:schemeClr val="accent6">
                    <a:lumMod val="75000"/>
                  </a:schemeClr>
                </a:solidFill>
              </a:rPr>
              <a:t>By reading the title, it is possible to predict that the passage will:</a:t>
            </a:r>
          </a:p>
          <a:p>
            <a:pPr lvl="1"/>
            <a:r>
              <a:rPr lang="en-GB" sz="2100" dirty="0">
                <a:solidFill>
                  <a:schemeClr val="accent6">
                    <a:lumMod val="75000"/>
                  </a:schemeClr>
                </a:solidFill>
              </a:rPr>
              <a:t>Introduce a topic</a:t>
            </a:r>
          </a:p>
          <a:p>
            <a:pPr lvl="1"/>
            <a:r>
              <a:rPr lang="en-GB" sz="2100" dirty="0">
                <a:solidFill>
                  <a:schemeClr val="accent6">
                    <a:lumMod val="75000"/>
                  </a:schemeClr>
                </a:solidFill>
              </a:rPr>
              <a:t>Explanation of youth work</a:t>
            </a:r>
          </a:p>
          <a:p>
            <a:pPr lvl="1"/>
            <a:r>
              <a:rPr lang="en-GB" sz="2100" dirty="0">
                <a:solidFill>
                  <a:schemeClr val="accent6">
                    <a:lumMod val="75000"/>
                  </a:schemeClr>
                </a:solidFill>
              </a:rPr>
              <a:t>Note the main themes applicable to the subject area</a:t>
            </a:r>
          </a:p>
          <a:p>
            <a:pPr>
              <a:buFont typeface="Wingdings" pitchFamily="2" charset="2"/>
              <a:buNone/>
            </a:pPr>
            <a:endParaRPr lang="en-GB" sz="25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normAutofit fontScale="90000"/>
          </a:bodyPr>
          <a:lstStyle/>
          <a:p>
            <a:br>
              <a:rPr lang="en-GB" sz="3200" b="1" dirty="0"/>
            </a:br>
            <a:r>
              <a:rPr lang="en-GB" sz="3200" b="1" dirty="0" err="1"/>
              <a:t>Nawr</a:t>
            </a:r>
            <a:r>
              <a:rPr lang="en-GB" sz="3200" b="1" dirty="0"/>
              <a:t> </a:t>
            </a:r>
            <a:r>
              <a:rPr lang="en-GB" sz="3200" b="1" dirty="0" err="1"/>
              <a:t>darllenwch</a:t>
            </a:r>
            <a:r>
              <a:rPr lang="en-GB" sz="3200" b="1" dirty="0"/>
              <a:t> y darn </a:t>
            </a:r>
            <a:br>
              <a:rPr lang="en-GB" sz="3200" b="1" dirty="0"/>
            </a:br>
            <a:r>
              <a:rPr lang="en-GB" sz="3200" b="1" dirty="0">
                <a:solidFill>
                  <a:schemeClr val="accent6">
                    <a:lumMod val="75000"/>
                  </a:schemeClr>
                </a:solidFill>
              </a:rPr>
              <a:t>Now read the passage </a:t>
            </a:r>
            <a:br>
              <a:rPr lang="en-GB" sz="3200" b="1" dirty="0"/>
            </a:br>
            <a:endParaRPr lang="en-GB" sz="3200" b="1" dirty="0"/>
          </a:p>
        </p:txBody>
      </p:sp>
      <p:sp>
        <p:nvSpPr>
          <p:cNvPr id="40964" name="Rectangle 4"/>
          <p:cNvSpPr>
            <a:spLocks noGrp="1" noChangeArrowheads="1"/>
          </p:cNvSpPr>
          <p:nvPr>
            <p:ph sz="half" idx="1"/>
          </p:nvPr>
        </p:nvSpPr>
        <p:spPr/>
        <p:txBody>
          <a:bodyPr>
            <a:normAutofit/>
          </a:bodyPr>
          <a:lstStyle/>
          <a:p>
            <a:r>
              <a:rPr lang="en-GB" sz="2100" dirty="0"/>
              <a:t>Mae </a:t>
            </a:r>
            <a:r>
              <a:rPr lang="en-GB" sz="2100" dirty="0" err="1"/>
              <a:t>gan</a:t>
            </a:r>
            <a:r>
              <a:rPr lang="en-GB" sz="2100" dirty="0"/>
              <a:t> bob </a:t>
            </a:r>
            <a:r>
              <a:rPr lang="en-GB" sz="2100" dirty="0" err="1"/>
              <a:t>paragraff</a:t>
            </a:r>
            <a:r>
              <a:rPr lang="en-GB" sz="2100" dirty="0"/>
              <a:t> </a:t>
            </a:r>
            <a:r>
              <a:rPr lang="en-GB" sz="2100" dirty="0" err="1"/>
              <a:t>frawddeg</a:t>
            </a:r>
            <a:r>
              <a:rPr lang="en-GB" sz="2100" dirty="0"/>
              <a:t> </a:t>
            </a:r>
            <a:r>
              <a:rPr lang="en-GB" sz="2100" dirty="0" err="1"/>
              <a:t>sy’n</a:t>
            </a:r>
            <a:r>
              <a:rPr lang="en-GB" sz="2100" dirty="0"/>
              <a:t> </a:t>
            </a:r>
            <a:r>
              <a:rPr lang="en-GB" sz="2100" dirty="0" err="1"/>
              <a:t>crynhoi</a:t>
            </a:r>
            <a:r>
              <a:rPr lang="en-GB" sz="2100" dirty="0"/>
              <a:t> </a:t>
            </a:r>
            <a:r>
              <a:rPr lang="en-GB" sz="2100" dirty="0" err="1"/>
              <a:t>gweddill</a:t>
            </a:r>
            <a:r>
              <a:rPr lang="en-GB" sz="2100" dirty="0"/>
              <a:t> y </a:t>
            </a:r>
            <a:r>
              <a:rPr lang="en-GB" sz="2100" dirty="0" err="1"/>
              <a:t>paragraff</a:t>
            </a:r>
            <a:r>
              <a:rPr lang="en-GB" sz="2100" dirty="0"/>
              <a:t>.</a:t>
            </a:r>
          </a:p>
          <a:p>
            <a:r>
              <a:rPr lang="en-GB" sz="2100" dirty="0" err="1"/>
              <a:t>Fel</a:t>
            </a:r>
            <a:r>
              <a:rPr lang="en-GB" sz="2100" dirty="0"/>
              <a:t> </a:t>
            </a:r>
            <a:r>
              <a:rPr lang="en-GB" sz="2100" dirty="0" err="1"/>
              <a:t>arfer</a:t>
            </a:r>
            <a:r>
              <a:rPr lang="en-GB" sz="2100" dirty="0"/>
              <a:t> y </a:t>
            </a:r>
            <a:r>
              <a:rPr lang="en-GB" sz="2100" dirty="0" err="1"/>
              <a:t>frawddeg</a:t>
            </a:r>
            <a:r>
              <a:rPr lang="en-GB" sz="2100" dirty="0"/>
              <a:t> </a:t>
            </a:r>
            <a:r>
              <a:rPr lang="en-GB" sz="2100" dirty="0" err="1"/>
              <a:t>gyntaf</a:t>
            </a:r>
            <a:r>
              <a:rPr lang="en-GB" sz="2100" dirty="0"/>
              <a:t> </a:t>
            </a:r>
            <a:r>
              <a:rPr lang="en-GB" sz="2100" dirty="0" err="1"/>
              <a:t>neu’r</a:t>
            </a:r>
            <a:r>
              <a:rPr lang="en-GB" sz="2100" dirty="0"/>
              <a:t> ail </a:t>
            </a:r>
            <a:r>
              <a:rPr lang="en-GB" sz="2100" dirty="0" err="1"/>
              <a:t>frawddeg</a:t>
            </a:r>
            <a:r>
              <a:rPr lang="en-GB" sz="2100" dirty="0"/>
              <a:t> </a:t>
            </a:r>
            <a:r>
              <a:rPr lang="en-GB" sz="2100" dirty="0" err="1"/>
              <a:t>yw</a:t>
            </a:r>
            <a:r>
              <a:rPr lang="en-GB" sz="2100" dirty="0"/>
              <a:t> hon.</a:t>
            </a:r>
          </a:p>
          <a:p>
            <a:r>
              <a:rPr lang="en-GB" sz="2100" dirty="0" err="1"/>
              <a:t>Fesul</a:t>
            </a:r>
            <a:r>
              <a:rPr lang="en-GB" sz="2100" dirty="0"/>
              <a:t> </a:t>
            </a:r>
            <a:r>
              <a:rPr lang="en-GB" sz="2100" dirty="0" err="1"/>
              <a:t>paragraff</a:t>
            </a:r>
            <a:r>
              <a:rPr lang="en-GB" sz="2100" dirty="0"/>
              <a:t>, </a:t>
            </a:r>
            <a:r>
              <a:rPr lang="en-GB" sz="2100" dirty="0" err="1"/>
              <a:t>crynhowch</a:t>
            </a:r>
            <a:r>
              <a:rPr lang="en-GB" sz="2100" dirty="0"/>
              <a:t> </a:t>
            </a:r>
            <a:r>
              <a:rPr lang="en-GB" sz="2100" dirty="0" err="1"/>
              <a:t>mewn</a:t>
            </a:r>
            <a:r>
              <a:rPr lang="en-GB" sz="2100" dirty="0"/>
              <a:t> un </a:t>
            </a:r>
            <a:r>
              <a:rPr lang="en-GB" sz="2100" dirty="0" err="1"/>
              <a:t>frawddeg</a:t>
            </a:r>
            <a:r>
              <a:rPr lang="en-GB" sz="2100" dirty="0"/>
              <a:t> </a:t>
            </a:r>
            <a:r>
              <a:rPr lang="en-GB" sz="2100" dirty="0" err="1"/>
              <a:t>beth</a:t>
            </a:r>
            <a:r>
              <a:rPr lang="en-GB" sz="2100" dirty="0"/>
              <a:t> </a:t>
            </a:r>
            <a:r>
              <a:rPr lang="en-GB" sz="2100" dirty="0" err="1"/>
              <a:t>mae</a:t>
            </a:r>
            <a:r>
              <a:rPr lang="en-GB" sz="2100" dirty="0"/>
              <a:t> </a:t>
            </a:r>
            <a:r>
              <a:rPr lang="en-GB" sz="2100" dirty="0" err="1"/>
              <a:t>pob</a:t>
            </a:r>
            <a:r>
              <a:rPr lang="en-GB" sz="2100" dirty="0"/>
              <a:t> </a:t>
            </a:r>
            <a:r>
              <a:rPr lang="en-GB" sz="2100" dirty="0" err="1"/>
              <a:t>paragraff</a:t>
            </a:r>
            <a:r>
              <a:rPr lang="en-GB" sz="2100" dirty="0"/>
              <a:t> </a:t>
            </a:r>
            <a:r>
              <a:rPr lang="en-GB" sz="2100" dirty="0" err="1"/>
              <a:t>yn</a:t>
            </a:r>
            <a:r>
              <a:rPr lang="en-GB" sz="2100" dirty="0"/>
              <a:t> </a:t>
            </a:r>
            <a:r>
              <a:rPr lang="en-GB" sz="2100" dirty="0" err="1"/>
              <a:t>ceisio’i</a:t>
            </a:r>
            <a:r>
              <a:rPr lang="en-GB" sz="2100" dirty="0"/>
              <a:t> </a:t>
            </a:r>
            <a:r>
              <a:rPr lang="en-GB" sz="2100" dirty="0" err="1"/>
              <a:t>ddweud</a:t>
            </a:r>
            <a:r>
              <a:rPr lang="en-GB" sz="2100" dirty="0"/>
              <a:t> </a:t>
            </a:r>
            <a:r>
              <a:rPr lang="en-GB" sz="2100" dirty="0" err="1"/>
              <a:t>wrthych</a:t>
            </a:r>
            <a:r>
              <a:rPr lang="en-GB" sz="2100" dirty="0"/>
              <a:t>.</a:t>
            </a:r>
          </a:p>
          <a:p>
            <a:endParaRPr lang="en-GB" sz="2100" dirty="0"/>
          </a:p>
        </p:txBody>
      </p:sp>
      <p:sp>
        <p:nvSpPr>
          <p:cNvPr id="40965" name="Rectangle 5"/>
          <p:cNvSpPr>
            <a:spLocks noGrp="1" noChangeArrowheads="1"/>
          </p:cNvSpPr>
          <p:nvPr>
            <p:ph sz="half" idx="2"/>
          </p:nvPr>
        </p:nvSpPr>
        <p:spPr/>
        <p:txBody>
          <a:bodyPr>
            <a:normAutofit/>
          </a:bodyPr>
          <a:lstStyle/>
          <a:p>
            <a:r>
              <a:rPr lang="en-GB" sz="2100" dirty="0">
                <a:solidFill>
                  <a:schemeClr val="accent6">
                    <a:lumMod val="75000"/>
                  </a:schemeClr>
                </a:solidFill>
              </a:rPr>
              <a:t>Each paragraph has a sentence that summarises the rest of the paragraph.</a:t>
            </a:r>
          </a:p>
          <a:p>
            <a:r>
              <a:rPr lang="en-GB" sz="2100" dirty="0">
                <a:solidFill>
                  <a:schemeClr val="accent6">
                    <a:lumMod val="75000"/>
                  </a:schemeClr>
                </a:solidFill>
              </a:rPr>
              <a:t>This is usually the first or second sentence.</a:t>
            </a:r>
          </a:p>
          <a:p>
            <a:r>
              <a:rPr lang="en-GB" sz="2100" dirty="0">
                <a:solidFill>
                  <a:schemeClr val="accent6">
                    <a:lumMod val="75000"/>
                  </a:schemeClr>
                </a:solidFill>
              </a:rPr>
              <a:t>Paragraph by paragraph sum up in one sentence what each paragraph is trying to tell you. </a:t>
            </a:r>
          </a:p>
          <a:p>
            <a:endParaRPr lang="en-GB" sz="21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solidFill>
                  <a:schemeClr val="accent6">
                    <a:lumMod val="75000"/>
                  </a:schemeClr>
                </a:solidFill>
              </a:rPr>
              <a:t>Sentence Summary</a:t>
            </a:r>
            <a:br>
              <a:rPr lang="en-GB" sz="3200" b="1" dirty="0"/>
            </a:br>
            <a:endParaRPr lang="en-GB" sz="3200" b="1" dirty="0"/>
          </a:p>
        </p:txBody>
      </p:sp>
      <p:sp>
        <p:nvSpPr>
          <p:cNvPr id="43012" name="Rectangle 4"/>
          <p:cNvSpPr>
            <a:spLocks noGrp="1" noChangeArrowheads="1"/>
          </p:cNvSpPr>
          <p:nvPr>
            <p:ph sz="half" idx="1"/>
          </p:nvPr>
        </p:nvSpPr>
        <p:spPr/>
        <p:txBody>
          <a:bodyPr>
            <a:normAutofit/>
          </a:bodyPr>
          <a:lstStyle/>
          <a:p>
            <a:pPr>
              <a:lnSpc>
                <a:spcPct val="90000"/>
              </a:lnSpc>
            </a:pPr>
            <a:r>
              <a:rPr lang="en-GB" sz="1900" dirty="0" err="1"/>
              <a:t>Mae’n</a:t>
            </a:r>
            <a:r>
              <a:rPr lang="en-GB" sz="1900" dirty="0"/>
              <a:t> </a:t>
            </a:r>
            <a:r>
              <a:rPr lang="en-GB" sz="1900" dirty="0" err="1"/>
              <a:t>amlwg</a:t>
            </a:r>
            <a:r>
              <a:rPr lang="en-GB" sz="1900" dirty="0"/>
              <a:t> </a:t>
            </a:r>
            <a:r>
              <a:rPr lang="en-GB" sz="1900" dirty="0" err="1"/>
              <a:t>mai</a:t>
            </a:r>
            <a:r>
              <a:rPr lang="en-GB" sz="1900" dirty="0"/>
              <a:t> sail y </a:t>
            </a:r>
            <a:r>
              <a:rPr lang="en-GB" sz="1900" dirty="0" err="1"/>
              <a:t>jôc</a:t>
            </a:r>
            <a:r>
              <a:rPr lang="en-GB" sz="1900" dirty="0"/>
              <a:t> </a:t>
            </a:r>
            <a:r>
              <a:rPr lang="en-GB" sz="1900" dirty="0" err="1"/>
              <a:t>yw</a:t>
            </a:r>
            <a:r>
              <a:rPr lang="en-GB" sz="1900" dirty="0"/>
              <a:t> </a:t>
            </a:r>
            <a:r>
              <a:rPr lang="en-GB" sz="1900" dirty="0" err="1"/>
              <a:t>nad</a:t>
            </a:r>
            <a:r>
              <a:rPr lang="en-GB" sz="1900" dirty="0"/>
              <a:t> </a:t>
            </a:r>
            <a:r>
              <a:rPr lang="en-GB" sz="1900" dirty="0" err="1"/>
              <a:t>oes</a:t>
            </a:r>
            <a:r>
              <a:rPr lang="en-GB" sz="1900" dirty="0"/>
              <a:t> </a:t>
            </a:r>
            <a:r>
              <a:rPr lang="en-GB" sz="1900" dirty="0" err="1"/>
              <a:t>llawer</a:t>
            </a:r>
            <a:r>
              <a:rPr lang="en-GB" sz="1900" dirty="0"/>
              <a:t> o </a:t>
            </a:r>
            <a:r>
              <a:rPr lang="en-GB" sz="1900" dirty="0" err="1"/>
              <a:t>bobl</a:t>
            </a:r>
            <a:r>
              <a:rPr lang="en-GB" sz="1900" dirty="0"/>
              <a:t> </a:t>
            </a:r>
            <a:r>
              <a:rPr lang="en-GB" sz="1900" dirty="0" err="1"/>
              <a:t>yn</a:t>
            </a:r>
            <a:r>
              <a:rPr lang="en-GB" sz="1900" dirty="0"/>
              <a:t> </a:t>
            </a:r>
            <a:r>
              <a:rPr lang="en-GB" sz="1900" dirty="0" err="1"/>
              <a:t>gwybod</a:t>
            </a:r>
            <a:r>
              <a:rPr lang="en-GB" sz="1900" dirty="0"/>
              <a:t>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ac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wael</a:t>
            </a:r>
            <a:r>
              <a:rPr lang="en-GB" sz="1900" dirty="0"/>
              <a:t> am </a:t>
            </a:r>
            <a:r>
              <a:rPr lang="en-GB" sz="1900" dirty="0" err="1"/>
              <a:t>esbonio</a:t>
            </a:r>
            <a:r>
              <a:rPr lang="en-GB" sz="1900" dirty="0"/>
              <a:t> </a:t>
            </a:r>
            <a:r>
              <a:rPr lang="en-GB" sz="1900" dirty="0" err="1"/>
              <a:t>hyn</a:t>
            </a:r>
            <a:r>
              <a:rPr lang="en-GB" sz="1900" dirty="0"/>
              <a:t>’.</a:t>
            </a:r>
            <a:endParaRPr lang="en-GB" sz="1900" i="1" dirty="0"/>
          </a:p>
          <a:p>
            <a:pPr>
              <a:lnSpc>
                <a:spcPct val="90000"/>
              </a:lnSpc>
            </a:pPr>
            <a:r>
              <a:rPr lang="en-GB" sz="1900" dirty="0" err="1"/>
              <a:t>O’r</a:t>
            </a:r>
            <a:r>
              <a:rPr lang="en-GB" sz="1900" dirty="0"/>
              <a:t> </a:t>
            </a:r>
            <a:r>
              <a:rPr lang="en-GB" sz="1900" dirty="0" err="1"/>
              <a:t>frawddeg</a:t>
            </a:r>
            <a:r>
              <a:rPr lang="en-GB" sz="1900" dirty="0"/>
              <a:t> hon </a:t>
            </a:r>
            <a:r>
              <a:rPr lang="en-GB" sz="1900" dirty="0" err="1"/>
              <a:t>gallwn</a:t>
            </a:r>
            <a:r>
              <a:rPr lang="en-GB" sz="1900" dirty="0"/>
              <a:t> </a:t>
            </a:r>
            <a:r>
              <a:rPr lang="en-GB" sz="1900" dirty="0" err="1"/>
              <a:t>ragweld</a:t>
            </a:r>
            <a:r>
              <a:rPr lang="en-GB" sz="1900" dirty="0"/>
              <a:t> y </a:t>
            </a:r>
            <a:r>
              <a:rPr lang="en-GB" sz="1900" dirty="0" err="1"/>
              <a:t>bydd</a:t>
            </a:r>
            <a:r>
              <a:rPr lang="en-GB" sz="1900" dirty="0"/>
              <a:t> y </a:t>
            </a:r>
            <a:r>
              <a:rPr lang="en-GB" sz="1900" dirty="0" err="1"/>
              <a:t>paragraff</a:t>
            </a:r>
            <a:r>
              <a:rPr lang="en-GB" sz="1900" dirty="0"/>
              <a:t> </a:t>
            </a:r>
            <a:r>
              <a:rPr lang="en-GB" sz="1900" dirty="0" err="1"/>
              <a:t>nesaf</a:t>
            </a:r>
            <a:r>
              <a:rPr lang="en-GB" sz="1900" dirty="0"/>
              <a:t> </a:t>
            </a:r>
            <a:r>
              <a:rPr lang="en-GB" sz="1900" dirty="0" err="1"/>
              <a:t>yn</a:t>
            </a:r>
            <a:r>
              <a:rPr lang="en-GB" sz="1900" dirty="0"/>
              <a:t> </a:t>
            </a:r>
            <a:r>
              <a:rPr lang="en-GB" sz="1900" dirty="0" err="1"/>
              <a:t>rhoi</a:t>
            </a:r>
            <a:r>
              <a:rPr lang="en-GB" sz="1900" dirty="0"/>
              <a:t> </a:t>
            </a:r>
            <a:r>
              <a:rPr lang="en-GB" sz="1900" dirty="0" err="1"/>
              <a:t>enghreifftiau</a:t>
            </a:r>
            <a:r>
              <a:rPr lang="en-GB" sz="1900" dirty="0"/>
              <a:t> </a:t>
            </a:r>
            <a:r>
              <a:rPr lang="en-GB" sz="1900" dirty="0" err="1"/>
              <a:t>inni</a:t>
            </a:r>
            <a:r>
              <a:rPr lang="en-GB" sz="1900" dirty="0"/>
              <a:t> o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t>
            </a:r>
            <a:r>
              <a:rPr lang="en-GB" sz="1900" dirty="0" err="1"/>
              <a:t>fel</a:t>
            </a:r>
            <a:r>
              <a:rPr lang="en-GB" sz="1900" dirty="0"/>
              <a:t> </a:t>
            </a:r>
            <a:r>
              <a:rPr lang="en-GB" sz="1900" dirty="0" err="1"/>
              <a:t>arfer</a:t>
            </a:r>
            <a:r>
              <a:rPr lang="en-GB" sz="1900" dirty="0"/>
              <a:t>.</a:t>
            </a:r>
          </a:p>
          <a:p>
            <a:pPr>
              <a:lnSpc>
                <a:spcPct val="90000"/>
              </a:lnSpc>
            </a:pPr>
            <a:r>
              <a:rPr lang="en-GB" sz="1900" dirty="0"/>
              <a:t>Mae </a:t>
            </a:r>
            <a:r>
              <a:rPr lang="en-GB" sz="1900" dirty="0" err="1"/>
              <a:t>defnyddio</a:t>
            </a:r>
            <a:r>
              <a:rPr lang="en-GB" sz="1900" dirty="0"/>
              <a:t> </a:t>
            </a:r>
            <a:r>
              <a:rPr lang="en-GB" sz="1900" dirty="0" err="1"/>
              <a:t>pwyntiau</a:t>
            </a:r>
            <a:r>
              <a:rPr lang="en-GB" sz="1900" dirty="0"/>
              <a:t> </a:t>
            </a:r>
            <a:r>
              <a:rPr lang="en-GB" sz="1900" dirty="0" err="1"/>
              <a:t>bwled</a:t>
            </a:r>
            <a:r>
              <a:rPr lang="en-GB" sz="1900" dirty="0"/>
              <a:t> </a:t>
            </a:r>
            <a:r>
              <a:rPr lang="en-GB" sz="1900" dirty="0" err="1"/>
              <a:t>yn</a:t>
            </a:r>
            <a:r>
              <a:rPr lang="en-GB" sz="1900" dirty="0"/>
              <a:t> </a:t>
            </a:r>
            <a:r>
              <a:rPr lang="en-GB" sz="1900" dirty="0" err="1"/>
              <a:t>rhoi</a:t>
            </a:r>
            <a:r>
              <a:rPr lang="en-GB" sz="1900" dirty="0"/>
              <a:t> </a:t>
            </a:r>
            <a:r>
              <a:rPr lang="en-GB" sz="1900" dirty="0" err="1"/>
              <a:t>rhestr</a:t>
            </a:r>
            <a:r>
              <a:rPr lang="en-GB" sz="1900" dirty="0"/>
              <a:t>.</a:t>
            </a:r>
          </a:p>
          <a:p>
            <a:pPr>
              <a:lnSpc>
                <a:spcPct val="90000"/>
              </a:lnSpc>
            </a:pPr>
            <a:endParaRPr lang="en-GB" sz="1900" dirty="0"/>
          </a:p>
        </p:txBody>
      </p:sp>
      <p:sp>
        <p:nvSpPr>
          <p:cNvPr id="43013" name="Rectangle 5"/>
          <p:cNvSpPr>
            <a:spLocks noGrp="1" noChangeArrowheads="1"/>
          </p:cNvSpPr>
          <p:nvPr>
            <p:ph sz="half" idx="2"/>
          </p:nvPr>
        </p:nvSpPr>
        <p:spPr/>
        <p:txBody>
          <a:bodyPr>
            <a:normAutofit/>
          </a:bodyPr>
          <a:lstStyle/>
          <a:p>
            <a:pPr>
              <a:lnSpc>
                <a:spcPct val="90000"/>
              </a:lnSpc>
            </a:pPr>
            <a:r>
              <a:rPr lang="en-GB" sz="1900" dirty="0">
                <a:solidFill>
                  <a:schemeClr val="accent6">
                    <a:lumMod val="75000"/>
                  </a:schemeClr>
                </a:solidFill>
              </a:rPr>
              <a:t>‘Obviously the joke has its origins in the fact that few people actually know what youth workers do and youth workers are bad at explaining this’.</a:t>
            </a:r>
            <a:endParaRPr lang="en-GB" sz="1900" i="1" dirty="0">
              <a:solidFill>
                <a:schemeClr val="accent6">
                  <a:lumMod val="75000"/>
                </a:schemeClr>
              </a:solidFill>
            </a:endParaRPr>
          </a:p>
          <a:p>
            <a:pPr>
              <a:lnSpc>
                <a:spcPct val="90000"/>
              </a:lnSpc>
            </a:pPr>
            <a:r>
              <a:rPr lang="en-GB" sz="1900" dirty="0">
                <a:solidFill>
                  <a:schemeClr val="accent6">
                    <a:lumMod val="75000"/>
                  </a:schemeClr>
                </a:solidFill>
              </a:rPr>
              <a:t>From this sentence we can predict that the next paragraph will provide us with examples of what youth workers generally do.</a:t>
            </a:r>
          </a:p>
          <a:p>
            <a:pPr>
              <a:lnSpc>
                <a:spcPct val="90000"/>
              </a:lnSpc>
            </a:pPr>
            <a:r>
              <a:rPr lang="en-GB" sz="1900" dirty="0">
                <a:solidFill>
                  <a:schemeClr val="accent6">
                    <a:lumMod val="75000"/>
                  </a:schemeClr>
                </a:solidFill>
              </a:rPr>
              <a:t>Bullet points provide a list format. </a:t>
            </a:r>
          </a:p>
          <a:p>
            <a:pPr>
              <a:lnSpc>
                <a:spcPct val="90000"/>
              </a:lnSpc>
            </a:pPr>
            <a:endParaRPr lang="en-GB" sz="19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fontScale="90000"/>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solidFill>
                  <a:schemeClr val="accent6">
                    <a:lumMod val="75000"/>
                  </a:schemeClr>
                </a:solidFill>
              </a:rPr>
              <a:t>Sentence Summary</a:t>
            </a:r>
          </a:p>
        </p:txBody>
      </p:sp>
      <p:sp>
        <p:nvSpPr>
          <p:cNvPr id="45060" name="Rectangle 4"/>
          <p:cNvSpPr>
            <a:spLocks noGrp="1" noChangeArrowheads="1"/>
          </p:cNvSpPr>
          <p:nvPr>
            <p:ph sz="half" idx="1"/>
          </p:nvPr>
        </p:nvSpPr>
        <p:spPr/>
        <p:txBody>
          <a:bodyPr>
            <a:normAutofit/>
          </a:bodyPr>
          <a:lstStyle/>
          <a:p>
            <a:pPr>
              <a:lnSpc>
                <a:spcPct val="90000"/>
              </a:lnSpc>
            </a:pPr>
            <a:r>
              <a:rPr lang="en-GB" sz="1900" dirty="0" err="1"/>
              <a:t>Mae’r</a:t>
            </a:r>
            <a:r>
              <a:rPr lang="en-GB" sz="1900" dirty="0"/>
              <a:t> </a:t>
            </a:r>
            <a:r>
              <a:rPr lang="en-GB" sz="1900" dirty="0" err="1"/>
              <a:t>paragraff</a:t>
            </a:r>
            <a:r>
              <a:rPr lang="en-GB" sz="1900" dirty="0"/>
              <a:t> </a:t>
            </a:r>
            <a:r>
              <a:rPr lang="en-GB" sz="1900" dirty="0" err="1"/>
              <a:t>yn</a:t>
            </a:r>
            <a:r>
              <a:rPr lang="en-GB" sz="1900" dirty="0"/>
              <a:t> </a:t>
            </a:r>
            <a:r>
              <a:rPr lang="en-GB" sz="1900" dirty="0" err="1"/>
              <a:t>mynd</a:t>
            </a:r>
            <a:r>
              <a:rPr lang="en-GB" sz="1900" dirty="0"/>
              <a:t> </a:t>
            </a:r>
            <a:r>
              <a:rPr lang="en-GB" sz="1900" dirty="0" err="1"/>
              <a:t>ymlaen</a:t>
            </a:r>
            <a:r>
              <a:rPr lang="en-GB" sz="1900" dirty="0"/>
              <a:t> </a:t>
            </a:r>
            <a:r>
              <a:rPr lang="en-GB" sz="1900" dirty="0" err="1"/>
              <a:t>i</a:t>
            </a:r>
            <a:r>
              <a:rPr lang="en-GB" sz="1900" dirty="0"/>
              <a:t> </a:t>
            </a:r>
            <a:r>
              <a:rPr lang="en-GB" sz="1900" dirty="0" err="1"/>
              <a:t>nodi’r</a:t>
            </a:r>
            <a:r>
              <a:rPr lang="en-GB" sz="1900" dirty="0"/>
              <a:t> </a:t>
            </a:r>
            <a:r>
              <a:rPr lang="en-GB" sz="1900" dirty="0" err="1"/>
              <a:t>hyn</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a:t>
            </a:r>
          </a:p>
          <a:p>
            <a:pPr>
              <a:lnSpc>
                <a:spcPct val="90000"/>
              </a:lnSpc>
            </a:pPr>
            <a:r>
              <a:rPr lang="en-GB" sz="1900" dirty="0"/>
              <a:t>Mae </a:t>
            </a:r>
            <a:r>
              <a:rPr lang="en-GB" sz="1900" dirty="0" err="1"/>
              <a:t>penawdau’n</a:t>
            </a:r>
            <a:r>
              <a:rPr lang="en-GB" sz="1900" dirty="0"/>
              <a:t> </a:t>
            </a:r>
            <a:r>
              <a:rPr lang="en-GB" sz="1900" dirty="0" err="1"/>
              <a:t>rhagfynegi’r</a:t>
            </a:r>
            <a:r>
              <a:rPr lang="en-GB" sz="1900" dirty="0"/>
              <a:t> </a:t>
            </a:r>
            <a:r>
              <a:rPr lang="en-GB" sz="1900" dirty="0" err="1"/>
              <a:t>hyn</a:t>
            </a:r>
            <a:r>
              <a:rPr lang="en-GB" sz="1900" dirty="0"/>
              <a:t> y </a:t>
            </a:r>
            <a:r>
              <a:rPr lang="en-GB" sz="1900" dirty="0" err="1"/>
              <a:t>gellir</a:t>
            </a:r>
            <a:r>
              <a:rPr lang="en-GB" sz="1900" dirty="0"/>
              <a:t> </a:t>
            </a:r>
            <a:r>
              <a:rPr lang="en-GB" sz="1900" dirty="0" err="1"/>
              <a:t>ei</a:t>
            </a:r>
            <a:r>
              <a:rPr lang="en-GB" sz="1900" dirty="0"/>
              <a:t> </a:t>
            </a:r>
            <a:r>
              <a:rPr lang="en-GB" sz="1900" dirty="0" err="1"/>
              <a:t>ddisgwyl</a:t>
            </a:r>
            <a:r>
              <a:rPr lang="en-GB" sz="1900" dirty="0"/>
              <a:t> </a:t>
            </a:r>
          </a:p>
          <a:p>
            <a:pPr>
              <a:lnSpc>
                <a:spcPct val="90000"/>
              </a:lnSpc>
            </a:pPr>
            <a:r>
              <a:rPr lang="en-GB" sz="1900" dirty="0"/>
              <a:t> Mae ‘Identifying the skills’ a ‘The wide range of youth work’, </a:t>
            </a:r>
            <a:r>
              <a:rPr lang="en-GB" sz="1900" dirty="0" err="1"/>
              <a:t>yn</a:t>
            </a:r>
            <a:r>
              <a:rPr lang="en-GB" sz="1900" dirty="0"/>
              <a:t> </a:t>
            </a:r>
            <a:r>
              <a:rPr lang="en-GB" sz="1900" dirty="0" err="1"/>
              <a:t>eich</a:t>
            </a:r>
            <a:r>
              <a:rPr lang="en-GB" sz="1900" dirty="0"/>
              <a:t> </a:t>
            </a:r>
            <a:r>
              <a:rPr lang="en-GB" sz="1900" dirty="0" err="1"/>
              <a:t>darparu</a:t>
            </a:r>
            <a:r>
              <a:rPr lang="en-GB" sz="1900" dirty="0"/>
              <a:t> </a:t>
            </a:r>
            <a:r>
              <a:rPr lang="en-GB" sz="1900" dirty="0" err="1"/>
              <a:t>chi’r</a:t>
            </a:r>
            <a:r>
              <a:rPr lang="en-GB" sz="1900" dirty="0"/>
              <a:t> </a:t>
            </a:r>
            <a:r>
              <a:rPr lang="en-GB" sz="1900" dirty="0" err="1"/>
              <a:t>darllenydd</a:t>
            </a:r>
            <a:r>
              <a:rPr lang="en-GB" sz="1900" dirty="0"/>
              <a:t> â </a:t>
            </a:r>
            <a:r>
              <a:rPr lang="en-GB" sz="1900" dirty="0" err="1"/>
              <a:t>syniadau</a:t>
            </a:r>
            <a:r>
              <a:rPr lang="en-GB" sz="1900" dirty="0"/>
              <a:t> </a:t>
            </a:r>
            <a:r>
              <a:rPr lang="en-GB" sz="1900" dirty="0" err="1"/>
              <a:t>o’r</a:t>
            </a:r>
            <a:r>
              <a:rPr lang="en-GB" sz="1900" dirty="0"/>
              <a:t> </a:t>
            </a:r>
            <a:r>
              <a:rPr lang="en-GB" sz="1900" dirty="0" err="1"/>
              <a:t>hyn</a:t>
            </a:r>
            <a:r>
              <a:rPr lang="en-GB" sz="1900" dirty="0"/>
              <a:t> </a:t>
            </a:r>
            <a:r>
              <a:rPr lang="en-GB" sz="1900" dirty="0" err="1"/>
              <a:t>sydd</a:t>
            </a:r>
            <a:r>
              <a:rPr lang="en-GB" sz="1900" dirty="0"/>
              <a:t> </a:t>
            </a:r>
            <a:r>
              <a:rPr lang="en-GB" sz="1900" dirty="0" err="1"/>
              <a:t>i</a:t>
            </a:r>
            <a:r>
              <a:rPr lang="en-GB" sz="1900" dirty="0"/>
              <a:t> </a:t>
            </a:r>
            <a:r>
              <a:rPr lang="en-GB" sz="1900" dirty="0" err="1"/>
              <a:t>ddilyn</a:t>
            </a:r>
            <a:r>
              <a:rPr lang="en-GB" sz="1900" dirty="0"/>
              <a:t>, ac felly </a:t>
            </a:r>
            <a:r>
              <a:rPr lang="en-GB" sz="1900" dirty="0" err="1"/>
              <a:t>nid</a:t>
            </a:r>
            <a:r>
              <a:rPr lang="en-GB" sz="1900" dirty="0"/>
              <a:t> </a:t>
            </a:r>
            <a:r>
              <a:rPr lang="en-GB" sz="1900" dirty="0" err="1"/>
              <a:t>oes</a:t>
            </a:r>
            <a:r>
              <a:rPr lang="en-GB" sz="1900" dirty="0"/>
              <a:t> </a:t>
            </a:r>
            <a:r>
              <a:rPr lang="en-GB" sz="1900" dirty="0" err="1"/>
              <a:t>angen</a:t>
            </a:r>
            <a:r>
              <a:rPr lang="en-GB" sz="1900" dirty="0"/>
              <a:t> </a:t>
            </a:r>
            <a:r>
              <a:rPr lang="en-GB" sz="1900" dirty="0" err="1"/>
              <a:t>ichi</a:t>
            </a:r>
            <a:r>
              <a:rPr lang="en-GB" sz="1900" dirty="0"/>
              <a:t> </a:t>
            </a:r>
            <a:r>
              <a:rPr lang="en-GB" sz="1900" dirty="0" err="1"/>
              <a:t>ddarllen</a:t>
            </a:r>
            <a:r>
              <a:rPr lang="en-GB" sz="1900" dirty="0"/>
              <a:t> </a:t>
            </a:r>
            <a:r>
              <a:rPr lang="en-GB" sz="1900" dirty="0" err="1"/>
              <a:t>pob</a:t>
            </a:r>
            <a:r>
              <a:rPr lang="en-GB" sz="1900" dirty="0"/>
              <a:t> </a:t>
            </a:r>
            <a:r>
              <a:rPr lang="en-GB" sz="1900" dirty="0" err="1"/>
              <a:t>gair</a:t>
            </a:r>
            <a:r>
              <a:rPr lang="en-GB" sz="1900" dirty="0"/>
              <a:t>.</a:t>
            </a:r>
          </a:p>
          <a:p>
            <a:pPr>
              <a:lnSpc>
                <a:spcPct val="90000"/>
              </a:lnSpc>
            </a:pPr>
            <a:endParaRPr lang="en-GB" sz="1900" dirty="0"/>
          </a:p>
        </p:txBody>
      </p:sp>
      <p:sp>
        <p:nvSpPr>
          <p:cNvPr id="45061" name="Rectangle 5"/>
          <p:cNvSpPr>
            <a:spLocks noGrp="1" noChangeArrowheads="1"/>
          </p:cNvSpPr>
          <p:nvPr>
            <p:ph sz="half" idx="2"/>
          </p:nvPr>
        </p:nvSpPr>
        <p:spPr/>
        <p:txBody>
          <a:bodyPr>
            <a:normAutofit/>
          </a:bodyPr>
          <a:lstStyle/>
          <a:p>
            <a:pPr>
              <a:lnSpc>
                <a:spcPct val="90000"/>
              </a:lnSpc>
            </a:pPr>
            <a:r>
              <a:rPr lang="en-GB" sz="1900" dirty="0">
                <a:solidFill>
                  <a:schemeClr val="accent6">
                    <a:lumMod val="75000"/>
                  </a:schemeClr>
                </a:solidFill>
              </a:rPr>
              <a:t>The paragraph continues to specify what youth workers do……</a:t>
            </a:r>
          </a:p>
          <a:p>
            <a:pPr>
              <a:lnSpc>
                <a:spcPct val="90000"/>
              </a:lnSpc>
            </a:pPr>
            <a:r>
              <a:rPr lang="en-GB" sz="1900" dirty="0">
                <a:solidFill>
                  <a:schemeClr val="accent6">
                    <a:lumMod val="75000"/>
                  </a:schemeClr>
                </a:solidFill>
              </a:rPr>
              <a:t>Headings provide a forecast of what is to be expected </a:t>
            </a:r>
          </a:p>
          <a:p>
            <a:pPr>
              <a:lnSpc>
                <a:spcPct val="90000"/>
              </a:lnSpc>
            </a:pPr>
            <a:r>
              <a:rPr lang="en-GB" sz="1900" dirty="0">
                <a:solidFill>
                  <a:schemeClr val="accent6">
                    <a:lumMod val="75000"/>
                  </a:schemeClr>
                </a:solidFill>
              </a:rPr>
              <a:t>‘Identifying the skills’ and ‘The wide range of youth work’, provide you the reader with an idea of what is to follow, and therefore you do not need to read every word.</a:t>
            </a:r>
          </a:p>
          <a:p>
            <a:pPr>
              <a:lnSpc>
                <a:spcPct val="90000"/>
              </a:lnSpc>
            </a:pPr>
            <a:endParaRPr lang="en-GB" sz="19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br>
              <a:rPr lang="en-GB" sz="3200" b="1" dirty="0"/>
            </a:br>
            <a:r>
              <a:rPr lang="en-GB" sz="3200" b="1" dirty="0" err="1"/>
              <a:t>Brawddeg</a:t>
            </a:r>
            <a:r>
              <a:rPr lang="en-GB" sz="3200" b="1" dirty="0"/>
              <a:t> </a:t>
            </a:r>
            <a:r>
              <a:rPr lang="en-GB" sz="3200" b="1" dirty="0" err="1"/>
              <a:t>i</a:t>
            </a:r>
            <a:r>
              <a:rPr lang="en-GB" sz="3200" b="1" dirty="0"/>
              <a:t> </a:t>
            </a:r>
            <a:r>
              <a:rPr lang="en-GB" sz="3200" b="1" dirty="0" err="1"/>
              <a:t>Grynhoi</a:t>
            </a:r>
            <a:br>
              <a:rPr lang="en-GB" sz="3200" b="1" dirty="0"/>
            </a:br>
            <a:r>
              <a:rPr lang="en-GB" sz="3200" b="1" dirty="0">
                <a:solidFill>
                  <a:schemeClr val="accent6">
                    <a:lumMod val="75000"/>
                  </a:schemeClr>
                </a:solidFill>
              </a:rPr>
              <a:t>Sentence Summary</a:t>
            </a:r>
            <a:br>
              <a:rPr lang="en-GB" sz="3200" b="1" dirty="0"/>
            </a:br>
            <a:endParaRPr lang="en-GB" sz="3200" b="1" dirty="0"/>
          </a:p>
        </p:txBody>
      </p:sp>
      <p:sp>
        <p:nvSpPr>
          <p:cNvPr id="47108" name="Rectangle 4"/>
          <p:cNvSpPr>
            <a:spLocks noGrp="1" noChangeArrowheads="1"/>
          </p:cNvSpPr>
          <p:nvPr>
            <p:ph sz="half" idx="1"/>
          </p:nvPr>
        </p:nvSpPr>
        <p:spPr/>
        <p:txBody>
          <a:bodyPr>
            <a:normAutofit/>
          </a:bodyPr>
          <a:lstStyle/>
          <a:p>
            <a:pPr>
              <a:lnSpc>
                <a:spcPct val="90000"/>
              </a:lnSpc>
            </a:pPr>
            <a:r>
              <a:rPr lang="en-GB" sz="2100" dirty="0" err="1"/>
              <a:t>Mae’r</a:t>
            </a:r>
            <a:r>
              <a:rPr lang="en-GB" sz="2100" dirty="0"/>
              <a:t> </a:t>
            </a:r>
            <a:r>
              <a:rPr lang="en-GB" sz="2100" dirty="0" err="1"/>
              <a:t>pennawd</a:t>
            </a:r>
            <a:r>
              <a:rPr lang="en-GB" sz="2100" dirty="0"/>
              <a:t> ‘The wide range of youth work’ </a:t>
            </a:r>
            <a:r>
              <a:rPr lang="en-GB" sz="2100" dirty="0" err="1"/>
              <a:t>yn</a:t>
            </a:r>
            <a:r>
              <a:rPr lang="en-GB" sz="2100" dirty="0"/>
              <a:t> </a:t>
            </a:r>
            <a:r>
              <a:rPr lang="en-GB" sz="2100" dirty="0" err="1"/>
              <a:t>cadarnhau</a:t>
            </a:r>
            <a:r>
              <a:rPr lang="en-GB" sz="2100" dirty="0"/>
              <a:t>, </a:t>
            </a:r>
            <a:r>
              <a:rPr lang="en-GB" sz="2100" dirty="0" err="1"/>
              <a:t>heb</a:t>
            </a:r>
            <a:r>
              <a:rPr lang="en-GB" sz="2100" dirty="0"/>
              <a:t> </a:t>
            </a:r>
            <a:r>
              <a:rPr lang="en-GB" sz="2100" dirty="0" err="1"/>
              <a:t>ddarllen</a:t>
            </a:r>
            <a:r>
              <a:rPr lang="en-GB" sz="2100" dirty="0"/>
              <a:t> </a:t>
            </a:r>
            <a:r>
              <a:rPr lang="en-GB" sz="2100" dirty="0" err="1"/>
              <a:t>ymhellach</a:t>
            </a:r>
            <a:r>
              <a:rPr lang="en-GB" sz="2100" dirty="0"/>
              <a:t>, y </a:t>
            </a:r>
            <a:r>
              <a:rPr lang="en-GB" sz="2100" dirty="0" err="1"/>
              <a:t>bydd</a:t>
            </a:r>
            <a:r>
              <a:rPr lang="en-GB" sz="2100" dirty="0"/>
              <a:t> </a:t>
            </a:r>
            <a:r>
              <a:rPr lang="en-GB" sz="2100" dirty="0" err="1"/>
              <a:t>yr</a:t>
            </a:r>
            <a:r>
              <a:rPr lang="en-GB" sz="2100" dirty="0"/>
              <a:t> </a:t>
            </a:r>
            <a:r>
              <a:rPr lang="en-GB" sz="2100" dirty="0" err="1"/>
              <a:t>adran</a:t>
            </a:r>
            <a:r>
              <a:rPr lang="en-GB" sz="2100" dirty="0"/>
              <a:t> </a:t>
            </a:r>
            <a:r>
              <a:rPr lang="en-GB" sz="2100" dirty="0" err="1"/>
              <a:t>sy’n</a:t>
            </a:r>
            <a:r>
              <a:rPr lang="en-GB" sz="2100" dirty="0"/>
              <a:t> </a:t>
            </a:r>
            <a:r>
              <a:rPr lang="en-GB" sz="2100" dirty="0" err="1"/>
              <a:t>dilyn</a:t>
            </a:r>
            <a:r>
              <a:rPr lang="en-GB" sz="2100" dirty="0"/>
              <a:t> </a:t>
            </a:r>
            <a:r>
              <a:rPr lang="en-GB" sz="2100" dirty="0" err="1"/>
              <a:t>yn</a:t>
            </a:r>
            <a:r>
              <a:rPr lang="en-GB" sz="2100" dirty="0"/>
              <a:t> </a:t>
            </a:r>
            <a:r>
              <a:rPr lang="en-GB" sz="2100" dirty="0" err="1"/>
              <a:t>cynnwys</a:t>
            </a:r>
            <a:r>
              <a:rPr lang="en-GB" sz="2100" dirty="0"/>
              <a:t> </a:t>
            </a:r>
            <a:r>
              <a:rPr lang="en-GB" sz="2100" dirty="0" err="1"/>
              <a:t>enghreifftiau</a:t>
            </a:r>
            <a:r>
              <a:rPr lang="en-GB" sz="2100" dirty="0"/>
              <a:t> o </a:t>
            </a:r>
            <a:r>
              <a:rPr lang="en-GB" sz="2100" dirty="0" err="1"/>
              <a:t>ddulliau</a:t>
            </a:r>
            <a:r>
              <a:rPr lang="en-GB" sz="2100" dirty="0"/>
              <a:t> </a:t>
            </a:r>
            <a:r>
              <a:rPr lang="en-GB" sz="2100" dirty="0" err="1"/>
              <a:t>gwaith</a:t>
            </a:r>
            <a:r>
              <a:rPr lang="en-GB" sz="2100" dirty="0"/>
              <a:t> </a:t>
            </a:r>
            <a:r>
              <a:rPr lang="en-GB" sz="2100" dirty="0" err="1"/>
              <a:t>ieuenctid</a:t>
            </a:r>
            <a:r>
              <a:rPr lang="en-GB" sz="2100" dirty="0"/>
              <a:t>. </a:t>
            </a:r>
            <a:r>
              <a:rPr lang="en-GB" sz="2100" dirty="0" err="1"/>
              <a:t>Dylai</a:t>
            </a:r>
            <a:r>
              <a:rPr lang="en-GB" sz="2100" dirty="0"/>
              <a:t> </a:t>
            </a:r>
            <a:r>
              <a:rPr lang="en-GB" sz="2100" dirty="0" err="1"/>
              <a:t>hyn</a:t>
            </a:r>
            <a:r>
              <a:rPr lang="en-GB" sz="2100" dirty="0"/>
              <a:t> </a:t>
            </a:r>
            <a:r>
              <a:rPr lang="en-GB" sz="2100" dirty="0" err="1"/>
              <a:t>roi</a:t>
            </a:r>
            <a:r>
              <a:rPr lang="en-GB" sz="2100" dirty="0"/>
              <a:t> </a:t>
            </a:r>
            <a:r>
              <a:rPr lang="en-GB" sz="2100" dirty="0" err="1"/>
              <a:t>hyder</a:t>
            </a:r>
            <a:r>
              <a:rPr lang="en-GB" sz="2100" dirty="0"/>
              <a:t> </a:t>
            </a:r>
            <a:r>
              <a:rPr lang="en-GB" sz="2100" dirty="0" err="1"/>
              <a:t>ichi</a:t>
            </a:r>
            <a:r>
              <a:rPr lang="en-GB" sz="2100" dirty="0"/>
              <a:t> </a:t>
            </a:r>
            <a:r>
              <a:rPr lang="en-GB" sz="2100" dirty="0" err="1"/>
              <a:t>sganio</a:t>
            </a:r>
            <a:r>
              <a:rPr lang="en-GB" sz="2100" dirty="0"/>
              <a:t> a </a:t>
            </a:r>
            <a:r>
              <a:rPr lang="en-GB" sz="2100" dirty="0" err="1"/>
              <a:t>neidio</a:t>
            </a:r>
            <a:r>
              <a:rPr lang="en-GB" sz="2100" dirty="0"/>
              <a:t> </a:t>
            </a:r>
            <a:r>
              <a:rPr lang="en-GB" sz="2100" dirty="0" err="1"/>
              <a:t>dros</a:t>
            </a:r>
            <a:r>
              <a:rPr lang="en-GB" sz="2100" dirty="0"/>
              <a:t> </a:t>
            </a:r>
            <a:r>
              <a:rPr lang="en-GB" sz="2100" dirty="0" err="1"/>
              <a:t>adrannau</a:t>
            </a:r>
            <a:r>
              <a:rPr lang="en-GB" sz="2100" dirty="0"/>
              <a:t> </a:t>
            </a:r>
            <a:r>
              <a:rPr lang="en-GB" sz="2100" dirty="0" err="1"/>
              <a:t>wrth</a:t>
            </a:r>
            <a:r>
              <a:rPr lang="en-GB" sz="2100" dirty="0"/>
              <a:t> </a:t>
            </a:r>
            <a:r>
              <a:rPr lang="en-GB" sz="2100" dirty="0" err="1"/>
              <a:t>ddarllen</a:t>
            </a:r>
            <a:r>
              <a:rPr lang="en-GB" sz="2100" dirty="0"/>
              <a:t> </a:t>
            </a:r>
            <a:r>
              <a:rPr lang="en-GB" sz="2100" dirty="0" err="1"/>
              <a:t>i</a:t>
            </a:r>
            <a:r>
              <a:rPr lang="en-GB" sz="2100" dirty="0"/>
              <a:t> </a:t>
            </a:r>
            <a:r>
              <a:rPr lang="en-GB" sz="2100" dirty="0" err="1"/>
              <a:t>ganfod</a:t>
            </a:r>
            <a:r>
              <a:rPr lang="en-GB" sz="2100" dirty="0"/>
              <a:t> </a:t>
            </a:r>
            <a:r>
              <a:rPr lang="en-GB" sz="2100" dirty="0" err="1"/>
              <a:t>ystyr</a:t>
            </a:r>
            <a:r>
              <a:rPr lang="en-GB" sz="2100" dirty="0"/>
              <a:t> </a:t>
            </a:r>
          </a:p>
          <a:p>
            <a:pPr>
              <a:lnSpc>
                <a:spcPct val="90000"/>
              </a:lnSpc>
            </a:pPr>
            <a:endParaRPr lang="en-GB" sz="2100" dirty="0"/>
          </a:p>
        </p:txBody>
      </p:sp>
      <p:sp>
        <p:nvSpPr>
          <p:cNvPr id="47109" name="Rectangle 5"/>
          <p:cNvSpPr>
            <a:spLocks noGrp="1" noChangeArrowheads="1"/>
          </p:cNvSpPr>
          <p:nvPr>
            <p:ph sz="half" idx="2"/>
          </p:nvPr>
        </p:nvSpPr>
        <p:spPr/>
        <p:txBody>
          <a:bodyPr>
            <a:normAutofit/>
          </a:bodyPr>
          <a:lstStyle/>
          <a:p>
            <a:pPr>
              <a:lnSpc>
                <a:spcPct val="90000"/>
              </a:lnSpc>
            </a:pPr>
            <a:r>
              <a:rPr lang="en-GB" sz="2100" dirty="0">
                <a:solidFill>
                  <a:schemeClr val="accent6">
                    <a:lumMod val="75000"/>
                  </a:schemeClr>
                </a:solidFill>
              </a:rPr>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br>
              <a:rPr lang="en-GB" sz="3200" b="1" dirty="0"/>
            </a:br>
            <a:r>
              <a:rPr lang="cy-GB" sz="3200" b="1" dirty="0"/>
              <a:t>Brawddeg i Grynhoi</a:t>
            </a:r>
            <a:br>
              <a:rPr lang="cy-GB" sz="3200" b="1" dirty="0">
                <a:solidFill>
                  <a:schemeClr val="tx2"/>
                </a:solidFill>
              </a:rPr>
            </a:br>
            <a:r>
              <a:rPr lang="en-GB" sz="3200" b="1" dirty="0">
                <a:solidFill>
                  <a:schemeClr val="accent6">
                    <a:lumMod val="75000"/>
                  </a:schemeClr>
                </a:solidFill>
              </a:rPr>
              <a:t>Sentence Summary</a:t>
            </a:r>
            <a:br>
              <a:rPr lang="en-US" sz="3200" b="1" dirty="0">
                <a:solidFill>
                  <a:schemeClr val="tx2"/>
                </a:solidFill>
              </a:rPr>
            </a:br>
            <a:endParaRPr lang="en-GB" sz="3200" b="1" dirty="0"/>
          </a:p>
        </p:txBody>
      </p:sp>
      <p:sp>
        <p:nvSpPr>
          <p:cNvPr id="49156" name="Rectangle 4"/>
          <p:cNvSpPr>
            <a:spLocks noGrp="1" noChangeArrowheads="1"/>
          </p:cNvSpPr>
          <p:nvPr>
            <p:ph sz="half" idx="1"/>
          </p:nvPr>
        </p:nvSpPr>
        <p:spPr>
          <a:xfrm>
            <a:off x="747328" y="1518931"/>
            <a:ext cx="5181600" cy="4351338"/>
          </a:xfrm>
        </p:spPr>
        <p:txBody>
          <a:bodyPr>
            <a:normAutofit lnSpcReduction="10000"/>
          </a:bodyPr>
          <a:lstStyle/>
          <a:p>
            <a:pPr>
              <a:spcBef>
                <a:spcPct val="50000"/>
              </a:spcBef>
            </a:pPr>
            <a:r>
              <a:rPr lang="cy-GB" sz="2400" dirty="0"/>
              <a:t>Sut i ddod o hyd i wybodaeth</a:t>
            </a:r>
          </a:p>
          <a:p>
            <a:pPr marL="0" indent="0">
              <a:spcBef>
                <a:spcPct val="50000"/>
              </a:spcBef>
              <a:buNone/>
            </a:pPr>
            <a:endParaRPr lang="cy-GB" sz="1100" dirty="0"/>
          </a:p>
          <a:p>
            <a:pPr lvl="1">
              <a:spcBef>
                <a:spcPct val="50000"/>
              </a:spcBef>
            </a:pPr>
            <a:r>
              <a:rPr lang="cy-GB" sz="1800" dirty="0"/>
              <a:t>Canolbwyntiwch ar eich nod, gan anwybyddu gwybodaeth amherthnasol</a:t>
            </a:r>
          </a:p>
          <a:p>
            <a:pPr lvl="1">
              <a:spcBef>
                <a:spcPct val="50000"/>
              </a:spcBef>
            </a:pPr>
            <a:r>
              <a:rPr lang="cy-GB" sz="1800" dirty="0"/>
              <a:t>O wybod trefn y testun, byddwch mewn sefyllfa well i benderfynu pa rannau o’r testun sydd fwyaf tebygol o gynnig atebion.</a:t>
            </a:r>
          </a:p>
          <a:p>
            <a:pPr lvl="1">
              <a:spcBef>
                <a:spcPct val="50000"/>
              </a:spcBef>
            </a:pPr>
            <a:r>
              <a:rPr lang="cy-GB" sz="1800" dirty="0"/>
              <a:t>Rhedwch eich llygaid dros y testun yn gyflym. Chwiliwch am eiriau neu ymadroddion sy’n gysylltiedig â’r wybodaeth darged</a:t>
            </a:r>
          </a:p>
          <a:p>
            <a:pPr lvl="1">
              <a:spcBef>
                <a:spcPct val="50000"/>
              </a:spcBef>
            </a:pPr>
            <a:r>
              <a:rPr lang="cy-GB" sz="1800" dirty="0"/>
              <a:t>Defnyddiwch arddull y print i’ch helpu. Bydd enwau, rhifau, italig, print trwm a llythrennau mawr yn sefyll allan o weddill y darn.</a:t>
            </a:r>
            <a:endParaRPr lang="en-US" sz="1800" dirty="0"/>
          </a:p>
          <a:p>
            <a:pPr>
              <a:lnSpc>
                <a:spcPct val="80000"/>
              </a:lnSpc>
            </a:pPr>
            <a:endParaRPr lang="en-GB" sz="1900" dirty="0"/>
          </a:p>
        </p:txBody>
      </p:sp>
      <p:sp>
        <p:nvSpPr>
          <p:cNvPr id="49157" name="Rectangle 5"/>
          <p:cNvSpPr>
            <a:spLocks noGrp="1" noChangeArrowheads="1"/>
          </p:cNvSpPr>
          <p:nvPr>
            <p:ph sz="half" idx="2"/>
          </p:nvPr>
        </p:nvSpPr>
        <p:spPr>
          <a:xfrm>
            <a:off x="6172200" y="1518931"/>
            <a:ext cx="5181600" cy="4351338"/>
          </a:xfrm>
        </p:spPr>
        <p:txBody>
          <a:bodyPr>
            <a:normAutofit lnSpcReduction="10000"/>
          </a:bodyPr>
          <a:lstStyle/>
          <a:p>
            <a:pPr>
              <a:lnSpc>
                <a:spcPct val="80000"/>
              </a:lnSpc>
            </a:pPr>
            <a:r>
              <a:rPr lang="en-GB" sz="2400" dirty="0">
                <a:solidFill>
                  <a:schemeClr val="accent6">
                    <a:lumMod val="75000"/>
                  </a:schemeClr>
                </a:solidFill>
              </a:rPr>
              <a:t>How to find information</a:t>
            </a:r>
          </a:p>
          <a:p>
            <a:pPr marL="0" indent="0">
              <a:lnSpc>
                <a:spcPct val="80000"/>
              </a:lnSpc>
              <a:buNone/>
            </a:pPr>
            <a:endParaRPr lang="en-GB" sz="1800" b="1" dirty="0">
              <a:solidFill>
                <a:schemeClr val="accent6">
                  <a:lumMod val="75000"/>
                </a:schemeClr>
              </a:solidFill>
            </a:endParaRPr>
          </a:p>
          <a:p>
            <a:pPr lvl="1">
              <a:lnSpc>
                <a:spcPct val="80000"/>
              </a:lnSpc>
            </a:pPr>
            <a:r>
              <a:rPr lang="en-GB" sz="2200" dirty="0">
                <a:solidFill>
                  <a:schemeClr val="accent6">
                    <a:lumMod val="75000"/>
                  </a:schemeClr>
                </a:solidFill>
              </a:rPr>
              <a:t>Focus on your objective, ignoring irrelevant information</a:t>
            </a:r>
          </a:p>
          <a:p>
            <a:pPr lvl="1">
              <a:lnSpc>
                <a:spcPct val="80000"/>
              </a:lnSpc>
            </a:pPr>
            <a:r>
              <a:rPr lang="en-GB" sz="2200" dirty="0">
                <a:solidFill>
                  <a:schemeClr val="accent6">
                    <a:lumMod val="75000"/>
                  </a:schemeClr>
                </a:solidFill>
              </a:rPr>
              <a:t>Knowing the organisation of the text will help you decide which part of the text are more likely to yield results.</a:t>
            </a:r>
          </a:p>
          <a:p>
            <a:pPr lvl="1">
              <a:lnSpc>
                <a:spcPct val="80000"/>
              </a:lnSpc>
            </a:pPr>
            <a:r>
              <a:rPr lang="en-GB" sz="2200" dirty="0">
                <a:solidFill>
                  <a:schemeClr val="accent6">
                    <a:lumMod val="75000"/>
                  </a:schemeClr>
                </a:solidFill>
              </a:rPr>
              <a:t>Run your eyes rapidly over the text. Looking for words or phrases associated with the target information</a:t>
            </a:r>
          </a:p>
          <a:p>
            <a:pPr lvl="1">
              <a:lnSpc>
                <a:spcPct val="80000"/>
              </a:lnSpc>
            </a:pPr>
            <a:r>
              <a:rPr lang="en-GB" sz="2200" dirty="0">
                <a:solidFill>
                  <a:schemeClr val="accent6">
                    <a:lumMod val="75000"/>
                  </a:schemeClr>
                </a:solidFill>
              </a:rPr>
              <a:t>Use print style to help you, names, numbers, italics, bold print, and uppercase letters stand out from the rest of the passage.</a:t>
            </a:r>
          </a:p>
          <a:p>
            <a:pPr>
              <a:lnSpc>
                <a:spcPct val="80000"/>
              </a:lnSpc>
            </a:pPr>
            <a:endParaRPr lang="en-US" sz="19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838200" y="365126"/>
            <a:ext cx="10515600" cy="901404"/>
          </a:xfrm>
        </p:spPr>
        <p:txBody>
          <a:bodyPr>
            <a:normAutofit fontScale="90000"/>
          </a:bodyPr>
          <a:lstStyle/>
          <a:p>
            <a:r>
              <a:rPr lang="cy-GB" sz="3200" b="1" dirty="0"/>
              <a:t>Trefn Darn</a:t>
            </a:r>
            <a:br>
              <a:rPr lang="cy-GB" sz="3200" b="1" dirty="0"/>
            </a:br>
            <a:r>
              <a:rPr lang="en-GB" sz="3200" b="1" dirty="0">
                <a:solidFill>
                  <a:schemeClr val="accent6">
                    <a:lumMod val="75000"/>
                  </a:schemeClr>
                </a:solidFill>
              </a:rPr>
              <a:t>Organisation of a Passage</a:t>
            </a:r>
            <a:br>
              <a:rPr lang="en-US" sz="3200" b="1" dirty="0">
                <a:solidFill>
                  <a:schemeClr val="tx2"/>
                </a:solidFill>
              </a:rPr>
            </a:br>
            <a:endParaRPr lang="en-GB" sz="3200" b="1" dirty="0"/>
          </a:p>
        </p:txBody>
      </p:sp>
      <p:sp>
        <p:nvSpPr>
          <p:cNvPr id="51204" name="Rectangle 4"/>
          <p:cNvSpPr>
            <a:spLocks noGrp="1" noChangeArrowheads="1"/>
          </p:cNvSpPr>
          <p:nvPr>
            <p:ph sz="half" idx="1"/>
          </p:nvPr>
        </p:nvSpPr>
        <p:spPr>
          <a:xfrm>
            <a:off x="838200" y="1416701"/>
            <a:ext cx="5181600" cy="4351338"/>
          </a:xfrm>
        </p:spPr>
        <p:txBody>
          <a:bodyPr>
            <a:normAutofit fontScale="85000" lnSpcReduction="20000"/>
          </a:bodyPr>
          <a:lstStyle/>
          <a:p>
            <a:pPr marL="0" indent="0">
              <a:spcBef>
                <a:spcPct val="50000"/>
              </a:spcBef>
              <a:buNone/>
            </a:pPr>
            <a:r>
              <a:rPr lang="cy-GB" sz="2700" dirty="0"/>
              <a:t>Rhowch y rhestr isod yn y drefn  </a:t>
            </a:r>
            <a:r>
              <a:rPr lang="cy-GB" sz="2700" b="1" u="sng" dirty="0"/>
              <a:t>fwyaf tebygol:</a:t>
            </a:r>
            <a:endParaRPr lang="cy-GB" sz="2700" dirty="0"/>
          </a:p>
          <a:p>
            <a:pPr>
              <a:buFont typeface="Courier New" panose="02070309020205020404" pitchFamily="49" charset="0"/>
              <a:buChar char="o"/>
            </a:pPr>
            <a:endParaRPr lang="cy-GB" sz="2000" dirty="0"/>
          </a:p>
          <a:p>
            <a:pPr>
              <a:buFont typeface="Courier New" panose="02070309020205020404" pitchFamily="49" charset="0"/>
              <a:buChar char="o"/>
            </a:pPr>
            <a:r>
              <a:rPr lang="cy-GB" sz="2600" dirty="0"/>
              <a:t> Diweddglo</a:t>
            </a:r>
          </a:p>
          <a:p>
            <a:pPr>
              <a:buFont typeface="Courier New" panose="02070309020205020404" pitchFamily="49" charset="0"/>
              <a:buChar char="o"/>
            </a:pPr>
            <a:r>
              <a:rPr lang="cy-GB" sz="2600" dirty="0"/>
              <a:t> Mynegai</a:t>
            </a:r>
          </a:p>
          <a:p>
            <a:pPr>
              <a:buFont typeface="Courier New" panose="02070309020205020404" pitchFamily="49" charset="0"/>
              <a:buChar char="o"/>
            </a:pPr>
            <a:r>
              <a:rPr lang="cy-GB" sz="2600" dirty="0"/>
              <a:t> Tabl cynnwys</a:t>
            </a:r>
          </a:p>
          <a:p>
            <a:pPr>
              <a:buFont typeface="Courier New" panose="02070309020205020404" pitchFamily="49" charset="0"/>
              <a:buChar char="o"/>
            </a:pPr>
            <a:r>
              <a:rPr lang="cy-GB" sz="2600" dirty="0"/>
              <a:t> Uned 2</a:t>
            </a:r>
          </a:p>
          <a:p>
            <a:pPr>
              <a:buFont typeface="Courier New" panose="02070309020205020404" pitchFamily="49" charset="0"/>
              <a:buChar char="o"/>
            </a:pPr>
            <a:r>
              <a:rPr lang="cy-GB" sz="2600" dirty="0"/>
              <a:t> Rhestr cyfeirnodi</a:t>
            </a:r>
          </a:p>
          <a:p>
            <a:pPr>
              <a:buFont typeface="Courier New" panose="02070309020205020404" pitchFamily="49" charset="0"/>
              <a:buChar char="o"/>
            </a:pPr>
            <a:r>
              <a:rPr lang="cy-GB" sz="2600" dirty="0"/>
              <a:t> Rhagymadrodd</a:t>
            </a:r>
          </a:p>
          <a:p>
            <a:pPr>
              <a:buFont typeface="Courier New" panose="02070309020205020404" pitchFamily="49" charset="0"/>
              <a:buChar char="o"/>
            </a:pPr>
            <a:r>
              <a:rPr lang="cy-GB" sz="2600" dirty="0"/>
              <a:t> Uned 1 </a:t>
            </a:r>
          </a:p>
          <a:p>
            <a:pPr>
              <a:buFont typeface="Courier New" panose="02070309020205020404" pitchFamily="49" charset="0"/>
              <a:buChar char="o"/>
            </a:pPr>
            <a:r>
              <a:rPr lang="cy-GB" sz="2600" dirty="0"/>
              <a:t> Atodiad</a:t>
            </a:r>
          </a:p>
          <a:p>
            <a:pPr>
              <a:buFont typeface="Courier New" panose="02070309020205020404" pitchFamily="49" charset="0"/>
              <a:buChar char="o"/>
            </a:pPr>
            <a:r>
              <a:rPr lang="cy-GB" sz="2600" dirty="0"/>
              <a:t>Tudalen deitl</a:t>
            </a:r>
          </a:p>
          <a:p>
            <a:pPr>
              <a:lnSpc>
                <a:spcPct val="90000"/>
              </a:lnSpc>
            </a:pPr>
            <a:endParaRPr lang="en-GB" sz="2100" dirty="0"/>
          </a:p>
        </p:txBody>
      </p:sp>
      <p:sp>
        <p:nvSpPr>
          <p:cNvPr id="51205" name="Rectangle 5"/>
          <p:cNvSpPr>
            <a:spLocks noGrp="1" noChangeArrowheads="1"/>
          </p:cNvSpPr>
          <p:nvPr>
            <p:ph sz="half" idx="2"/>
          </p:nvPr>
        </p:nvSpPr>
        <p:spPr>
          <a:xfrm>
            <a:off x="6388021" y="1416701"/>
            <a:ext cx="5181600" cy="4351338"/>
          </a:xfrm>
        </p:spPr>
        <p:txBody>
          <a:bodyPr>
            <a:noAutofit/>
          </a:bodyPr>
          <a:lstStyle/>
          <a:p>
            <a:pPr marL="0" indent="0">
              <a:buNone/>
            </a:pPr>
            <a:r>
              <a:rPr lang="en-GB" sz="2100" dirty="0">
                <a:solidFill>
                  <a:schemeClr val="accent6">
                    <a:lumMod val="75000"/>
                  </a:schemeClr>
                </a:solidFill>
              </a:rPr>
              <a:t>Arrange the following list in the most </a:t>
            </a:r>
            <a:r>
              <a:rPr lang="en-GB" sz="2100" b="1" u="sng" dirty="0">
                <a:solidFill>
                  <a:schemeClr val="accent6">
                    <a:lumMod val="75000"/>
                  </a:schemeClr>
                </a:solidFill>
              </a:rPr>
              <a:t>likely</a:t>
            </a:r>
            <a:r>
              <a:rPr lang="en-GB" sz="2100" dirty="0">
                <a:solidFill>
                  <a:schemeClr val="accent6">
                    <a:lumMod val="75000"/>
                  </a:schemeClr>
                </a:solidFill>
              </a:rPr>
              <a:t> order:</a:t>
            </a:r>
          </a:p>
          <a:p>
            <a:pPr marL="0" indent="0">
              <a:buNone/>
            </a:pPr>
            <a:endParaRPr lang="en-GB" sz="100" dirty="0">
              <a:solidFill>
                <a:schemeClr val="accent6">
                  <a:lumMod val="75000"/>
                </a:schemeClr>
              </a:solidFill>
            </a:endParaRPr>
          </a:p>
          <a:p>
            <a:pPr>
              <a:lnSpc>
                <a:spcPct val="90000"/>
              </a:lnSpc>
              <a:buFont typeface="Courier New" panose="02070309020205020404" pitchFamily="49" charset="0"/>
              <a:buChar char="o"/>
            </a:pPr>
            <a:r>
              <a:rPr lang="en-GB" sz="1800" dirty="0">
                <a:solidFill>
                  <a:schemeClr val="accent6">
                    <a:lumMod val="75000"/>
                  </a:schemeClr>
                </a:solidFill>
              </a:rPr>
              <a:t>Conclusion</a:t>
            </a:r>
          </a:p>
          <a:p>
            <a:pPr>
              <a:lnSpc>
                <a:spcPct val="90000"/>
              </a:lnSpc>
              <a:buFont typeface="Courier New" panose="02070309020205020404" pitchFamily="49" charset="0"/>
              <a:buChar char="o"/>
            </a:pPr>
            <a:r>
              <a:rPr lang="en-GB" sz="1800" dirty="0">
                <a:solidFill>
                  <a:schemeClr val="accent6">
                    <a:lumMod val="75000"/>
                  </a:schemeClr>
                </a:solidFill>
              </a:rPr>
              <a:t>Index</a:t>
            </a:r>
          </a:p>
          <a:p>
            <a:pPr>
              <a:lnSpc>
                <a:spcPct val="90000"/>
              </a:lnSpc>
              <a:buFont typeface="Courier New" panose="02070309020205020404" pitchFamily="49" charset="0"/>
              <a:buChar char="o"/>
            </a:pPr>
            <a:r>
              <a:rPr lang="en-GB" sz="1800" dirty="0">
                <a:solidFill>
                  <a:schemeClr val="accent6">
                    <a:lumMod val="75000"/>
                  </a:schemeClr>
                </a:solidFill>
              </a:rPr>
              <a:t>Table of contents</a:t>
            </a:r>
          </a:p>
          <a:p>
            <a:pPr>
              <a:lnSpc>
                <a:spcPct val="90000"/>
              </a:lnSpc>
              <a:buFont typeface="Courier New" panose="02070309020205020404" pitchFamily="49" charset="0"/>
              <a:buChar char="o"/>
            </a:pPr>
            <a:r>
              <a:rPr lang="en-GB" sz="1800" dirty="0">
                <a:solidFill>
                  <a:schemeClr val="accent6">
                    <a:lumMod val="75000"/>
                  </a:schemeClr>
                </a:solidFill>
              </a:rPr>
              <a:t>Unit 2</a:t>
            </a:r>
          </a:p>
          <a:p>
            <a:pPr>
              <a:lnSpc>
                <a:spcPct val="90000"/>
              </a:lnSpc>
              <a:buFont typeface="Courier New" panose="02070309020205020404" pitchFamily="49" charset="0"/>
              <a:buChar char="o"/>
            </a:pPr>
            <a:r>
              <a:rPr lang="en-GB" sz="1800" dirty="0">
                <a:solidFill>
                  <a:schemeClr val="accent6">
                    <a:lumMod val="75000"/>
                  </a:schemeClr>
                </a:solidFill>
              </a:rPr>
              <a:t>Reference List</a:t>
            </a:r>
          </a:p>
          <a:p>
            <a:pPr>
              <a:lnSpc>
                <a:spcPct val="90000"/>
              </a:lnSpc>
              <a:buFont typeface="Courier New" panose="02070309020205020404" pitchFamily="49" charset="0"/>
              <a:buChar char="o"/>
            </a:pPr>
            <a:r>
              <a:rPr lang="en-GB" sz="1800" dirty="0">
                <a:solidFill>
                  <a:schemeClr val="accent6">
                    <a:lumMod val="75000"/>
                  </a:schemeClr>
                </a:solidFill>
              </a:rPr>
              <a:t>Introduction</a:t>
            </a:r>
          </a:p>
          <a:p>
            <a:pPr>
              <a:lnSpc>
                <a:spcPct val="90000"/>
              </a:lnSpc>
              <a:buFont typeface="Courier New" panose="02070309020205020404" pitchFamily="49" charset="0"/>
              <a:buChar char="o"/>
            </a:pPr>
            <a:r>
              <a:rPr lang="en-GB" sz="1800" dirty="0">
                <a:solidFill>
                  <a:schemeClr val="accent6">
                    <a:lumMod val="75000"/>
                  </a:schemeClr>
                </a:solidFill>
              </a:rPr>
              <a:t>Unit 1 </a:t>
            </a:r>
          </a:p>
          <a:p>
            <a:pPr>
              <a:lnSpc>
                <a:spcPct val="90000"/>
              </a:lnSpc>
              <a:buFont typeface="Courier New" panose="02070309020205020404" pitchFamily="49" charset="0"/>
              <a:buChar char="o"/>
            </a:pPr>
            <a:r>
              <a:rPr lang="en-GB" sz="1800" dirty="0">
                <a:solidFill>
                  <a:schemeClr val="accent6">
                    <a:lumMod val="75000"/>
                  </a:schemeClr>
                </a:solidFill>
              </a:rPr>
              <a:t>Appendix</a:t>
            </a:r>
          </a:p>
          <a:p>
            <a:pPr>
              <a:spcBef>
                <a:spcPct val="50000"/>
              </a:spcBef>
              <a:buFont typeface="Courier New" panose="02070309020205020404" pitchFamily="49" charset="0"/>
              <a:buChar char="o"/>
            </a:pPr>
            <a:r>
              <a:rPr lang="en-GB" sz="1800" dirty="0">
                <a:solidFill>
                  <a:schemeClr val="accent6">
                    <a:lumMod val="75000"/>
                  </a:schemeClr>
                </a:solidFill>
              </a:rPr>
              <a:t>Title page</a:t>
            </a:r>
          </a:p>
          <a:p>
            <a:pPr>
              <a:lnSpc>
                <a:spcPct val="90000"/>
              </a:lnSpc>
            </a:pPr>
            <a:endParaRPr lang="en-US" sz="21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38200" y="149304"/>
            <a:ext cx="10515600" cy="1325563"/>
          </a:xfrm>
        </p:spPr>
        <p:txBody>
          <a:bodyPr/>
          <a:lstStyle/>
          <a:p>
            <a:r>
              <a:rPr lang="cy-GB" sz="3200" b="1" dirty="0"/>
              <a:t>Trefn Darn</a:t>
            </a:r>
            <a:br>
              <a:rPr lang="cy-GB" sz="3200" b="1" dirty="0"/>
            </a:br>
            <a:r>
              <a:rPr lang="en-GB" sz="3200" b="1" dirty="0">
                <a:solidFill>
                  <a:schemeClr val="accent6">
                    <a:lumMod val="75000"/>
                  </a:schemeClr>
                </a:solidFill>
              </a:rPr>
              <a:t>Organisation of a Passage</a:t>
            </a:r>
          </a:p>
        </p:txBody>
      </p:sp>
      <p:sp>
        <p:nvSpPr>
          <p:cNvPr id="53252" name="Rectangle 4"/>
          <p:cNvSpPr>
            <a:spLocks noGrp="1" noChangeArrowheads="1"/>
          </p:cNvSpPr>
          <p:nvPr>
            <p:ph sz="half" idx="1"/>
          </p:nvPr>
        </p:nvSpPr>
        <p:spPr>
          <a:xfrm>
            <a:off x="838200" y="1511449"/>
            <a:ext cx="5181600" cy="4351338"/>
          </a:xfrm>
        </p:spPr>
        <p:txBody>
          <a:bodyPr>
            <a:normAutofit/>
          </a:bodyPr>
          <a:lstStyle/>
          <a:p>
            <a:pPr>
              <a:buFont typeface="Courier New" panose="02070309020205020404" pitchFamily="49" charset="0"/>
              <a:buChar char="o"/>
            </a:pPr>
            <a:r>
              <a:rPr lang="cy-GB" sz="2400" dirty="0"/>
              <a:t>Tudalen deitl</a:t>
            </a:r>
            <a:endParaRPr lang="en-GB" sz="2400" dirty="0"/>
          </a:p>
          <a:p>
            <a:pPr>
              <a:buFont typeface="Courier New" panose="02070309020205020404" pitchFamily="49" charset="0"/>
              <a:buChar char="o"/>
            </a:pPr>
            <a:r>
              <a:rPr lang="cy-GB" sz="2400" dirty="0"/>
              <a:t>Tabl cynnwys</a:t>
            </a:r>
            <a:endParaRPr lang="en-GB" sz="2400" dirty="0"/>
          </a:p>
          <a:p>
            <a:pPr>
              <a:buFont typeface="Courier New" panose="02070309020205020404" pitchFamily="49" charset="0"/>
              <a:buChar char="o"/>
            </a:pPr>
            <a:r>
              <a:rPr lang="cy-GB" sz="2400" dirty="0"/>
              <a:t>Rhagymadrodd</a:t>
            </a:r>
            <a:endParaRPr lang="en-GB" sz="2400" dirty="0"/>
          </a:p>
          <a:p>
            <a:pPr>
              <a:buFont typeface="Courier New" panose="02070309020205020404" pitchFamily="49" charset="0"/>
              <a:buChar char="o"/>
            </a:pPr>
            <a:r>
              <a:rPr lang="cy-GB" sz="2400" dirty="0"/>
              <a:t>Uned 1</a:t>
            </a:r>
            <a:endParaRPr lang="en-GB" sz="2400" dirty="0"/>
          </a:p>
          <a:p>
            <a:pPr>
              <a:buFont typeface="Courier New" panose="02070309020205020404" pitchFamily="49" charset="0"/>
              <a:buChar char="o"/>
            </a:pPr>
            <a:r>
              <a:rPr lang="cy-GB" sz="2400" dirty="0"/>
              <a:t>Uned 2</a:t>
            </a:r>
            <a:endParaRPr lang="en-GB" sz="2400" dirty="0"/>
          </a:p>
          <a:p>
            <a:pPr>
              <a:buFont typeface="Courier New" panose="02070309020205020404" pitchFamily="49" charset="0"/>
              <a:buChar char="o"/>
            </a:pPr>
            <a:r>
              <a:rPr lang="cy-GB" sz="2400" dirty="0"/>
              <a:t>Diweddglo</a:t>
            </a:r>
            <a:endParaRPr lang="en-GB" sz="2400" dirty="0"/>
          </a:p>
          <a:p>
            <a:pPr>
              <a:buFont typeface="Courier New" panose="02070309020205020404" pitchFamily="49" charset="0"/>
              <a:buChar char="o"/>
            </a:pPr>
            <a:r>
              <a:rPr lang="en-GB" sz="2400" dirty="0" err="1"/>
              <a:t>Rhestr</a:t>
            </a:r>
            <a:r>
              <a:rPr lang="en-GB" sz="2400" dirty="0"/>
              <a:t> </a:t>
            </a:r>
            <a:r>
              <a:rPr lang="en-GB" sz="2400" dirty="0" err="1"/>
              <a:t>Cyfeirnodi</a:t>
            </a:r>
            <a:endParaRPr lang="en-GB" sz="2400" dirty="0"/>
          </a:p>
          <a:p>
            <a:pPr>
              <a:buFont typeface="Courier New" panose="02070309020205020404" pitchFamily="49" charset="0"/>
              <a:buChar char="o"/>
            </a:pPr>
            <a:r>
              <a:rPr lang="cy-GB" sz="2400" dirty="0"/>
              <a:t>Atodiad</a:t>
            </a:r>
            <a:endParaRPr lang="en-GB" sz="2400" dirty="0"/>
          </a:p>
          <a:p>
            <a:pPr>
              <a:buFont typeface="Courier New" panose="02070309020205020404" pitchFamily="49" charset="0"/>
              <a:buChar char="o"/>
            </a:pPr>
            <a:r>
              <a:rPr lang="cy-GB" sz="2400" dirty="0"/>
              <a:t>Mynegai</a:t>
            </a:r>
            <a:endParaRPr lang="en-GB" sz="2400" dirty="0"/>
          </a:p>
          <a:p>
            <a:pPr>
              <a:lnSpc>
                <a:spcPct val="90000"/>
              </a:lnSpc>
            </a:pPr>
            <a:endParaRPr lang="en-GB" sz="2500" dirty="0"/>
          </a:p>
        </p:txBody>
      </p:sp>
      <p:sp>
        <p:nvSpPr>
          <p:cNvPr id="53253" name="Rectangle 5"/>
          <p:cNvSpPr>
            <a:spLocks noGrp="1" noChangeArrowheads="1"/>
          </p:cNvSpPr>
          <p:nvPr>
            <p:ph sz="half" idx="2"/>
          </p:nvPr>
        </p:nvSpPr>
        <p:spPr>
          <a:xfrm>
            <a:off x="6096000" y="1511449"/>
            <a:ext cx="5181600" cy="4351338"/>
          </a:xfrm>
        </p:spPr>
        <p:txBody>
          <a:bodyPr>
            <a:normAutofit/>
          </a:bodyPr>
          <a:lstStyle/>
          <a:p>
            <a:pPr>
              <a:lnSpc>
                <a:spcPct val="90000"/>
              </a:lnSpc>
              <a:buFont typeface="Courier New" panose="02070309020205020404" pitchFamily="49" charset="0"/>
              <a:buChar char="o"/>
            </a:pPr>
            <a:r>
              <a:rPr lang="en-GB" sz="2400" dirty="0">
                <a:solidFill>
                  <a:schemeClr val="accent6">
                    <a:lumMod val="75000"/>
                  </a:schemeClr>
                </a:solidFill>
              </a:rPr>
              <a:t>Title page</a:t>
            </a:r>
          </a:p>
          <a:p>
            <a:pPr>
              <a:lnSpc>
                <a:spcPct val="90000"/>
              </a:lnSpc>
              <a:buFont typeface="Courier New" panose="02070309020205020404" pitchFamily="49" charset="0"/>
              <a:buChar char="o"/>
            </a:pPr>
            <a:r>
              <a:rPr lang="en-GB" sz="2400" dirty="0">
                <a:solidFill>
                  <a:schemeClr val="accent6">
                    <a:lumMod val="75000"/>
                  </a:schemeClr>
                </a:solidFill>
              </a:rPr>
              <a:t>Table of contents</a:t>
            </a:r>
          </a:p>
          <a:p>
            <a:pPr>
              <a:lnSpc>
                <a:spcPct val="90000"/>
              </a:lnSpc>
              <a:buFont typeface="Courier New" panose="02070309020205020404" pitchFamily="49" charset="0"/>
              <a:buChar char="o"/>
            </a:pPr>
            <a:r>
              <a:rPr lang="en-GB" sz="2400" dirty="0">
                <a:solidFill>
                  <a:schemeClr val="accent6">
                    <a:lumMod val="75000"/>
                  </a:schemeClr>
                </a:solidFill>
              </a:rPr>
              <a:t>Introduction</a:t>
            </a:r>
          </a:p>
          <a:p>
            <a:pPr>
              <a:lnSpc>
                <a:spcPct val="90000"/>
              </a:lnSpc>
              <a:buFont typeface="Courier New" panose="02070309020205020404" pitchFamily="49" charset="0"/>
              <a:buChar char="o"/>
            </a:pPr>
            <a:r>
              <a:rPr lang="en-GB" sz="2400" dirty="0">
                <a:solidFill>
                  <a:schemeClr val="accent6">
                    <a:lumMod val="75000"/>
                  </a:schemeClr>
                </a:solidFill>
              </a:rPr>
              <a:t>Unit 1</a:t>
            </a:r>
          </a:p>
          <a:p>
            <a:pPr>
              <a:lnSpc>
                <a:spcPct val="90000"/>
              </a:lnSpc>
              <a:buFont typeface="Courier New" panose="02070309020205020404" pitchFamily="49" charset="0"/>
              <a:buChar char="o"/>
            </a:pPr>
            <a:r>
              <a:rPr lang="en-GB" sz="2400" dirty="0">
                <a:solidFill>
                  <a:schemeClr val="accent6">
                    <a:lumMod val="75000"/>
                  </a:schemeClr>
                </a:solidFill>
              </a:rPr>
              <a:t>Unit 2</a:t>
            </a:r>
          </a:p>
          <a:p>
            <a:pPr>
              <a:lnSpc>
                <a:spcPct val="90000"/>
              </a:lnSpc>
              <a:buFont typeface="Courier New" panose="02070309020205020404" pitchFamily="49" charset="0"/>
              <a:buChar char="o"/>
            </a:pPr>
            <a:r>
              <a:rPr lang="en-GB" sz="2400" dirty="0">
                <a:solidFill>
                  <a:schemeClr val="accent6">
                    <a:lumMod val="75000"/>
                  </a:schemeClr>
                </a:solidFill>
              </a:rPr>
              <a:t>Conclusion</a:t>
            </a:r>
          </a:p>
          <a:p>
            <a:pPr>
              <a:lnSpc>
                <a:spcPct val="90000"/>
              </a:lnSpc>
              <a:buFont typeface="Courier New" panose="02070309020205020404" pitchFamily="49" charset="0"/>
              <a:buChar char="o"/>
            </a:pPr>
            <a:r>
              <a:rPr lang="en-GB" sz="2400" dirty="0">
                <a:solidFill>
                  <a:schemeClr val="accent6">
                    <a:lumMod val="75000"/>
                  </a:schemeClr>
                </a:solidFill>
              </a:rPr>
              <a:t>Reference List</a:t>
            </a:r>
          </a:p>
          <a:p>
            <a:pPr>
              <a:lnSpc>
                <a:spcPct val="90000"/>
              </a:lnSpc>
              <a:buFont typeface="Courier New" panose="02070309020205020404" pitchFamily="49" charset="0"/>
              <a:buChar char="o"/>
            </a:pPr>
            <a:r>
              <a:rPr lang="en-GB" sz="2400" dirty="0">
                <a:solidFill>
                  <a:schemeClr val="accent6">
                    <a:lumMod val="75000"/>
                  </a:schemeClr>
                </a:solidFill>
              </a:rPr>
              <a:t>Appendix</a:t>
            </a:r>
          </a:p>
          <a:p>
            <a:pPr>
              <a:lnSpc>
                <a:spcPct val="90000"/>
              </a:lnSpc>
              <a:buFont typeface="Courier New" panose="02070309020205020404" pitchFamily="49" charset="0"/>
              <a:buChar char="o"/>
            </a:pPr>
            <a:r>
              <a:rPr lang="en-GB" sz="2400" dirty="0">
                <a:solidFill>
                  <a:schemeClr val="accent6">
                    <a:lumMod val="75000"/>
                  </a:schemeClr>
                </a:solidFill>
              </a:rPr>
              <a:t>Index</a:t>
            </a:r>
          </a:p>
          <a:p>
            <a:pPr>
              <a:lnSpc>
                <a:spcPct val="90000"/>
              </a:lnSpc>
            </a:pPr>
            <a:endParaRPr lang="en-US" sz="25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normAutofit fontScale="90000"/>
          </a:bodyPr>
          <a:lstStyle/>
          <a:p>
            <a:r>
              <a:rPr lang="cy-GB" sz="3200" b="1" dirty="0"/>
              <a:t>Gweithgaredd Gr</a:t>
            </a:r>
            <a:r>
              <a:rPr lang="cy-GB" sz="3200" b="1" dirty="0">
                <a:cs typeface="Arial" charset="0"/>
              </a:rPr>
              <a:t>ŵ</a:t>
            </a:r>
            <a:r>
              <a:rPr lang="cy-GB" sz="3200" b="1" dirty="0"/>
              <a:t>p</a:t>
            </a:r>
            <a:br>
              <a:rPr lang="cy-GB" sz="3200" b="1" dirty="0">
                <a:solidFill>
                  <a:schemeClr val="tx2"/>
                </a:solidFill>
              </a:rPr>
            </a:br>
            <a:r>
              <a:rPr lang="en-GB" sz="3200" b="1" dirty="0">
                <a:solidFill>
                  <a:schemeClr val="accent6">
                    <a:lumMod val="75000"/>
                  </a:schemeClr>
                </a:solidFill>
              </a:rPr>
              <a:t>Group Activity</a:t>
            </a:r>
            <a:br>
              <a:rPr lang="en-US" sz="3200" b="1" dirty="0">
                <a:solidFill>
                  <a:schemeClr val="tx2"/>
                </a:solidFill>
              </a:rPr>
            </a:br>
            <a:endParaRPr lang="en-GB" sz="3200" b="1" dirty="0"/>
          </a:p>
        </p:txBody>
      </p:sp>
      <p:sp>
        <p:nvSpPr>
          <p:cNvPr id="59396" name="Rectangle 4"/>
          <p:cNvSpPr>
            <a:spLocks noGrp="1" noChangeArrowheads="1"/>
          </p:cNvSpPr>
          <p:nvPr>
            <p:ph sz="half" idx="1"/>
          </p:nvPr>
        </p:nvSpPr>
        <p:spPr>
          <a:xfrm>
            <a:off x="838200" y="1825625"/>
            <a:ext cx="4614123" cy="4351338"/>
          </a:xfrm>
        </p:spPr>
        <p:txBody>
          <a:bodyPr/>
          <a:lstStyle/>
          <a:p>
            <a:r>
              <a:rPr lang="cy-GB" sz="2000" dirty="0"/>
              <a:t>Ysgrifennwch ar siart troi faint o resymau y gallwch eu nodi dros wneud nodiadau</a:t>
            </a:r>
          </a:p>
          <a:p>
            <a:pPr lvl="1"/>
            <a:r>
              <a:rPr lang="cy-GB" sz="1600" dirty="0"/>
              <a:t>5 munud</a:t>
            </a:r>
            <a:endParaRPr lang="en-GB" sz="1600" dirty="0"/>
          </a:p>
          <a:p>
            <a:endParaRPr lang="en-GB" sz="2100" dirty="0"/>
          </a:p>
        </p:txBody>
      </p:sp>
      <p:pic>
        <p:nvPicPr>
          <p:cNvPr id="59399" name="Picture 7"/>
          <p:cNvPicPr>
            <a:picLocks noGrp="1" noChangeAspect="1" noChangeArrowheads="1"/>
          </p:cNvPicPr>
          <p:nvPr>
            <p:ph sz="half" idx="2"/>
          </p:nvPr>
        </p:nvPicPr>
        <p:blipFill>
          <a:blip r:embed="rId2" cstate="print"/>
          <a:stretch>
            <a:fillRect/>
          </a:stretch>
        </p:blipFill>
        <p:spPr>
          <a:xfrm>
            <a:off x="3563029" y="3254947"/>
            <a:ext cx="4238845" cy="2401868"/>
          </a:xfrm>
          <a:noFill/>
          <a:ln/>
        </p:spPr>
      </p:pic>
      <p:sp>
        <p:nvSpPr>
          <p:cNvPr id="8" name="TextBox 7"/>
          <p:cNvSpPr txBox="1"/>
          <p:nvPr/>
        </p:nvSpPr>
        <p:spPr>
          <a:xfrm>
            <a:off x="6739679" y="1735015"/>
            <a:ext cx="4568212" cy="1384995"/>
          </a:xfrm>
          <a:prstGeom prst="rect">
            <a:avLst/>
          </a:prstGeom>
          <a:noFill/>
        </p:spPr>
        <p:txBody>
          <a:bodyPr wrap="square" rtlCol="0">
            <a:spAutoFit/>
          </a:bodyPr>
          <a:lstStyle/>
          <a:p>
            <a:pPr marL="342900" indent="-342900">
              <a:spcBef>
                <a:spcPct val="50000"/>
              </a:spcBef>
              <a:buFont typeface="Arial" panose="020B0604020202020204" pitchFamily="34" charset="0"/>
              <a:buChar char="•"/>
            </a:pPr>
            <a:r>
              <a:rPr lang="en-GB" sz="2000" dirty="0">
                <a:solidFill>
                  <a:schemeClr val="accent6">
                    <a:lumMod val="75000"/>
                  </a:schemeClr>
                </a:solidFill>
              </a:rPr>
              <a:t>Write down on flip chart how many reasons you can find for making notes</a:t>
            </a:r>
          </a:p>
          <a:p>
            <a:pPr marL="800100" lvl="1" indent="-342900">
              <a:spcBef>
                <a:spcPct val="50000"/>
              </a:spcBef>
              <a:buFont typeface="Arial" panose="020B0604020202020204" pitchFamily="34" charset="0"/>
              <a:buChar char="•"/>
            </a:pPr>
            <a:r>
              <a:rPr lang="en-GB" sz="1600" dirty="0">
                <a:solidFill>
                  <a:schemeClr val="accent6">
                    <a:lumMod val="75000"/>
                  </a:schemeClr>
                </a:solidFill>
              </a:rPr>
              <a:t>5 mins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fontScale="90000"/>
          </a:bodyPr>
          <a:lstStyle/>
          <a:p>
            <a:br>
              <a:rPr lang="en-GB" sz="3200" b="1" dirty="0"/>
            </a:br>
            <a:r>
              <a:rPr lang="cy-GB" sz="3200" b="1" dirty="0"/>
              <a:t>Pam Cymryd Nodiadau</a:t>
            </a:r>
            <a:br>
              <a:rPr lang="cy-GB" sz="3200" b="1" dirty="0">
                <a:solidFill>
                  <a:schemeClr val="tx2"/>
                </a:solidFill>
              </a:rPr>
            </a:br>
            <a:r>
              <a:rPr lang="en-GB" sz="3200" b="1" dirty="0">
                <a:solidFill>
                  <a:schemeClr val="accent6">
                    <a:lumMod val="75000"/>
                  </a:schemeClr>
                </a:solidFill>
              </a:rPr>
              <a:t>Why Take Notes</a:t>
            </a:r>
            <a:br>
              <a:rPr lang="en-GB" sz="3200" b="1" dirty="0"/>
            </a:br>
            <a:endParaRPr lang="en-GB" sz="3200" b="1" dirty="0"/>
          </a:p>
        </p:txBody>
      </p:sp>
      <p:sp>
        <p:nvSpPr>
          <p:cNvPr id="55300" name="Rectangle 4"/>
          <p:cNvSpPr>
            <a:spLocks noGrp="1" noChangeArrowheads="1"/>
          </p:cNvSpPr>
          <p:nvPr>
            <p:ph sz="half" idx="1"/>
          </p:nvPr>
        </p:nvSpPr>
        <p:spPr/>
        <p:txBody>
          <a:bodyPr/>
          <a:lstStyle/>
          <a:p>
            <a:pPr>
              <a:spcBef>
                <a:spcPct val="50000"/>
              </a:spcBef>
            </a:pPr>
            <a:r>
              <a:rPr lang="cy-GB" sz="2500" b="1" u="sng" dirty="0"/>
              <a:t>Cofnod Defnyddiol</a:t>
            </a:r>
          </a:p>
          <a:p>
            <a:pPr lvl="1">
              <a:spcBef>
                <a:spcPct val="50000"/>
              </a:spcBef>
              <a:buFont typeface="Arial" panose="020B0604020202020204" pitchFamily="34" charset="0"/>
              <a:buChar char="•"/>
            </a:pPr>
            <a:r>
              <a:rPr lang="cy-GB" sz="2100" dirty="0"/>
              <a:t>O bwyntiau pwysig i’w defnyddio yn y dyfodol</a:t>
            </a:r>
          </a:p>
          <a:p>
            <a:pPr lvl="1">
              <a:spcBef>
                <a:spcPct val="50000"/>
              </a:spcBef>
              <a:buFont typeface="Arial" panose="020B0604020202020204" pitchFamily="34" charset="0"/>
              <a:buChar char="•"/>
            </a:pPr>
            <a:r>
              <a:rPr lang="cy-GB" sz="2100" dirty="0"/>
              <a:t>O darddiad y wybodaeth</a:t>
            </a:r>
          </a:p>
          <a:p>
            <a:endParaRPr lang="en-GB" sz="2500" dirty="0"/>
          </a:p>
        </p:txBody>
      </p:sp>
      <p:sp>
        <p:nvSpPr>
          <p:cNvPr id="55301" name="Rectangle 5"/>
          <p:cNvSpPr>
            <a:spLocks noGrp="1" noChangeArrowheads="1"/>
          </p:cNvSpPr>
          <p:nvPr>
            <p:ph sz="half" idx="2"/>
          </p:nvPr>
        </p:nvSpPr>
        <p:spPr/>
        <p:txBody>
          <a:bodyPr/>
          <a:lstStyle/>
          <a:p>
            <a:r>
              <a:rPr lang="en-GB" sz="2500" b="1" u="sng" dirty="0">
                <a:solidFill>
                  <a:schemeClr val="accent6">
                    <a:lumMod val="75000"/>
                  </a:schemeClr>
                </a:solidFill>
              </a:rPr>
              <a:t>Useful Record</a:t>
            </a:r>
            <a:endParaRPr lang="en-GB" sz="2500" dirty="0">
              <a:solidFill>
                <a:schemeClr val="accent6">
                  <a:lumMod val="75000"/>
                </a:schemeClr>
              </a:solidFill>
            </a:endParaRPr>
          </a:p>
          <a:p>
            <a:pPr lvl="1"/>
            <a:r>
              <a:rPr lang="en-GB" sz="2100" dirty="0">
                <a:solidFill>
                  <a:schemeClr val="accent6">
                    <a:lumMod val="75000"/>
                  </a:schemeClr>
                </a:solidFill>
              </a:rPr>
              <a:t>Of important points for future use</a:t>
            </a:r>
          </a:p>
          <a:p>
            <a:pPr lvl="1">
              <a:spcBef>
                <a:spcPct val="50000"/>
              </a:spcBef>
            </a:pPr>
            <a:r>
              <a:rPr lang="en-GB" sz="2100" dirty="0">
                <a:solidFill>
                  <a:schemeClr val="accent6">
                    <a:lumMod val="75000"/>
                  </a:schemeClr>
                </a:solidFill>
              </a:rPr>
              <a:t>Of where the information comes from</a:t>
            </a:r>
          </a:p>
          <a:p>
            <a:endParaRPr lang="en-US" sz="25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p:txBody>
          <a:bodyPr/>
          <a:lstStyle/>
          <a:p>
            <a:r>
              <a:rPr lang="cy-GB" sz="2800" b="1" dirty="0"/>
              <a:t>Pam Cymryd Nodiadau</a:t>
            </a:r>
            <a:br>
              <a:rPr lang="cy-GB" sz="2800" b="1" dirty="0">
                <a:solidFill>
                  <a:schemeClr val="tx2"/>
                </a:solidFill>
              </a:rPr>
            </a:br>
            <a:r>
              <a:rPr lang="en-GB" sz="2800" b="1" dirty="0">
                <a:solidFill>
                  <a:schemeClr val="accent6">
                    <a:lumMod val="75000"/>
                  </a:schemeClr>
                </a:solidFill>
              </a:rPr>
              <a:t>Why Take Notes</a:t>
            </a:r>
            <a:br>
              <a:rPr lang="en-GB" b="1" dirty="0"/>
            </a:br>
            <a:endParaRPr lang="en-GB" sz="3200" b="1" dirty="0"/>
          </a:p>
        </p:txBody>
      </p:sp>
      <p:sp>
        <p:nvSpPr>
          <p:cNvPr id="57349" name="Rectangle 5"/>
          <p:cNvSpPr>
            <a:spLocks noGrp="1" noChangeArrowheads="1"/>
          </p:cNvSpPr>
          <p:nvPr>
            <p:ph sz="half" idx="1"/>
          </p:nvPr>
        </p:nvSpPr>
        <p:spPr/>
        <p:txBody>
          <a:bodyPr>
            <a:normAutofit/>
          </a:bodyPr>
          <a:lstStyle/>
          <a:p>
            <a:pPr>
              <a:spcBef>
                <a:spcPct val="50000"/>
              </a:spcBef>
            </a:pPr>
            <a:r>
              <a:rPr lang="cy-GB" sz="2400" b="1" u="sng" dirty="0"/>
              <a:t>Helpu Ysgrifennu</a:t>
            </a:r>
          </a:p>
          <a:p>
            <a:pPr marL="0" indent="0">
              <a:spcBef>
                <a:spcPct val="50000"/>
              </a:spcBef>
              <a:buNone/>
            </a:pPr>
            <a:endParaRPr lang="cy-GB" sz="1700" b="1" u="sng" dirty="0"/>
          </a:p>
          <a:p>
            <a:pPr lvl="1">
              <a:spcBef>
                <a:spcPct val="50000"/>
              </a:spcBef>
            </a:pPr>
            <a:r>
              <a:rPr lang="cy-GB" sz="2000" dirty="0"/>
              <a:t>Helpu syniadau i lifo</a:t>
            </a:r>
          </a:p>
          <a:p>
            <a:pPr lvl="1">
              <a:spcBef>
                <a:spcPct val="50000"/>
              </a:spcBef>
            </a:pPr>
            <a:r>
              <a:rPr lang="cy-GB" sz="2000" dirty="0"/>
              <a:t>Helpu cynllunio – gallwch weld pa wybodaeth sydd gennych </a:t>
            </a:r>
          </a:p>
          <a:p>
            <a:pPr lvl="1">
              <a:spcBef>
                <a:spcPct val="50000"/>
              </a:spcBef>
            </a:pPr>
            <a:r>
              <a:rPr lang="cy-GB" sz="2000" dirty="0"/>
              <a:t>Helpu gosod trefn – gallwch aildrefnu ac </a:t>
            </a:r>
            <a:r>
              <a:rPr lang="cy-GB" sz="2000" noProof="1"/>
              <a:t>ail-rifo</a:t>
            </a:r>
            <a:r>
              <a:rPr lang="cy-GB" sz="2000" dirty="0"/>
              <a:t> nodiadau mewn trefn wahanol</a:t>
            </a:r>
          </a:p>
          <a:p>
            <a:pPr lvl="1">
              <a:spcBef>
                <a:spcPct val="50000"/>
              </a:spcBef>
            </a:pPr>
            <a:r>
              <a:rPr lang="cy-GB" sz="2000" dirty="0"/>
              <a:t>Eich helpu chi i ddechrau arni</a:t>
            </a:r>
            <a:endParaRPr lang="en-GB" sz="2000" dirty="0"/>
          </a:p>
          <a:p>
            <a:endParaRPr lang="en-GB" sz="2100" dirty="0"/>
          </a:p>
        </p:txBody>
      </p:sp>
      <p:sp>
        <p:nvSpPr>
          <p:cNvPr id="57350" name="Rectangle 6"/>
          <p:cNvSpPr>
            <a:spLocks noGrp="1" noChangeArrowheads="1"/>
          </p:cNvSpPr>
          <p:nvPr>
            <p:ph sz="half" idx="2"/>
          </p:nvPr>
        </p:nvSpPr>
        <p:spPr/>
        <p:txBody>
          <a:bodyPr>
            <a:normAutofit/>
          </a:bodyPr>
          <a:lstStyle/>
          <a:p>
            <a:r>
              <a:rPr lang="en-GB" sz="2400" b="1" u="sng" dirty="0">
                <a:solidFill>
                  <a:schemeClr val="accent6">
                    <a:lumMod val="75000"/>
                  </a:schemeClr>
                </a:solidFill>
              </a:rPr>
              <a:t>Helps Writing</a:t>
            </a:r>
          </a:p>
          <a:p>
            <a:pPr marL="0" indent="0">
              <a:buNone/>
            </a:pPr>
            <a:endParaRPr lang="en-GB" sz="2400" dirty="0">
              <a:solidFill>
                <a:schemeClr val="accent6">
                  <a:lumMod val="75000"/>
                </a:schemeClr>
              </a:solidFill>
            </a:endParaRPr>
          </a:p>
          <a:p>
            <a:pPr lvl="1"/>
            <a:r>
              <a:rPr lang="en-GB" sz="2200" dirty="0">
                <a:solidFill>
                  <a:schemeClr val="accent6">
                    <a:lumMod val="75000"/>
                  </a:schemeClr>
                </a:solidFill>
              </a:rPr>
              <a:t>Helps ideas flow</a:t>
            </a:r>
          </a:p>
          <a:p>
            <a:pPr lvl="1"/>
            <a:r>
              <a:rPr lang="en-GB" sz="2200" dirty="0">
                <a:solidFill>
                  <a:schemeClr val="accent6">
                    <a:lumMod val="75000"/>
                  </a:schemeClr>
                </a:solidFill>
              </a:rPr>
              <a:t>Helps planning – you can see what information you have</a:t>
            </a:r>
          </a:p>
          <a:p>
            <a:pPr lvl="1"/>
            <a:r>
              <a:rPr lang="en-GB" sz="2200" dirty="0">
                <a:solidFill>
                  <a:schemeClr val="accent6">
                    <a:lumMod val="75000"/>
                  </a:schemeClr>
                </a:solidFill>
              </a:rPr>
              <a:t>Assists organisation – you can rearrange and renumber notes in a different order</a:t>
            </a:r>
          </a:p>
          <a:p>
            <a:pPr lvl="1"/>
            <a:r>
              <a:rPr lang="en-GB" sz="2200" dirty="0">
                <a:solidFill>
                  <a:schemeClr val="accent6">
                    <a:lumMod val="75000"/>
                  </a:schemeClr>
                </a:solidFill>
              </a:rPr>
              <a:t>Helps you get started</a:t>
            </a:r>
          </a:p>
          <a:p>
            <a:endParaRPr lang="en-US" sz="21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fontScale="90000"/>
          </a:bodyPr>
          <a:lstStyle/>
          <a:p>
            <a:r>
              <a:rPr lang="cy-GB" sz="3200" b="1" dirty="0"/>
              <a:t>Pam Cymryd Nodiadau</a:t>
            </a:r>
            <a:br>
              <a:rPr lang="cy-GB" sz="3200" b="1" dirty="0">
                <a:solidFill>
                  <a:schemeClr val="tx2"/>
                </a:solidFill>
              </a:rPr>
            </a:br>
            <a:r>
              <a:rPr lang="en-GB" sz="3200" b="1" dirty="0">
                <a:solidFill>
                  <a:schemeClr val="accent6">
                    <a:lumMod val="75000"/>
                  </a:schemeClr>
                </a:solidFill>
              </a:rPr>
              <a:t>Why Take Notes</a:t>
            </a:r>
            <a:br>
              <a:rPr lang="en-US" sz="3200" b="1" dirty="0">
                <a:solidFill>
                  <a:schemeClr val="tx2"/>
                </a:solidFill>
              </a:rPr>
            </a:br>
            <a:endParaRPr lang="en-GB" sz="3200" b="1" dirty="0"/>
          </a:p>
        </p:txBody>
      </p:sp>
      <p:sp>
        <p:nvSpPr>
          <p:cNvPr id="61444" name="Rectangle 4"/>
          <p:cNvSpPr>
            <a:spLocks noGrp="1" noChangeArrowheads="1"/>
          </p:cNvSpPr>
          <p:nvPr>
            <p:ph sz="half" idx="1"/>
          </p:nvPr>
        </p:nvSpPr>
        <p:spPr/>
        <p:txBody>
          <a:bodyPr/>
          <a:lstStyle/>
          <a:p>
            <a:r>
              <a:rPr lang="cy-GB" b="1" u="sng" dirty="0"/>
              <a:t>Helpu dealltwriaeth</a:t>
            </a:r>
          </a:p>
          <a:p>
            <a:pPr lvl="1"/>
            <a:r>
              <a:rPr lang="cy-GB" dirty="0"/>
              <a:t>Os byddwch yn canolbwyntio ar ddewis gwybodaeth i’w nodi</a:t>
            </a:r>
          </a:p>
          <a:p>
            <a:pPr lvl="1"/>
            <a:r>
              <a:rPr lang="cy-GB" dirty="0"/>
              <a:t>Os byddwch yn ystyried lle bydd popeth yn ffitio gyda’i gilydd</a:t>
            </a:r>
          </a:p>
          <a:p>
            <a:endParaRPr lang="en-GB" sz="2500" dirty="0"/>
          </a:p>
        </p:txBody>
      </p:sp>
      <p:sp>
        <p:nvSpPr>
          <p:cNvPr id="61445" name="Rectangle 5"/>
          <p:cNvSpPr>
            <a:spLocks noGrp="1" noChangeArrowheads="1"/>
          </p:cNvSpPr>
          <p:nvPr>
            <p:ph sz="half" idx="2"/>
          </p:nvPr>
        </p:nvSpPr>
        <p:spPr/>
        <p:txBody>
          <a:bodyPr/>
          <a:lstStyle/>
          <a:p>
            <a:r>
              <a:rPr lang="en-GB" sz="2500" b="1" u="sng" dirty="0">
                <a:solidFill>
                  <a:schemeClr val="accent6">
                    <a:lumMod val="75000"/>
                  </a:schemeClr>
                </a:solidFill>
              </a:rPr>
              <a:t>Helps understanding</a:t>
            </a:r>
            <a:endParaRPr lang="en-GB" sz="2500" dirty="0">
              <a:solidFill>
                <a:schemeClr val="accent6">
                  <a:lumMod val="75000"/>
                </a:schemeClr>
              </a:solidFill>
            </a:endParaRPr>
          </a:p>
          <a:p>
            <a:pPr lvl="1"/>
            <a:r>
              <a:rPr lang="en-GB" i="0" dirty="0">
                <a:solidFill>
                  <a:schemeClr val="accent6">
                    <a:lumMod val="75000"/>
                  </a:schemeClr>
                </a:solidFill>
              </a:rPr>
              <a:t>If you focus on selecting information to note</a:t>
            </a:r>
          </a:p>
          <a:p>
            <a:pPr lvl="1"/>
            <a:r>
              <a:rPr lang="en-GB" i="0" dirty="0">
                <a:solidFill>
                  <a:schemeClr val="accent6">
                    <a:lumMod val="75000"/>
                  </a:schemeClr>
                </a:solidFill>
              </a:rPr>
              <a:t>If you think through where everything fits </a:t>
            </a:r>
            <a:endParaRPr lang="en-US" i="0" dirty="0">
              <a:solidFill>
                <a:schemeClr val="accent6">
                  <a:lumMod val="75000"/>
                </a:schemeClr>
              </a:solidFill>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p:txBody>
          <a:bodyPr>
            <a:normAutofit/>
          </a:bodyPr>
          <a:lstStyle/>
          <a:p>
            <a:r>
              <a:rPr lang="cy-GB" sz="3200" b="1" dirty="0"/>
              <a:t>Pam Cymryd Nodiadau</a:t>
            </a:r>
            <a:br>
              <a:rPr lang="en-US" sz="3200" b="1" dirty="0">
                <a:solidFill>
                  <a:schemeClr val="tx2"/>
                </a:solidFill>
              </a:rPr>
            </a:br>
            <a:r>
              <a:rPr lang="en-GB" sz="3200" b="1" dirty="0">
                <a:solidFill>
                  <a:schemeClr val="accent6">
                    <a:lumMod val="75000"/>
                  </a:schemeClr>
                </a:solidFill>
              </a:rPr>
              <a:t>Why Take Notes</a:t>
            </a:r>
          </a:p>
        </p:txBody>
      </p:sp>
      <p:sp>
        <p:nvSpPr>
          <p:cNvPr id="63493" name="Rectangle 5"/>
          <p:cNvSpPr>
            <a:spLocks noGrp="1" noChangeArrowheads="1"/>
          </p:cNvSpPr>
          <p:nvPr>
            <p:ph sz="half" idx="1"/>
          </p:nvPr>
        </p:nvSpPr>
        <p:spPr/>
        <p:txBody>
          <a:bodyPr>
            <a:normAutofit/>
          </a:bodyPr>
          <a:lstStyle/>
          <a:p>
            <a:pPr>
              <a:spcBef>
                <a:spcPct val="50000"/>
              </a:spcBef>
              <a:buNone/>
            </a:pPr>
            <a:r>
              <a:rPr lang="cy-GB" b="1" u="sng" dirty="0"/>
              <a:t>Helpu’r Cof </a:t>
            </a:r>
          </a:p>
          <a:p>
            <a:pPr lvl="1">
              <a:spcBef>
                <a:spcPct val="50000"/>
              </a:spcBef>
            </a:pPr>
            <a:r>
              <a:rPr lang="cy-GB" dirty="0"/>
              <a:t>Crynhoi pethau’n gryno’n helpu’r cof hirdymor</a:t>
            </a:r>
          </a:p>
          <a:p>
            <a:pPr lvl="1">
              <a:spcBef>
                <a:spcPct val="50000"/>
              </a:spcBef>
            </a:pPr>
            <a:r>
              <a:rPr lang="cy-GB" dirty="0"/>
              <a:t>Gweithred yr ysgrifennu’n helpu’r cof echddygol</a:t>
            </a:r>
          </a:p>
          <a:p>
            <a:pPr lvl="1">
              <a:spcBef>
                <a:spcPct val="50000"/>
              </a:spcBef>
            </a:pPr>
            <a:r>
              <a:rPr lang="cy-GB" dirty="0"/>
              <a:t>Gall nodiadau ar ffurf patrwm fod yn haws eu cofio’n weledol</a:t>
            </a:r>
            <a:endParaRPr lang="en-GB" dirty="0"/>
          </a:p>
          <a:p>
            <a:pPr>
              <a:lnSpc>
                <a:spcPct val="90000"/>
              </a:lnSpc>
            </a:pPr>
            <a:endParaRPr lang="en-GB" sz="2400" dirty="0"/>
          </a:p>
        </p:txBody>
      </p:sp>
      <p:sp>
        <p:nvSpPr>
          <p:cNvPr id="63494" name="Rectangle 6"/>
          <p:cNvSpPr>
            <a:spLocks noGrp="1" noChangeArrowheads="1"/>
          </p:cNvSpPr>
          <p:nvPr>
            <p:ph sz="half" idx="2"/>
          </p:nvPr>
        </p:nvSpPr>
        <p:spPr/>
        <p:txBody>
          <a:bodyPr>
            <a:normAutofit/>
          </a:bodyPr>
          <a:lstStyle/>
          <a:p>
            <a:pPr marL="0" indent="0">
              <a:buNone/>
            </a:pPr>
            <a:r>
              <a:rPr lang="en-GB" b="1" u="sng" dirty="0">
                <a:solidFill>
                  <a:schemeClr val="accent6">
                    <a:lumMod val="75000"/>
                  </a:schemeClr>
                </a:solidFill>
              </a:rPr>
              <a:t>Helps Memory</a:t>
            </a:r>
          </a:p>
          <a:p>
            <a:pPr lvl="1">
              <a:lnSpc>
                <a:spcPct val="90000"/>
              </a:lnSpc>
            </a:pPr>
            <a:r>
              <a:rPr lang="en-GB" sz="2800" dirty="0">
                <a:solidFill>
                  <a:schemeClr val="accent6">
                    <a:lumMod val="75000"/>
                  </a:schemeClr>
                </a:solidFill>
              </a:rPr>
              <a:t>Summing things up briefly helps long term memory</a:t>
            </a:r>
          </a:p>
          <a:p>
            <a:pPr lvl="1">
              <a:lnSpc>
                <a:spcPct val="90000"/>
              </a:lnSpc>
            </a:pPr>
            <a:r>
              <a:rPr lang="en-GB" sz="2800" dirty="0">
                <a:solidFill>
                  <a:schemeClr val="accent6">
                    <a:lumMod val="75000"/>
                  </a:schemeClr>
                </a:solidFill>
              </a:rPr>
              <a:t>The act of writing helps motor memory</a:t>
            </a:r>
          </a:p>
          <a:p>
            <a:pPr lvl="1">
              <a:lnSpc>
                <a:spcPct val="90000"/>
              </a:lnSpc>
            </a:pPr>
            <a:r>
              <a:rPr lang="en-GB" sz="2800" dirty="0">
                <a:solidFill>
                  <a:schemeClr val="accent6">
                    <a:lumMod val="75000"/>
                  </a:schemeClr>
                </a:solidFill>
              </a:rPr>
              <a:t>Pattern notes can be more memorable visually</a:t>
            </a:r>
          </a:p>
          <a:p>
            <a:pPr>
              <a:lnSpc>
                <a:spcPct val="90000"/>
              </a:lnSpc>
            </a:pPr>
            <a:endParaRPr lang="en-US" sz="250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fontScale="90000"/>
          </a:bodyPr>
          <a:lstStyle/>
          <a:p>
            <a:r>
              <a:rPr lang="cy-GB" sz="3200" b="1" dirty="0"/>
              <a:t>Strategaethau Cymryd Nodiadau</a:t>
            </a:r>
            <a:br>
              <a:rPr lang="cy-GB" sz="3200" b="1" dirty="0">
                <a:solidFill>
                  <a:schemeClr val="tx2"/>
                </a:solidFill>
              </a:rPr>
            </a:br>
            <a:r>
              <a:rPr lang="en-GB" sz="3200" b="1" dirty="0">
                <a:solidFill>
                  <a:schemeClr val="accent6">
                    <a:lumMod val="75000"/>
                  </a:schemeClr>
                </a:solidFill>
              </a:rPr>
              <a:t>Strategies for taking notes</a:t>
            </a:r>
            <a:br>
              <a:rPr lang="cy-GB" sz="3200" b="1" dirty="0">
                <a:solidFill>
                  <a:schemeClr val="tx2"/>
                </a:solidFill>
              </a:rPr>
            </a:br>
            <a:endParaRPr lang="en-GB" sz="3200" b="1" dirty="0"/>
          </a:p>
        </p:txBody>
      </p:sp>
      <p:sp>
        <p:nvSpPr>
          <p:cNvPr id="67588" name="Rectangle 4"/>
          <p:cNvSpPr>
            <a:spLocks noGrp="1" noChangeArrowheads="1"/>
          </p:cNvSpPr>
          <p:nvPr>
            <p:ph sz="half" idx="1"/>
          </p:nvPr>
        </p:nvSpPr>
        <p:spPr/>
        <p:txBody>
          <a:bodyPr>
            <a:normAutofit/>
          </a:bodyPr>
          <a:lstStyle/>
          <a:p>
            <a:pPr>
              <a:spcBef>
                <a:spcPct val="50000"/>
              </a:spcBef>
              <a:buFont typeface="Courier New" panose="02070309020205020404" pitchFamily="49" charset="0"/>
              <a:buChar char="o"/>
            </a:pPr>
            <a:r>
              <a:rPr lang="cy-GB" sz="2400" dirty="0"/>
              <a:t>Meddyliwch cyn ysgrifennu</a:t>
            </a:r>
          </a:p>
          <a:p>
            <a:pPr>
              <a:spcBef>
                <a:spcPct val="50000"/>
              </a:spcBef>
              <a:buFont typeface="Courier New" panose="02070309020205020404" pitchFamily="49" charset="0"/>
              <a:buChar char="o"/>
            </a:pPr>
            <a:r>
              <a:rPr lang="cy-GB" sz="2400" dirty="0"/>
              <a:t>Cadwch y nodiadau’n gryno</a:t>
            </a:r>
          </a:p>
          <a:p>
            <a:pPr>
              <a:spcBef>
                <a:spcPct val="50000"/>
              </a:spcBef>
              <a:buFont typeface="Courier New" panose="02070309020205020404" pitchFamily="49" charset="0"/>
              <a:buChar char="o"/>
            </a:pPr>
            <a:r>
              <a:rPr lang="cy-GB" sz="2400" dirty="0"/>
              <a:t>Cadwch y nodiadau’n drefnus</a:t>
            </a:r>
          </a:p>
          <a:p>
            <a:pPr>
              <a:spcBef>
                <a:spcPct val="50000"/>
              </a:spcBef>
              <a:buFont typeface="Courier New" panose="02070309020205020404" pitchFamily="49" charset="0"/>
              <a:buChar char="o"/>
            </a:pPr>
            <a:r>
              <a:rPr lang="cy-GB" sz="2400" dirty="0"/>
              <a:t>Defnyddiwch eich </a:t>
            </a:r>
            <a:r>
              <a:rPr lang="cy-GB" sz="2400" dirty="0" err="1"/>
              <a:t>geiriau’ch</a:t>
            </a:r>
            <a:r>
              <a:rPr lang="cy-GB" sz="2400" dirty="0"/>
              <a:t> hun</a:t>
            </a:r>
          </a:p>
          <a:p>
            <a:pPr>
              <a:spcBef>
                <a:spcPct val="50000"/>
              </a:spcBef>
              <a:buFont typeface="Courier New" panose="02070309020205020404" pitchFamily="49" charset="0"/>
              <a:buChar char="o"/>
            </a:pPr>
            <a:r>
              <a:rPr lang="cy-GB" sz="2400" dirty="0"/>
              <a:t>Gadewch ymyl lydan a lle i ychwanegu nodiadau wedyn</a:t>
            </a:r>
            <a:endParaRPr lang="en-US" sz="2400" dirty="0"/>
          </a:p>
          <a:p>
            <a:pPr>
              <a:lnSpc>
                <a:spcPct val="90000"/>
              </a:lnSpc>
              <a:buFont typeface="Courier New" panose="02070309020205020404" pitchFamily="49" charset="0"/>
              <a:buChar char="o"/>
            </a:pPr>
            <a:endParaRPr lang="en-GB" sz="2000" dirty="0"/>
          </a:p>
        </p:txBody>
      </p:sp>
      <p:sp>
        <p:nvSpPr>
          <p:cNvPr id="67589" name="Rectangle 5"/>
          <p:cNvSpPr>
            <a:spLocks noGrp="1" noChangeArrowheads="1"/>
          </p:cNvSpPr>
          <p:nvPr>
            <p:ph sz="half" idx="2"/>
          </p:nvPr>
        </p:nvSpPr>
        <p:spPr/>
        <p:txBody>
          <a:bodyPr>
            <a:normAutofit/>
          </a:bodyPr>
          <a:lstStyle/>
          <a:p>
            <a:pPr>
              <a:lnSpc>
                <a:spcPct val="90000"/>
              </a:lnSpc>
            </a:pPr>
            <a:r>
              <a:rPr lang="en-GB" sz="2400" dirty="0">
                <a:solidFill>
                  <a:schemeClr val="accent6">
                    <a:lumMod val="75000"/>
                  </a:schemeClr>
                </a:solidFill>
              </a:rPr>
              <a:t>Think before you write</a:t>
            </a:r>
          </a:p>
          <a:p>
            <a:pPr>
              <a:lnSpc>
                <a:spcPct val="90000"/>
              </a:lnSpc>
            </a:pPr>
            <a:r>
              <a:rPr lang="en-GB" sz="2400" dirty="0">
                <a:solidFill>
                  <a:schemeClr val="accent6">
                    <a:lumMod val="75000"/>
                  </a:schemeClr>
                </a:solidFill>
              </a:rPr>
              <a:t>Keep notes brief</a:t>
            </a:r>
          </a:p>
          <a:p>
            <a:pPr>
              <a:lnSpc>
                <a:spcPct val="90000"/>
              </a:lnSpc>
            </a:pPr>
            <a:r>
              <a:rPr lang="en-GB" sz="2400" dirty="0">
                <a:solidFill>
                  <a:schemeClr val="accent6">
                    <a:lumMod val="75000"/>
                  </a:schemeClr>
                </a:solidFill>
              </a:rPr>
              <a:t>Keep notes organised</a:t>
            </a:r>
          </a:p>
          <a:p>
            <a:pPr>
              <a:lnSpc>
                <a:spcPct val="90000"/>
              </a:lnSpc>
            </a:pPr>
            <a:r>
              <a:rPr lang="en-GB" sz="2400" dirty="0">
                <a:solidFill>
                  <a:schemeClr val="accent6">
                    <a:lumMod val="75000"/>
                  </a:schemeClr>
                </a:solidFill>
              </a:rPr>
              <a:t>Use your own words</a:t>
            </a:r>
          </a:p>
          <a:p>
            <a:pPr>
              <a:lnSpc>
                <a:spcPct val="90000"/>
              </a:lnSpc>
            </a:pPr>
            <a:r>
              <a:rPr lang="en-GB" sz="2400" dirty="0">
                <a:solidFill>
                  <a:schemeClr val="accent6">
                    <a:lumMod val="75000"/>
                  </a:schemeClr>
                </a:solidFill>
              </a:rPr>
              <a:t>Leave a wide margin &amp; space – to add notes later</a:t>
            </a:r>
          </a:p>
          <a:p>
            <a:pPr>
              <a:lnSpc>
                <a:spcPct val="90000"/>
              </a:lnSpc>
            </a:pPr>
            <a:endParaRPr lang="en-US" sz="25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r>
              <a:rPr lang="cy-GB" sz="3200" b="1" dirty="0"/>
              <a:t>Strategaethau Cymryd Nodiadau </a:t>
            </a:r>
            <a:br>
              <a:rPr lang="cy-GB" sz="3200" b="1" dirty="0"/>
            </a:br>
            <a:r>
              <a:rPr lang="en-GB" sz="3200" b="1" dirty="0">
                <a:solidFill>
                  <a:schemeClr val="accent6">
                    <a:lumMod val="75000"/>
                  </a:schemeClr>
                </a:solidFill>
              </a:rPr>
              <a:t>Strategies for taking notes</a:t>
            </a:r>
          </a:p>
        </p:txBody>
      </p:sp>
      <p:sp>
        <p:nvSpPr>
          <p:cNvPr id="7" name="TextBox 6"/>
          <p:cNvSpPr txBox="1"/>
          <p:nvPr/>
        </p:nvSpPr>
        <p:spPr>
          <a:xfrm>
            <a:off x="6953256" y="2214554"/>
            <a:ext cx="3000396" cy="369332"/>
          </a:xfrm>
          <a:prstGeom prst="rect">
            <a:avLst/>
          </a:prstGeom>
          <a:noFill/>
        </p:spPr>
        <p:txBody>
          <a:bodyPr wrap="square" rtlCol="0">
            <a:spAutoFit/>
          </a:bodyPr>
          <a:lstStyle/>
          <a:p>
            <a:endParaRPr lang="en-GB" dirty="0"/>
          </a:p>
        </p:txBody>
      </p:sp>
      <p:sp>
        <p:nvSpPr>
          <p:cNvPr id="2" name="Rectangle 1"/>
          <p:cNvSpPr/>
          <p:nvPr/>
        </p:nvSpPr>
        <p:spPr>
          <a:xfrm>
            <a:off x="6241662" y="2688909"/>
            <a:ext cx="4924242" cy="2793842"/>
          </a:xfrm>
          <a:prstGeom prst="rect">
            <a:avLst/>
          </a:prstGeom>
        </p:spPr>
        <p:txBody>
          <a:bodyPr wrap="square">
            <a:spAutoFit/>
          </a:bodyPr>
          <a:lstStyle/>
          <a:p>
            <a:pPr marL="342900" indent="-342900">
              <a:lnSpc>
                <a:spcPct val="150000"/>
              </a:lnSpc>
              <a:buFont typeface="Arial" panose="020B0604020202020204" pitchFamily="34" charset="0"/>
              <a:buChar char="•"/>
            </a:pPr>
            <a:r>
              <a:rPr lang="en-GB" sz="2400" b="1" u="sng" dirty="0">
                <a:solidFill>
                  <a:schemeClr val="accent6">
                    <a:lumMod val="75000"/>
                  </a:schemeClr>
                </a:solidFill>
              </a:rPr>
              <a:t>Useful Strategies</a:t>
            </a:r>
            <a:endParaRPr lang="en-GB" sz="2400" dirty="0">
              <a:solidFill>
                <a:schemeClr val="accent6">
                  <a:lumMod val="75000"/>
                </a:schemeClr>
              </a:solidFill>
            </a:endParaRPr>
          </a:p>
          <a:p>
            <a:pPr marL="342900" indent="-342900">
              <a:lnSpc>
                <a:spcPct val="150000"/>
              </a:lnSpc>
              <a:buFont typeface="Arial" panose="020B0604020202020204" pitchFamily="34" charset="0"/>
              <a:buChar char="•"/>
            </a:pPr>
            <a:r>
              <a:rPr lang="en-GB" sz="2400" dirty="0">
                <a:solidFill>
                  <a:schemeClr val="accent6">
                    <a:lumMod val="75000"/>
                  </a:schemeClr>
                </a:solidFill>
              </a:rPr>
              <a:t>Note key words and main ideas</a:t>
            </a:r>
          </a:p>
          <a:p>
            <a:pPr marL="342900" indent="-342900">
              <a:lnSpc>
                <a:spcPct val="150000"/>
              </a:lnSpc>
              <a:buFont typeface="Arial" panose="020B0604020202020204" pitchFamily="34" charset="0"/>
              <a:buChar char="•"/>
            </a:pPr>
            <a:r>
              <a:rPr lang="en-GB" sz="2400" dirty="0">
                <a:solidFill>
                  <a:schemeClr val="accent6">
                    <a:lumMod val="75000"/>
                  </a:schemeClr>
                </a:solidFill>
              </a:rPr>
              <a:t>Write phrases- not sentences</a:t>
            </a:r>
          </a:p>
          <a:p>
            <a:pPr marL="342900" indent="-342900">
              <a:lnSpc>
                <a:spcPct val="150000"/>
              </a:lnSpc>
              <a:buFont typeface="Arial" panose="020B0604020202020204" pitchFamily="34" charset="0"/>
              <a:buChar char="•"/>
            </a:pPr>
            <a:r>
              <a:rPr lang="en-GB" sz="2400" dirty="0">
                <a:solidFill>
                  <a:schemeClr val="accent6">
                    <a:lumMod val="75000"/>
                  </a:schemeClr>
                </a:solidFill>
              </a:rPr>
              <a:t>Use abbreviations</a:t>
            </a:r>
          </a:p>
          <a:p>
            <a:pPr marL="342900" indent="-342900">
              <a:lnSpc>
                <a:spcPct val="150000"/>
              </a:lnSpc>
              <a:buFont typeface="Arial" panose="020B0604020202020204" pitchFamily="34" charset="0"/>
              <a:buChar char="•"/>
            </a:pPr>
            <a:r>
              <a:rPr lang="en-GB" sz="2400" dirty="0">
                <a:solidFill>
                  <a:schemeClr val="accent6">
                    <a:lumMod val="75000"/>
                  </a:schemeClr>
                </a:solidFill>
              </a:rPr>
              <a:t>Use headings </a:t>
            </a:r>
          </a:p>
        </p:txBody>
      </p:sp>
      <p:sp>
        <p:nvSpPr>
          <p:cNvPr id="4" name="Content Placeholder 3">
            <a:extLst>
              <a:ext uri="{FF2B5EF4-FFF2-40B4-BE49-F238E27FC236}">
                <a16:creationId xmlns:a16="http://schemas.microsoft.com/office/drawing/2014/main" id="{0F955F47-28DD-F759-C33A-150785FC6ABE}"/>
              </a:ext>
            </a:extLst>
          </p:cNvPr>
          <p:cNvSpPr>
            <a:spLocks noGrp="1"/>
          </p:cNvSpPr>
          <p:nvPr>
            <p:ph sz="half" idx="1"/>
          </p:nvPr>
        </p:nvSpPr>
        <p:spPr/>
        <p:txBody>
          <a:bodyPr/>
          <a:lstStyle/>
          <a:p>
            <a:pPr marL="0" indent="0">
              <a:buNone/>
            </a:pPr>
            <a:r>
              <a:rPr lang="cy-GB" sz="2400" b="1" u="sng" dirty="0"/>
              <a:t>Strategaethau Defnyddiol</a:t>
            </a:r>
          </a:p>
          <a:p>
            <a:pPr>
              <a:spcBef>
                <a:spcPct val="50000"/>
              </a:spcBef>
            </a:pPr>
            <a:r>
              <a:rPr lang="cy-GB" sz="2400" dirty="0"/>
              <a:t>Nodwch eiriau allweddol a                                   phrif syniadau</a:t>
            </a:r>
          </a:p>
          <a:p>
            <a:pPr>
              <a:spcBef>
                <a:spcPct val="50000"/>
              </a:spcBef>
            </a:pPr>
            <a:r>
              <a:rPr lang="cy-GB" sz="2400" dirty="0"/>
              <a:t>Ysgrifennwch ymadroddion                                               nid brawddegau</a:t>
            </a:r>
          </a:p>
          <a:p>
            <a:pPr>
              <a:spcBef>
                <a:spcPct val="50000"/>
              </a:spcBef>
            </a:pPr>
            <a:r>
              <a:rPr lang="cy-GB" sz="2400" dirty="0"/>
              <a:t>Defnyddiwch dalfyriadau</a:t>
            </a:r>
          </a:p>
          <a:p>
            <a:pPr>
              <a:spcBef>
                <a:spcPct val="50000"/>
              </a:spcBef>
            </a:pPr>
            <a:r>
              <a:rPr lang="cy-GB" sz="2400" dirty="0"/>
              <a:t>Defnyddiwch benawdau</a:t>
            </a:r>
          </a:p>
          <a:p>
            <a:endParaRPr lang="en-GB" dirty="0"/>
          </a:p>
        </p:txBody>
      </p:sp>
      <p:pic>
        <p:nvPicPr>
          <p:cNvPr id="5" name="Picture 6">
            <a:extLst>
              <a:ext uri="{FF2B5EF4-FFF2-40B4-BE49-F238E27FC236}">
                <a16:creationId xmlns:a16="http://schemas.microsoft.com/office/drawing/2014/main" id="{C28D4EF4-6FC7-5A20-8AB7-8FEEC5B5C2C4}"/>
              </a:ext>
            </a:extLst>
          </p:cNvPr>
          <p:cNvPicPr>
            <a:picLocks noChangeAspect="1" noChangeArrowheads="1"/>
          </p:cNvPicPr>
          <p:nvPr/>
        </p:nvPicPr>
        <p:blipFill>
          <a:blip r:embed="rId2" cstate="print"/>
          <a:stretch>
            <a:fillRect/>
          </a:stretch>
        </p:blipFill>
        <p:spPr>
          <a:xfrm>
            <a:off x="9875319" y="-30948"/>
            <a:ext cx="2316681" cy="2822693"/>
          </a:xfrm>
          <a:prstGeom prst="rect">
            <a:avLst/>
          </a:prstGeom>
          <a:noFill/>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br>
              <a:rPr lang="en-GB" sz="3200" b="1" dirty="0"/>
            </a:br>
            <a:r>
              <a:rPr lang="cy-GB" sz="3200" b="1" dirty="0"/>
              <a:t>Strategaethau Cymryd Nodiadau</a:t>
            </a:r>
            <a:br>
              <a:rPr lang="cy-GB" sz="3200" b="1" dirty="0">
                <a:solidFill>
                  <a:schemeClr val="tx2"/>
                </a:solidFill>
              </a:rPr>
            </a:br>
            <a:r>
              <a:rPr lang="en-GB" sz="3200" b="1" dirty="0">
                <a:solidFill>
                  <a:schemeClr val="accent6">
                    <a:lumMod val="75000"/>
                  </a:schemeClr>
                </a:solidFill>
              </a:rPr>
              <a:t>Strategies for taking notes</a:t>
            </a:r>
            <a:br>
              <a:rPr lang="en-US" sz="3200" b="1" dirty="0">
                <a:solidFill>
                  <a:schemeClr val="tx2"/>
                </a:solidFill>
              </a:rPr>
            </a:br>
            <a:endParaRPr lang="en-GB" sz="3200" b="1" dirty="0"/>
          </a:p>
        </p:txBody>
      </p:sp>
      <p:sp>
        <p:nvSpPr>
          <p:cNvPr id="71684" name="Rectangle 4"/>
          <p:cNvSpPr>
            <a:spLocks noGrp="1" noChangeArrowheads="1"/>
          </p:cNvSpPr>
          <p:nvPr>
            <p:ph sz="half" idx="1"/>
          </p:nvPr>
        </p:nvSpPr>
        <p:spPr/>
        <p:txBody>
          <a:bodyPr>
            <a:normAutofit/>
          </a:bodyPr>
          <a:lstStyle/>
          <a:p>
            <a:pPr>
              <a:lnSpc>
                <a:spcPct val="90000"/>
              </a:lnSpc>
            </a:pPr>
            <a:r>
              <a:rPr lang="cy-GB" sz="2000" dirty="0"/>
              <a:t>Rhifwch y pwyntiau</a:t>
            </a:r>
          </a:p>
          <a:p>
            <a:pPr>
              <a:lnSpc>
                <a:spcPct val="90000"/>
              </a:lnSpc>
            </a:pPr>
            <a:r>
              <a:rPr lang="cy-GB" sz="2000" dirty="0"/>
              <a:t>Gwnewch y dudalen yn gofiadwy – gyda lliw, darluniau ac ati</a:t>
            </a:r>
          </a:p>
          <a:p>
            <a:pPr>
              <a:lnSpc>
                <a:spcPct val="90000"/>
              </a:lnSpc>
            </a:pPr>
            <a:r>
              <a:rPr lang="cy-GB" sz="2000" dirty="0"/>
              <a:t>Cysylltwch bwyntiau – gan ddefnyddio saethau, llinellau </a:t>
            </a:r>
            <a:r>
              <a:rPr lang="cy-GB" sz="2000" noProof="1"/>
              <a:t>dotiog</a:t>
            </a:r>
            <a:r>
              <a:rPr lang="cy-GB" sz="2000" dirty="0"/>
              <a:t>, lliw, rhifau, blychau</a:t>
            </a:r>
          </a:p>
          <a:p>
            <a:pPr>
              <a:lnSpc>
                <a:spcPct val="90000"/>
              </a:lnSpc>
            </a:pPr>
            <a:r>
              <a:rPr lang="cy-GB" sz="2000" dirty="0"/>
              <a:t>Nodwch ffynonellau gwybodaeth yn fanwl</a:t>
            </a:r>
          </a:p>
          <a:p>
            <a:pPr>
              <a:lnSpc>
                <a:spcPct val="90000"/>
              </a:lnSpc>
            </a:pPr>
            <a:r>
              <a:rPr lang="cy-GB" sz="2000" dirty="0"/>
              <a:t>Ysgrifennwch ddyfyniadau mewn lliw gwahanol</a:t>
            </a:r>
            <a:endParaRPr lang="en-US" sz="2000" dirty="0"/>
          </a:p>
          <a:p>
            <a:pPr>
              <a:lnSpc>
                <a:spcPct val="90000"/>
              </a:lnSpc>
            </a:pPr>
            <a:endParaRPr lang="en-GB" sz="1800" dirty="0"/>
          </a:p>
          <a:p>
            <a:pPr>
              <a:lnSpc>
                <a:spcPct val="90000"/>
              </a:lnSpc>
            </a:pPr>
            <a:endParaRPr lang="en-GB" sz="1800" dirty="0"/>
          </a:p>
        </p:txBody>
      </p:sp>
      <p:sp>
        <p:nvSpPr>
          <p:cNvPr id="71685" name="Rectangle 5"/>
          <p:cNvSpPr>
            <a:spLocks noGrp="1" noChangeArrowheads="1"/>
          </p:cNvSpPr>
          <p:nvPr>
            <p:ph sz="half" idx="2"/>
          </p:nvPr>
        </p:nvSpPr>
        <p:spPr/>
        <p:txBody>
          <a:bodyPr>
            <a:normAutofit/>
          </a:bodyPr>
          <a:lstStyle/>
          <a:p>
            <a:pPr>
              <a:lnSpc>
                <a:spcPct val="90000"/>
              </a:lnSpc>
            </a:pPr>
            <a:r>
              <a:rPr lang="en-GB" sz="2000" dirty="0">
                <a:solidFill>
                  <a:schemeClr val="accent6">
                    <a:lumMod val="75000"/>
                  </a:schemeClr>
                </a:solidFill>
              </a:rPr>
              <a:t>Number Points</a:t>
            </a:r>
          </a:p>
          <a:p>
            <a:pPr>
              <a:lnSpc>
                <a:spcPct val="90000"/>
              </a:lnSpc>
            </a:pPr>
            <a:r>
              <a:rPr lang="en-GB" sz="2000" dirty="0">
                <a:solidFill>
                  <a:schemeClr val="accent6">
                    <a:lumMod val="75000"/>
                  </a:schemeClr>
                </a:solidFill>
              </a:rPr>
              <a:t>Make the page memorable – with colour, illustrations and so on</a:t>
            </a:r>
          </a:p>
          <a:p>
            <a:pPr>
              <a:lnSpc>
                <a:spcPct val="90000"/>
              </a:lnSpc>
            </a:pPr>
            <a:r>
              <a:rPr lang="en-GB" sz="2000" dirty="0">
                <a:solidFill>
                  <a:schemeClr val="accent6">
                    <a:lumMod val="75000"/>
                  </a:schemeClr>
                </a:solidFill>
              </a:rPr>
              <a:t>Link up points – using arrows, dotted lines, colour, numbers, boxes</a:t>
            </a:r>
          </a:p>
          <a:p>
            <a:pPr>
              <a:lnSpc>
                <a:spcPct val="90000"/>
              </a:lnSpc>
            </a:pPr>
            <a:r>
              <a:rPr lang="en-GB" sz="2000" dirty="0">
                <a:solidFill>
                  <a:schemeClr val="accent6">
                    <a:lumMod val="75000"/>
                  </a:schemeClr>
                </a:solidFill>
              </a:rPr>
              <a:t>Note sources of info exactly</a:t>
            </a:r>
          </a:p>
          <a:p>
            <a:pPr>
              <a:lnSpc>
                <a:spcPct val="90000"/>
              </a:lnSpc>
            </a:pPr>
            <a:r>
              <a:rPr lang="en-GB" sz="2000" dirty="0">
                <a:solidFill>
                  <a:schemeClr val="accent6">
                    <a:lumMod val="75000"/>
                  </a:schemeClr>
                </a:solidFill>
              </a:rPr>
              <a:t>Write Quotations in a different colour</a:t>
            </a:r>
            <a:endParaRPr lang="en-US" sz="2000" dirty="0">
              <a:solidFill>
                <a:schemeClr val="accent6">
                  <a:lumMod val="75000"/>
                </a:schemeClr>
              </a:solidFill>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normAutofit fontScale="90000"/>
          </a:bodyPr>
          <a:lstStyle/>
          <a:p>
            <a:br>
              <a:rPr lang="en-GB" sz="3200" b="1" dirty="0"/>
            </a:br>
            <a:r>
              <a:rPr lang="cy-GB" sz="3600" b="1" dirty="0"/>
              <a:t>Strategaethau Cymryd Nodiadau</a:t>
            </a:r>
            <a:br>
              <a:rPr lang="cy-GB" sz="3600" b="1" dirty="0">
                <a:solidFill>
                  <a:schemeClr val="tx2"/>
                </a:solidFill>
              </a:rPr>
            </a:br>
            <a:r>
              <a:rPr lang="en-GB" sz="3600" b="1" dirty="0">
                <a:solidFill>
                  <a:schemeClr val="accent6">
                    <a:lumMod val="75000"/>
                  </a:schemeClr>
                </a:solidFill>
              </a:rPr>
              <a:t>Strategies for taking notes</a:t>
            </a:r>
            <a:br>
              <a:rPr lang="en-US" sz="3200" b="1" dirty="0">
                <a:solidFill>
                  <a:schemeClr val="tx2"/>
                </a:solidFill>
              </a:rPr>
            </a:br>
            <a:endParaRPr lang="en-GB" sz="3200" b="1" dirty="0"/>
          </a:p>
        </p:txBody>
      </p:sp>
      <p:sp>
        <p:nvSpPr>
          <p:cNvPr id="74756" name="Rectangle 4"/>
          <p:cNvSpPr>
            <a:spLocks noGrp="1" noChangeArrowheads="1"/>
          </p:cNvSpPr>
          <p:nvPr>
            <p:ph sz="half" idx="1"/>
          </p:nvPr>
        </p:nvSpPr>
        <p:spPr>
          <a:xfrm>
            <a:off x="838200" y="2141537"/>
            <a:ext cx="5181600" cy="4351338"/>
          </a:xfrm>
        </p:spPr>
        <p:txBody>
          <a:bodyPr/>
          <a:lstStyle/>
          <a:p>
            <a:pPr>
              <a:spcBef>
                <a:spcPct val="50000"/>
              </a:spcBef>
            </a:pPr>
            <a:r>
              <a:rPr lang="cy-GB" dirty="0"/>
              <a:t>Tasg Unigol</a:t>
            </a:r>
          </a:p>
          <a:p>
            <a:pPr lvl="1">
              <a:spcBef>
                <a:spcPct val="50000"/>
              </a:spcBef>
            </a:pPr>
            <a:r>
              <a:rPr lang="cy-GB" dirty="0"/>
              <a:t>Darllenwch y ddogfen a gwnewch nodiadau bras.</a:t>
            </a:r>
          </a:p>
          <a:p>
            <a:pPr marL="0" indent="0">
              <a:buNone/>
            </a:pPr>
            <a:endParaRPr lang="en-GB" sz="2500" dirty="0"/>
          </a:p>
        </p:txBody>
      </p:sp>
      <p:sp>
        <p:nvSpPr>
          <p:cNvPr id="74757" name="Rectangle 5"/>
          <p:cNvSpPr>
            <a:spLocks noGrp="1" noChangeArrowheads="1"/>
          </p:cNvSpPr>
          <p:nvPr>
            <p:ph sz="half" idx="2"/>
          </p:nvPr>
        </p:nvSpPr>
        <p:spPr>
          <a:xfrm>
            <a:off x="6096000" y="2141537"/>
            <a:ext cx="5181600" cy="4351338"/>
          </a:xfrm>
        </p:spPr>
        <p:txBody>
          <a:bodyPr/>
          <a:lstStyle/>
          <a:p>
            <a:r>
              <a:rPr lang="en-GB" dirty="0">
                <a:solidFill>
                  <a:schemeClr val="accent6">
                    <a:lumMod val="75000"/>
                  </a:schemeClr>
                </a:solidFill>
              </a:rPr>
              <a:t>Individual Task</a:t>
            </a:r>
          </a:p>
          <a:p>
            <a:pPr lvl="1"/>
            <a:r>
              <a:rPr lang="en-GB" dirty="0">
                <a:solidFill>
                  <a:schemeClr val="accent6">
                    <a:lumMod val="75000"/>
                  </a:schemeClr>
                </a:solidFill>
              </a:rPr>
              <a:t>Read document and make some outline notes.</a:t>
            </a:r>
          </a:p>
          <a:p>
            <a:endParaRPr lang="en-US" sz="25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0E7901-B351-9628-EE32-A8AB69277C39}"/>
              </a:ext>
            </a:extLst>
          </p:cNvPr>
          <p:cNvSpPr>
            <a:spLocks noGrp="1"/>
          </p:cNvSpPr>
          <p:nvPr>
            <p:ph type="subTitle" idx="1"/>
          </p:nvPr>
        </p:nvSpPr>
        <p:spPr>
          <a:xfrm>
            <a:off x="1524000" y="2079932"/>
            <a:ext cx="9144000" cy="1655762"/>
          </a:xfrm>
        </p:spPr>
        <p:txBody>
          <a:bodyPr>
            <a:normAutofit lnSpcReduction="10000"/>
          </a:bodyPr>
          <a:lstStyle/>
          <a:p>
            <a:r>
              <a:rPr lang="en-GB" sz="3600" b="1" dirty="0" err="1"/>
              <a:t>Unrhyw</a:t>
            </a:r>
            <a:r>
              <a:rPr lang="en-GB" sz="3600" b="1" dirty="0"/>
              <a:t> </a:t>
            </a:r>
            <a:r>
              <a:rPr lang="en-GB" sz="3600" b="1" dirty="0" err="1"/>
              <a:t>Gwestiynau</a:t>
            </a:r>
            <a:r>
              <a:rPr lang="en-GB" sz="3600" b="1" dirty="0"/>
              <a:t>?</a:t>
            </a:r>
          </a:p>
          <a:p>
            <a:r>
              <a:rPr lang="en-GB" sz="3600" b="1" dirty="0">
                <a:solidFill>
                  <a:schemeClr val="accent6">
                    <a:lumMod val="75000"/>
                  </a:schemeClr>
                </a:solidFill>
              </a:rPr>
              <a:t>Any Questions?</a:t>
            </a:r>
          </a:p>
          <a:p>
            <a:r>
              <a:rPr lang="en-GB" dirty="0"/>
              <a:t>		</a:t>
            </a:r>
          </a:p>
        </p:txBody>
      </p:sp>
    </p:spTree>
    <p:extLst>
      <p:ext uri="{BB962C8B-B14F-4D97-AF65-F5344CB8AC3E}">
        <p14:creationId xmlns:p14="http://schemas.microsoft.com/office/powerpoint/2010/main" val="3919427960"/>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61E720F-F05D-4536-9C34-0CFCED65D3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3915</Words>
  <Application>Microsoft Office PowerPoint</Application>
  <PresentationFormat>Widescreen</PresentationFormat>
  <Paragraphs>463</Paragraphs>
  <Slides>52</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Century Gothic</vt:lpstr>
      <vt:lpstr>Courier New</vt:lpstr>
      <vt:lpstr>Euphemia</vt:lpstr>
      <vt:lpstr>Wingdings</vt:lpstr>
      <vt:lpstr>Office Theme</vt:lpstr>
      <vt:lpstr>ECGE4003Q  Sgiliau Astudio Academaidd i Fyfyrwyr  Academic Study Skills for Students  09/11/23 Darren O’Connor </vt:lpstr>
      <vt:lpstr>Darlith 1  Lecture 1 </vt:lpstr>
      <vt:lpstr>Amcanion Aims </vt:lpstr>
      <vt:lpstr>Deilliannau Dysgu Learning Outcomes </vt:lpstr>
      <vt:lpstr> Deilliannau Dysgu Learning Outcomes </vt:lpstr>
      <vt:lpstr>Cynnwys Content</vt:lpstr>
      <vt:lpstr>Cynnwys Content</vt:lpstr>
      <vt:lpstr>Cynnwys Content</vt:lpstr>
      <vt:lpstr>Cynnwys Content</vt:lpstr>
      <vt:lpstr>  Asesu  Assessment</vt:lpstr>
      <vt:lpstr>Aseiniad ysgrifenedig  Written Assignment</vt:lpstr>
      <vt:lpstr>The portfolio of activities will include the following:</vt:lpstr>
      <vt:lpstr>Cyflwyniad seminar – 10 munud Individual Seminar Presentation – 10 mins </vt:lpstr>
      <vt:lpstr>Gweithgaredd Grŵp  Group Activity</vt:lpstr>
      <vt:lpstr> Gweithgaredd Grŵp Group Activity</vt:lpstr>
      <vt:lpstr>Essay Writing Stages Camau Ysgrifennu Traethawd</vt:lpstr>
      <vt:lpstr> Cymorth Darllen  Reading Tips</vt:lpstr>
      <vt:lpstr>PowerPoint Presentation</vt:lpstr>
      <vt:lpstr>Cymorth Darllen  Reading Tips</vt:lpstr>
      <vt:lpstr>Dewiswch bethau dibynadwy Select by reliability </vt:lpstr>
      <vt:lpstr>Dewiswch bethau dibynadwy Select by reliability  </vt:lpstr>
      <vt:lpstr> Dewiswch faint o wybodaeth   Select by amount</vt:lpstr>
      <vt:lpstr> Dewiswch faint o wybodaeth   Select by amount</vt:lpstr>
      <vt:lpstr>Darllen  Reading </vt:lpstr>
      <vt:lpstr> Darllen i gael Pleser   Reading for Pleasure</vt:lpstr>
      <vt:lpstr> Darllen i Ganfod Ystyr  Reading for Meaning </vt:lpstr>
      <vt:lpstr> Ble mae dod o hyd i wybodaeth?  Where can I find information?</vt:lpstr>
      <vt:lpstr>Sut i Gael Gafael Mewn Gwybodaeth How to find Information </vt:lpstr>
      <vt:lpstr>Strategaethau Darllen   Reading Strategies</vt:lpstr>
      <vt:lpstr>Enghraifft: Darllen nofel   Example: Reading a novel </vt:lpstr>
      <vt:lpstr> Enghraifft: Darllen hysbysebion swyddi  Example: Reading a newspaper job advertisement </vt:lpstr>
      <vt:lpstr>Strategaethau Darllen: Bwrw Golwg dros Ddarn o Destun   Reading Strategies: Over-viewing a Passage</vt:lpstr>
      <vt:lpstr>Ar ôl Bwrw Golwg dros Ddarn: Beth dylech chi’i wybod?  After Over-viewing a Passage: What should you know? </vt:lpstr>
      <vt:lpstr>Darllenwch yr Enghraifft (llungopi)  Read the Example (photocopy)</vt:lpstr>
      <vt:lpstr> Beth mae’r Teitl yn ei Ddweud wrthym?  What does the Title Tell Us? </vt:lpstr>
      <vt:lpstr> Nawr darllenwch y darn  Now read the passage  </vt:lpstr>
      <vt:lpstr> Brawddeg i Grynhoi Sentence Summary </vt:lpstr>
      <vt:lpstr> Brawddeg i Grynhoi Sentence Summary</vt:lpstr>
      <vt:lpstr> Brawddeg i Grynhoi Sentence Summary </vt:lpstr>
      <vt:lpstr> Brawddeg i Grynhoi Sentence Summary </vt:lpstr>
      <vt:lpstr>Trefn Darn Organisation of a Passage </vt:lpstr>
      <vt:lpstr>Trefn Darn Organisation of a Passage</vt:lpstr>
      <vt:lpstr>Gweithgaredd Grŵp Group Activity </vt:lpstr>
      <vt:lpstr> Pam Cymryd Nodiadau Why Take Notes </vt:lpstr>
      <vt:lpstr>Pam Cymryd Nodiadau Why Take Notes </vt:lpstr>
      <vt:lpstr>Pam Cymryd Nodiadau Why Take Notes </vt:lpstr>
      <vt:lpstr>Pam Cymryd Nodiadau Why Take Notes</vt:lpstr>
      <vt:lpstr>Strategaethau Cymryd Nodiadau Strategies for taking notes </vt:lpstr>
      <vt:lpstr>Strategaethau Cymryd Nodiadau  Strategies for taking notes</vt:lpstr>
      <vt:lpstr> Strategaethau Cymryd Nodiadau Strategies for taking notes </vt:lpstr>
      <vt:lpstr> Strategaethau Cymryd Nodiadau Strategies for taking notes </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2023-11-08T18:52:59Z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