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5"/>
  </p:notesMasterIdLst>
  <p:sldIdLst>
    <p:sldId id="257" r:id="rId3"/>
    <p:sldId id="256" r:id="rId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1212" autoAdjust="0"/>
    <p:restoredTop sz="94660"/>
  </p:normalViewPr>
  <p:slideViewPr>
    <p:cSldViewPr snapToGrid="0">
      <p:cViewPr>
        <p:scale>
          <a:sx n="98" d="100"/>
          <a:sy n="98" d="100"/>
        </p:scale>
        <p:origin x="-408" y="-89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1.xml"/><Relationship Id="rId7" Type="http://schemas.openxmlformats.org/officeDocument/2006/relationships/viewProps" Target="viewProps.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notesMaster" Target="notesMasters/notesMaster1.xml"/><Relationship Id="rId4" Type="http://schemas.openxmlformats.org/officeDocument/2006/relationships/slide" Target="slides/slide2.xml"/><Relationship Id="rId9"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DED581B-AD0E-41F4-BAD9-2FC13951D0B4}" type="datetimeFigureOut">
              <a:rPr lang="en-GB" smtClean="0"/>
              <a:t>28/09/2026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2E9A433-33C9-43BF-BF6F-8EB4FB0334C0}" type="slidenum">
              <a:rPr lang="en-GB" smtClean="0"/>
              <a:t>‹#›</a:t>
            </a:fld>
            <a:endParaRPr lang="en-GB"/>
          </a:p>
        </p:txBody>
      </p:sp>
    </p:spTree>
    <p:extLst>
      <p:ext uri="{BB962C8B-B14F-4D97-AF65-F5344CB8AC3E}">
        <p14:creationId xmlns:p14="http://schemas.microsoft.com/office/powerpoint/2010/main" val="17263964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Calibri"/>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2</a:t>
            </a:fld>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57706D-CCB9-61D1-B490-28DAB11EA5B1}"/>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F3188DC1-2F56-415F-5562-D60BD1EB4B9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922EFF61-CEB2-B554-89A5-54A3CCCC7EF5}"/>
              </a:ext>
            </a:extLst>
          </p:cNvPr>
          <p:cNvSpPr>
            <a:spLocks noGrp="1"/>
          </p:cNvSpPr>
          <p:nvPr>
            <p:ph type="dt" sz="half" idx="10"/>
          </p:nvPr>
        </p:nvSpPr>
        <p:spPr/>
        <p:txBody>
          <a:bodyPr/>
          <a:lstStyle/>
          <a:p>
            <a:fld id="{B716D520-AE57-4715-B668-84BA0AB60BA6}" type="datetimeFigureOut">
              <a:rPr lang="en-GB" smtClean="0"/>
              <a:t>28/09/2026</a:t>
            </a:fld>
            <a:endParaRPr lang="en-GB"/>
          </a:p>
        </p:txBody>
      </p:sp>
      <p:sp>
        <p:nvSpPr>
          <p:cNvPr id="5" name="Footer Placeholder 4">
            <a:extLst>
              <a:ext uri="{FF2B5EF4-FFF2-40B4-BE49-F238E27FC236}">
                <a16:creationId xmlns:a16="http://schemas.microsoft.com/office/drawing/2014/main" id="{C7230E9D-4AB7-AEC0-E8EE-123DBCD0F7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26F03DF-46CB-31F8-5E6B-4BC7E485EEAE}"/>
              </a:ext>
            </a:extLst>
          </p:cNvPr>
          <p:cNvSpPr>
            <a:spLocks noGrp="1"/>
          </p:cNvSpPr>
          <p:nvPr>
            <p:ph type="sldNum" sz="quarter" idx="12"/>
          </p:nvPr>
        </p:nvSpPr>
        <p:spPr/>
        <p:txBody>
          <a:bodyPr/>
          <a:lstStyle/>
          <a:p>
            <a:fld id="{6597D3C6-B6D2-49EA-A271-E0F0570BEEA5}" type="slidenum">
              <a:rPr lang="en-GB" smtClean="0"/>
              <a:t>‹#›</a:t>
            </a:fld>
            <a:endParaRPr lang="en-GB"/>
          </a:p>
        </p:txBody>
      </p:sp>
    </p:spTree>
    <p:extLst>
      <p:ext uri="{BB962C8B-B14F-4D97-AF65-F5344CB8AC3E}">
        <p14:creationId xmlns:p14="http://schemas.microsoft.com/office/powerpoint/2010/main" val="9813302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31B136-9FFA-52FA-DE66-C221EA302D64}"/>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28EC3B0B-D393-AF5B-2063-9F115F78E74D}"/>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2108523-B449-A272-74D7-E6DE5C5164B3}"/>
              </a:ext>
            </a:extLst>
          </p:cNvPr>
          <p:cNvSpPr>
            <a:spLocks noGrp="1"/>
          </p:cNvSpPr>
          <p:nvPr>
            <p:ph type="dt" sz="half" idx="10"/>
          </p:nvPr>
        </p:nvSpPr>
        <p:spPr/>
        <p:txBody>
          <a:bodyPr/>
          <a:lstStyle/>
          <a:p>
            <a:fld id="{B716D520-AE57-4715-B668-84BA0AB60BA6}" type="datetimeFigureOut">
              <a:rPr lang="en-GB" smtClean="0"/>
              <a:t>28/09/2026</a:t>
            </a:fld>
            <a:endParaRPr lang="en-GB"/>
          </a:p>
        </p:txBody>
      </p:sp>
      <p:sp>
        <p:nvSpPr>
          <p:cNvPr id="5" name="Footer Placeholder 4">
            <a:extLst>
              <a:ext uri="{FF2B5EF4-FFF2-40B4-BE49-F238E27FC236}">
                <a16:creationId xmlns:a16="http://schemas.microsoft.com/office/drawing/2014/main" id="{11940FBB-8EF6-955D-C7D1-162C2221E45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541579B-5B7A-DA21-74B8-5000D6B7CDD7}"/>
              </a:ext>
            </a:extLst>
          </p:cNvPr>
          <p:cNvSpPr>
            <a:spLocks noGrp="1"/>
          </p:cNvSpPr>
          <p:nvPr>
            <p:ph type="sldNum" sz="quarter" idx="12"/>
          </p:nvPr>
        </p:nvSpPr>
        <p:spPr/>
        <p:txBody>
          <a:bodyPr/>
          <a:lstStyle/>
          <a:p>
            <a:fld id="{6597D3C6-B6D2-49EA-A271-E0F0570BEEA5}" type="slidenum">
              <a:rPr lang="en-GB" smtClean="0"/>
              <a:t>‹#›</a:t>
            </a:fld>
            <a:endParaRPr lang="en-GB"/>
          </a:p>
        </p:txBody>
      </p:sp>
    </p:spTree>
    <p:extLst>
      <p:ext uri="{BB962C8B-B14F-4D97-AF65-F5344CB8AC3E}">
        <p14:creationId xmlns:p14="http://schemas.microsoft.com/office/powerpoint/2010/main" val="30800387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F1CCCB-739D-4BD5-1703-077CC834EC35}"/>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BDBA0304-4B5F-6D2B-AD34-6DEFDDAAB5E1}"/>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B87683DB-48BF-5CAA-A948-20243AC07452}"/>
              </a:ext>
            </a:extLst>
          </p:cNvPr>
          <p:cNvSpPr>
            <a:spLocks noGrp="1"/>
          </p:cNvSpPr>
          <p:nvPr>
            <p:ph type="dt" sz="half" idx="10"/>
          </p:nvPr>
        </p:nvSpPr>
        <p:spPr/>
        <p:txBody>
          <a:bodyPr/>
          <a:lstStyle/>
          <a:p>
            <a:fld id="{B716D520-AE57-4715-B668-84BA0AB60BA6}" type="datetimeFigureOut">
              <a:rPr lang="en-GB" smtClean="0"/>
              <a:t>28/09/2026</a:t>
            </a:fld>
            <a:endParaRPr lang="en-GB"/>
          </a:p>
        </p:txBody>
      </p:sp>
      <p:sp>
        <p:nvSpPr>
          <p:cNvPr id="5" name="Footer Placeholder 4">
            <a:extLst>
              <a:ext uri="{FF2B5EF4-FFF2-40B4-BE49-F238E27FC236}">
                <a16:creationId xmlns:a16="http://schemas.microsoft.com/office/drawing/2014/main" id="{A16ECCC4-F5EF-EEC1-300B-BDE512DD45B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58DCECE-E7B8-8367-FD49-F1F3E9F1AF68}"/>
              </a:ext>
            </a:extLst>
          </p:cNvPr>
          <p:cNvSpPr>
            <a:spLocks noGrp="1"/>
          </p:cNvSpPr>
          <p:nvPr>
            <p:ph type="sldNum" sz="quarter" idx="12"/>
          </p:nvPr>
        </p:nvSpPr>
        <p:spPr/>
        <p:txBody>
          <a:bodyPr/>
          <a:lstStyle/>
          <a:p>
            <a:fld id="{6597D3C6-B6D2-49EA-A271-E0F0570BEEA5}" type="slidenum">
              <a:rPr lang="en-GB" smtClean="0"/>
              <a:t>‹#›</a:t>
            </a:fld>
            <a:endParaRPr lang="en-GB"/>
          </a:p>
        </p:txBody>
      </p:sp>
    </p:spTree>
    <p:extLst>
      <p:ext uri="{BB962C8B-B14F-4D97-AF65-F5344CB8AC3E}">
        <p14:creationId xmlns:p14="http://schemas.microsoft.com/office/powerpoint/2010/main" val="5112474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1D70E1-3B1D-9DC7-B2D6-FBAB4B2B2146}"/>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35C91410-CEBB-A3BA-298E-EEFD624C8D93}"/>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9EB802A2-69C1-F89A-5E5D-4B49F4D95392}"/>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1B5763B4-BE0D-B5A8-3761-0C20F6454630}"/>
              </a:ext>
            </a:extLst>
          </p:cNvPr>
          <p:cNvSpPr>
            <a:spLocks noGrp="1"/>
          </p:cNvSpPr>
          <p:nvPr>
            <p:ph type="dt" sz="half" idx="10"/>
          </p:nvPr>
        </p:nvSpPr>
        <p:spPr/>
        <p:txBody>
          <a:bodyPr/>
          <a:lstStyle/>
          <a:p>
            <a:fld id="{B716D520-AE57-4715-B668-84BA0AB60BA6}" type="datetimeFigureOut">
              <a:rPr lang="en-GB" smtClean="0"/>
              <a:t>28/09/2026</a:t>
            </a:fld>
            <a:endParaRPr lang="en-GB"/>
          </a:p>
        </p:txBody>
      </p:sp>
      <p:sp>
        <p:nvSpPr>
          <p:cNvPr id="6" name="Footer Placeholder 5">
            <a:extLst>
              <a:ext uri="{FF2B5EF4-FFF2-40B4-BE49-F238E27FC236}">
                <a16:creationId xmlns:a16="http://schemas.microsoft.com/office/drawing/2014/main" id="{30A00041-5CAA-7EE7-5062-574B3D4CDF3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8D8C7FE-23AA-CC8E-3EC7-955CE6953395}"/>
              </a:ext>
            </a:extLst>
          </p:cNvPr>
          <p:cNvSpPr>
            <a:spLocks noGrp="1"/>
          </p:cNvSpPr>
          <p:nvPr>
            <p:ph type="sldNum" sz="quarter" idx="12"/>
          </p:nvPr>
        </p:nvSpPr>
        <p:spPr/>
        <p:txBody>
          <a:bodyPr/>
          <a:lstStyle/>
          <a:p>
            <a:fld id="{6597D3C6-B6D2-49EA-A271-E0F0570BEEA5}" type="slidenum">
              <a:rPr lang="en-GB" smtClean="0"/>
              <a:t>‹#›</a:t>
            </a:fld>
            <a:endParaRPr lang="en-GB"/>
          </a:p>
        </p:txBody>
      </p:sp>
    </p:spTree>
    <p:extLst>
      <p:ext uri="{BB962C8B-B14F-4D97-AF65-F5344CB8AC3E}">
        <p14:creationId xmlns:p14="http://schemas.microsoft.com/office/powerpoint/2010/main" val="20835017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8CF31D-F595-B754-D2E9-579D7E25D4FB}"/>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991168E0-C3D9-D2C8-E39E-B87B0A0DEDD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4D3B2FD-A3B8-8481-44C7-3FE9EEFE40CC}"/>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09E2B25E-C031-361A-CDD2-9D45CAAD234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DD35C469-19A0-72C4-20CA-76FD9C3D2EDB}"/>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835FBE41-54F0-3F47-8F33-DB9F420D33D9}"/>
              </a:ext>
            </a:extLst>
          </p:cNvPr>
          <p:cNvSpPr>
            <a:spLocks noGrp="1"/>
          </p:cNvSpPr>
          <p:nvPr>
            <p:ph type="dt" sz="half" idx="10"/>
          </p:nvPr>
        </p:nvSpPr>
        <p:spPr/>
        <p:txBody>
          <a:bodyPr/>
          <a:lstStyle/>
          <a:p>
            <a:fld id="{B716D520-AE57-4715-B668-84BA0AB60BA6}" type="datetimeFigureOut">
              <a:rPr lang="en-GB" smtClean="0"/>
              <a:t>28/09/2026</a:t>
            </a:fld>
            <a:endParaRPr lang="en-GB"/>
          </a:p>
        </p:txBody>
      </p:sp>
      <p:sp>
        <p:nvSpPr>
          <p:cNvPr id="8" name="Footer Placeholder 7">
            <a:extLst>
              <a:ext uri="{FF2B5EF4-FFF2-40B4-BE49-F238E27FC236}">
                <a16:creationId xmlns:a16="http://schemas.microsoft.com/office/drawing/2014/main" id="{3FC1EA9E-983F-09A5-639B-4E7C6B6E48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C42997D-2482-B616-3776-4D6131903960}"/>
              </a:ext>
            </a:extLst>
          </p:cNvPr>
          <p:cNvSpPr>
            <a:spLocks noGrp="1"/>
          </p:cNvSpPr>
          <p:nvPr>
            <p:ph type="sldNum" sz="quarter" idx="12"/>
          </p:nvPr>
        </p:nvSpPr>
        <p:spPr/>
        <p:txBody>
          <a:bodyPr/>
          <a:lstStyle/>
          <a:p>
            <a:fld id="{6597D3C6-B6D2-49EA-A271-E0F0570BEEA5}" type="slidenum">
              <a:rPr lang="en-GB" smtClean="0"/>
              <a:t>‹#›</a:t>
            </a:fld>
            <a:endParaRPr lang="en-GB"/>
          </a:p>
        </p:txBody>
      </p:sp>
    </p:spTree>
    <p:extLst>
      <p:ext uri="{BB962C8B-B14F-4D97-AF65-F5344CB8AC3E}">
        <p14:creationId xmlns:p14="http://schemas.microsoft.com/office/powerpoint/2010/main" val="19355445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6B8460-4B9A-30B5-DF37-9B1D3FF5D77D}"/>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BB748AE4-6D3E-D00D-31FC-3ADE8E9048C5}"/>
              </a:ext>
            </a:extLst>
          </p:cNvPr>
          <p:cNvSpPr>
            <a:spLocks noGrp="1"/>
          </p:cNvSpPr>
          <p:nvPr>
            <p:ph type="dt" sz="half" idx="10"/>
          </p:nvPr>
        </p:nvSpPr>
        <p:spPr/>
        <p:txBody>
          <a:bodyPr/>
          <a:lstStyle/>
          <a:p>
            <a:fld id="{B716D520-AE57-4715-B668-84BA0AB60BA6}" type="datetimeFigureOut">
              <a:rPr lang="en-GB" smtClean="0"/>
              <a:t>28/09/2026</a:t>
            </a:fld>
            <a:endParaRPr lang="en-GB"/>
          </a:p>
        </p:txBody>
      </p:sp>
      <p:sp>
        <p:nvSpPr>
          <p:cNvPr id="4" name="Footer Placeholder 3">
            <a:extLst>
              <a:ext uri="{FF2B5EF4-FFF2-40B4-BE49-F238E27FC236}">
                <a16:creationId xmlns:a16="http://schemas.microsoft.com/office/drawing/2014/main" id="{DDA39C5E-2E15-8551-128B-2F6FC575F91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C111A84-FE3A-E013-1EC1-68DA22AB113D}"/>
              </a:ext>
            </a:extLst>
          </p:cNvPr>
          <p:cNvSpPr>
            <a:spLocks noGrp="1"/>
          </p:cNvSpPr>
          <p:nvPr>
            <p:ph type="sldNum" sz="quarter" idx="12"/>
          </p:nvPr>
        </p:nvSpPr>
        <p:spPr/>
        <p:txBody>
          <a:bodyPr/>
          <a:lstStyle/>
          <a:p>
            <a:fld id="{6597D3C6-B6D2-49EA-A271-E0F0570BEEA5}" type="slidenum">
              <a:rPr lang="en-GB" smtClean="0"/>
              <a:t>‹#›</a:t>
            </a:fld>
            <a:endParaRPr lang="en-GB"/>
          </a:p>
        </p:txBody>
      </p:sp>
    </p:spTree>
    <p:extLst>
      <p:ext uri="{BB962C8B-B14F-4D97-AF65-F5344CB8AC3E}">
        <p14:creationId xmlns:p14="http://schemas.microsoft.com/office/powerpoint/2010/main" val="25437022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791FA75-3D10-7882-8464-368F01B874FA}"/>
              </a:ext>
            </a:extLst>
          </p:cNvPr>
          <p:cNvSpPr>
            <a:spLocks noGrp="1"/>
          </p:cNvSpPr>
          <p:nvPr>
            <p:ph type="dt" sz="half" idx="10"/>
          </p:nvPr>
        </p:nvSpPr>
        <p:spPr/>
        <p:txBody>
          <a:bodyPr/>
          <a:lstStyle/>
          <a:p>
            <a:fld id="{B716D520-AE57-4715-B668-84BA0AB60BA6}" type="datetimeFigureOut">
              <a:rPr lang="en-GB" smtClean="0"/>
              <a:t>28/09/2026</a:t>
            </a:fld>
            <a:endParaRPr lang="en-GB"/>
          </a:p>
        </p:txBody>
      </p:sp>
      <p:sp>
        <p:nvSpPr>
          <p:cNvPr id="3" name="Footer Placeholder 2">
            <a:extLst>
              <a:ext uri="{FF2B5EF4-FFF2-40B4-BE49-F238E27FC236}">
                <a16:creationId xmlns:a16="http://schemas.microsoft.com/office/drawing/2014/main" id="{6A4804B3-25C9-D031-A619-AC8434554ED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ECE862C-A50E-5CFC-F942-AD511C9770F7}"/>
              </a:ext>
            </a:extLst>
          </p:cNvPr>
          <p:cNvSpPr>
            <a:spLocks noGrp="1"/>
          </p:cNvSpPr>
          <p:nvPr>
            <p:ph type="sldNum" sz="quarter" idx="12"/>
          </p:nvPr>
        </p:nvSpPr>
        <p:spPr/>
        <p:txBody>
          <a:bodyPr/>
          <a:lstStyle/>
          <a:p>
            <a:fld id="{6597D3C6-B6D2-49EA-A271-E0F0570BEEA5}" type="slidenum">
              <a:rPr lang="en-GB" smtClean="0"/>
              <a:t>‹#›</a:t>
            </a:fld>
            <a:endParaRPr lang="en-GB"/>
          </a:p>
        </p:txBody>
      </p:sp>
    </p:spTree>
    <p:extLst>
      <p:ext uri="{BB962C8B-B14F-4D97-AF65-F5344CB8AC3E}">
        <p14:creationId xmlns:p14="http://schemas.microsoft.com/office/powerpoint/2010/main" val="20954008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3617F9-5572-CE71-4BB9-6CA8925CEFC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0A46A9CE-C9DB-776D-2DF0-E369E107328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4284A6FC-3332-6868-A8B1-AA9992EC994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8EBA264-0C59-786D-A323-638DBD401FCE}"/>
              </a:ext>
            </a:extLst>
          </p:cNvPr>
          <p:cNvSpPr>
            <a:spLocks noGrp="1"/>
          </p:cNvSpPr>
          <p:nvPr>
            <p:ph type="dt" sz="half" idx="10"/>
          </p:nvPr>
        </p:nvSpPr>
        <p:spPr/>
        <p:txBody>
          <a:bodyPr/>
          <a:lstStyle/>
          <a:p>
            <a:fld id="{B716D520-AE57-4715-B668-84BA0AB60BA6}" type="datetimeFigureOut">
              <a:rPr lang="en-GB" smtClean="0"/>
              <a:t>28/09/2026</a:t>
            </a:fld>
            <a:endParaRPr lang="en-GB"/>
          </a:p>
        </p:txBody>
      </p:sp>
      <p:sp>
        <p:nvSpPr>
          <p:cNvPr id="6" name="Footer Placeholder 5">
            <a:extLst>
              <a:ext uri="{FF2B5EF4-FFF2-40B4-BE49-F238E27FC236}">
                <a16:creationId xmlns:a16="http://schemas.microsoft.com/office/drawing/2014/main" id="{ADCC0FF6-8E38-7FC0-4B98-AF5CA39B7C3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96CC434-1888-549F-3ED3-B0A05BA831AB}"/>
              </a:ext>
            </a:extLst>
          </p:cNvPr>
          <p:cNvSpPr>
            <a:spLocks noGrp="1"/>
          </p:cNvSpPr>
          <p:nvPr>
            <p:ph type="sldNum" sz="quarter" idx="12"/>
          </p:nvPr>
        </p:nvSpPr>
        <p:spPr/>
        <p:txBody>
          <a:bodyPr/>
          <a:lstStyle/>
          <a:p>
            <a:fld id="{6597D3C6-B6D2-49EA-A271-E0F0570BEEA5}" type="slidenum">
              <a:rPr lang="en-GB" smtClean="0"/>
              <a:t>‹#›</a:t>
            </a:fld>
            <a:endParaRPr lang="en-GB"/>
          </a:p>
        </p:txBody>
      </p:sp>
    </p:spTree>
    <p:extLst>
      <p:ext uri="{BB962C8B-B14F-4D97-AF65-F5344CB8AC3E}">
        <p14:creationId xmlns:p14="http://schemas.microsoft.com/office/powerpoint/2010/main" val="11083895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28A30C-B7CE-0CD1-7A02-1BAB56C2904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31ABF9E0-FA0A-9CE8-5E06-40E6F1D4FCF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1D9E9DE-7D92-4720-723F-378DBCFB748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7FD92C6-B6B2-5A1B-5139-E0E1ACC455C1}"/>
              </a:ext>
            </a:extLst>
          </p:cNvPr>
          <p:cNvSpPr>
            <a:spLocks noGrp="1"/>
          </p:cNvSpPr>
          <p:nvPr>
            <p:ph type="dt" sz="half" idx="10"/>
          </p:nvPr>
        </p:nvSpPr>
        <p:spPr/>
        <p:txBody>
          <a:bodyPr/>
          <a:lstStyle/>
          <a:p>
            <a:fld id="{B716D520-AE57-4715-B668-84BA0AB60BA6}" type="datetimeFigureOut">
              <a:rPr lang="en-GB" smtClean="0"/>
              <a:t>28/09/2026</a:t>
            </a:fld>
            <a:endParaRPr lang="en-GB"/>
          </a:p>
        </p:txBody>
      </p:sp>
      <p:sp>
        <p:nvSpPr>
          <p:cNvPr id="6" name="Footer Placeholder 5">
            <a:extLst>
              <a:ext uri="{FF2B5EF4-FFF2-40B4-BE49-F238E27FC236}">
                <a16:creationId xmlns:a16="http://schemas.microsoft.com/office/drawing/2014/main" id="{BFA4ECFA-2787-FD42-29E3-9E3E0C846D9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D0185D1-AA63-E480-513E-5F3E5E9C39B3}"/>
              </a:ext>
            </a:extLst>
          </p:cNvPr>
          <p:cNvSpPr>
            <a:spLocks noGrp="1"/>
          </p:cNvSpPr>
          <p:nvPr>
            <p:ph type="sldNum" sz="quarter" idx="12"/>
          </p:nvPr>
        </p:nvSpPr>
        <p:spPr/>
        <p:txBody>
          <a:bodyPr/>
          <a:lstStyle/>
          <a:p>
            <a:fld id="{6597D3C6-B6D2-49EA-A271-E0F0570BEEA5}" type="slidenum">
              <a:rPr lang="en-GB" smtClean="0"/>
              <a:t>‹#›</a:t>
            </a:fld>
            <a:endParaRPr lang="en-GB"/>
          </a:p>
        </p:txBody>
      </p:sp>
    </p:spTree>
    <p:extLst>
      <p:ext uri="{BB962C8B-B14F-4D97-AF65-F5344CB8AC3E}">
        <p14:creationId xmlns:p14="http://schemas.microsoft.com/office/powerpoint/2010/main" val="23080320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082827-3520-857A-E976-65D967430AA1}"/>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EF7092C7-C9C4-7910-ADBF-E639FF9AC6EA}"/>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503855C-B867-2FE3-5379-F25063C94379}"/>
              </a:ext>
            </a:extLst>
          </p:cNvPr>
          <p:cNvSpPr>
            <a:spLocks noGrp="1"/>
          </p:cNvSpPr>
          <p:nvPr>
            <p:ph type="dt" sz="half" idx="10"/>
          </p:nvPr>
        </p:nvSpPr>
        <p:spPr/>
        <p:txBody>
          <a:bodyPr/>
          <a:lstStyle/>
          <a:p>
            <a:fld id="{B716D520-AE57-4715-B668-84BA0AB60BA6}" type="datetimeFigureOut">
              <a:rPr lang="en-GB" smtClean="0"/>
              <a:t>28/09/2026</a:t>
            </a:fld>
            <a:endParaRPr lang="en-GB"/>
          </a:p>
        </p:txBody>
      </p:sp>
      <p:sp>
        <p:nvSpPr>
          <p:cNvPr id="5" name="Footer Placeholder 4">
            <a:extLst>
              <a:ext uri="{FF2B5EF4-FFF2-40B4-BE49-F238E27FC236}">
                <a16:creationId xmlns:a16="http://schemas.microsoft.com/office/drawing/2014/main" id="{9372962A-06D8-5080-9525-39007418CEC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EE25D8F-352C-B6BD-CA7E-6720B4F33874}"/>
              </a:ext>
            </a:extLst>
          </p:cNvPr>
          <p:cNvSpPr>
            <a:spLocks noGrp="1"/>
          </p:cNvSpPr>
          <p:nvPr>
            <p:ph type="sldNum" sz="quarter" idx="12"/>
          </p:nvPr>
        </p:nvSpPr>
        <p:spPr/>
        <p:txBody>
          <a:bodyPr/>
          <a:lstStyle/>
          <a:p>
            <a:fld id="{6597D3C6-B6D2-49EA-A271-E0F0570BEEA5}" type="slidenum">
              <a:rPr lang="en-GB" smtClean="0"/>
              <a:t>‹#›</a:t>
            </a:fld>
            <a:endParaRPr lang="en-GB"/>
          </a:p>
        </p:txBody>
      </p:sp>
    </p:spTree>
    <p:extLst>
      <p:ext uri="{BB962C8B-B14F-4D97-AF65-F5344CB8AC3E}">
        <p14:creationId xmlns:p14="http://schemas.microsoft.com/office/powerpoint/2010/main" val="21872876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241AB08-25E0-B7CB-2EB5-028A9ACEDE27}"/>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4782A954-F082-D5BD-2270-71F7520125D0}"/>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3BAC113-6DB4-4B38-A74F-375F9A773093}"/>
              </a:ext>
            </a:extLst>
          </p:cNvPr>
          <p:cNvSpPr>
            <a:spLocks noGrp="1"/>
          </p:cNvSpPr>
          <p:nvPr>
            <p:ph type="dt" sz="half" idx="10"/>
          </p:nvPr>
        </p:nvSpPr>
        <p:spPr/>
        <p:txBody>
          <a:bodyPr/>
          <a:lstStyle/>
          <a:p>
            <a:fld id="{B716D520-AE57-4715-B668-84BA0AB60BA6}" type="datetimeFigureOut">
              <a:rPr lang="en-GB" smtClean="0"/>
              <a:t>28/09/2026</a:t>
            </a:fld>
            <a:endParaRPr lang="en-GB"/>
          </a:p>
        </p:txBody>
      </p:sp>
      <p:sp>
        <p:nvSpPr>
          <p:cNvPr id="5" name="Footer Placeholder 4">
            <a:extLst>
              <a:ext uri="{FF2B5EF4-FFF2-40B4-BE49-F238E27FC236}">
                <a16:creationId xmlns:a16="http://schemas.microsoft.com/office/drawing/2014/main" id="{BA37B57C-C24E-E4F3-5F19-4505546C614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D63F8A5-AC4B-C160-9A5B-79863C4DA5BE}"/>
              </a:ext>
            </a:extLst>
          </p:cNvPr>
          <p:cNvSpPr>
            <a:spLocks noGrp="1"/>
          </p:cNvSpPr>
          <p:nvPr>
            <p:ph type="sldNum" sz="quarter" idx="12"/>
          </p:nvPr>
        </p:nvSpPr>
        <p:spPr/>
        <p:txBody>
          <a:bodyPr/>
          <a:lstStyle/>
          <a:p>
            <a:fld id="{6597D3C6-B6D2-49EA-A271-E0F0570BEEA5}" type="slidenum">
              <a:rPr lang="en-GB" smtClean="0"/>
              <a:t>‹#›</a:t>
            </a:fld>
            <a:endParaRPr lang="en-GB"/>
          </a:p>
        </p:txBody>
      </p:sp>
    </p:spTree>
    <p:extLst>
      <p:ext uri="{BB962C8B-B14F-4D97-AF65-F5344CB8AC3E}">
        <p14:creationId xmlns:p14="http://schemas.microsoft.com/office/powerpoint/2010/main" val="59662546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7238440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1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C35ED46-FEBF-78DA-5799-B34CD60ABDD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96451052-A19E-D7CA-2DBC-34EDB2320D6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09EEA57-773E-984E-D6B7-0F65A5D8220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B716D520-AE57-4715-B668-84BA0AB60BA6}" type="datetimeFigureOut">
              <a:rPr lang="en-GB" smtClean="0"/>
              <a:t>28/09/2026</a:t>
            </a:fld>
            <a:endParaRPr lang="en-GB"/>
          </a:p>
        </p:txBody>
      </p:sp>
      <p:sp>
        <p:nvSpPr>
          <p:cNvPr id="5" name="Footer Placeholder 4">
            <a:extLst>
              <a:ext uri="{FF2B5EF4-FFF2-40B4-BE49-F238E27FC236}">
                <a16:creationId xmlns:a16="http://schemas.microsoft.com/office/drawing/2014/main" id="{9F826261-E0BD-8270-28A6-64FB4076AAD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8DBABF6B-0308-D79B-0EA8-CC51AF3A1F7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597D3C6-B6D2-49EA-A271-E0F0570BEEA5}" type="slidenum">
              <a:rPr lang="en-GB" smtClean="0"/>
              <a:t>‹#›</a:t>
            </a:fld>
            <a:endParaRPr lang="en-GB"/>
          </a:p>
        </p:txBody>
      </p:sp>
    </p:spTree>
    <p:extLst>
      <p:ext uri="{BB962C8B-B14F-4D97-AF65-F5344CB8AC3E}">
        <p14:creationId xmlns:p14="http://schemas.microsoft.com/office/powerpoint/2010/main" val="259472649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625578938"/>
      </p:ext>
    </p:extLst>
  </p:cSld>
  <p:clrMap bg1="lt1" tx1="dk1" bg2="lt2" tx2="dk2" accent1="accent1" accent2="accent2" accent3="accent3" accent4="accent4" accent5="accent5" accent6="accent6" hlink="hlink" folHlink="folHlink"/>
  <p:sldLayoutIdLst>
    <p:sldLayoutId id="2147483661" r:id="rId1"/>
  </p:sldLayoutIdLst>
  <p:hf sldNum="0" hdr="0" ftr="0" dt="0"/>
  <p:txStyles>
    <p:titleStyle>
      <a:lvl1pPr algn="ctr" defTabSz="829178" rtl="0" eaLnBrk="1" latinLnBrk="0" hangingPunct="1">
        <a:spcBef>
          <a:spcPct val="0"/>
        </a:spcBef>
        <a:buNone/>
        <a:defRPr sz="3990" kern="1200">
          <a:solidFill>
            <a:schemeClr val="tx1"/>
          </a:solidFill>
          <a:latin typeface="+mj-lt"/>
          <a:ea typeface="+mj-ea"/>
          <a:cs typeface="+mj-cs"/>
        </a:defRPr>
      </a:lvl1pPr>
    </p:titleStyle>
    <p:bodyStyle>
      <a:lvl1pPr marL="310942" indent="-310942" algn="l" defTabSz="829178" rtl="0" eaLnBrk="1" latinLnBrk="0" hangingPunct="1">
        <a:spcBef>
          <a:spcPct val="20000"/>
        </a:spcBef>
        <a:buFont typeface="Arial" pitchFamily="34" charset="0"/>
        <a:buChar char="•"/>
        <a:defRPr sz="2902" kern="1200">
          <a:solidFill>
            <a:schemeClr val="tx1"/>
          </a:solidFill>
          <a:latin typeface="+mn-lt"/>
          <a:ea typeface="+mn-ea"/>
          <a:cs typeface="+mn-cs"/>
        </a:defRPr>
      </a:lvl1pPr>
      <a:lvl2pPr marL="673707" indent="-259118" algn="l" defTabSz="829178" rtl="0" eaLnBrk="1" latinLnBrk="0" hangingPunct="1">
        <a:spcBef>
          <a:spcPct val="20000"/>
        </a:spcBef>
        <a:buFont typeface="Arial" pitchFamily="34" charset="0"/>
        <a:buChar char="–"/>
        <a:defRPr sz="2539" kern="1200">
          <a:solidFill>
            <a:schemeClr val="tx1"/>
          </a:solidFill>
          <a:latin typeface="+mn-lt"/>
          <a:ea typeface="+mn-ea"/>
          <a:cs typeface="+mn-cs"/>
        </a:defRPr>
      </a:lvl2pPr>
      <a:lvl3pPr marL="1036472" indent="-207294" algn="l" defTabSz="829178" rtl="0" eaLnBrk="1" latinLnBrk="0" hangingPunct="1">
        <a:spcBef>
          <a:spcPct val="20000"/>
        </a:spcBef>
        <a:buFont typeface="Arial" pitchFamily="34" charset="0"/>
        <a:buChar char="•"/>
        <a:defRPr sz="2176" kern="1200">
          <a:solidFill>
            <a:schemeClr val="tx1"/>
          </a:solidFill>
          <a:latin typeface="+mn-lt"/>
          <a:ea typeface="+mn-ea"/>
          <a:cs typeface="+mn-cs"/>
        </a:defRPr>
      </a:lvl3pPr>
      <a:lvl4pPr marL="1451061" indent="-207294" algn="l" defTabSz="829178" rtl="0" eaLnBrk="1" latinLnBrk="0" hangingPunct="1">
        <a:spcBef>
          <a:spcPct val="20000"/>
        </a:spcBef>
        <a:buFont typeface="Arial" pitchFamily="34" charset="0"/>
        <a:buChar char="–"/>
        <a:defRPr sz="1814" kern="1200">
          <a:solidFill>
            <a:schemeClr val="tx1"/>
          </a:solidFill>
          <a:latin typeface="+mn-lt"/>
          <a:ea typeface="+mn-ea"/>
          <a:cs typeface="+mn-cs"/>
        </a:defRPr>
      </a:lvl4pPr>
      <a:lvl5pPr marL="1865650" indent="-207294" algn="l" defTabSz="829178" rtl="0" eaLnBrk="1" latinLnBrk="0" hangingPunct="1">
        <a:spcBef>
          <a:spcPct val="20000"/>
        </a:spcBef>
        <a:buFont typeface="Arial" pitchFamily="34" charset="0"/>
        <a:buChar char="»"/>
        <a:defRPr sz="1814" kern="1200">
          <a:solidFill>
            <a:schemeClr val="tx1"/>
          </a:solidFill>
          <a:latin typeface="+mn-lt"/>
          <a:ea typeface="+mn-ea"/>
          <a:cs typeface="+mn-cs"/>
        </a:defRPr>
      </a:lvl5pPr>
      <a:lvl6pPr marL="2280239" indent="-207294" algn="l" defTabSz="829178" rtl="0" eaLnBrk="1" latinLnBrk="0" hangingPunct="1">
        <a:spcBef>
          <a:spcPct val="20000"/>
        </a:spcBef>
        <a:buFont typeface="Arial" pitchFamily="34" charset="0"/>
        <a:buChar char="•"/>
        <a:defRPr sz="1814" kern="1200">
          <a:solidFill>
            <a:schemeClr val="tx1"/>
          </a:solidFill>
          <a:latin typeface="+mn-lt"/>
          <a:ea typeface="+mn-ea"/>
          <a:cs typeface="+mn-cs"/>
        </a:defRPr>
      </a:lvl6pPr>
      <a:lvl7pPr marL="2694828" indent="-207294" algn="l" defTabSz="829178" rtl="0" eaLnBrk="1" latinLnBrk="0" hangingPunct="1">
        <a:spcBef>
          <a:spcPct val="20000"/>
        </a:spcBef>
        <a:buFont typeface="Arial" pitchFamily="34" charset="0"/>
        <a:buChar char="•"/>
        <a:defRPr sz="1814" kern="1200">
          <a:solidFill>
            <a:schemeClr val="tx1"/>
          </a:solidFill>
          <a:latin typeface="+mn-lt"/>
          <a:ea typeface="+mn-ea"/>
          <a:cs typeface="+mn-cs"/>
        </a:defRPr>
      </a:lvl7pPr>
      <a:lvl8pPr marL="3109417" indent="-207294" algn="l" defTabSz="829178" rtl="0" eaLnBrk="1" latinLnBrk="0" hangingPunct="1">
        <a:spcBef>
          <a:spcPct val="20000"/>
        </a:spcBef>
        <a:buFont typeface="Arial" pitchFamily="34" charset="0"/>
        <a:buChar char="•"/>
        <a:defRPr sz="1814" kern="1200">
          <a:solidFill>
            <a:schemeClr val="tx1"/>
          </a:solidFill>
          <a:latin typeface="+mn-lt"/>
          <a:ea typeface="+mn-ea"/>
          <a:cs typeface="+mn-cs"/>
        </a:defRPr>
      </a:lvl8pPr>
      <a:lvl9pPr marL="3524006" indent="-207294" algn="l" defTabSz="829178" rtl="0" eaLnBrk="1" latinLnBrk="0" hangingPunct="1">
        <a:spcBef>
          <a:spcPct val="20000"/>
        </a:spcBef>
        <a:buFont typeface="Arial" pitchFamily="34" charset="0"/>
        <a:buChar char="•"/>
        <a:defRPr sz="1814" kern="1200">
          <a:solidFill>
            <a:schemeClr val="tx1"/>
          </a:solidFill>
          <a:latin typeface="+mn-lt"/>
          <a:ea typeface="+mn-ea"/>
          <a:cs typeface="+mn-cs"/>
        </a:defRPr>
      </a:lvl9pPr>
    </p:bodyStyle>
    <p:otherStyle>
      <a:defPPr>
        <a:defRPr lang="en-US"/>
      </a:defPPr>
      <a:lvl1pPr marL="0" algn="l" defTabSz="829178" rtl="0" eaLnBrk="1" latinLnBrk="0" hangingPunct="1">
        <a:defRPr sz="1632" kern="1200">
          <a:solidFill>
            <a:schemeClr val="tx1"/>
          </a:solidFill>
          <a:latin typeface="+mn-lt"/>
          <a:ea typeface="+mn-ea"/>
          <a:cs typeface="+mn-cs"/>
        </a:defRPr>
      </a:lvl1pPr>
      <a:lvl2pPr marL="414589" algn="l" defTabSz="829178" rtl="0" eaLnBrk="1" latinLnBrk="0" hangingPunct="1">
        <a:defRPr sz="1632" kern="1200">
          <a:solidFill>
            <a:schemeClr val="tx1"/>
          </a:solidFill>
          <a:latin typeface="+mn-lt"/>
          <a:ea typeface="+mn-ea"/>
          <a:cs typeface="+mn-cs"/>
        </a:defRPr>
      </a:lvl2pPr>
      <a:lvl3pPr marL="829178" algn="l" defTabSz="829178" rtl="0" eaLnBrk="1" latinLnBrk="0" hangingPunct="1">
        <a:defRPr sz="1632" kern="1200">
          <a:solidFill>
            <a:schemeClr val="tx1"/>
          </a:solidFill>
          <a:latin typeface="+mn-lt"/>
          <a:ea typeface="+mn-ea"/>
          <a:cs typeface="+mn-cs"/>
        </a:defRPr>
      </a:lvl3pPr>
      <a:lvl4pPr marL="1243767" algn="l" defTabSz="829178" rtl="0" eaLnBrk="1" latinLnBrk="0" hangingPunct="1">
        <a:defRPr sz="1632" kern="1200">
          <a:solidFill>
            <a:schemeClr val="tx1"/>
          </a:solidFill>
          <a:latin typeface="+mn-lt"/>
          <a:ea typeface="+mn-ea"/>
          <a:cs typeface="+mn-cs"/>
        </a:defRPr>
      </a:lvl4pPr>
      <a:lvl5pPr marL="1658356" algn="l" defTabSz="829178" rtl="0" eaLnBrk="1" latinLnBrk="0" hangingPunct="1">
        <a:defRPr sz="1632" kern="1200">
          <a:solidFill>
            <a:schemeClr val="tx1"/>
          </a:solidFill>
          <a:latin typeface="+mn-lt"/>
          <a:ea typeface="+mn-ea"/>
          <a:cs typeface="+mn-cs"/>
        </a:defRPr>
      </a:lvl5pPr>
      <a:lvl6pPr marL="2072945" algn="l" defTabSz="829178" rtl="0" eaLnBrk="1" latinLnBrk="0" hangingPunct="1">
        <a:defRPr sz="1632" kern="1200">
          <a:solidFill>
            <a:schemeClr val="tx1"/>
          </a:solidFill>
          <a:latin typeface="+mn-lt"/>
          <a:ea typeface="+mn-ea"/>
          <a:cs typeface="+mn-cs"/>
        </a:defRPr>
      </a:lvl6pPr>
      <a:lvl7pPr marL="2487534" algn="l" defTabSz="829178" rtl="0" eaLnBrk="1" latinLnBrk="0" hangingPunct="1">
        <a:defRPr sz="1632" kern="1200">
          <a:solidFill>
            <a:schemeClr val="tx1"/>
          </a:solidFill>
          <a:latin typeface="+mn-lt"/>
          <a:ea typeface="+mn-ea"/>
          <a:cs typeface="+mn-cs"/>
        </a:defRPr>
      </a:lvl7pPr>
      <a:lvl8pPr marL="2902123" algn="l" defTabSz="829178" rtl="0" eaLnBrk="1" latinLnBrk="0" hangingPunct="1">
        <a:defRPr sz="1632" kern="1200">
          <a:solidFill>
            <a:schemeClr val="tx1"/>
          </a:solidFill>
          <a:latin typeface="+mn-lt"/>
          <a:ea typeface="+mn-ea"/>
          <a:cs typeface="+mn-cs"/>
        </a:defRPr>
      </a:lvl8pPr>
      <a:lvl9pPr marL="3316712" algn="l" defTabSz="829178" rtl="0" eaLnBrk="1" latinLnBrk="0" hangingPunct="1">
        <a:defRPr sz="1632"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hyperlink" Target="https://www.elitecarehc.com/blog/5-common-risk-factors-for-type-2-diabetes/" TargetMode="External"/><Relationship Id="rId7"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2.xml"/><Relationship Id="rId6" Type="http://schemas.openxmlformats.org/officeDocument/2006/relationships/image" Target="../media/image1.png"/><Relationship Id="rId11" Type="http://schemas.openxmlformats.org/officeDocument/2006/relationships/hyperlink" Target="https://doi.org/10.1371/journal.pmed.1003106" TargetMode="External"/><Relationship Id="rId5" Type="http://schemas.openxmlformats.org/officeDocument/2006/relationships/hyperlink" Target="https://doi.org/10.1007/s00125-021-05580-7" TargetMode="External"/><Relationship Id="rId10" Type="http://schemas.openxmlformats.org/officeDocument/2006/relationships/image" Target="../media/image4.png"/><Relationship Id="rId4" Type="http://schemas.openxmlformats.org/officeDocument/2006/relationships/hyperlink" Target="https://www.gov.uk/government/statistics/diabetes-profile-update-march-2025/diabetes-profile-statistical-commentary-march-2025" TargetMode="External"/><Relationship Id="rId9" Type="http://schemas.openxmlformats.org/officeDocument/2006/relationships/hyperlink" Target="https://www.diabetes.org.uk/about-us/about-the-charity/our-strategy/statistic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1808DFC-1D21-7792-BEB5-AEB7A9ED4A22}"/>
              </a:ext>
            </a:extLst>
          </p:cNvPr>
          <p:cNvSpPr txBox="1"/>
          <p:nvPr/>
        </p:nvSpPr>
        <p:spPr>
          <a:xfrm>
            <a:off x="3048000" y="2027259"/>
            <a:ext cx="6096000" cy="2808398"/>
          </a:xfrm>
          <a:prstGeom prst="rect">
            <a:avLst/>
          </a:prstGeom>
          <a:noFill/>
        </p:spPr>
        <p:txBody>
          <a:bodyPr wrap="square">
            <a:spAutoFit/>
          </a:bodyPr>
          <a:lstStyle/>
          <a:p>
            <a:pPr marL="0" marR="0" indent="0" algn="l" rtl="0" fontAlgn="base">
              <a:buNone/>
            </a:pPr>
            <a:r>
              <a:rPr lang="en-US" sz="1600" b="0" i="0" dirty="0">
                <a:solidFill>
                  <a:srgbClr val="000000"/>
                </a:solidFill>
                <a:effectLst/>
                <a:latin typeface="Calibri" panose="020F0502020204030204" pitchFamily="34" charset="0"/>
              </a:rPr>
              <a:t>​</a:t>
            </a:r>
            <a:endParaRPr lang="en-US" sz="800" b="0" i="0" dirty="0">
              <a:solidFill>
                <a:srgbClr val="000000"/>
              </a:solidFill>
              <a:effectLst/>
              <a:latin typeface="Segoe UI" panose="020B0502040204020203" pitchFamily="34" charset="0"/>
            </a:endParaRPr>
          </a:p>
          <a:p>
            <a:pPr marL="0" marR="0" indent="0" algn="l" rtl="0" fontAlgn="base">
              <a:lnSpc>
                <a:spcPts val="975"/>
              </a:lnSpc>
              <a:buNone/>
            </a:pPr>
            <a:r>
              <a:rPr lang="en-US" sz="1200" b="0" i="0" dirty="0">
                <a:solidFill>
                  <a:srgbClr val="000000"/>
                </a:solidFill>
                <a:effectLst/>
                <a:latin typeface="Arial" panose="020B0604020202020204" pitchFamily="34" charset="0"/>
              </a:rPr>
              <a:t>​</a:t>
            </a:r>
            <a:endParaRPr lang="en-US" sz="800" b="0" i="0" dirty="0">
              <a:solidFill>
                <a:srgbClr val="000000"/>
              </a:solidFill>
              <a:effectLst/>
              <a:latin typeface="Segoe UI" panose="020B0502040204020203" pitchFamily="34" charset="0"/>
            </a:endParaRPr>
          </a:p>
          <a:p>
            <a:pPr marL="0" marR="0" indent="0" algn="l" rtl="0" fontAlgn="base">
              <a:lnSpc>
                <a:spcPts val="1425"/>
              </a:lnSpc>
              <a:buNone/>
            </a:pPr>
            <a:r>
              <a:rPr lang="en-US" sz="1800" b="1" i="0" u="none" strike="noStrike" spc="0" dirty="0">
                <a:solidFill>
                  <a:srgbClr val="000000"/>
                </a:solidFill>
                <a:effectLst/>
                <a:latin typeface="Arial" panose="020B0604020202020204" pitchFamily="34" charset="0"/>
              </a:rPr>
              <a:t>Course: BSc (Hons) Health and Social Care</a:t>
            </a:r>
            <a:r>
              <a:rPr lang="en-US" sz="1800" b="0" i="0" u="none" strike="noStrike" spc="0" dirty="0">
                <a:solidFill>
                  <a:srgbClr val="000000"/>
                </a:solidFill>
                <a:effectLst/>
                <a:latin typeface="Arial" panose="020B0604020202020204" pitchFamily="34" charset="0"/>
              </a:rPr>
              <a:t> </a:t>
            </a:r>
            <a:r>
              <a:rPr lang="en-US" sz="1800" b="0" i="0" dirty="0">
                <a:solidFill>
                  <a:srgbClr val="000000"/>
                </a:solidFill>
                <a:effectLst/>
                <a:latin typeface="Arial" panose="020B0604020202020204" pitchFamily="34" charset="0"/>
              </a:rPr>
              <a:t>​</a:t>
            </a:r>
            <a:endParaRPr lang="en-US" sz="800" b="0" i="0" dirty="0">
              <a:solidFill>
                <a:srgbClr val="000000"/>
              </a:solidFill>
              <a:effectLst/>
              <a:latin typeface="Segoe UI" panose="020B0502040204020203" pitchFamily="34" charset="0"/>
            </a:endParaRPr>
          </a:p>
          <a:p>
            <a:pPr marL="0" marR="0" indent="0" algn="l" rtl="0" fontAlgn="base">
              <a:lnSpc>
                <a:spcPts val="1425"/>
              </a:lnSpc>
              <a:buNone/>
            </a:pPr>
            <a:r>
              <a:rPr lang="en-US" sz="1800" b="1" i="0" u="none" strike="noStrike" spc="0" dirty="0">
                <a:solidFill>
                  <a:srgbClr val="000000"/>
                </a:solidFill>
                <a:effectLst/>
                <a:latin typeface="Arial" panose="020B0604020202020204" pitchFamily="34" charset="0"/>
              </a:rPr>
              <a:t>Module: Independent Project (BMHP6020_LON)</a:t>
            </a:r>
            <a:r>
              <a:rPr lang="en-US" sz="1800" b="0" i="0" u="none" strike="noStrike" spc="0" dirty="0">
                <a:solidFill>
                  <a:srgbClr val="000000"/>
                </a:solidFill>
                <a:effectLst/>
                <a:latin typeface="Arial" panose="020B0604020202020204" pitchFamily="34" charset="0"/>
              </a:rPr>
              <a:t> </a:t>
            </a:r>
            <a:r>
              <a:rPr lang="en-US" sz="1800" b="0" i="0" dirty="0">
                <a:solidFill>
                  <a:srgbClr val="000000"/>
                </a:solidFill>
                <a:effectLst/>
                <a:latin typeface="Arial" panose="020B0604020202020204" pitchFamily="34" charset="0"/>
              </a:rPr>
              <a:t>​</a:t>
            </a:r>
            <a:endParaRPr lang="en-US" sz="800" b="0" i="0" dirty="0">
              <a:solidFill>
                <a:srgbClr val="000000"/>
              </a:solidFill>
              <a:effectLst/>
              <a:latin typeface="Segoe UI" panose="020B0502040204020203" pitchFamily="34" charset="0"/>
            </a:endParaRPr>
          </a:p>
          <a:p>
            <a:pPr marL="0" marR="0" indent="0" algn="l" rtl="0" fontAlgn="base">
              <a:lnSpc>
                <a:spcPts val="1425"/>
              </a:lnSpc>
              <a:buNone/>
            </a:pPr>
            <a:r>
              <a:rPr lang="en-US" sz="1800" b="0" i="0" dirty="0">
                <a:solidFill>
                  <a:srgbClr val="000000"/>
                </a:solidFill>
                <a:effectLst/>
                <a:latin typeface="Arial" panose="020B0604020202020204" pitchFamily="34" charset="0"/>
              </a:rPr>
              <a:t>​</a:t>
            </a:r>
            <a:endParaRPr lang="en-US" sz="800" b="0" i="0" dirty="0">
              <a:solidFill>
                <a:srgbClr val="000000"/>
              </a:solidFill>
              <a:effectLst/>
              <a:latin typeface="Segoe UI" panose="020B0502040204020203" pitchFamily="34" charset="0"/>
            </a:endParaRPr>
          </a:p>
          <a:p>
            <a:pPr marL="0" marR="0" indent="0" algn="l" rtl="0" fontAlgn="base">
              <a:lnSpc>
                <a:spcPts val="1425"/>
              </a:lnSpc>
              <a:buNone/>
            </a:pPr>
            <a:r>
              <a:rPr lang="en-US" sz="1800" b="1" i="0" u="none" strike="noStrike" spc="0" dirty="0">
                <a:solidFill>
                  <a:srgbClr val="000000"/>
                </a:solidFill>
                <a:effectLst/>
                <a:latin typeface="Arial" panose="020B0604020202020204" pitchFamily="34" charset="0"/>
              </a:rPr>
              <a:t>Component 1: </a:t>
            </a:r>
            <a:r>
              <a:rPr lang="en-US" sz="1800" b="0" i="0" u="none" strike="noStrike" spc="0" dirty="0">
                <a:solidFill>
                  <a:srgbClr val="000000"/>
                </a:solidFill>
                <a:effectLst/>
                <a:latin typeface="Arial" panose="020B0604020202020204" pitchFamily="34" charset="0"/>
              </a:rPr>
              <a:t>Element 2 - Project Proposal  </a:t>
            </a:r>
            <a:r>
              <a:rPr lang="en-US" sz="1800" b="0" i="0" dirty="0">
                <a:solidFill>
                  <a:srgbClr val="000000"/>
                </a:solidFill>
                <a:effectLst/>
                <a:latin typeface="Arial" panose="020B0604020202020204" pitchFamily="34" charset="0"/>
              </a:rPr>
              <a:t>​</a:t>
            </a:r>
            <a:endParaRPr lang="en-US" sz="800" b="0" i="0" dirty="0">
              <a:solidFill>
                <a:srgbClr val="000000"/>
              </a:solidFill>
              <a:effectLst/>
              <a:latin typeface="Segoe UI" panose="020B0502040204020203" pitchFamily="34" charset="0"/>
            </a:endParaRPr>
          </a:p>
          <a:p>
            <a:pPr marL="0" marR="0" indent="0" algn="l" rtl="0" fontAlgn="base">
              <a:lnSpc>
                <a:spcPts val="1425"/>
              </a:lnSpc>
              <a:buNone/>
            </a:pPr>
            <a:r>
              <a:rPr lang="en-US" sz="1800" b="0" i="0" dirty="0">
                <a:solidFill>
                  <a:srgbClr val="000000"/>
                </a:solidFill>
                <a:effectLst/>
                <a:latin typeface="Arial" panose="020B0604020202020204" pitchFamily="34" charset="0"/>
              </a:rPr>
              <a:t>​</a:t>
            </a:r>
            <a:endParaRPr lang="en-US" sz="800" b="0" i="0" dirty="0">
              <a:solidFill>
                <a:srgbClr val="000000"/>
              </a:solidFill>
              <a:effectLst/>
              <a:latin typeface="Segoe UI" panose="020B0502040204020203" pitchFamily="34" charset="0"/>
            </a:endParaRPr>
          </a:p>
          <a:p>
            <a:pPr marL="0" marR="0" indent="0" algn="l" rtl="0" fontAlgn="base">
              <a:lnSpc>
                <a:spcPts val="1425"/>
              </a:lnSpc>
              <a:buNone/>
            </a:pPr>
            <a:r>
              <a:rPr lang="en-US" sz="1800" b="0" i="0" dirty="0">
                <a:solidFill>
                  <a:srgbClr val="000000"/>
                </a:solidFill>
                <a:effectLst/>
                <a:latin typeface="Arial" panose="020B0604020202020204" pitchFamily="34" charset="0"/>
              </a:rPr>
              <a:t>​</a:t>
            </a:r>
            <a:endParaRPr lang="en-US" sz="800" b="0" i="0" dirty="0">
              <a:solidFill>
                <a:srgbClr val="000000"/>
              </a:solidFill>
              <a:effectLst/>
              <a:latin typeface="Segoe UI" panose="020B0502040204020203" pitchFamily="34" charset="0"/>
            </a:endParaRPr>
          </a:p>
          <a:p>
            <a:pPr marL="0" marR="0" indent="0" algn="l" rtl="0" fontAlgn="base">
              <a:lnSpc>
                <a:spcPts val="1425"/>
              </a:lnSpc>
              <a:buNone/>
            </a:pPr>
            <a:r>
              <a:rPr lang="en-US" sz="1800" b="1" i="0" u="none" strike="noStrike" spc="0" dirty="0">
                <a:solidFill>
                  <a:srgbClr val="000000"/>
                </a:solidFill>
                <a:effectLst/>
                <a:latin typeface="Arial" panose="020B0604020202020204" pitchFamily="34" charset="0"/>
              </a:rPr>
              <a:t>Student ID</a:t>
            </a:r>
            <a:r>
              <a:rPr lang="en-US" sz="1800" b="0" i="0" u="none" strike="noStrike" spc="0" dirty="0">
                <a:solidFill>
                  <a:srgbClr val="000000"/>
                </a:solidFill>
                <a:effectLst/>
                <a:latin typeface="Arial" panose="020B0604020202020204" pitchFamily="34" charset="0"/>
              </a:rPr>
              <a:t>: 2328229</a:t>
            </a:r>
            <a:r>
              <a:rPr lang="en-US" sz="1800" b="0" i="0" dirty="0">
                <a:solidFill>
                  <a:srgbClr val="000000"/>
                </a:solidFill>
                <a:effectLst/>
                <a:latin typeface="Arial" panose="020B0604020202020204" pitchFamily="34" charset="0"/>
              </a:rPr>
              <a:t>​</a:t>
            </a:r>
            <a:endParaRPr lang="en-US" sz="800" b="0" i="0" dirty="0">
              <a:solidFill>
                <a:srgbClr val="000000"/>
              </a:solidFill>
              <a:effectLst/>
              <a:latin typeface="Segoe UI" panose="020B0502040204020203" pitchFamily="34" charset="0"/>
            </a:endParaRPr>
          </a:p>
          <a:p>
            <a:pPr marL="0" marR="0" indent="0" algn="l" rtl="0" fontAlgn="base">
              <a:lnSpc>
                <a:spcPts val="1425"/>
              </a:lnSpc>
              <a:buNone/>
            </a:pPr>
            <a:r>
              <a:rPr lang="en-US" sz="1800" b="0" i="0" dirty="0">
                <a:solidFill>
                  <a:srgbClr val="000000"/>
                </a:solidFill>
                <a:effectLst/>
                <a:latin typeface="Arial" panose="020B0604020202020204" pitchFamily="34" charset="0"/>
              </a:rPr>
              <a:t>​</a:t>
            </a:r>
            <a:endParaRPr lang="en-US" sz="800" b="0" i="0" dirty="0">
              <a:solidFill>
                <a:srgbClr val="000000"/>
              </a:solidFill>
              <a:effectLst/>
              <a:latin typeface="Segoe UI" panose="020B0502040204020203" pitchFamily="34" charset="0"/>
            </a:endParaRPr>
          </a:p>
          <a:p>
            <a:pPr marL="0" marR="0" indent="0" algn="l" rtl="0" fontAlgn="base">
              <a:lnSpc>
                <a:spcPts val="1425"/>
              </a:lnSpc>
              <a:buNone/>
            </a:pPr>
            <a:r>
              <a:rPr lang="en-US" sz="1800" b="1" i="0" u="none" strike="noStrike" spc="0" dirty="0">
                <a:solidFill>
                  <a:srgbClr val="000000"/>
                </a:solidFill>
                <a:effectLst/>
                <a:latin typeface="Arial" panose="020B0604020202020204" pitchFamily="34" charset="0"/>
              </a:rPr>
              <a:t>Student Name</a:t>
            </a:r>
            <a:r>
              <a:rPr lang="en-US" sz="1800" b="0" i="0" u="none" strike="noStrike" spc="0" dirty="0">
                <a:solidFill>
                  <a:srgbClr val="000000"/>
                </a:solidFill>
                <a:effectLst/>
                <a:latin typeface="Arial" panose="020B0604020202020204" pitchFamily="34" charset="0"/>
              </a:rPr>
              <a:t>:  Genabu Barri</a:t>
            </a:r>
            <a:r>
              <a:rPr lang="en-US" sz="1800" b="0" i="0" dirty="0">
                <a:solidFill>
                  <a:srgbClr val="000000"/>
                </a:solidFill>
                <a:effectLst/>
                <a:latin typeface="Arial" panose="020B0604020202020204" pitchFamily="34" charset="0"/>
              </a:rPr>
              <a:t>​</a:t>
            </a:r>
            <a:endParaRPr lang="en-US" sz="800" b="0" i="0" dirty="0">
              <a:solidFill>
                <a:srgbClr val="000000"/>
              </a:solidFill>
              <a:effectLst/>
              <a:latin typeface="Segoe UI" panose="020B0502040204020203" pitchFamily="34" charset="0"/>
            </a:endParaRPr>
          </a:p>
          <a:p>
            <a:pPr marL="0" marR="0" indent="0" algn="l" rtl="0" fontAlgn="base">
              <a:lnSpc>
                <a:spcPts val="1425"/>
              </a:lnSpc>
              <a:buNone/>
            </a:pPr>
            <a:r>
              <a:rPr lang="en-US" sz="1800" b="0" i="0" dirty="0">
                <a:solidFill>
                  <a:srgbClr val="000000"/>
                </a:solidFill>
                <a:effectLst/>
                <a:latin typeface="Arial" panose="020B0604020202020204" pitchFamily="34" charset="0"/>
              </a:rPr>
              <a:t>​</a:t>
            </a:r>
            <a:endParaRPr lang="en-US" sz="800" b="0" i="0" dirty="0">
              <a:solidFill>
                <a:srgbClr val="000000"/>
              </a:solidFill>
              <a:effectLst/>
              <a:latin typeface="Segoe UI" panose="020B0502040204020203" pitchFamily="34" charset="0"/>
            </a:endParaRPr>
          </a:p>
          <a:p>
            <a:pPr marL="0" marR="0" indent="0" algn="l" rtl="0" fontAlgn="base">
              <a:lnSpc>
                <a:spcPts val="1425"/>
              </a:lnSpc>
              <a:buNone/>
            </a:pPr>
            <a:r>
              <a:rPr lang="en-US" sz="1800" b="1" i="0" u="none" strike="noStrike" spc="0" dirty="0">
                <a:solidFill>
                  <a:srgbClr val="000000"/>
                </a:solidFill>
                <a:effectLst/>
                <a:latin typeface="Arial" panose="020B0604020202020204" pitchFamily="34" charset="0"/>
              </a:rPr>
              <a:t>Lecturer name: Bianca Sanfilippo</a:t>
            </a:r>
            <a:r>
              <a:rPr lang="en-US" sz="1800" b="0" i="0" dirty="0">
                <a:solidFill>
                  <a:srgbClr val="000000"/>
                </a:solidFill>
                <a:effectLst/>
                <a:latin typeface="Arial" panose="020B0604020202020204" pitchFamily="34" charset="0"/>
              </a:rPr>
              <a:t>​</a:t>
            </a:r>
            <a:endParaRPr lang="en-US" sz="800" b="0" i="0" dirty="0">
              <a:solidFill>
                <a:srgbClr val="000000"/>
              </a:solidFill>
              <a:effectLst/>
              <a:latin typeface="Segoe UI" panose="020B0502040204020203" pitchFamily="34" charset="0"/>
            </a:endParaRPr>
          </a:p>
          <a:p>
            <a:pPr marL="0" marR="0" indent="0" algn="l" rtl="0" fontAlgn="base">
              <a:lnSpc>
                <a:spcPts val="1425"/>
              </a:lnSpc>
              <a:buNone/>
            </a:pPr>
            <a:r>
              <a:rPr lang="en-US" sz="1800" b="0" i="0" dirty="0">
                <a:solidFill>
                  <a:srgbClr val="000000"/>
                </a:solidFill>
                <a:effectLst/>
                <a:latin typeface="Arial" panose="020B0604020202020204" pitchFamily="34" charset="0"/>
              </a:rPr>
              <a:t>​</a:t>
            </a:r>
            <a:endParaRPr lang="en-US" sz="800" b="0" i="0" dirty="0">
              <a:solidFill>
                <a:srgbClr val="000000"/>
              </a:solidFill>
              <a:effectLst/>
              <a:latin typeface="Segoe UI" panose="020B0502040204020203" pitchFamily="34" charset="0"/>
            </a:endParaRPr>
          </a:p>
          <a:p>
            <a:pPr marL="0" marR="0" indent="0" algn="l" rtl="0" fontAlgn="base">
              <a:lnSpc>
                <a:spcPts val="1425"/>
              </a:lnSpc>
              <a:buNone/>
            </a:pPr>
            <a:r>
              <a:rPr lang="en-US" sz="1800" b="1" i="0" u="none" strike="noStrike" spc="0" dirty="0">
                <a:solidFill>
                  <a:srgbClr val="000000"/>
                </a:solidFill>
                <a:effectLst/>
                <a:latin typeface="Arial" panose="020B0604020202020204" pitchFamily="34" charset="0"/>
              </a:rPr>
              <a:t>Date of submission</a:t>
            </a:r>
            <a:r>
              <a:rPr lang="en-US" sz="1800" b="0" i="0" u="none" strike="noStrike" spc="0" dirty="0">
                <a:solidFill>
                  <a:srgbClr val="000000"/>
                </a:solidFill>
                <a:effectLst/>
                <a:latin typeface="Arial" panose="020B0604020202020204" pitchFamily="34" charset="0"/>
              </a:rPr>
              <a:t>:  </a:t>
            </a:r>
            <a:endParaRPr lang="en-US" sz="800" b="0" i="0" dirty="0">
              <a:solidFill>
                <a:srgbClr val="000000"/>
              </a:solidFill>
              <a:effectLst/>
              <a:latin typeface="Segoe UI" panose="020B0502040204020203" pitchFamily="34" charset="0"/>
            </a:endParaRPr>
          </a:p>
        </p:txBody>
      </p:sp>
    </p:spTree>
    <p:extLst>
      <p:ext uri="{BB962C8B-B14F-4D97-AF65-F5344CB8AC3E}">
        <p14:creationId xmlns:p14="http://schemas.microsoft.com/office/powerpoint/2010/main" val="16682107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5">
            <a:lumMod val="60000"/>
            <a:lumOff val="40000"/>
          </a:schemeClr>
        </a:solidFill>
        <a:effectLst/>
      </p:bgPr>
    </p:bg>
    <p:spTree>
      <p:nvGrpSpPr>
        <p:cNvPr id="1" name=""/>
        <p:cNvGrpSpPr/>
        <p:nvPr/>
      </p:nvGrpSpPr>
      <p:grpSpPr>
        <a:xfrm>
          <a:off x="0" y="0"/>
          <a:ext cx="0" cy="0"/>
          <a:chOff x="0" y="0"/>
          <a:chExt cx="0" cy="0"/>
        </a:xfrm>
      </p:grpSpPr>
      <p:sp>
        <p:nvSpPr>
          <p:cNvPr id="2" name="Shape 0"/>
          <p:cNvSpPr/>
          <p:nvPr/>
        </p:nvSpPr>
        <p:spPr>
          <a:xfrm>
            <a:off x="1249766" y="0"/>
            <a:ext cx="9693101" cy="787720"/>
          </a:xfrm>
          <a:prstGeom prst="rect">
            <a:avLst/>
          </a:prstGeom>
          <a:solidFill>
            <a:schemeClr val="accent2">
              <a:lumMod val="50000"/>
            </a:schemeClr>
          </a:solidFill>
          <a:ln w="12700">
            <a:solidFill>
              <a:srgbClr val="0D2137"/>
            </a:solidFill>
            <a:prstDash val="solid"/>
          </a:ln>
        </p:spPr>
        <p:txBody>
          <a:bodyPr/>
          <a:lstStyle/>
          <a:p>
            <a:endParaRPr lang="en-GB"/>
          </a:p>
        </p:txBody>
      </p:sp>
      <p:sp>
        <p:nvSpPr>
          <p:cNvPr id="3" name="Text 1"/>
          <p:cNvSpPr/>
          <p:nvPr/>
        </p:nvSpPr>
        <p:spPr>
          <a:xfrm>
            <a:off x="1999976" y="118525"/>
            <a:ext cx="7990439" cy="565103"/>
          </a:xfrm>
          <a:prstGeom prst="rect">
            <a:avLst/>
          </a:prstGeom>
          <a:noFill/>
          <a:ln/>
        </p:spPr>
        <p:txBody>
          <a:bodyPr wrap="square" lIns="0" tIns="0" rIns="0" bIns="0" rtlCol="0" anchor="ctr"/>
          <a:lstStyle/>
          <a:p>
            <a:pPr algn="ctr" defTabSz="829178"/>
            <a:r>
              <a:rPr lang="en-US" sz="1542" b="1" dirty="0">
                <a:solidFill>
                  <a:srgbClr val="FFFFFF"/>
                </a:solidFill>
                <a:latin typeface="Cambria" pitchFamily="34" charset="0"/>
                <a:ea typeface="Cambria" pitchFamily="34" charset="-122"/>
                <a:cs typeface="Cambria" pitchFamily="34" charset="-120"/>
              </a:rPr>
              <a:t>“Health Inequalities and Diabetes Management in Black and South Asian Communities in England: A Qualitative Study of Risk Factors and Structural Barriers”</a:t>
            </a:r>
            <a:endParaRPr lang="en-US" sz="1542" dirty="0">
              <a:solidFill>
                <a:prstClr val="black"/>
              </a:solidFill>
              <a:latin typeface="Calibri"/>
            </a:endParaRPr>
          </a:p>
        </p:txBody>
      </p:sp>
      <p:sp>
        <p:nvSpPr>
          <p:cNvPr id="7" name="Shape 5"/>
          <p:cNvSpPr/>
          <p:nvPr/>
        </p:nvSpPr>
        <p:spPr>
          <a:xfrm>
            <a:off x="1349267" y="830041"/>
            <a:ext cx="3067962" cy="248754"/>
          </a:xfrm>
          <a:prstGeom prst="roundRect">
            <a:avLst>
              <a:gd name="adj" fmla="val 16667"/>
            </a:avLst>
          </a:prstGeom>
          <a:solidFill>
            <a:schemeClr val="accent1">
              <a:lumMod val="50000"/>
            </a:schemeClr>
          </a:solidFill>
          <a:ln w="12700">
            <a:solidFill>
              <a:srgbClr val="DBEAFE"/>
            </a:solidFill>
            <a:prstDash val="solid"/>
          </a:ln>
        </p:spPr>
        <p:txBody>
          <a:bodyPr/>
          <a:lstStyle/>
          <a:p>
            <a:endParaRPr lang="en-GB"/>
          </a:p>
        </p:txBody>
      </p:sp>
      <p:sp>
        <p:nvSpPr>
          <p:cNvPr id="8" name="Text 6"/>
          <p:cNvSpPr/>
          <p:nvPr/>
        </p:nvSpPr>
        <p:spPr>
          <a:xfrm>
            <a:off x="1373246" y="822776"/>
            <a:ext cx="2985044" cy="248754"/>
          </a:xfrm>
          <a:prstGeom prst="rect">
            <a:avLst/>
          </a:prstGeom>
          <a:noFill/>
          <a:ln/>
        </p:spPr>
        <p:txBody>
          <a:bodyPr wrap="square" lIns="0" tIns="0" rIns="0" bIns="0" rtlCol="0" anchor="ctr"/>
          <a:lstStyle/>
          <a:p>
            <a:pPr algn="ctr" defTabSz="829178"/>
            <a:r>
              <a:rPr lang="en-US" sz="816" b="1" dirty="0">
                <a:solidFill>
                  <a:prstClr val="white"/>
                </a:solidFill>
                <a:latin typeface="Bodoni MT" panose="02070603080606020203" pitchFamily="18" charset="0"/>
                <a:ea typeface="Cambria" pitchFamily="34" charset="-122"/>
                <a:cs typeface="Cambria" pitchFamily="34" charset="-120"/>
              </a:rPr>
              <a:t>RESEARCH DESIGN</a:t>
            </a:r>
            <a:endParaRPr lang="en-US" sz="816" dirty="0">
              <a:solidFill>
                <a:prstClr val="white"/>
              </a:solidFill>
              <a:latin typeface="Bodoni MT" panose="02070603080606020203" pitchFamily="18" charset="0"/>
            </a:endParaRPr>
          </a:p>
        </p:txBody>
      </p:sp>
      <p:sp>
        <p:nvSpPr>
          <p:cNvPr id="9" name="Shape 7"/>
          <p:cNvSpPr/>
          <p:nvPr/>
        </p:nvSpPr>
        <p:spPr>
          <a:xfrm>
            <a:off x="1342982" y="1137397"/>
            <a:ext cx="3045572" cy="787721"/>
          </a:xfrm>
          <a:prstGeom prst="roundRect">
            <a:avLst>
              <a:gd name="adj" fmla="val 4138"/>
            </a:avLst>
          </a:prstGeom>
          <a:solidFill>
            <a:srgbClr val="FFFFFF"/>
          </a:solidFill>
          <a:ln w="12700">
            <a:solidFill>
              <a:srgbClr val="CBD5E1"/>
            </a:solidFill>
            <a:prstDash val="solid"/>
          </a:ln>
          <a:effectLst>
            <a:outerShdw blurRad="50800" dist="12700" dir="2700000" algn="bl" rotWithShape="0">
              <a:srgbClr val="000000">
                <a:alpha val="8000"/>
              </a:srgbClr>
            </a:outerShdw>
          </a:effectLst>
        </p:spPr>
        <p:txBody>
          <a:bodyPr/>
          <a:lstStyle/>
          <a:p>
            <a:endParaRPr lang="en-GB"/>
          </a:p>
        </p:txBody>
      </p:sp>
      <p:sp>
        <p:nvSpPr>
          <p:cNvPr id="10" name="Text 8"/>
          <p:cNvSpPr/>
          <p:nvPr/>
        </p:nvSpPr>
        <p:spPr>
          <a:xfrm>
            <a:off x="1406645" y="1078559"/>
            <a:ext cx="2935293" cy="1071915"/>
          </a:xfrm>
          <a:prstGeom prst="rect">
            <a:avLst/>
          </a:prstGeom>
          <a:noFill/>
          <a:ln/>
        </p:spPr>
        <p:txBody>
          <a:bodyPr wrap="square" lIns="23033" tIns="34549" rIns="34549" bIns="23033" rtlCol="0" anchor="t"/>
          <a:lstStyle/>
          <a:p>
            <a:pPr algn="just" defTabSz="829178">
              <a:lnSpc>
                <a:spcPct val="150000"/>
              </a:lnSpc>
            </a:pPr>
            <a:r>
              <a:rPr lang="en-US" sz="635" dirty="0">
                <a:solidFill>
                  <a:prstClr val="black">
                    <a:lumMod val="95000"/>
                    <a:lumOff val="5000"/>
                  </a:prstClr>
                </a:solidFill>
                <a:latin typeface="Calibri" pitchFamily="34" charset="0"/>
                <a:ea typeface="Calibri" pitchFamily="34" charset="-122"/>
                <a:cs typeface="Calibri" pitchFamily="34" charset="-120"/>
              </a:rPr>
              <a:t>The approach in this study is qualitative secondary data analysis, which is a method of analysis that addresses the issue of structural and health inequalities in the management of Type 2 diabetes in England. It emphasises ethnic differences between Black African, Black Caribbean and South Asian communities  (Pham et al., 2019). The qualitative design permits a more in-depth analysis of experiences lived and structural barriers.</a:t>
            </a:r>
            <a:endParaRPr lang="en-US" sz="635" dirty="0">
              <a:solidFill>
                <a:prstClr val="black">
                  <a:lumMod val="95000"/>
                  <a:lumOff val="5000"/>
                </a:prstClr>
              </a:solidFill>
              <a:latin typeface="Calibri"/>
            </a:endParaRPr>
          </a:p>
        </p:txBody>
      </p:sp>
      <p:sp>
        <p:nvSpPr>
          <p:cNvPr id="35" name="Shape 33"/>
          <p:cNvSpPr/>
          <p:nvPr/>
        </p:nvSpPr>
        <p:spPr>
          <a:xfrm>
            <a:off x="1373246" y="4196502"/>
            <a:ext cx="3067962" cy="976578"/>
          </a:xfrm>
          <a:prstGeom prst="roundRect">
            <a:avLst>
              <a:gd name="adj" fmla="val 3030"/>
            </a:avLst>
          </a:prstGeom>
          <a:solidFill>
            <a:srgbClr val="FFFFFF"/>
          </a:solidFill>
          <a:ln w="12700">
            <a:solidFill>
              <a:srgbClr val="CBD5E1"/>
            </a:solidFill>
            <a:prstDash val="solid"/>
          </a:ln>
          <a:effectLst>
            <a:outerShdw blurRad="50800" dist="12700" dir="2700000" algn="bl" rotWithShape="0">
              <a:srgbClr val="000000">
                <a:alpha val="8000"/>
              </a:srgbClr>
            </a:outerShdw>
          </a:effectLst>
        </p:spPr>
        <p:txBody>
          <a:bodyPr/>
          <a:lstStyle/>
          <a:p>
            <a:endParaRPr lang="en-GB"/>
          </a:p>
        </p:txBody>
      </p:sp>
      <p:sp>
        <p:nvSpPr>
          <p:cNvPr id="36" name="Text 34"/>
          <p:cNvSpPr/>
          <p:nvPr/>
        </p:nvSpPr>
        <p:spPr>
          <a:xfrm>
            <a:off x="1417695" y="4163949"/>
            <a:ext cx="3009919" cy="1162513"/>
          </a:xfrm>
          <a:prstGeom prst="rect">
            <a:avLst/>
          </a:prstGeom>
          <a:noFill/>
          <a:ln/>
        </p:spPr>
        <p:txBody>
          <a:bodyPr wrap="square" lIns="23033" tIns="34549" rIns="34549" bIns="23033" rtlCol="0" anchor="t"/>
          <a:lstStyle/>
          <a:p>
            <a:pPr algn="just" defTabSz="829178">
              <a:lnSpc>
                <a:spcPct val="150000"/>
              </a:lnSpc>
            </a:pPr>
            <a:r>
              <a:rPr lang="en-US" sz="635" dirty="0">
                <a:solidFill>
                  <a:prstClr val="black">
                    <a:lumMod val="95000"/>
                    <a:lumOff val="5000"/>
                  </a:prstClr>
                </a:solidFill>
                <a:latin typeface="Calibri" pitchFamily="34" charset="0"/>
                <a:ea typeface="Calibri" pitchFamily="34" charset="-122"/>
                <a:cs typeface="Calibri" pitchFamily="34" charset="-120"/>
              </a:rPr>
              <a:t>These data sources are peer-reviewed journal </a:t>
            </a:r>
            <a:r>
              <a:rPr lang="en-US" sz="635">
                <a:solidFill>
                  <a:prstClr val="black">
                    <a:lumMod val="95000"/>
                    <a:lumOff val="5000"/>
                  </a:prstClr>
                </a:solidFill>
                <a:latin typeface="Calibri" pitchFamily="34" charset="0"/>
                <a:ea typeface="Calibri" pitchFamily="34" charset="-122"/>
                <a:cs typeface="Calibri" pitchFamily="34" charset="-120"/>
              </a:rPr>
              <a:t>articles. They </a:t>
            </a:r>
            <a:r>
              <a:rPr lang="en-US" sz="635" dirty="0">
                <a:solidFill>
                  <a:prstClr val="black">
                    <a:lumMod val="95000"/>
                    <a:lumOff val="5000"/>
                  </a:prstClr>
                </a:solidFill>
                <a:latin typeface="Calibri" pitchFamily="34" charset="0"/>
                <a:ea typeface="Calibri" pitchFamily="34" charset="-122"/>
                <a:cs typeface="Calibri" pitchFamily="34" charset="-120"/>
              </a:rPr>
              <a:t>offer evidence-based and reliable data on prevalence, risk factors and diabetes treatment and care of type 2 diabetes which provides of health disparities at population level in those with type 2 diabetes in England (Farmaki et al., 2022).</a:t>
            </a:r>
          </a:p>
        </p:txBody>
      </p:sp>
      <p:sp>
        <p:nvSpPr>
          <p:cNvPr id="43" name="Shape 41"/>
          <p:cNvSpPr/>
          <p:nvPr/>
        </p:nvSpPr>
        <p:spPr>
          <a:xfrm>
            <a:off x="4531350" y="1140024"/>
            <a:ext cx="3076898" cy="787720"/>
          </a:xfrm>
          <a:prstGeom prst="roundRect">
            <a:avLst>
              <a:gd name="adj" fmla="val 838"/>
            </a:avLst>
          </a:prstGeom>
          <a:solidFill>
            <a:srgbClr val="FFFFFF"/>
          </a:solidFill>
          <a:ln w="12700">
            <a:solidFill>
              <a:srgbClr val="CBD5E1"/>
            </a:solidFill>
            <a:prstDash val="solid"/>
          </a:ln>
        </p:spPr>
        <p:txBody>
          <a:bodyPr/>
          <a:lstStyle/>
          <a:p>
            <a:endParaRPr lang="en-GB"/>
          </a:p>
        </p:txBody>
      </p:sp>
      <p:sp>
        <p:nvSpPr>
          <p:cNvPr id="79" name="Text 77"/>
          <p:cNvSpPr/>
          <p:nvPr/>
        </p:nvSpPr>
        <p:spPr>
          <a:xfrm>
            <a:off x="1349267" y="6405406"/>
            <a:ext cx="9494098" cy="419231"/>
          </a:xfrm>
          <a:prstGeom prst="rect">
            <a:avLst/>
          </a:prstGeom>
          <a:noFill/>
          <a:ln/>
        </p:spPr>
        <p:txBody>
          <a:bodyPr wrap="square" lIns="0" tIns="23033" rIns="23033" bIns="0" rtlCol="0" anchor="t"/>
          <a:lstStyle/>
          <a:p>
            <a:pPr defTabSz="829178"/>
            <a:endParaRPr lang="en-US" sz="544" b="1" dirty="0">
              <a:solidFill>
                <a:prstClr val="black"/>
              </a:solidFill>
              <a:latin typeface="Calibri"/>
            </a:endParaRPr>
          </a:p>
        </p:txBody>
      </p:sp>
      <p:sp>
        <p:nvSpPr>
          <p:cNvPr id="84" name="Shape 5"/>
          <p:cNvSpPr/>
          <p:nvPr/>
        </p:nvSpPr>
        <p:spPr>
          <a:xfrm>
            <a:off x="4529030" y="838742"/>
            <a:ext cx="3067962" cy="248754"/>
          </a:xfrm>
          <a:prstGeom prst="roundRect">
            <a:avLst>
              <a:gd name="adj" fmla="val 16667"/>
            </a:avLst>
          </a:prstGeom>
          <a:solidFill>
            <a:schemeClr val="accent1">
              <a:lumMod val="50000"/>
            </a:schemeClr>
          </a:solidFill>
          <a:ln w="12700">
            <a:solidFill>
              <a:srgbClr val="DBEAFE"/>
            </a:solidFill>
            <a:prstDash val="solid"/>
          </a:ln>
        </p:spPr>
        <p:txBody>
          <a:bodyPr/>
          <a:lstStyle/>
          <a:p>
            <a:endParaRPr lang="en-GB"/>
          </a:p>
        </p:txBody>
      </p:sp>
      <p:sp>
        <p:nvSpPr>
          <p:cNvPr id="80" name="Text 6"/>
          <p:cNvSpPr/>
          <p:nvPr/>
        </p:nvSpPr>
        <p:spPr>
          <a:xfrm>
            <a:off x="4559885" y="844490"/>
            <a:ext cx="2985044" cy="248754"/>
          </a:xfrm>
          <a:prstGeom prst="rect">
            <a:avLst/>
          </a:prstGeom>
          <a:noFill/>
          <a:ln/>
        </p:spPr>
        <p:txBody>
          <a:bodyPr wrap="square" lIns="0" tIns="0" rIns="0" bIns="0" rtlCol="0" anchor="ctr"/>
          <a:lstStyle/>
          <a:p>
            <a:pPr algn="ctr" defTabSz="829178"/>
            <a:r>
              <a:rPr lang="en-US" sz="816" b="1" dirty="0">
                <a:solidFill>
                  <a:prstClr val="white"/>
                </a:solidFill>
                <a:latin typeface="Bodoni MT" panose="02070603080606020203" pitchFamily="18" charset="0"/>
                <a:ea typeface="Cambria" pitchFamily="34" charset="-122"/>
                <a:cs typeface="Cambria" pitchFamily="34" charset="-120"/>
              </a:rPr>
              <a:t>STUDY POPULATION/FOCUS</a:t>
            </a:r>
          </a:p>
        </p:txBody>
      </p:sp>
      <p:sp>
        <p:nvSpPr>
          <p:cNvPr id="85" name="Text 8"/>
          <p:cNvSpPr/>
          <p:nvPr/>
        </p:nvSpPr>
        <p:spPr>
          <a:xfrm>
            <a:off x="4584068" y="1078795"/>
            <a:ext cx="3009919" cy="791919"/>
          </a:xfrm>
          <a:prstGeom prst="rect">
            <a:avLst/>
          </a:prstGeom>
          <a:noFill/>
          <a:ln/>
        </p:spPr>
        <p:txBody>
          <a:bodyPr wrap="square" lIns="23033" tIns="34549" rIns="34549" bIns="23033" rtlCol="0" anchor="t"/>
          <a:lstStyle/>
          <a:p>
            <a:pPr algn="just" defTabSz="829178">
              <a:lnSpc>
                <a:spcPct val="150000"/>
              </a:lnSpc>
            </a:pPr>
            <a:r>
              <a:rPr lang="en-US" sz="680" dirty="0">
                <a:solidFill>
                  <a:srgbClr val="1E293B"/>
                </a:solidFill>
                <a:latin typeface="Calibri" pitchFamily="34" charset="0"/>
                <a:ea typeface="Calibri" pitchFamily="34" charset="-122"/>
                <a:cs typeface="Calibri" pitchFamily="34" charset="-120"/>
              </a:rPr>
              <a:t>The study is based on black African, black Caribbean and South Asian communities in England with comparisons to the overall population of the UK when relevant (Diabetes UK, 2024). They are chosen because of their increased rates of Type 2 diabetes and because of longstanding structural, cultural, and socioeconomic disparities in access to and disparities in diabetes management and outcomes.</a:t>
            </a:r>
            <a:endParaRPr lang="en-US" sz="680" b="1" dirty="0">
              <a:solidFill>
                <a:prstClr val="black"/>
              </a:solidFill>
              <a:latin typeface="Calibri"/>
            </a:endParaRPr>
          </a:p>
        </p:txBody>
      </p:sp>
      <p:sp>
        <p:nvSpPr>
          <p:cNvPr id="56" name="Rectangle 55"/>
          <p:cNvSpPr/>
          <p:nvPr/>
        </p:nvSpPr>
        <p:spPr>
          <a:xfrm>
            <a:off x="1806656" y="6620990"/>
            <a:ext cx="2350964" cy="204030"/>
          </a:xfrm>
          <a:prstGeom prst="rect">
            <a:avLst/>
          </a:prstGeom>
        </p:spPr>
        <p:txBody>
          <a:bodyPr wrap="square">
            <a:spAutoFit/>
          </a:bodyPr>
          <a:lstStyle/>
          <a:p>
            <a:pPr algn="ctr" defTabSz="829178"/>
            <a:r>
              <a:rPr lang="en-US" sz="363" dirty="0">
                <a:solidFill>
                  <a:prstClr val="black"/>
                </a:solidFill>
                <a:latin typeface="Calibri"/>
              </a:rPr>
              <a:t>Fig: 5 Common Risk Factors for Type 2 Diabetes Available at: </a:t>
            </a:r>
            <a:r>
              <a:rPr lang="en-US" sz="363" dirty="0">
                <a:solidFill>
                  <a:prstClr val="black"/>
                </a:solidFill>
                <a:latin typeface="Calibri"/>
                <a:hlinkClick r:id="rId3"/>
              </a:rPr>
              <a:t>https://www.elitecarehc.com/blog/5-common-risk-factors-for-type-2-diabetes/</a:t>
            </a:r>
            <a:endParaRPr lang="en-US" sz="363" dirty="0">
              <a:solidFill>
                <a:prstClr val="black"/>
              </a:solidFill>
              <a:latin typeface="Calibri"/>
            </a:endParaRPr>
          </a:p>
        </p:txBody>
      </p:sp>
      <p:sp>
        <p:nvSpPr>
          <p:cNvPr id="91" name="Shape 41"/>
          <p:cNvSpPr/>
          <p:nvPr/>
        </p:nvSpPr>
        <p:spPr>
          <a:xfrm>
            <a:off x="7843242" y="3326823"/>
            <a:ext cx="3071156" cy="829380"/>
          </a:xfrm>
          <a:prstGeom prst="roundRect">
            <a:avLst>
              <a:gd name="adj" fmla="val 418"/>
            </a:avLst>
          </a:prstGeom>
          <a:solidFill>
            <a:schemeClr val="bg1"/>
          </a:solidFill>
          <a:ln w="12700">
            <a:solidFill>
              <a:srgbClr val="CBD5E1"/>
            </a:solidFill>
            <a:prstDash val="solid"/>
          </a:ln>
        </p:spPr>
        <p:txBody>
          <a:bodyPr/>
          <a:lstStyle/>
          <a:p>
            <a:pPr defTabSz="829178"/>
            <a:endParaRPr lang="en-GB" sz="1632" dirty="0">
              <a:solidFill>
                <a:prstClr val="black"/>
              </a:solidFill>
              <a:latin typeface="Calibri"/>
            </a:endParaRPr>
          </a:p>
        </p:txBody>
      </p:sp>
      <p:sp>
        <p:nvSpPr>
          <p:cNvPr id="6" name="Rectangle 5">
            <a:extLst>
              <a:ext uri="{FF2B5EF4-FFF2-40B4-BE49-F238E27FC236}">
                <a16:creationId xmlns:a16="http://schemas.microsoft.com/office/drawing/2014/main" id="{469A440B-C5FD-7086-A8B2-1FD100925D03}"/>
              </a:ext>
            </a:extLst>
          </p:cNvPr>
          <p:cNvSpPr/>
          <p:nvPr/>
        </p:nvSpPr>
        <p:spPr>
          <a:xfrm>
            <a:off x="1388241" y="3650191"/>
            <a:ext cx="3045572" cy="371127"/>
          </a:xfrm>
          <a:prstGeom prst="rect">
            <a:avLst/>
          </a:prstGeom>
        </p:spPr>
        <p:txBody>
          <a:bodyPr wrap="square">
            <a:spAutoFit/>
          </a:bodyPr>
          <a:lstStyle/>
          <a:p>
            <a:pPr algn="ctr" defTabSz="829178"/>
            <a:r>
              <a:rPr lang="en-US" sz="453" dirty="0">
                <a:solidFill>
                  <a:prstClr val="black"/>
                </a:solidFill>
                <a:latin typeface="Calibri"/>
              </a:rPr>
              <a:t>Fig: estimated total diagnosed and undiagnosed type 2 diabetes prevalence in 2021 Source: </a:t>
            </a:r>
            <a:r>
              <a:rPr lang="en-US" sz="453" dirty="0">
                <a:solidFill>
                  <a:prstClr val="black"/>
                </a:solidFill>
                <a:latin typeface="Calibri"/>
                <a:hlinkClick r:id="rId4"/>
              </a:rPr>
              <a:t>https://www.gov.uk/government/statistics/diabetes-profile-update-march-2025/diabetes-profile-statistical-commentary-march-2025</a:t>
            </a:r>
            <a:endParaRPr lang="en-US" sz="453" dirty="0">
              <a:solidFill>
                <a:prstClr val="black"/>
              </a:solidFill>
              <a:latin typeface="Calibri"/>
            </a:endParaRPr>
          </a:p>
          <a:p>
            <a:pPr algn="ctr" defTabSz="829178"/>
            <a:endParaRPr lang="en-US" sz="453" dirty="0">
              <a:solidFill>
                <a:prstClr val="black"/>
              </a:solidFill>
              <a:latin typeface="Calibri"/>
            </a:endParaRPr>
          </a:p>
        </p:txBody>
      </p:sp>
      <p:sp>
        <p:nvSpPr>
          <p:cNvPr id="14" name="TextBox 13">
            <a:extLst>
              <a:ext uri="{FF2B5EF4-FFF2-40B4-BE49-F238E27FC236}">
                <a16:creationId xmlns:a16="http://schemas.microsoft.com/office/drawing/2014/main" id="{B92E5915-74EA-5038-7A81-859C4B263E87}"/>
              </a:ext>
            </a:extLst>
          </p:cNvPr>
          <p:cNvSpPr txBox="1"/>
          <p:nvPr/>
        </p:nvSpPr>
        <p:spPr>
          <a:xfrm>
            <a:off x="7725993" y="2929351"/>
            <a:ext cx="3183279" cy="231730"/>
          </a:xfrm>
          <a:prstGeom prst="rect">
            <a:avLst/>
          </a:prstGeom>
          <a:noFill/>
        </p:spPr>
        <p:txBody>
          <a:bodyPr wrap="square">
            <a:spAutoFit/>
          </a:bodyPr>
          <a:lstStyle/>
          <a:p>
            <a:pPr algn="ctr" defTabSz="829178"/>
            <a:r>
              <a:rPr lang="en-US" sz="453" dirty="0">
                <a:solidFill>
                  <a:prstClr val="black"/>
                </a:solidFill>
                <a:latin typeface="Calibri"/>
              </a:rPr>
              <a:t>Fig: Thematic Analysis Approach Source: </a:t>
            </a:r>
            <a:r>
              <a:rPr lang="en-US" sz="453" dirty="0">
                <a:solidFill>
                  <a:prstClr val="black"/>
                </a:solidFill>
                <a:latin typeface="Calibri"/>
                <a:hlinkClick r:id="rId5"/>
              </a:rPr>
              <a:t>https://doi.org/10.1007/s00125-021-05580-7</a:t>
            </a:r>
            <a:endParaRPr lang="en-US" sz="453" dirty="0">
              <a:solidFill>
                <a:prstClr val="black"/>
              </a:solidFill>
              <a:latin typeface="Calibri"/>
            </a:endParaRPr>
          </a:p>
          <a:p>
            <a:pPr algn="ctr" defTabSz="829178"/>
            <a:endParaRPr lang="en-US" sz="453" dirty="0">
              <a:solidFill>
                <a:prstClr val="black"/>
              </a:solidFill>
              <a:latin typeface="Calibri"/>
            </a:endParaRPr>
          </a:p>
        </p:txBody>
      </p:sp>
      <p:pic>
        <p:nvPicPr>
          <p:cNvPr id="1026" name="Picture 2" descr="Why are South Asians more likely to be diagnosed with Type 2 diabetes? – South  Asia Time">
            <a:extLst>
              <a:ext uri="{FF2B5EF4-FFF2-40B4-BE49-F238E27FC236}">
                <a16:creationId xmlns:a16="http://schemas.microsoft.com/office/drawing/2014/main" id="{FF9467CE-3027-3622-EA25-12E26860B709}"/>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406645" y="2062081"/>
            <a:ext cx="2927665" cy="1598463"/>
          </a:xfrm>
          <a:prstGeom prst="rect">
            <a:avLst/>
          </a:prstGeom>
          <a:noFill/>
          <a:extLst>
            <a:ext uri="{909E8E84-426E-40DD-AFC4-6F175D3DCCD1}">
              <a14:hiddenFill xmlns:a14="http://schemas.microsoft.com/office/drawing/2010/main">
                <a:solidFill>
                  <a:srgbClr val="FFFFFF"/>
                </a:solidFill>
              </a14:hiddenFill>
            </a:ext>
          </a:extLst>
        </p:spPr>
      </p:pic>
      <p:sp>
        <p:nvSpPr>
          <p:cNvPr id="4" name="Shape 5">
            <a:extLst>
              <a:ext uri="{FF2B5EF4-FFF2-40B4-BE49-F238E27FC236}">
                <a16:creationId xmlns:a16="http://schemas.microsoft.com/office/drawing/2014/main" id="{3E0EF07D-47C0-5DB1-C1C8-E9B5B21AE3D5}"/>
              </a:ext>
            </a:extLst>
          </p:cNvPr>
          <p:cNvSpPr/>
          <p:nvPr/>
        </p:nvSpPr>
        <p:spPr>
          <a:xfrm>
            <a:off x="1365646" y="3915195"/>
            <a:ext cx="3067962" cy="248754"/>
          </a:xfrm>
          <a:prstGeom prst="roundRect">
            <a:avLst>
              <a:gd name="adj" fmla="val 16667"/>
            </a:avLst>
          </a:prstGeom>
          <a:solidFill>
            <a:schemeClr val="accent1">
              <a:lumMod val="50000"/>
            </a:schemeClr>
          </a:solidFill>
          <a:ln w="12700">
            <a:solidFill>
              <a:srgbClr val="DBEAFE"/>
            </a:solidFill>
            <a:prstDash val="solid"/>
          </a:ln>
        </p:spPr>
        <p:txBody>
          <a:bodyPr/>
          <a:lstStyle/>
          <a:p>
            <a:endParaRPr lang="en-GB"/>
          </a:p>
        </p:txBody>
      </p:sp>
      <p:sp>
        <p:nvSpPr>
          <p:cNvPr id="13" name="Text 6">
            <a:extLst>
              <a:ext uri="{FF2B5EF4-FFF2-40B4-BE49-F238E27FC236}">
                <a16:creationId xmlns:a16="http://schemas.microsoft.com/office/drawing/2014/main" id="{AA8B2C8B-767B-3A20-FC37-3D1887D034B7}"/>
              </a:ext>
            </a:extLst>
          </p:cNvPr>
          <p:cNvSpPr/>
          <p:nvPr/>
        </p:nvSpPr>
        <p:spPr>
          <a:xfrm>
            <a:off x="1349268" y="3922224"/>
            <a:ext cx="2985044" cy="248754"/>
          </a:xfrm>
          <a:prstGeom prst="rect">
            <a:avLst/>
          </a:prstGeom>
          <a:noFill/>
          <a:ln/>
        </p:spPr>
        <p:txBody>
          <a:bodyPr wrap="square" lIns="0" tIns="0" rIns="0" bIns="0" rtlCol="0" anchor="ctr"/>
          <a:lstStyle/>
          <a:p>
            <a:pPr algn="ctr" defTabSz="829178"/>
            <a:r>
              <a:rPr lang="en-US" sz="816" b="1" dirty="0">
                <a:solidFill>
                  <a:prstClr val="white"/>
                </a:solidFill>
                <a:latin typeface="Bodoni MT" panose="02070603080606020203" pitchFamily="18" charset="0"/>
                <a:ea typeface="Cambria" pitchFamily="34" charset="-122"/>
                <a:cs typeface="Cambria" pitchFamily="34" charset="-120"/>
              </a:rPr>
              <a:t>DATA SOURCES</a:t>
            </a:r>
            <a:endParaRPr lang="en-US" sz="816" dirty="0">
              <a:solidFill>
                <a:prstClr val="white"/>
              </a:solidFill>
              <a:latin typeface="Bodoni MT" panose="02070603080606020203" pitchFamily="18" charset="0"/>
            </a:endParaRPr>
          </a:p>
        </p:txBody>
      </p:sp>
      <p:pic>
        <p:nvPicPr>
          <p:cNvPr id="16" name="Picture 15">
            <a:extLst>
              <a:ext uri="{FF2B5EF4-FFF2-40B4-BE49-F238E27FC236}">
                <a16:creationId xmlns:a16="http://schemas.microsoft.com/office/drawing/2014/main" id="{04F77603-5F3B-B1D0-96F1-253FD18EC397}"/>
              </a:ext>
            </a:extLst>
          </p:cNvPr>
          <p:cNvPicPr>
            <a:picLocks noChangeAspect="1"/>
          </p:cNvPicPr>
          <p:nvPr/>
        </p:nvPicPr>
        <p:blipFill>
          <a:blip r:embed="rId7"/>
          <a:stretch>
            <a:fillRect/>
          </a:stretch>
        </p:blipFill>
        <p:spPr>
          <a:xfrm>
            <a:off x="1479180" y="5242892"/>
            <a:ext cx="2855131" cy="1393650"/>
          </a:xfrm>
          <a:prstGeom prst="rect">
            <a:avLst/>
          </a:prstGeom>
        </p:spPr>
      </p:pic>
      <p:pic>
        <p:nvPicPr>
          <p:cNvPr id="18" name="Picture 17">
            <a:extLst>
              <a:ext uri="{FF2B5EF4-FFF2-40B4-BE49-F238E27FC236}">
                <a16:creationId xmlns:a16="http://schemas.microsoft.com/office/drawing/2014/main" id="{7B826383-AE8E-F56F-2A2C-B3B4F55A7602}"/>
              </a:ext>
            </a:extLst>
          </p:cNvPr>
          <p:cNvPicPr>
            <a:picLocks noChangeAspect="1"/>
          </p:cNvPicPr>
          <p:nvPr/>
        </p:nvPicPr>
        <p:blipFill>
          <a:blip r:embed="rId8"/>
          <a:stretch>
            <a:fillRect/>
          </a:stretch>
        </p:blipFill>
        <p:spPr>
          <a:xfrm>
            <a:off x="4583837" y="2058894"/>
            <a:ext cx="3004685" cy="1541316"/>
          </a:xfrm>
          <a:prstGeom prst="rect">
            <a:avLst/>
          </a:prstGeom>
        </p:spPr>
      </p:pic>
      <p:sp>
        <p:nvSpPr>
          <p:cNvPr id="21" name="TextBox 20">
            <a:extLst>
              <a:ext uri="{FF2B5EF4-FFF2-40B4-BE49-F238E27FC236}">
                <a16:creationId xmlns:a16="http://schemas.microsoft.com/office/drawing/2014/main" id="{23DDE563-7501-C5E2-E18D-725D7117D164}"/>
              </a:ext>
            </a:extLst>
          </p:cNvPr>
          <p:cNvSpPr txBox="1"/>
          <p:nvPr/>
        </p:nvSpPr>
        <p:spPr>
          <a:xfrm>
            <a:off x="4688989" y="3651820"/>
            <a:ext cx="2696302" cy="259879"/>
          </a:xfrm>
          <a:prstGeom prst="rect">
            <a:avLst/>
          </a:prstGeom>
          <a:noFill/>
        </p:spPr>
        <p:txBody>
          <a:bodyPr wrap="square">
            <a:spAutoFit/>
          </a:bodyPr>
          <a:lstStyle/>
          <a:p>
            <a:pPr algn="ctr" defTabSz="829178"/>
            <a:r>
              <a:rPr lang="en-US" sz="363" dirty="0">
                <a:solidFill>
                  <a:prstClr val="black"/>
                </a:solidFill>
                <a:latin typeface="Calibri"/>
              </a:rPr>
              <a:t>Fig: Diverse group of people representing Black African, Black Caribbean and South Asian communities in the UK. Source: </a:t>
            </a:r>
            <a:r>
              <a:rPr lang="en-US" sz="363" dirty="0">
                <a:solidFill>
                  <a:prstClr val="black"/>
                </a:solidFill>
                <a:latin typeface="Calibri"/>
                <a:hlinkClick r:id="rId9"/>
              </a:rPr>
              <a:t>https://www.diabetes.org.uk/about-us/about-the-charity/our-strategy/statistics</a:t>
            </a:r>
            <a:endParaRPr lang="en-US" sz="363" dirty="0">
              <a:solidFill>
                <a:prstClr val="black"/>
              </a:solidFill>
              <a:latin typeface="Calibri"/>
            </a:endParaRPr>
          </a:p>
          <a:p>
            <a:pPr algn="ctr" defTabSz="829178"/>
            <a:endParaRPr lang="en-GB" sz="363" dirty="0">
              <a:solidFill>
                <a:prstClr val="black"/>
              </a:solidFill>
              <a:latin typeface="Calibri"/>
            </a:endParaRPr>
          </a:p>
        </p:txBody>
      </p:sp>
      <p:sp>
        <p:nvSpPr>
          <p:cNvPr id="22" name="Shape 5">
            <a:extLst>
              <a:ext uri="{FF2B5EF4-FFF2-40B4-BE49-F238E27FC236}">
                <a16:creationId xmlns:a16="http://schemas.microsoft.com/office/drawing/2014/main" id="{436118F4-04AC-603B-F4F3-D48BAE6BFD1C}"/>
              </a:ext>
            </a:extLst>
          </p:cNvPr>
          <p:cNvSpPr/>
          <p:nvPr/>
        </p:nvSpPr>
        <p:spPr>
          <a:xfrm>
            <a:off x="4659967" y="4016347"/>
            <a:ext cx="3067962" cy="248754"/>
          </a:xfrm>
          <a:prstGeom prst="roundRect">
            <a:avLst>
              <a:gd name="adj" fmla="val 16667"/>
            </a:avLst>
          </a:prstGeom>
          <a:solidFill>
            <a:schemeClr val="accent1">
              <a:lumMod val="50000"/>
            </a:schemeClr>
          </a:solidFill>
          <a:ln w="12700">
            <a:solidFill>
              <a:srgbClr val="DBEAFE"/>
            </a:solidFill>
            <a:prstDash val="solid"/>
          </a:ln>
        </p:spPr>
        <p:txBody>
          <a:bodyPr/>
          <a:lstStyle/>
          <a:p>
            <a:endParaRPr lang="en-GB"/>
          </a:p>
        </p:txBody>
      </p:sp>
      <p:sp>
        <p:nvSpPr>
          <p:cNvPr id="24" name="Text 6">
            <a:extLst>
              <a:ext uri="{FF2B5EF4-FFF2-40B4-BE49-F238E27FC236}">
                <a16:creationId xmlns:a16="http://schemas.microsoft.com/office/drawing/2014/main" id="{8114A0AF-FE86-DDD2-3048-0CDB3E30E59B}"/>
              </a:ext>
            </a:extLst>
          </p:cNvPr>
          <p:cNvSpPr/>
          <p:nvPr/>
        </p:nvSpPr>
        <p:spPr>
          <a:xfrm>
            <a:off x="4617599" y="4010210"/>
            <a:ext cx="2985044" cy="248754"/>
          </a:xfrm>
          <a:prstGeom prst="rect">
            <a:avLst/>
          </a:prstGeom>
          <a:noFill/>
          <a:ln/>
        </p:spPr>
        <p:txBody>
          <a:bodyPr wrap="square" lIns="0" tIns="0" rIns="0" bIns="0" rtlCol="0" anchor="ctr"/>
          <a:lstStyle/>
          <a:p>
            <a:pPr algn="ctr" defTabSz="829178"/>
            <a:r>
              <a:rPr lang="en-US" sz="816" b="1" dirty="0">
                <a:solidFill>
                  <a:prstClr val="white"/>
                </a:solidFill>
                <a:latin typeface="Bodoni MT" panose="02070603080606020203" pitchFamily="18" charset="0"/>
                <a:ea typeface="Cambria" pitchFamily="34" charset="-122"/>
                <a:cs typeface="Cambria" pitchFamily="34" charset="-120"/>
              </a:rPr>
              <a:t>SAMPLING STRATEGY</a:t>
            </a:r>
            <a:endParaRPr lang="en-US" sz="816" dirty="0">
              <a:solidFill>
                <a:prstClr val="white"/>
              </a:solidFill>
              <a:latin typeface="Bodoni MT" panose="02070603080606020203" pitchFamily="18" charset="0"/>
            </a:endParaRPr>
          </a:p>
        </p:txBody>
      </p:sp>
      <p:sp>
        <p:nvSpPr>
          <p:cNvPr id="27" name="Shape 33">
            <a:extLst>
              <a:ext uri="{FF2B5EF4-FFF2-40B4-BE49-F238E27FC236}">
                <a16:creationId xmlns:a16="http://schemas.microsoft.com/office/drawing/2014/main" id="{264E76F3-3669-1EC1-B41B-9AEC3A940D4B}"/>
              </a:ext>
            </a:extLst>
          </p:cNvPr>
          <p:cNvSpPr/>
          <p:nvPr/>
        </p:nvSpPr>
        <p:spPr>
          <a:xfrm>
            <a:off x="4639808" y="4292192"/>
            <a:ext cx="3067961" cy="880886"/>
          </a:xfrm>
          <a:prstGeom prst="roundRect">
            <a:avLst>
              <a:gd name="adj" fmla="val 3030"/>
            </a:avLst>
          </a:prstGeom>
          <a:solidFill>
            <a:srgbClr val="FFFFFF"/>
          </a:solidFill>
          <a:ln w="12700">
            <a:solidFill>
              <a:srgbClr val="CBD5E1"/>
            </a:solidFill>
            <a:prstDash val="solid"/>
          </a:ln>
          <a:effectLst>
            <a:outerShdw blurRad="50800" dist="12700" dir="2700000" algn="bl" rotWithShape="0">
              <a:srgbClr val="000000">
                <a:alpha val="8000"/>
              </a:srgbClr>
            </a:outerShdw>
          </a:effectLst>
        </p:spPr>
        <p:txBody>
          <a:bodyPr/>
          <a:lstStyle/>
          <a:p>
            <a:endParaRPr lang="en-GB"/>
          </a:p>
        </p:txBody>
      </p:sp>
      <p:sp>
        <p:nvSpPr>
          <p:cNvPr id="25" name="Text 34">
            <a:extLst>
              <a:ext uri="{FF2B5EF4-FFF2-40B4-BE49-F238E27FC236}">
                <a16:creationId xmlns:a16="http://schemas.microsoft.com/office/drawing/2014/main" id="{B3CC63C1-D7C4-40F6-69D1-DA4781752011}"/>
              </a:ext>
            </a:extLst>
          </p:cNvPr>
          <p:cNvSpPr/>
          <p:nvPr/>
        </p:nvSpPr>
        <p:spPr>
          <a:xfrm>
            <a:off x="4688989" y="4227751"/>
            <a:ext cx="3009919" cy="922985"/>
          </a:xfrm>
          <a:prstGeom prst="rect">
            <a:avLst/>
          </a:prstGeom>
          <a:noFill/>
          <a:ln/>
        </p:spPr>
        <p:txBody>
          <a:bodyPr wrap="square" lIns="23033" tIns="34549" rIns="34549" bIns="23033" rtlCol="0" anchor="t"/>
          <a:lstStyle/>
          <a:p>
            <a:pPr algn="just" defTabSz="829178">
              <a:lnSpc>
                <a:spcPct val="150000"/>
              </a:lnSpc>
            </a:pPr>
            <a:r>
              <a:rPr lang="en-US" sz="635" dirty="0">
                <a:solidFill>
                  <a:prstClr val="black">
                    <a:lumMod val="95000"/>
                    <a:lumOff val="5000"/>
                  </a:prstClr>
                </a:solidFill>
                <a:latin typeface="Calibri" pitchFamily="34" charset="0"/>
                <a:ea typeface="Calibri" pitchFamily="34" charset="-122"/>
                <a:cs typeface="Calibri" pitchFamily="34" charset="-120"/>
              </a:rPr>
              <a:t>There is purposive sampling for literature closely linked with ethnicity, diabetes outcomes, structural factors in access to healthcare, and diabetes management for minority populations (Govt UK, 2022). This helps to include only relevant and quality research studies that helps to examine health </a:t>
            </a:r>
            <a:r>
              <a:rPr lang="en-US" sz="635" dirty="0" err="1">
                <a:solidFill>
                  <a:prstClr val="black">
                    <a:lumMod val="95000"/>
                    <a:lumOff val="5000"/>
                  </a:prstClr>
                </a:solidFill>
                <a:latin typeface="Calibri" pitchFamily="34" charset="0"/>
                <a:ea typeface="Calibri" pitchFamily="34" charset="-122"/>
                <a:cs typeface="Calibri" pitchFamily="34" charset="-120"/>
              </a:rPr>
              <a:t>ineq</a:t>
            </a:r>
            <a:r>
              <a:rPr lang="en-US" sz="635" dirty="0">
                <a:solidFill>
                  <a:prstClr val="black">
                    <a:lumMod val="95000"/>
                    <a:lumOff val="5000"/>
                  </a:prstClr>
                </a:solidFill>
                <a:latin typeface="Calibri" pitchFamily="34" charset="0"/>
                <a:ea typeface="Calibri" pitchFamily="34" charset="-122"/>
                <a:cs typeface="Calibri" pitchFamily="34" charset="-120"/>
              </a:rPr>
              <a:t> </a:t>
            </a:r>
            <a:r>
              <a:rPr lang="en-US" sz="635" dirty="0" err="1">
                <a:solidFill>
                  <a:prstClr val="black">
                    <a:lumMod val="95000"/>
                    <a:lumOff val="5000"/>
                  </a:prstClr>
                </a:solidFill>
                <a:latin typeface="Calibri" pitchFamily="34" charset="0"/>
                <a:ea typeface="Calibri" pitchFamily="34" charset="-122"/>
                <a:cs typeface="Calibri" pitchFamily="34" charset="-120"/>
              </a:rPr>
              <a:t>uality</a:t>
            </a:r>
            <a:r>
              <a:rPr lang="en-US" sz="635" dirty="0">
                <a:solidFill>
                  <a:prstClr val="black">
                    <a:lumMod val="95000"/>
                    <a:lumOff val="5000"/>
                  </a:prstClr>
                </a:solidFill>
                <a:latin typeface="Calibri" pitchFamily="34" charset="0"/>
                <a:ea typeface="Calibri" pitchFamily="34" charset="-122"/>
                <a:cs typeface="Calibri" pitchFamily="34" charset="-120"/>
              </a:rPr>
              <a:t> and future strengthens the validity and depth of thematic interpretation of what is included in the selected research evidence.</a:t>
            </a:r>
          </a:p>
        </p:txBody>
      </p:sp>
      <p:sp>
        <p:nvSpPr>
          <p:cNvPr id="28" name="Shape 5">
            <a:extLst>
              <a:ext uri="{FF2B5EF4-FFF2-40B4-BE49-F238E27FC236}">
                <a16:creationId xmlns:a16="http://schemas.microsoft.com/office/drawing/2014/main" id="{B9D4C82F-5B85-10FA-1FCD-AE5D9CD9BF85}"/>
              </a:ext>
            </a:extLst>
          </p:cNvPr>
          <p:cNvSpPr/>
          <p:nvPr/>
        </p:nvSpPr>
        <p:spPr>
          <a:xfrm>
            <a:off x="4621840" y="5223271"/>
            <a:ext cx="3067962" cy="248754"/>
          </a:xfrm>
          <a:prstGeom prst="roundRect">
            <a:avLst>
              <a:gd name="adj" fmla="val 16667"/>
            </a:avLst>
          </a:prstGeom>
          <a:solidFill>
            <a:schemeClr val="accent1">
              <a:lumMod val="50000"/>
            </a:schemeClr>
          </a:solidFill>
          <a:ln w="12700">
            <a:solidFill>
              <a:srgbClr val="DBEAFE"/>
            </a:solidFill>
            <a:prstDash val="solid"/>
          </a:ln>
        </p:spPr>
        <p:txBody>
          <a:bodyPr/>
          <a:lstStyle/>
          <a:p>
            <a:endParaRPr lang="en-GB"/>
          </a:p>
        </p:txBody>
      </p:sp>
      <p:sp>
        <p:nvSpPr>
          <p:cNvPr id="29" name="Text 6">
            <a:extLst>
              <a:ext uri="{FF2B5EF4-FFF2-40B4-BE49-F238E27FC236}">
                <a16:creationId xmlns:a16="http://schemas.microsoft.com/office/drawing/2014/main" id="{E684B00E-285A-73F9-DB68-EFD50BC098FC}"/>
              </a:ext>
            </a:extLst>
          </p:cNvPr>
          <p:cNvSpPr/>
          <p:nvPr/>
        </p:nvSpPr>
        <p:spPr>
          <a:xfrm>
            <a:off x="4701426" y="5214538"/>
            <a:ext cx="2985044" cy="248754"/>
          </a:xfrm>
          <a:prstGeom prst="rect">
            <a:avLst/>
          </a:prstGeom>
          <a:noFill/>
          <a:ln/>
        </p:spPr>
        <p:txBody>
          <a:bodyPr wrap="square" lIns="0" tIns="0" rIns="0" bIns="0" rtlCol="0" anchor="ctr"/>
          <a:lstStyle/>
          <a:p>
            <a:pPr algn="ctr" defTabSz="829178"/>
            <a:r>
              <a:rPr lang="en-US" sz="816" b="1" dirty="0">
                <a:solidFill>
                  <a:prstClr val="white"/>
                </a:solidFill>
                <a:latin typeface="Bodoni MT" panose="02070603080606020203" pitchFamily="18" charset="0"/>
                <a:ea typeface="Cambria" pitchFamily="34" charset="-122"/>
                <a:cs typeface="Cambria" pitchFamily="34" charset="-120"/>
              </a:rPr>
              <a:t>INCLUSION CRITERIA</a:t>
            </a:r>
            <a:endParaRPr lang="en-US" sz="816" dirty="0">
              <a:solidFill>
                <a:prstClr val="white"/>
              </a:solidFill>
              <a:latin typeface="Bodoni MT" panose="02070603080606020203" pitchFamily="18" charset="0"/>
            </a:endParaRPr>
          </a:p>
        </p:txBody>
      </p:sp>
      <p:sp>
        <p:nvSpPr>
          <p:cNvPr id="31" name="Shape 33">
            <a:extLst>
              <a:ext uri="{FF2B5EF4-FFF2-40B4-BE49-F238E27FC236}">
                <a16:creationId xmlns:a16="http://schemas.microsoft.com/office/drawing/2014/main" id="{6BFC0908-628B-95BF-3A44-B0D708682717}"/>
              </a:ext>
            </a:extLst>
          </p:cNvPr>
          <p:cNvSpPr/>
          <p:nvPr/>
        </p:nvSpPr>
        <p:spPr>
          <a:xfrm>
            <a:off x="4658032" y="5491292"/>
            <a:ext cx="3067961" cy="486723"/>
          </a:xfrm>
          <a:prstGeom prst="roundRect">
            <a:avLst>
              <a:gd name="adj" fmla="val 3030"/>
            </a:avLst>
          </a:prstGeom>
          <a:solidFill>
            <a:srgbClr val="FFFFFF"/>
          </a:solidFill>
          <a:ln w="12700">
            <a:solidFill>
              <a:srgbClr val="CBD5E1"/>
            </a:solidFill>
            <a:prstDash val="solid"/>
          </a:ln>
          <a:effectLst>
            <a:outerShdw blurRad="50800" dist="12700" dir="2700000" algn="bl" rotWithShape="0">
              <a:srgbClr val="000000">
                <a:alpha val="8000"/>
              </a:srgbClr>
            </a:outerShdw>
          </a:effectLst>
        </p:spPr>
        <p:txBody>
          <a:bodyPr/>
          <a:lstStyle/>
          <a:p>
            <a:endParaRPr lang="en-GB"/>
          </a:p>
        </p:txBody>
      </p:sp>
      <p:sp>
        <p:nvSpPr>
          <p:cNvPr id="30" name="Text 34">
            <a:extLst>
              <a:ext uri="{FF2B5EF4-FFF2-40B4-BE49-F238E27FC236}">
                <a16:creationId xmlns:a16="http://schemas.microsoft.com/office/drawing/2014/main" id="{C78F898E-01C2-755F-4FDD-667A3FDC88C7}"/>
              </a:ext>
            </a:extLst>
          </p:cNvPr>
          <p:cNvSpPr/>
          <p:nvPr/>
        </p:nvSpPr>
        <p:spPr>
          <a:xfrm>
            <a:off x="4697849" y="5452630"/>
            <a:ext cx="3009919" cy="847399"/>
          </a:xfrm>
          <a:prstGeom prst="rect">
            <a:avLst/>
          </a:prstGeom>
          <a:noFill/>
          <a:ln/>
        </p:spPr>
        <p:txBody>
          <a:bodyPr wrap="square" lIns="23033" tIns="34549" rIns="34549" bIns="23033" rtlCol="0" anchor="t"/>
          <a:lstStyle/>
          <a:p>
            <a:pPr algn="just" defTabSz="829178">
              <a:lnSpc>
                <a:spcPct val="150000"/>
              </a:lnSpc>
            </a:pPr>
            <a:r>
              <a:rPr lang="en-US" sz="635" dirty="0">
                <a:solidFill>
                  <a:prstClr val="black">
                    <a:lumMod val="95000"/>
                    <a:lumOff val="5000"/>
                  </a:prstClr>
                </a:solidFill>
                <a:latin typeface="Calibri" pitchFamily="34" charset="0"/>
                <a:ea typeface="Calibri" pitchFamily="34" charset="-122"/>
                <a:cs typeface="Calibri" pitchFamily="34" charset="-120"/>
              </a:rPr>
              <a:t>These studies must be based on Type 2 diabetes which address a South Asian study population AND include a Black study population and to be conducted within the UK and be primarily based in England based on peer-reviewed (</a:t>
            </a:r>
            <a:r>
              <a:rPr lang="en-US" sz="635" dirty="0" err="1">
                <a:solidFill>
                  <a:prstClr val="black">
                    <a:lumMod val="95000"/>
                    <a:lumOff val="5000"/>
                  </a:prstClr>
                </a:solidFill>
                <a:latin typeface="Calibri" pitchFamily="34" charset="0"/>
                <a:ea typeface="Calibri" pitchFamily="34" charset="-122"/>
                <a:cs typeface="Calibri" pitchFamily="34" charset="-120"/>
              </a:rPr>
              <a:t>Farmaki</a:t>
            </a:r>
            <a:r>
              <a:rPr lang="en-US" sz="635" dirty="0">
                <a:solidFill>
                  <a:prstClr val="black">
                    <a:lumMod val="95000"/>
                    <a:lumOff val="5000"/>
                  </a:prstClr>
                </a:solidFill>
                <a:latin typeface="Calibri" pitchFamily="34" charset="0"/>
                <a:ea typeface="Calibri" pitchFamily="34" charset="-122"/>
                <a:cs typeface="Calibri" pitchFamily="34" charset="-120"/>
              </a:rPr>
              <a:t> et al., 2022). </a:t>
            </a:r>
          </a:p>
        </p:txBody>
      </p:sp>
      <p:sp>
        <p:nvSpPr>
          <p:cNvPr id="32" name="Shape 5">
            <a:extLst>
              <a:ext uri="{FF2B5EF4-FFF2-40B4-BE49-F238E27FC236}">
                <a16:creationId xmlns:a16="http://schemas.microsoft.com/office/drawing/2014/main" id="{78CA7194-51B4-7C98-92B9-3AB29B5387F4}"/>
              </a:ext>
            </a:extLst>
          </p:cNvPr>
          <p:cNvSpPr/>
          <p:nvPr/>
        </p:nvSpPr>
        <p:spPr>
          <a:xfrm>
            <a:off x="7781427" y="830041"/>
            <a:ext cx="2985044" cy="248754"/>
          </a:xfrm>
          <a:prstGeom prst="roundRect">
            <a:avLst>
              <a:gd name="adj" fmla="val 16667"/>
            </a:avLst>
          </a:prstGeom>
          <a:solidFill>
            <a:schemeClr val="accent1">
              <a:lumMod val="50000"/>
            </a:schemeClr>
          </a:solidFill>
          <a:ln w="12700">
            <a:solidFill>
              <a:srgbClr val="DBEAFE"/>
            </a:solidFill>
            <a:prstDash val="solid"/>
          </a:ln>
        </p:spPr>
        <p:txBody>
          <a:bodyPr/>
          <a:lstStyle/>
          <a:p>
            <a:endParaRPr lang="en-GB"/>
          </a:p>
        </p:txBody>
      </p:sp>
      <p:sp>
        <p:nvSpPr>
          <p:cNvPr id="37" name="Text 6">
            <a:extLst>
              <a:ext uri="{FF2B5EF4-FFF2-40B4-BE49-F238E27FC236}">
                <a16:creationId xmlns:a16="http://schemas.microsoft.com/office/drawing/2014/main" id="{F8B5AD2F-F75D-C9B7-8BDA-09A704235991}"/>
              </a:ext>
            </a:extLst>
          </p:cNvPr>
          <p:cNvSpPr/>
          <p:nvPr/>
        </p:nvSpPr>
        <p:spPr>
          <a:xfrm>
            <a:off x="7727929" y="824312"/>
            <a:ext cx="2985044" cy="248754"/>
          </a:xfrm>
          <a:prstGeom prst="rect">
            <a:avLst/>
          </a:prstGeom>
          <a:noFill/>
          <a:ln/>
        </p:spPr>
        <p:txBody>
          <a:bodyPr wrap="square" lIns="0" tIns="0" rIns="0" bIns="0" rtlCol="0" anchor="ctr"/>
          <a:lstStyle/>
          <a:p>
            <a:pPr algn="ctr" defTabSz="829178"/>
            <a:r>
              <a:rPr lang="en-US" sz="816" b="1" dirty="0">
                <a:solidFill>
                  <a:prstClr val="white"/>
                </a:solidFill>
                <a:latin typeface="Bodoni MT" panose="02070603080606020203" pitchFamily="18" charset="0"/>
                <a:ea typeface="Cambria" pitchFamily="34" charset="-122"/>
                <a:cs typeface="Cambria" pitchFamily="34" charset="-120"/>
              </a:rPr>
              <a:t>DATA ANALYSIS METHOD</a:t>
            </a:r>
          </a:p>
        </p:txBody>
      </p:sp>
      <p:sp>
        <p:nvSpPr>
          <p:cNvPr id="39" name="Shape 41">
            <a:extLst>
              <a:ext uri="{FF2B5EF4-FFF2-40B4-BE49-F238E27FC236}">
                <a16:creationId xmlns:a16="http://schemas.microsoft.com/office/drawing/2014/main" id="{65B314A6-E70D-491F-CE76-CCC0F335EF79}"/>
              </a:ext>
            </a:extLst>
          </p:cNvPr>
          <p:cNvSpPr/>
          <p:nvPr/>
        </p:nvSpPr>
        <p:spPr>
          <a:xfrm>
            <a:off x="7811420" y="1142892"/>
            <a:ext cx="2997213" cy="603210"/>
          </a:xfrm>
          <a:prstGeom prst="roundRect">
            <a:avLst>
              <a:gd name="adj" fmla="val 2624"/>
            </a:avLst>
          </a:prstGeom>
          <a:solidFill>
            <a:schemeClr val="bg1"/>
          </a:solidFill>
          <a:ln w="12700">
            <a:solidFill>
              <a:srgbClr val="CBD5E1"/>
            </a:solidFill>
            <a:prstDash val="solid"/>
          </a:ln>
        </p:spPr>
        <p:txBody>
          <a:bodyPr/>
          <a:lstStyle/>
          <a:p>
            <a:pPr defTabSz="829178"/>
            <a:endParaRPr lang="en-GB" sz="1632" dirty="0">
              <a:solidFill>
                <a:prstClr val="black"/>
              </a:solidFill>
              <a:latin typeface="Calibri"/>
            </a:endParaRPr>
          </a:p>
        </p:txBody>
      </p:sp>
      <p:sp>
        <p:nvSpPr>
          <p:cNvPr id="38" name="Text 8">
            <a:extLst>
              <a:ext uri="{FF2B5EF4-FFF2-40B4-BE49-F238E27FC236}">
                <a16:creationId xmlns:a16="http://schemas.microsoft.com/office/drawing/2014/main" id="{43F52B67-A610-F1AB-EECE-993A0503E4F6}"/>
              </a:ext>
            </a:extLst>
          </p:cNvPr>
          <p:cNvSpPr/>
          <p:nvPr/>
        </p:nvSpPr>
        <p:spPr>
          <a:xfrm>
            <a:off x="7811420" y="1124432"/>
            <a:ext cx="2925057" cy="717146"/>
          </a:xfrm>
          <a:prstGeom prst="rect">
            <a:avLst/>
          </a:prstGeom>
          <a:noFill/>
          <a:ln/>
        </p:spPr>
        <p:txBody>
          <a:bodyPr wrap="square" lIns="23033" tIns="34549" rIns="34549" bIns="23033" rtlCol="0" anchor="t"/>
          <a:lstStyle/>
          <a:p>
            <a:pPr algn="just" defTabSz="829178">
              <a:lnSpc>
                <a:spcPct val="150000"/>
              </a:lnSpc>
            </a:pPr>
            <a:r>
              <a:rPr lang="en-US" sz="635" dirty="0">
                <a:solidFill>
                  <a:srgbClr val="1E293B"/>
                </a:solidFill>
                <a:latin typeface="Calibri" pitchFamily="34" charset="0"/>
                <a:ea typeface="Calibri" pitchFamily="34" charset="-122"/>
                <a:cs typeface="Calibri" pitchFamily="34" charset="-120"/>
              </a:rPr>
              <a:t>Thematic analysis approach is used for data analysis to discover themes and patterns in literature that are selected for analysis. Cultural barriers, socioeconomic inequalities, structural access to health services, diabetes management difficulties are key areas of focus. </a:t>
            </a:r>
            <a:endParaRPr lang="en-US" sz="635" b="1" dirty="0">
              <a:solidFill>
                <a:prstClr val="black"/>
              </a:solidFill>
              <a:latin typeface="Calibri"/>
            </a:endParaRPr>
          </a:p>
        </p:txBody>
      </p:sp>
      <p:pic>
        <p:nvPicPr>
          <p:cNvPr id="41" name="Picture 40">
            <a:extLst>
              <a:ext uri="{FF2B5EF4-FFF2-40B4-BE49-F238E27FC236}">
                <a16:creationId xmlns:a16="http://schemas.microsoft.com/office/drawing/2014/main" id="{7A4168F9-A7D5-2397-CF03-8C9ADBBFAA3A}"/>
              </a:ext>
            </a:extLst>
          </p:cNvPr>
          <p:cNvPicPr>
            <a:picLocks noChangeAspect="1"/>
          </p:cNvPicPr>
          <p:nvPr/>
        </p:nvPicPr>
        <p:blipFill rotWithShape="1">
          <a:blip r:embed="rId10"/>
          <a:srcRect b="20122"/>
          <a:stretch/>
        </p:blipFill>
        <p:spPr>
          <a:xfrm>
            <a:off x="7929354" y="1803548"/>
            <a:ext cx="2783619" cy="1135498"/>
          </a:xfrm>
          <a:prstGeom prst="rect">
            <a:avLst/>
          </a:prstGeom>
        </p:spPr>
      </p:pic>
      <p:sp>
        <p:nvSpPr>
          <p:cNvPr id="42" name="Shape 5">
            <a:extLst>
              <a:ext uri="{FF2B5EF4-FFF2-40B4-BE49-F238E27FC236}">
                <a16:creationId xmlns:a16="http://schemas.microsoft.com/office/drawing/2014/main" id="{B566F905-B9FE-2F23-7257-190C7245CD03}"/>
              </a:ext>
            </a:extLst>
          </p:cNvPr>
          <p:cNvSpPr/>
          <p:nvPr/>
        </p:nvSpPr>
        <p:spPr>
          <a:xfrm>
            <a:off x="7811420" y="3106566"/>
            <a:ext cx="3067962" cy="217542"/>
          </a:xfrm>
          <a:prstGeom prst="roundRect">
            <a:avLst>
              <a:gd name="adj" fmla="val 16667"/>
            </a:avLst>
          </a:prstGeom>
          <a:solidFill>
            <a:schemeClr val="accent1">
              <a:lumMod val="50000"/>
            </a:schemeClr>
          </a:solidFill>
          <a:ln w="12700">
            <a:solidFill>
              <a:srgbClr val="DBEAFE"/>
            </a:solidFill>
            <a:prstDash val="solid"/>
          </a:ln>
        </p:spPr>
        <p:txBody>
          <a:bodyPr/>
          <a:lstStyle/>
          <a:p>
            <a:pPr defTabSz="829178"/>
            <a:endParaRPr lang="en-GB" sz="1632" dirty="0">
              <a:solidFill>
                <a:prstClr val="black"/>
              </a:solidFill>
              <a:latin typeface="Calibri"/>
            </a:endParaRPr>
          </a:p>
        </p:txBody>
      </p:sp>
      <p:sp>
        <p:nvSpPr>
          <p:cNvPr id="44" name="Text 6">
            <a:extLst>
              <a:ext uri="{FF2B5EF4-FFF2-40B4-BE49-F238E27FC236}">
                <a16:creationId xmlns:a16="http://schemas.microsoft.com/office/drawing/2014/main" id="{3E8D7584-935F-B2E1-801E-AE8641ADBD19}"/>
              </a:ext>
            </a:extLst>
          </p:cNvPr>
          <p:cNvSpPr/>
          <p:nvPr/>
        </p:nvSpPr>
        <p:spPr>
          <a:xfrm>
            <a:off x="7842332" y="3115627"/>
            <a:ext cx="2985044" cy="220257"/>
          </a:xfrm>
          <a:prstGeom prst="rect">
            <a:avLst/>
          </a:prstGeom>
          <a:noFill/>
          <a:ln/>
        </p:spPr>
        <p:txBody>
          <a:bodyPr wrap="square" lIns="0" tIns="0" rIns="0" bIns="0" rtlCol="0" anchor="ctr"/>
          <a:lstStyle/>
          <a:p>
            <a:pPr algn="ctr" defTabSz="829178"/>
            <a:r>
              <a:rPr lang="en-US" sz="816" b="1" dirty="0">
                <a:solidFill>
                  <a:prstClr val="white"/>
                </a:solidFill>
                <a:latin typeface="Bodoni MT" panose="02070603080606020203" pitchFamily="18" charset="0"/>
                <a:ea typeface="Cambria" pitchFamily="34" charset="-122"/>
                <a:cs typeface="Cambria" pitchFamily="34" charset="-120"/>
              </a:rPr>
              <a:t>ETHICAL CONSIDERATIONS</a:t>
            </a:r>
            <a:endParaRPr lang="en-US" sz="816" dirty="0">
              <a:solidFill>
                <a:prstClr val="white"/>
              </a:solidFill>
              <a:latin typeface="Bodoni MT" panose="02070603080606020203" pitchFamily="18" charset="0"/>
            </a:endParaRPr>
          </a:p>
        </p:txBody>
      </p:sp>
      <p:sp>
        <p:nvSpPr>
          <p:cNvPr id="45" name="Text 34">
            <a:extLst>
              <a:ext uri="{FF2B5EF4-FFF2-40B4-BE49-F238E27FC236}">
                <a16:creationId xmlns:a16="http://schemas.microsoft.com/office/drawing/2014/main" id="{7902B964-D266-9450-FC51-565A7288BE18}"/>
              </a:ext>
            </a:extLst>
          </p:cNvPr>
          <p:cNvSpPr/>
          <p:nvPr/>
        </p:nvSpPr>
        <p:spPr>
          <a:xfrm>
            <a:off x="7843242" y="3365776"/>
            <a:ext cx="3011717" cy="1069062"/>
          </a:xfrm>
          <a:prstGeom prst="rect">
            <a:avLst/>
          </a:prstGeom>
          <a:noFill/>
          <a:ln/>
        </p:spPr>
        <p:txBody>
          <a:bodyPr wrap="square" lIns="23033" tIns="34549" rIns="34549" bIns="23033" rtlCol="0" anchor="t"/>
          <a:lstStyle/>
          <a:p>
            <a:pPr algn="just" defTabSz="829178">
              <a:lnSpc>
                <a:spcPct val="150000"/>
              </a:lnSpc>
            </a:pPr>
            <a:r>
              <a:rPr lang="en-US" sz="635" dirty="0">
                <a:solidFill>
                  <a:prstClr val="black">
                    <a:lumMod val="95000"/>
                    <a:lumOff val="5000"/>
                  </a:prstClr>
                </a:solidFill>
                <a:latin typeface="Calibri" pitchFamily="34" charset="0"/>
                <a:ea typeface="Calibri" pitchFamily="34" charset="-122"/>
                <a:cs typeface="Calibri" pitchFamily="34" charset="-120"/>
              </a:rPr>
              <a:t>Ethical issues include using secondary data that is publicly available for use, and no human subjects are involved. The study follows proper research integrity and confidentiality standards with academic referencing and citation following standards. This would provide ethical responsibility and mitigate risks stemming from methods used to collect primary data.</a:t>
            </a:r>
          </a:p>
        </p:txBody>
      </p:sp>
      <p:sp>
        <p:nvSpPr>
          <p:cNvPr id="50" name="Shape 5">
            <a:extLst>
              <a:ext uri="{FF2B5EF4-FFF2-40B4-BE49-F238E27FC236}">
                <a16:creationId xmlns:a16="http://schemas.microsoft.com/office/drawing/2014/main" id="{7C7AD7E3-CA48-046A-14A4-433ECBC2D2CA}"/>
              </a:ext>
            </a:extLst>
          </p:cNvPr>
          <p:cNvSpPr/>
          <p:nvPr/>
        </p:nvSpPr>
        <p:spPr>
          <a:xfrm>
            <a:off x="4639807" y="6012924"/>
            <a:ext cx="3043504" cy="248754"/>
          </a:xfrm>
          <a:prstGeom prst="roundRect">
            <a:avLst>
              <a:gd name="adj" fmla="val 16667"/>
            </a:avLst>
          </a:prstGeom>
          <a:solidFill>
            <a:schemeClr val="accent1">
              <a:lumMod val="50000"/>
            </a:schemeClr>
          </a:solidFill>
          <a:ln w="12700">
            <a:solidFill>
              <a:srgbClr val="DBEAFE"/>
            </a:solidFill>
            <a:prstDash val="solid"/>
          </a:ln>
        </p:spPr>
        <p:txBody>
          <a:bodyPr/>
          <a:lstStyle/>
          <a:p>
            <a:endParaRPr lang="en-GB"/>
          </a:p>
        </p:txBody>
      </p:sp>
      <p:sp>
        <p:nvSpPr>
          <p:cNvPr id="51" name="Text 6">
            <a:extLst>
              <a:ext uri="{FF2B5EF4-FFF2-40B4-BE49-F238E27FC236}">
                <a16:creationId xmlns:a16="http://schemas.microsoft.com/office/drawing/2014/main" id="{A5FF4D3A-6A3F-339E-2554-05601EE44EAF}"/>
              </a:ext>
            </a:extLst>
          </p:cNvPr>
          <p:cNvSpPr/>
          <p:nvPr/>
        </p:nvSpPr>
        <p:spPr>
          <a:xfrm>
            <a:off x="4603478" y="6014504"/>
            <a:ext cx="2985044" cy="248754"/>
          </a:xfrm>
          <a:prstGeom prst="rect">
            <a:avLst/>
          </a:prstGeom>
          <a:noFill/>
          <a:ln/>
        </p:spPr>
        <p:txBody>
          <a:bodyPr wrap="square" lIns="0" tIns="0" rIns="0" bIns="0" rtlCol="0" anchor="ctr"/>
          <a:lstStyle/>
          <a:p>
            <a:pPr algn="ctr" defTabSz="829178"/>
            <a:r>
              <a:rPr lang="en-US" sz="816" b="1" dirty="0">
                <a:solidFill>
                  <a:prstClr val="white"/>
                </a:solidFill>
                <a:latin typeface="Bodoni MT" panose="02070603080606020203" pitchFamily="18" charset="0"/>
                <a:ea typeface="Cambria" pitchFamily="34" charset="-122"/>
                <a:cs typeface="Cambria" pitchFamily="34" charset="-120"/>
              </a:rPr>
              <a:t>EXCLUSION CRITERIA</a:t>
            </a:r>
          </a:p>
        </p:txBody>
      </p:sp>
      <p:sp>
        <p:nvSpPr>
          <p:cNvPr id="53" name="Shape 41">
            <a:extLst>
              <a:ext uri="{FF2B5EF4-FFF2-40B4-BE49-F238E27FC236}">
                <a16:creationId xmlns:a16="http://schemas.microsoft.com/office/drawing/2014/main" id="{CFF38B0F-3EF0-6DD4-7BB8-0BC878C0A105}"/>
              </a:ext>
            </a:extLst>
          </p:cNvPr>
          <p:cNvSpPr/>
          <p:nvPr/>
        </p:nvSpPr>
        <p:spPr>
          <a:xfrm>
            <a:off x="4619323" y="6279588"/>
            <a:ext cx="3088446" cy="542761"/>
          </a:xfrm>
          <a:prstGeom prst="roundRect">
            <a:avLst>
              <a:gd name="adj" fmla="val 2624"/>
            </a:avLst>
          </a:prstGeom>
          <a:solidFill>
            <a:schemeClr val="bg1"/>
          </a:solidFill>
          <a:ln w="12700">
            <a:solidFill>
              <a:srgbClr val="CBD5E1"/>
            </a:solidFill>
            <a:prstDash val="solid"/>
          </a:ln>
        </p:spPr>
        <p:txBody>
          <a:bodyPr/>
          <a:lstStyle/>
          <a:p>
            <a:endParaRPr lang="en-GB"/>
          </a:p>
        </p:txBody>
      </p:sp>
      <p:sp>
        <p:nvSpPr>
          <p:cNvPr id="52" name="Text 8">
            <a:extLst>
              <a:ext uri="{FF2B5EF4-FFF2-40B4-BE49-F238E27FC236}">
                <a16:creationId xmlns:a16="http://schemas.microsoft.com/office/drawing/2014/main" id="{9B1199DD-3DCF-AD5C-6554-34D7DF682641}"/>
              </a:ext>
            </a:extLst>
          </p:cNvPr>
          <p:cNvSpPr/>
          <p:nvPr/>
        </p:nvSpPr>
        <p:spPr>
          <a:xfrm>
            <a:off x="4623638" y="6231207"/>
            <a:ext cx="3095430" cy="611302"/>
          </a:xfrm>
          <a:prstGeom prst="rect">
            <a:avLst/>
          </a:prstGeom>
          <a:noFill/>
          <a:ln/>
        </p:spPr>
        <p:txBody>
          <a:bodyPr wrap="square" lIns="23033" tIns="34549" rIns="34549" bIns="23033" rtlCol="0" anchor="t"/>
          <a:lstStyle/>
          <a:p>
            <a:pPr algn="just" defTabSz="829178">
              <a:lnSpc>
                <a:spcPct val="150000"/>
              </a:lnSpc>
            </a:pPr>
            <a:r>
              <a:rPr lang="en-US" sz="635" dirty="0">
                <a:solidFill>
                  <a:srgbClr val="1E293B"/>
                </a:solidFill>
                <a:latin typeface="Calibri" pitchFamily="34" charset="0"/>
                <a:ea typeface="Calibri" pitchFamily="34" charset="-122"/>
                <a:cs typeface="Calibri" pitchFamily="34" charset="-120"/>
              </a:rPr>
              <a:t>Non-UK studies, unless they are overwhelmingly relevant to the UK for comparison, non-ethnicity and non-diabetes management research and non-academic or non-verified sources are excluded. Such exclusions help to ensure relevance, reliability and the literature selected supports the study's goals fully aligned (Mathur et al., 2020).</a:t>
            </a:r>
            <a:endParaRPr lang="en-US" sz="635" b="1" dirty="0">
              <a:solidFill>
                <a:prstClr val="black"/>
              </a:solidFill>
              <a:latin typeface="Calibri"/>
            </a:endParaRPr>
          </a:p>
        </p:txBody>
      </p:sp>
      <p:sp>
        <p:nvSpPr>
          <p:cNvPr id="57" name="Shape 5">
            <a:extLst>
              <a:ext uri="{FF2B5EF4-FFF2-40B4-BE49-F238E27FC236}">
                <a16:creationId xmlns:a16="http://schemas.microsoft.com/office/drawing/2014/main" id="{B6753DE1-44E5-634A-48B7-BB45D6D4E2D6}"/>
              </a:ext>
            </a:extLst>
          </p:cNvPr>
          <p:cNvSpPr/>
          <p:nvPr/>
        </p:nvSpPr>
        <p:spPr>
          <a:xfrm>
            <a:off x="7835027" y="4271422"/>
            <a:ext cx="3067962" cy="217542"/>
          </a:xfrm>
          <a:prstGeom prst="roundRect">
            <a:avLst>
              <a:gd name="adj" fmla="val 16667"/>
            </a:avLst>
          </a:prstGeom>
          <a:solidFill>
            <a:schemeClr val="accent1">
              <a:lumMod val="50000"/>
            </a:schemeClr>
          </a:solidFill>
          <a:ln w="12700">
            <a:solidFill>
              <a:srgbClr val="DBEAFE"/>
            </a:solidFill>
            <a:prstDash val="solid"/>
          </a:ln>
        </p:spPr>
        <p:txBody>
          <a:bodyPr/>
          <a:lstStyle/>
          <a:p>
            <a:endParaRPr lang="en-GB"/>
          </a:p>
        </p:txBody>
      </p:sp>
      <p:sp>
        <p:nvSpPr>
          <p:cNvPr id="54" name="Text 6">
            <a:extLst>
              <a:ext uri="{FF2B5EF4-FFF2-40B4-BE49-F238E27FC236}">
                <a16:creationId xmlns:a16="http://schemas.microsoft.com/office/drawing/2014/main" id="{03F4BD54-C544-31F3-666D-B6761CD4E185}"/>
              </a:ext>
            </a:extLst>
          </p:cNvPr>
          <p:cNvSpPr/>
          <p:nvPr/>
        </p:nvSpPr>
        <p:spPr>
          <a:xfrm>
            <a:off x="7825110" y="4277644"/>
            <a:ext cx="2985044" cy="220257"/>
          </a:xfrm>
          <a:prstGeom prst="rect">
            <a:avLst/>
          </a:prstGeom>
          <a:noFill/>
          <a:ln/>
        </p:spPr>
        <p:txBody>
          <a:bodyPr wrap="square" lIns="0" tIns="0" rIns="0" bIns="0" rtlCol="0" anchor="ctr"/>
          <a:lstStyle/>
          <a:p>
            <a:pPr algn="ctr" defTabSz="829178"/>
            <a:r>
              <a:rPr lang="en-US" sz="816" b="1" dirty="0">
                <a:solidFill>
                  <a:prstClr val="white"/>
                </a:solidFill>
                <a:latin typeface="Bodoni MT" panose="02070603080606020203" pitchFamily="18" charset="0"/>
                <a:ea typeface="Cambria" pitchFamily="34" charset="-122"/>
                <a:cs typeface="Cambria" pitchFamily="34" charset="-120"/>
              </a:rPr>
              <a:t>KEY OUTCOMES</a:t>
            </a:r>
            <a:endParaRPr lang="en-US" sz="816" dirty="0">
              <a:solidFill>
                <a:prstClr val="white"/>
              </a:solidFill>
              <a:latin typeface="Bodoni MT" panose="02070603080606020203" pitchFamily="18" charset="0"/>
            </a:endParaRPr>
          </a:p>
        </p:txBody>
      </p:sp>
      <p:sp>
        <p:nvSpPr>
          <p:cNvPr id="59" name="Shape 33">
            <a:extLst>
              <a:ext uri="{FF2B5EF4-FFF2-40B4-BE49-F238E27FC236}">
                <a16:creationId xmlns:a16="http://schemas.microsoft.com/office/drawing/2014/main" id="{35DFD06F-CD64-FA18-4446-7B0FDA0449C8}"/>
              </a:ext>
            </a:extLst>
          </p:cNvPr>
          <p:cNvSpPr/>
          <p:nvPr/>
        </p:nvSpPr>
        <p:spPr>
          <a:xfrm>
            <a:off x="7871923" y="4561279"/>
            <a:ext cx="3031066" cy="782871"/>
          </a:xfrm>
          <a:prstGeom prst="roundRect">
            <a:avLst>
              <a:gd name="adj" fmla="val 3030"/>
            </a:avLst>
          </a:prstGeom>
          <a:solidFill>
            <a:srgbClr val="FFFFFF"/>
          </a:solidFill>
          <a:ln w="12700">
            <a:solidFill>
              <a:srgbClr val="CBD5E1"/>
            </a:solidFill>
            <a:prstDash val="solid"/>
          </a:ln>
          <a:effectLst>
            <a:outerShdw blurRad="50800" dist="12700" dir="2700000" algn="bl" rotWithShape="0">
              <a:srgbClr val="000000">
                <a:alpha val="8000"/>
              </a:srgbClr>
            </a:outerShdw>
          </a:effectLst>
        </p:spPr>
        <p:txBody>
          <a:bodyPr/>
          <a:lstStyle/>
          <a:p>
            <a:endParaRPr lang="en-GB"/>
          </a:p>
        </p:txBody>
      </p:sp>
      <p:sp>
        <p:nvSpPr>
          <p:cNvPr id="60" name="Text 34">
            <a:extLst>
              <a:ext uri="{FF2B5EF4-FFF2-40B4-BE49-F238E27FC236}">
                <a16:creationId xmlns:a16="http://schemas.microsoft.com/office/drawing/2014/main" id="{9AD9329C-8AB9-7E49-7BC3-3D3B264A1FBB}"/>
              </a:ext>
            </a:extLst>
          </p:cNvPr>
          <p:cNvSpPr/>
          <p:nvPr/>
        </p:nvSpPr>
        <p:spPr>
          <a:xfrm>
            <a:off x="7908542" y="4543328"/>
            <a:ext cx="3011717" cy="727633"/>
          </a:xfrm>
          <a:prstGeom prst="rect">
            <a:avLst/>
          </a:prstGeom>
          <a:noFill/>
          <a:ln/>
        </p:spPr>
        <p:txBody>
          <a:bodyPr wrap="square" lIns="23033" tIns="34549" rIns="34549" bIns="23033" rtlCol="0" anchor="t"/>
          <a:lstStyle/>
          <a:p>
            <a:pPr algn="just" defTabSz="829178">
              <a:lnSpc>
                <a:spcPct val="150000"/>
              </a:lnSpc>
            </a:pPr>
            <a:r>
              <a:rPr lang="en-US" sz="635" dirty="0">
                <a:solidFill>
                  <a:prstClr val="black">
                    <a:lumMod val="95000"/>
                    <a:lumOff val="5000"/>
                  </a:prstClr>
                </a:solidFill>
                <a:latin typeface="Calibri" pitchFamily="34" charset="0"/>
                <a:ea typeface="Calibri" pitchFamily="34" charset="-122"/>
                <a:cs typeface="Calibri" pitchFamily="34" charset="-120"/>
              </a:rPr>
              <a:t>The methodology offers insight as to ethnicity, social organisation and health systems and their impact on diabetes outcomes. It highlights a lack of knowledge and expertise within health care access and health care management strategies for diabetes, providing the evidence-gathered information to enhance equitable access to diabetes care in the England.</a:t>
            </a:r>
          </a:p>
        </p:txBody>
      </p:sp>
      <p:sp>
        <p:nvSpPr>
          <p:cNvPr id="63" name="Shape 33">
            <a:extLst>
              <a:ext uri="{FF2B5EF4-FFF2-40B4-BE49-F238E27FC236}">
                <a16:creationId xmlns:a16="http://schemas.microsoft.com/office/drawing/2014/main" id="{C79F759D-496D-D109-7186-ACB814328D41}"/>
              </a:ext>
            </a:extLst>
          </p:cNvPr>
          <p:cNvSpPr/>
          <p:nvPr/>
        </p:nvSpPr>
        <p:spPr>
          <a:xfrm>
            <a:off x="7859814" y="5667165"/>
            <a:ext cx="3067961" cy="1135966"/>
          </a:xfrm>
          <a:prstGeom prst="roundRect">
            <a:avLst>
              <a:gd name="adj" fmla="val 3030"/>
            </a:avLst>
          </a:prstGeom>
          <a:solidFill>
            <a:srgbClr val="FFFFFF"/>
          </a:solidFill>
          <a:ln w="12700">
            <a:solidFill>
              <a:srgbClr val="CBD5E1"/>
            </a:solidFill>
            <a:prstDash val="solid"/>
          </a:ln>
          <a:effectLst>
            <a:outerShdw blurRad="50800" dist="12700" dir="2700000" algn="bl" rotWithShape="0">
              <a:srgbClr val="000000">
                <a:alpha val="8000"/>
              </a:srgbClr>
            </a:outerShdw>
          </a:effectLst>
        </p:spPr>
        <p:txBody>
          <a:bodyPr/>
          <a:lstStyle/>
          <a:p>
            <a:endParaRPr lang="en-GB"/>
          </a:p>
        </p:txBody>
      </p:sp>
      <p:sp>
        <p:nvSpPr>
          <p:cNvPr id="62" name="Text 34">
            <a:extLst>
              <a:ext uri="{FF2B5EF4-FFF2-40B4-BE49-F238E27FC236}">
                <a16:creationId xmlns:a16="http://schemas.microsoft.com/office/drawing/2014/main" id="{DAC51217-A6C3-3010-5003-C33C717339E0}"/>
              </a:ext>
            </a:extLst>
          </p:cNvPr>
          <p:cNvSpPr/>
          <p:nvPr/>
        </p:nvSpPr>
        <p:spPr>
          <a:xfrm>
            <a:off x="7916058" y="5679512"/>
            <a:ext cx="3011717" cy="727633"/>
          </a:xfrm>
          <a:prstGeom prst="rect">
            <a:avLst/>
          </a:prstGeom>
          <a:noFill/>
          <a:ln/>
        </p:spPr>
        <p:txBody>
          <a:bodyPr wrap="square" lIns="23033" tIns="34549" rIns="34549" bIns="23033" rtlCol="0" anchor="t"/>
          <a:lstStyle/>
          <a:p>
            <a:pPr algn="just" defTabSz="829178"/>
            <a:r>
              <a:rPr lang="en-US" sz="499" dirty="0">
                <a:solidFill>
                  <a:prstClr val="black"/>
                </a:solidFill>
                <a:latin typeface="Calibri"/>
              </a:rPr>
              <a:t>D</a:t>
            </a:r>
            <a:r>
              <a:rPr lang="en-GB" sz="499" dirty="0" err="1">
                <a:solidFill>
                  <a:prstClr val="black"/>
                </a:solidFill>
                <a:latin typeface="Calibri"/>
              </a:rPr>
              <a:t>iabetes</a:t>
            </a:r>
            <a:r>
              <a:rPr lang="en-GB" sz="499" dirty="0">
                <a:solidFill>
                  <a:prstClr val="black"/>
                </a:solidFill>
                <a:latin typeface="Calibri"/>
              </a:rPr>
              <a:t> UK (2024) How many people in the UK have diabetes?, Diabetes UK. Available at: </a:t>
            </a:r>
            <a:r>
              <a:rPr lang="en-GB" sz="499" dirty="0">
                <a:solidFill>
                  <a:prstClr val="black"/>
                </a:solidFill>
                <a:latin typeface="Calibri"/>
                <a:hlinkClick r:id="rId9"/>
              </a:rPr>
              <a:t>https://www.diabetes.org.uk/about-us/about-the-charity/our-strategy/statistics</a:t>
            </a:r>
            <a:r>
              <a:rPr lang="en-GB" sz="499" dirty="0">
                <a:solidFill>
                  <a:prstClr val="black"/>
                </a:solidFill>
                <a:latin typeface="Calibri"/>
              </a:rPr>
              <a:t> </a:t>
            </a:r>
          </a:p>
          <a:p>
            <a:pPr algn="just" defTabSz="829178"/>
            <a:r>
              <a:rPr lang="en-GB" sz="499" dirty="0">
                <a:solidFill>
                  <a:prstClr val="black"/>
                </a:solidFill>
                <a:latin typeface="Calibri"/>
              </a:rPr>
              <a:t>Pham, T.M., Carpenter, J.R., Morris, T.P., Sharma, M. and Petersen, I., (2019) Ethnic differences in the prevalence of type 2 diabetes diagnoses in the UK: cross-sectional analysis of the health improvement network primary care database. Clinical epidemiology, pp.1081-1088. </a:t>
            </a:r>
            <a:r>
              <a:rPr lang="en-GB" sz="499" dirty="0" err="1">
                <a:solidFill>
                  <a:prstClr val="black"/>
                </a:solidFill>
                <a:latin typeface="Calibri"/>
              </a:rPr>
              <a:t>doi</a:t>
            </a:r>
            <a:r>
              <a:rPr lang="en-GB" sz="499" dirty="0">
                <a:solidFill>
                  <a:prstClr val="black"/>
                </a:solidFill>
                <a:latin typeface="Calibri"/>
              </a:rPr>
              <a:t>: 10.2147/CLEP.S227621 </a:t>
            </a:r>
          </a:p>
          <a:p>
            <a:pPr algn="just" defTabSz="829178"/>
            <a:r>
              <a:rPr lang="en-GB" sz="499" dirty="0">
                <a:solidFill>
                  <a:prstClr val="black"/>
                </a:solidFill>
                <a:latin typeface="Calibri"/>
              </a:rPr>
              <a:t>Farmaki, A.E., Garfield, V., Eastwood, S.V., Farmer, R.E., Mathur, R., Giannakopoulou, O., </a:t>
            </a:r>
            <a:r>
              <a:rPr lang="en-GB" sz="499" dirty="0" err="1">
                <a:solidFill>
                  <a:prstClr val="black"/>
                </a:solidFill>
                <a:latin typeface="Calibri"/>
              </a:rPr>
              <a:t>Patalay</a:t>
            </a:r>
            <a:r>
              <a:rPr lang="en-GB" sz="499" dirty="0">
                <a:solidFill>
                  <a:prstClr val="black"/>
                </a:solidFill>
                <a:latin typeface="Calibri"/>
              </a:rPr>
              <a:t>, P., </a:t>
            </a:r>
            <a:r>
              <a:rPr lang="en-GB" sz="499" dirty="0" err="1">
                <a:solidFill>
                  <a:prstClr val="black"/>
                </a:solidFill>
                <a:latin typeface="Calibri"/>
              </a:rPr>
              <a:t>Kuchenbaecker</a:t>
            </a:r>
            <a:r>
              <a:rPr lang="en-GB" sz="499" dirty="0">
                <a:solidFill>
                  <a:prstClr val="black"/>
                </a:solidFill>
                <a:latin typeface="Calibri"/>
              </a:rPr>
              <a:t>, K., Sattar, N., Hughes, A. and Bhaskaran, K., (2022) Type 2 diabetes risks and determinants in second-generation migrants and mixed ethnicity people of South Asian and African Caribbean descent in the UK. </a:t>
            </a:r>
            <a:r>
              <a:rPr lang="en-GB" sz="499" dirty="0" err="1">
                <a:solidFill>
                  <a:prstClr val="black"/>
                </a:solidFill>
                <a:latin typeface="Calibri"/>
              </a:rPr>
              <a:t>Diabetologia</a:t>
            </a:r>
            <a:r>
              <a:rPr lang="en-GB" sz="499" dirty="0">
                <a:solidFill>
                  <a:prstClr val="black"/>
                </a:solidFill>
                <a:latin typeface="Calibri"/>
              </a:rPr>
              <a:t>, 65(1), pp.113-127. </a:t>
            </a:r>
            <a:r>
              <a:rPr lang="en-GB" sz="499" dirty="0">
                <a:solidFill>
                  <a:prstClr val="black"/>
                </a:solidFill>
                <a:latin typeface="Calibri"/>
                <a:hlinkClick r:id="rId5"/>
              </a:rPr>
              <a:t>https://doi.org/10.1007/s00125-021-05580-7</a:t>
            </a:r>
            <a:r>
              <a:rPr lang="en-GB" sz="499" dirty="0">
                <a:solidFill>
                  <a:prstClr val="black"/>
                </a:solidFill>
                <a:latin typeface="Calibri"/>
              </a:rPr>
              <a:t> </a:t>
            </a:r>
          </a:p>
          <a:p>
            <a:pPr algn="just" defTabSz="829178"/>
            <a:r>
              <a:rPr lang="en-GB" sz="499" dirty="0">
                <a:solidFill>
                  <a:prstClr val="black"/>
                </a:solidFill>
                <a:latin typeface="Calibri"/>
              </a:rPr>
              <a:t>Mathur, R., Farmer, R.E., Eastwood, S.V., Chaturvedi, N., Douglas, I. and Smeeth, L., (2020) Ethnic disparities in initiation and intensification of diabetes treatment in adults with type 2 diabetes in the UK, 1990–2017: a cohort study. </a:t>
            </a:r>
            <a:r>
              <a:rPr lang="en-GB" sz="499" dirty="0" err="1">
                <a:solidFill>
                  <a:prstClr val="black"/>
                </a:solidFill>
                <a:latin typeface="Calibri"/>
              </a:rPr>
              <a:t>PLoS</a:t>
            </a:r>
            <a:r>
              <a:rPr lang="en-GB" sz="499" dirty="0">
                <a:solidFill>
                  <a:prstClr val="black"/>
                </a:solidFill>
                <a:latin typeface="Calibri"/>
              </a:rPr>
              <a:t> medicine, 17(5), p.e1003106. </a:t>
            </a:r>
            <a:r>
              <a:rPr lang="en-GB" sz="499" dirty="0">
                <a:solidFill>
                  <a:prstClr val="black"/>
                </a:solidFill>
                <a:latin typeface="Calibri"/>
                <a:hlinkClick r:id="rId11"/>
              </a:rPr>
              <a:t>https://doi.org/10.1371/journal.pmed.1003106</a:t>
            </a:r>
            <a:endParaRPr lang="en-GB" sz="499" dirty="0">
              <a:solidFill>
                <a:prstClr val="black"/>
              </a:solidFill>
              <a:latin typeface="Calibri"/>
            </a:endParaRPr>
          </a:p>
          <a:p>
            <a:pPr algn="just" defTabSz="829178"/>
            <a:r>
              <a:rPr lang="en-GB" sz="499" dirty="0">
                <a:solidFill>
                  <a:prstClr val="black"/>
                </a:solidFill>
                <a:latin typeface="Calibri"/>
              </a:rPr>
              <a:t> Govt UK (2022)  3.8 million people in England now have diabetes, GOV.UK. Available at: https://www.gov.uk/government/news/38-million-people-in-england-now-have-diabetes</a:t>
            </a:r>
          </a:p>
          <a:p>
            <a:pPr algn="just" defTabSz="829178"/>
            <a:endParaRPr lang="en-US" sz="499" dirty="0">
              <a:solidFill>
                <a:prstClr val="black"/>
              </a:solidFill>
              <a:latin typeface="Calibri"/>
            </a:endParaRPr>
          </a:p>
          <a:p>
            <a:pPr algn="just" defTabSz="829178"/>
            <a:endParaRPr lang="en-US" sz="499" dirty="0">
              <a:solidFill>
                <a:prstClr val="black"/>
              </a:solidFill>
              <a:latin typeface="Calibri"/>
            </a:endParaRPr>
          </a:p>
        </p:txBody>
      </p:sp>
      <p:sp>
        <p:nvSpPr>
          <p:cNvPr id="5" name="Shape 5">
            <a:extLst>
              <a:ext uri="{FF2B5EF4-FFF2-40B4-BE49-F238E27FC236}">
                <a16:creationId xmlns:a16="http://schemas.microsoft.com/office/drawing/2014/main" id="{FE3F7E4F-058C-5ED6-3765-ED4DB4666FE1}"/>
              </a:ext>
            </a:extLst>
          </p:cNvPr>
          <p:cNvSpPr/>
          <p:nvPr/>
        </p:nvSpPr>
        <p:spPr>
          <a:xfrm>
            <a:off x="7871923" y="5394165"/>
            <a:ext cx="3067962" cy="217542"/>
          </a:xfrm>
          <a:prstGeom prst="roundRect">
            <a:avLst>
              <a:gd name="adj" fmla="val 16667"/>
            </a:avLst>
          </a:prstGeom>
          <a:solidFill>
            <a:schemeClr val="accent1">
              <a:lumMod val="50000"/>
            </a:schemeClr>
          </a:solidFill>
          <a:ln w="12700">
            <a:solidFill>
              <a:srgbClr val="DBEAFE"/>
            </a:solidFill>
            <a:prstDash val="solid"/>
          </a:ln>
        </p:spPr>
        <p:txBody>
          <a:bodyPr/>
          <a:lstStyle/>
          <a:p>
            <a:endParaRPr lang="en-GB"/>
          </a:p>
        </p:txBody>
      </p:sp>
      <p:sp>
        <p:nvSpPr>
          <p:cNvPr id="11" name="Text 6">
            <a:extLst>
              <a:ext uri="{FF2B5EF4-FFF2-40B4-BE49-F238E27FC236}">
                <a16:creationId xmlns:a16="http://schemas.microsoft.com/office/drawing/2014/main" id="{144A4249-9F64-9A99-5C7D-A656713A3426}"/>
              </a:ext>
            </a:extLst>
          </p:cNvPr>
          <p:cNvSpPr/>
          <p:nvPr/>
        </p:nvSpPr>
        <p:spPr>
          <a:xfrm>
            <a:off x="7929354" y="5391581"/>
            <a:ext cx="2985044" cy="220257"/>
          </a:xfrm>
          <a:prstGeom prst="rect">
            <a:avLst/>
          </a:prstGeom>
          <a:noFill/>
          <a:ln/>
        </p:spPr>
        <p:txBody>
          <a:bodyPr wrap="square" lIns="0" tIns="0" rIns="0" bIns="0" rtlCol="0" anchor="ctr"/>
          <a:lstStyle/>
          <a:p>
            <a:pPr algn="ctr" defTabSz="829178"/>
            <a:r>
              <a:rPr lang="en-US" sz="816" b="1" dirty="0">
                <a:solidFill>
                  <a:prstClr val="white"/>
                </a:solidFill>
                <a:latin typeface="Bodoni MT" panose="02070603080606020203" pitchFamily="18" charset="0"/>
                <a:ea typeface="Cambria" pitchFamily="34" charset="-122"/>
                <a:cs typeface="Cambria" pitchFamily="34" charset="-120"/>
              </a:rPr>
              <a:t>REFERENCES</a:t>
            </a:r>
            <a:endParaRPr lang="en-US" sz="816" dirty="0">
              <a:solidFill>
                <a:prstClr val="white"/>
              </a:solidFill>
              <a:latin typeface="Bodoni MT" panose="02070603080606020203" pitchFamily="18" charset="0"/>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72</TotalTime>
  <Words>1041</Words>
  <Application>Microsoft Office PowerPoint</Application>
  <PresentationFormat>Widescreen</PresentationFormat>
  <Paragraphs>45</Paragraphs>
  <Slides>2</Slides>
  <Notes>1</Notes>
  <HiddenSlides>0</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2</vt:i4>
      </vt:variant>
    </vt:vector>
  </HeadingPairs>
  <TitlesOfParts>
    <vt:vector size="11" baseType="lpstr">
      <vt:lpstr>Aptos</vt:lpstr>
      <vt:lpstr>Aptos Display</vt:lpstr>
      <vt:lpstr>Arial</vt:lpstr>
      <vt:lpstr>Bodoni MT</vt:lpstr>
      <vt:lpstr>Calibri</vt:lpstr>
      <vt:lpstr>Cambria</vt:lpstr>
      <vt:lpstr>Segoe UI</vt:lpstr>
      <vt:lpstr>Office Theme</vt:lpstr>
      <vt:lpstr>1_Office Theme</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Genabu Barri (2328229)</dc:creator>
  <cp:lastModifiedBy>Genabu Barri (2328229)</cp:lastModifiedBy>
  <cp:revision>5</cp:revision>
  <dcterms:created xsi:type="dcterms:W3CDTF">2026-07-01T19:05:54Z</dcterms:created>
  <dcterms:modified xsi:type="dcterms:W3CDTF">2026-09-28T20:35:07Z</dcterms:modified>
</cp:coreProperties>
</file>