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FFE35-7ADD-970C-3E7B-00414C74B7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FD81BE-F2A8-5628-B551-F532F6FE8F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3F1D8D-9689-2439-A1F1-BDD34C7C3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DE160-C8C8-9644-98B6-2AAD63C92B7F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333659-5DF1-B298-F184-F2E0C36606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4B1DAE-A464-69A5-D429-DB08B60702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9A84C-FAC1-1F45-A7F9-395BDEEA08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00555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1D90E-2688-4390-B030-F49FD5DF0A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812105-A2DC-78F7-90A0-3546EE3499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9D880D-1F2E-EE6D-874F-B97B6DC3FB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DE160-C8C8-9644-98B6-2AAD63C92B7F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70410C-B4D4-60EB-C86A-E6208792D1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0F5115-9D7E-B0D9-2B32-763A1AA7A3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9A84C-FAC1-1F45-A7F9-395BDEEA08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05956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53FD65-1B73-6DD7-E0AE-C330E78BA0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A0E81A-D4A8-2E0B-5E68-AB0BD93FE0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68395B-3580-A4E6-80EF-6824913D89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DE160-C8C8-9644-98B6-2AAD63C92B7F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C9FDBE-62E9-BAA1-0784-2ECB83459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D8544D-6DED-F364-C743-D70AF2EC8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9A84C-FAC1-1F45-A7F9-395BDEEA08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19960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02843-17B1-4D7F-00BB-9CE2140444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E3BD1D-C861-7249-2791-DBD7FDCDF5E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FDF8AE-04D0-AF5D-695D-9E13D34C08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EE7732-C6FF-E9AF-EB44-9852DC93C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DE160-C8C8-9644-98B6-2AAD63C92B7F}" type="datetimeFigureOut">
              <a:rPr lang="en-US" smtClean="0"/>
              <a:t>7/13/26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E4ABF7-65E4-A393-67CF-1CE784B7E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CB4AA9-3894-5C03-5479-E68A5BAE31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9A84C-FAC1-1F45-A7F9-395BDEEA08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2382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46B97-E5FA-8772-8887-F9A23ACE8B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8D1F7-D049-3125-CAFB-FC497CD7E6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1A5021-02E0-26B6-233B-084E6BB375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0D7B0C4-C343-A9EA-9574-3A9FDE3DD5F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F06FBC1-7C5F-307B-1328-DB3F80F4AF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C4273C-972D-65B9-94C9-4B4F06AC26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DE160-C8C8-9644-98B6-2AAD63C92B7F}" type="datetimeFigureOut">
              <a:rPr lang="en-US" smtClean="0"/>
              <a:t>7/13/26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E97954E-2B1E-6201-A63A-A2EE2CA4F0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9FD456-0114-588A-8B8F-1B6B46CF42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9A84C-FAC1-1F45-A7F9-395BDEEA08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09992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550BB-6DFC-64DB-5E7C-F59EEBAB15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2277322-D21D-93DF-675B-DA58C6997E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DE160-C8C8-9644-98B6-2AAD63C92B7F}" type="datetimeFigureOut">
              <a:rPr lang="en-US" smtClean="0"/>
              <a:t>7/13/26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5706EA3-54CE-D0D9-4F68-15D8C78640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B3248E-8C15-73B6-E54E-F84972F6F8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9A84C-FAC1-1F45-A7F9-395BDEEA08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8217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54606A-0560-F0A9-0E80-19CEB9ED5D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DE160-C8C8-9644-98B6-2AAD63C92B7F}" type="datetimeFigureOut">
              <a:rPr lang="en-US" smtClean="0"/>
              <a:t>7/13/26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C2D857-6502-2FDC-5110-06EC2FC274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DDF808-D37C-DFBE-5283-13DC3AD297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9A84C-FAC1-1F45-A7F9-395BDEEA08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5100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733DCC-EEBA-5FB9-C7DE-9373F349BE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566B9-DC48-B175-DB08-23AC28BC21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A377C6-4219-CB51-8B80-4A6849169A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C5AFA4-7569-9F90-F2D5-139B30C5D4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DE160-C8C8-9644-98B6-2AAD63C92B7F}" type="datetimeFigureOut">
              <a:rPr lang="en-US" smtClean="0"/>
              <a:t>7/13/26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949E4C-4B6B-53E2-B9A0-41175C422A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28BA3F-5B86-0786-1982-B5122DE16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9A84C-FAC1-1F45-A7F9-395BDEEA08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3248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C596C-8413-6DC0-A769-C51A3DBEA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DBABE2-A94F-8485-76C5-AD9AA72A60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597F4F-0698-3FF6-9D20-9AD5463A2E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93848E-49DF-BCFA-AEF0-39165F7AF2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DE160-C8C8-9644-98B6-2AAD63C92B7F}" type="datetimeFigureOut">
              <a:rPr lang="en-US" smtClean="0"/>
              <a:t>7/13/26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60DD5E-0D7E-61E9-DABC-7D92C52EA5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AA7AD1-47E3-AC30-66A9-F7DE9ECFC6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9A84C-FAC1-1F45-A7F9-395BDEEA08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8178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3F280-3937-0B5D-3F2C-824F0E848C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E377FD-385D-70DF-8611-A12506C904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75A2D0-1510-7CB9-743A-C279E84601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DE160-C8C8-9644-98B6-2AAD63C92B7F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B0521E-DFFD-208E-DD54-4D6F81DBBB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8C8072-C08B-F79C-8932-E03694C5A5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9A84C-FAC1-1F45-A7F9-395BDEEA08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9248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66CEB93-6ACB-64B7-86ED-8C3D1B2B804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4A6520-C8FA-59F0-5416-B105C2690E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D80486-8963-FFE0-1275-D246E98055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DE160-C8C8-9644-98B6-2AAD63C92B7F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785CBB-DCE0-39AB-B188-3061D1878B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4A7CA4-8B69-831A-757F-D46E1AB464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9A84C-FAC1-1F45-A7F9-395BDEEA08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1098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4498E2-C07B-DE04-C208-43C8BDFB1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72134E-9E6D-08E1-E5B7-3467E23416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C8537-58D3-69F5-0C9D-B7FACD035CE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21DE160-C8C8-9644-98B6-2AAD63C92B7F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291747-CE45-6719-FFC3-5AB7980FF5C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012790-8104-EABB-B470-96EBC870FB2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BE9A84C-FAC1-1F45-A7F9-395BDEEA08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47860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1D8B95D-5334-B4D0-EF92-FD550729CCB8}"/>
              </a:ext>
            </a:extLst>
          </p:cNvPr>
          <p:cNvSpPr txBox="1"/>
          <p:nvPr/>
        </p:nvSpPr>
        <p:spPr>
          <a:xfrm>
            <a:off x="3179713" y="0"/>
            <a:ext cx="6304205" cy="86792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Slide 1 – Cover Slide</a:t>
            </a:r>
          </a:p>
          <a:p>
            <a:pPr>
              <a:buNone/>
            </a:pPr>
            <a:r>
              <a:rPr lang="en-GB" b="1" dirty="0"/>
              <a:t>Recruitment and Selection During Organisational Transformation</a:t>
            </a:r>
            <a:endParaRPr lang="en-GB" dirty="0"/>
          </a:p>
          <a:p>
            <a:pPr>
              <a:buNone/>
            </a:pPr>
            <a:r>
              <a:rPr lang="en-GB" b="1" dirty="0"/>
              <a:t>Tesco PLC</a:t>
            </a:r>
            <a:endParaRPr lang="en-GB" dirty="0"/>
          </a:p>
          <a:p>
            <a:pPr>
              <a:buNone/>
            </a:pPr>
            <a:r>
              <a:rPr lang="en-GB" dirty="0"/>
              <a:t>Prepared by:</a:t>
            </a:r>
          </a:p>
          <a:p>
            <a:pPr>
              <a:buNone/>
            </a:pPr>
            <a:r>
              <a:rPr lang="en-GB" dirty="0"/>
              <a:t>Anderson Cruz </a:t>
            </a:r>
          </a:p>
          <a:p>
            <a:pPr>
              <a:buNone/>
            </a:pPr>
            <a:r>
              <a:rPr lang="en-GB" dirty="0"/>
              <a:t>Student number: 2438462</a:t>
            </a:r>
          </a:p>
          <a:p>
            <a:r>
              <a:rPr lang="en-GB" sz="1800" b="1" i="0" dirty="0">
                <a:solidFill>
                  <a:srgbClr val="000000"/>
                </a:solidFill>
                <a:effectLst/>
                <a:latin typeface="Arial-BoldMT"/>
              </a:rPr>
              <a:t>Module code: LCLM5002 </a:t>
            </a:r>
            <a:endParaRPr lang="en-GB" sz="180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r>
              <a:rPr lang="en-GB" sz="1800" b="1" i="0" dirty="0">
                <a:solidFill>
                  <a:srgbClr val="000000"/>
                </a:solidFill>
                <a:effectLst/>
                <a:latin typeface="TimesNewRomanPS-BoldMT"/>
              </a:rPr>
              <a:t>Developing and Managing Individuals and Teams</a:t>
            </a:r>
            <a:endParaRPr lang="en-GB" sz="180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r>
              <a:rPr lang="en-GB" sz="1800" b="1" i="0" dirty="0" err="1">
                <a:solidFill>
                  <a:srgbClr val="000000"/>
                </a:solidFill>
                <a:effectLst/>
                <a:latin typeface="Arial-BoldMT"/>
              </a:rPr>
              <a:t>Amer</a:t>
            </a:r>
            <a:r>
              <a:rPr lang="en-GB" sz="1800" b="1" i="0" dirty="0">
                <a:solidFill>
                  <a:srgbClr val="000000"/>
                </a:solidFill>
                <a:effectLst/>
                <a:latin typeface="Arial-BoldMT"/>
              </a:rPr>
              <a:t> Kareem</a:t>
            </a:r>
            <a:endParaRPr lang="en-GB" sz="180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r>
              <a:rPr lang="en-GB" sz="1800" b="1" i="0" dirty="0" err="1">
                <a:solidFill>
                  <a:srgbClr val="000000"/>
                </a:solidFill>
                <a:effectLst/>
                <a:latin typeface="Arial-BoldMT"/>
              </a:rPr>
              <a:t>Mudassar</a:t>
            </a:r>
            <a:r>
              <a:rPr lang="en-GB" sz="1800" b="1" i="0" dirty="0">
                <a:solidFill>
                  <a:srgbClr val="000000"/>
                </a:solidFill>
                <a:effectLst/>
                <a:latin typeface="Arial-BoldMT"/>
              </a:rPr>
              <a:t> Hasan</a:t>
            </a:r>
            <a:endParaRPr lang="en-GB" sz="180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>
              <a:buNone/>
            </a:pPr>
            <a:r>
              <a:rPr lang="en-GB" dirty="0"/>
              <a:t>Submission deadline 13/7/2026 </a:t>
            </a:r>
          </a:p>
          <a:p>
            <a:r>
              <a:rPr lang="en-GB" b="1" dirty="0"/>
              <a:t>Slide 2 – Table of Contents</a:t>
            </a:r>
          </a:p>
          <a:p>
            <a:pPr lvl="0"/>
            <a:r>
              <a:rPr lang="en-GB" dirty="0"/>
              <a:t>Introduction</a:t>
            </a:r>
          </a:p>
          <a:p>
            <a:pPr lvl="0"/>
            <a:r>
              <a:rPr lang="en-GB" dirty="0"/>
              <a:t>Tesco’s Organisational Transformation</a:t>
            </a:r>
          </a:p>
          <a:p>
            <a:pPr lvl="0"/>
            <a:r>
              <a:rPr lang="en-GB" dirty="0"/>
              <a:t>Recruitment Process</a:t>
            </a:r>
          </a:p>
          <a:p>
            <a:pPr lvl="0"/>
            <a:r>
              <a:rPr lang="en-GB" dirty="0"/>
              <a:t>Job Analysis</a:t>
            </a:r>
          </a:p>
          <a:p>
            <a:pPr lvl="0"/>
            <a:r>
              <a:rPr lang="en-GB" dirty="0"/>
              <a:t>Job Description</a:t>
            </a:r>
          </a:p>
          <a:p>
            <a:pPr lvl="0"/>
            <a:r>
              <a:rPr lang="en-GB" dirty="0"/>
              <a:t>Person Specification</a:t>
            </a:r>
          </a:p>
          <a:p>
            <a:pPr lvl="0"/>
            <a:r>
              <a:rPr lang="en-GB" dirty="0"/>
              <a:t>Advertisement Platforms</a:t>
            </a:r>
          </a:p>
          <a:p>
            <a:pPr lvl="0"/>
            <a:r>
              <a:rPr lang="en-GB" dirty="0"/>
              <a:t>Competency-Based Interview</a:t>
            </a:r>
          </a:p>
          <a:p>
            <a:pPr lvl="0"/>
            <a:r>
              <a:rPr lang="en-GB" dirty="0"/>
              <a:t>Behavioural Interview</a:t>
            </a:r>
          </a:p>
          <a:p>
            <a:pPr lvl="0"/>
            <a:r>
              <a:rPr lang="en-GB" dirty="0"/>
              <a:t>Panel Interview</a:t>
            </a:r>
          </a:p>
          <a:p>
            <a:pPr lvl="0"/>
            <a:r>
              <a:rPr lang="en-GB" dirty="0"/>
              <a:t>Questioning Techniques</a:t>
            </a:r>
          </a:p>
          <a:p>
            <a:pPr lvl="0"/>
            <a:r>
              <a:rPr lang="en-GB" dirty="0"/>
              <a:t>Face-to-Face vs Virtual Interviews</a:t>
            </a:r>
          </a:p>
          <a:p>
            <a:pPr lvl="0"/>
            <a:r>
              <a:rPr lang="en-GB" dirty="0"/>
              <a:t>Recommendations</a:t>
            </a:r>
          </a:p>
          <a:p>
            <a:pPr lvl="0"/>
            <a:r>
              <a:rPr lang="en-GB" dirty="0"/>
              <a:t>Conclusion</a:t>
            </a:r>
          </a:p>
          <a:p>
            <a:pPr lvl="0"/>
            <a:r>
              <a:rPr lang="en-GB" dirty="0"/>
              <a:t>References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03766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567D69A-E218-5D81-7397-4C70FB8F3530}"/>
              </a:ext>
            </a:extLst>
          </p:cNvPr>
          <p:cNvSpPr txBox="1"/>
          <p:nvPr/>
        </p:nvSpPr>
        <p:spPr>
          <a:xfrm>
            <a:off x="643015" y="0"/>
            <a:ext cx="6097232" cy="64633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buFont typeface="+mj-lt"/>
              <a:buAutoNum type="arabicPeriod" startAt="13"/>
            </a:pPr>
            <a:r>
              <a:rPr lang="en-GB" dirty="0"/>
              <a:t>Recommendations</a:t>
            </a:r>
          </a:p>
          <a:p>
            <a:pPr marL="342900" lvl="0" indent="-342900">
              <a:buFont typeface="+mj-lt"/>
              <a:buAutoNum type="arabicPeriod" startAt="13"/>
            </a:pPr>
            <a:r>
              <a:rPr lang="en-GB" dirty="0"/>
              <a:t>Conclusion</a:t>
            </a:r>
          </a:p>
          <a:p>
            <a:pPr marL="342900" lvl="0" indent="-342900">
              <a:buFont typeface="+mj-lt"/>
              <a:buAutoNum type="arabicPeriod" startAt="13"/>
            </a:pPr>
            <a:r>
              <a:rPr lang="en-GB" dirty="0"/>
              <a:t>References</a:t>
            </a:r>
          </a:p>
          <a:p>
            <a:pPr>
              <a:buNone/>
            </a:pPr>
            <a:r>
              <a:rPr lang="en-GB" b="1" dirty="0"/>
              <a:t>Slide 3 – Introduction to Tesco and Organisational Transformation</a:t>
            </a:r>
          </a:p>
          <a:p>
            <a:pPr>
              <a:buNone/>
            </a:pPr>
            <a:r>
              <a:rPr lang="en-GB" b="1" dirty="0"/>
              <a:t>About Tesco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Tesco PLC is the UK’s largest supermarket retailer, founded in 1919 by Jack Cohen.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Operates over 4,000 stores in the UK and serves millions of customers weekly.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Employs more than 300,000 people worldwide.</a:t>
            </a:r>
          </a:p>
          <a:p>
            <a:pPr>
              <a:buNone/>
            </a:pPr>
            <a:r>
              <a:rPr lang="en-GB" b="1" dirty="0"/>
              <a:t>Organisational Transformation</a:t>
            </a:r>
          </a:p>
          <a:p>
            <a:pPr>
              <a:buNone/>
            </a:pPr>
            <a:r>
              <a:rPr lang="en-GB" dirty="0"/>
              <a:t>Tesco is currently undergoing organisational transformation through: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Digitalisation of retail operations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Expansion of online grocery services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Automation within warehouses and supply chains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Investment in Artificial Intelligence (AI)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Sustainability initiatives to achieve net-zero carbon emissions</a:t>
            </a:r>
          </a:p>
          <a:p>
            <a:pPr>
              <a:buNone/>
            </a:pPr>
            <a:r>
              <a:rPr lang="en-GB" dirty="0"/>
              <a:t>To support this transformation, Tesco needs to recruit: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Project Manager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Change Manager </a:t>
            </a:r>
          </a:p>
        </p:txBody>
      </p:sp>
    </p:spTree>
    <p:extLst>
      <p:ext uri="{BB962C8B-B14F-4D97-AF65-F5344CB8AC3E}">
        <p14:creationId xmlns:p14="http://schemas.microsoft.com/office/powerpoint/2010/main" val="7262859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9DDD650-6A49-2B6A-AB4C-91153729E560}"/>
              </a:ext>
            </a:extLst>
          </p:cNvPr>
          <p:cNvSpPr txBox="1"/>
          <p:nvPr/>
        </p:nvSpPr>
        <p:spPr>
          <a:xfrm>
            <a:off x="0" y="123301"/>
            <a:ext cx="6097232" cy="67403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Digital Transformation Specialist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Operations Manager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Financial Analyst</a:t>
            </a:r>
          </a:p>
          <a:p>
            <a:pPr>
              <a:buNone/>
            </a:pPr>
            <a:r>
              <a:rPr lang="en-GB" b="1" dirty="0"/>
              <a:t>In-text citations:</a:t>
            </a:r>
            <a:r>
              <a:rPr lang="en-GB" dirty="0"/>
              <a:t> (Tesco PLC, 2024; </a:t>
            </a:r>
            <a:r>
              <a:rPr lang="en-GB" dirty="0" err="1"/>
              <a:t>Kotter</a:t>
            </a:r>
            <a:r>
              <a:rPr lang="en-GB" dirty="0"/>
              <a:t>, 2012) </a:t>
            </a:r>
            <a:br>
              <a:rPr lang="en-GB" dirty="0"/>
            </a:br>
            <a:endParaRPr lang="en-GB" dirty="0"/>
          </a:p>
          <a:p>
            <a:pPr>
              <a:buNone/>
            </a:pPr>
            <a:r>
              <a:rPr lang="en-GB" b="1" dirty="0"/>
              <a:t>Slide 4 – Recruitment Process and selection </a:t>
            </a:r>
          </a:p>
          <a:p>
            <a:pPr>
              <a:buNone/>
            </a:pPr>
            <a:r>
              <a:rPr lang="en-GB" b="1" dirty="0"/>
              <a:t>Recruitment Process During Transformation</a:t>
            </a:r>
          </a:p>
          <a:p>
            <a:pPr>
              <a:buNone/>
            </a:pPr>
            <a:r>
              <a:rPr lang="en-GB" dirty="0"/>
              <a:t>Create a SmartArt or flowchart:</a:t>
            </a:r>
          </a:p>
          <a:p>
            <a:r>
              <a:rPr lang="en-GB" dirty="0"/>
              <a:t>Business Need</a:t>
            </a:r>
          </a:p>
          <a:p>
            <a:r>
              <a:rPr lang="en-GB" dirty="0"/>
              <a:t>↓</a:t>
            </a:r>
          </a:p>
          <a:p>
            <a:r>
              <a:rPr lang="en-GB" dirty="0"/>
              <a:t>Job Analysis</a:t>
            </a:r>
          </a:p>
          <a:p>
            <a:r>
              <a:rPr lang="en-GB" dirty="0"/>
              <a:t>↓</a:t>
            </a:r>
          </a:p>
          <a:p>
            <a:r>
              <a:rPr lang="en-GB" dirty="0"/>
              <a:t>Job Description</a:t>
            </a:r>
          </a:p>
          <a:p>
            <a:r>
              <a:rPr lang="en-GB" dirty="0"/>
              <a:t>↓</a:t>
            </a:r>
          </a:p>
          <a:p>
            <a:r>
              <a:rPr lang="en-GB" dirty="0"/>
              <a:t>Person Specification</a:t>
            </a:r>
          </a:p>
          <a:p>
            <a:r>
              <a:rPr lang="en-GB" dirty="0"/>
              <a:t>↓</a:t>
            </a:r>
          </a:p>
          <a:p>
            <a:r>
              <a:rPr lang="en-GB" dirty="0"/>
              <a:t>Advertising the Vacancy</a:t>
            </a:r>
          </a:p>
          <a:p>
            <a:r>
              <a:rPr lang="en-GB" dirty="0"/>
              <a:t>↓</a:t>
            </a:r>
          </a:p>
          <a:p>
            <a:r>
              <a:rPr lang="en-GB" dirty="0"/>
              <a:t>Application Screening</a:t>
            </a:r>
          </a:p>
          <a:p>
            <a:r>
              <a:rPr lang="en-GB" dirty="0"/>
              <a:t>↓</a:t>
            </a:r>
          </a:p>
          <a:p>
            <a:r>
              <a:rPr lang="en-GB" dirty="0"/>
              <a:t>Interviews</a:t>
            </a:r>
          </a:p>
          <a:p>
            <a:r>
              <a:rPr lang="en-GB" dirty="0"/>
              <a:t>↓</a:t>
            </a:r>
          </a:p>
          <a:p>
            <a:r>
              <a:rPr lang="en-GB" dirty="0"/>
              <a:t>Selection</a:t>
            </a:r>
          </a:p>
          <a:p>
            <a:r>
              <a:rPr lang="en-GB" dirty="0"/>
              <a:t>↓</a:t>
            </a:r>
          </a:p>
        </p:txBody>
      </p:sp>
    </p:spTree>
    <p:extLst>
      <p:ext uri="{BB962C8B-B14F-4D97-AF65-F5344CB8AC3E}">
        <p14:creationId xmlns:p14="http://schemas.microsoft.com/office/powerpoint/2010/main" val="26738133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5C6850E-3F7C-8A5B-5859-BD7344DA86F8}"/>
              </a:ext>
            </a:extLst>
          </p:cNvPr>
          <p:cNvSpPr txBox="1"/>
          <p:nvPr/>
        </p:nvSpPr>
        <p:spPr>
          <a:xfrm>
            <a:off x="199131" y="0"/>
            <a:ext cx="6097232" cy="6186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Job Offer</a:t>
            </a:r>
          </a:p>
          <a:p>
            <a:pPr>
              <a:buNone/>
            </a:pPr>
            <a:r>
              <a:rPr lang="en-GB" dirty="0"/>
              <a:t>↓</a:t>
            </a:r>
          </a:p>
          <a:p>
            <a:pPr>
              <a:buNone/>
            </a:pPr>
            <a:r>
              <a:rPr lang="en-GB" dirty="0"/>
              <a:t>Induction</a:t>
            </a:r>
          </a:p>
          <a:p>
            <a:pPr>
              <a:buNone/>
            </a:pPr>
            <a:r>
              <a:rPr lang="en-GB" b="1" dirty="0"/>
              <a:t>Why is this important?</a:t>
            </a:r>
          </a:p>
          <a:p>
            <a:pPr>
              <a:buNone/>
            </a:pPr>
            <a:r>
              <a:rPr lang="en-GB" dirty="0"/>
              <a:t>Recruiting the right candidate at the right time ensures Tesco has employees with the knowledge, skills and competencies needed to achieve successful organisational transformation while maintaining operational efficiency.</a:t>
            </a:r>
          </a:p>
          <a:p>
            <a:pPr>
              <a:buNone/>
            </a:pPr>
            <a:r>
              <a:rPr lang="en-GB" b="1" dirty="0"/>
              <a:t>In-text citation:</a:t>
            </a:r>
            <a:r>
              <a:rPr lang="en-GB" dirty="0"/>
              <a:t> (Armstrong, 2023) </a:t>
            </a:r>
            <a:br>
              <a:rPr lang="en-GB" dirty="0"/>
            </a:br>
            <a:endParaRPr lang="en-GB" dirty="0"/>
          </a:p>
          <a:p>
            <a:pPr>
              <a:buNone/>
            </a:pPr>
            <a:r>
              <a:rPr lang="en-GB" b="1" dirty="0"/>
              <a:t>Slide 5 – Job Analysis</a:t>
            </a:r>
          </a:p>
          <a:p>
            <a:pPr>
              <a:buNone/>
            </a:pPr>
            <a:r>
              <a:rPr lang="en-GB" b="1" dirty="0"/>
              <a:t>Role: Digital Transformation Project Manager</a:t>
            </a:r>
          </a:p>
          <a:p>
            <a:pPr>
              <a:buNone/>
            </a:pPr>
            <a:r>
              <a:rPr lang="en-GB" b="1" dirty="0"/>
              <a:t>Purpose of Job Analysis</a:t>
            </a:r>
          </a:p>
          <a:p>
            <a:pPr>
              <a:buNone/>
            </a:pPr>
            <a:r>
              <a:rPr lang="en-GB" dirty="0"/>
              <a:t>Job analysis identifies the duties, responsibilities, skills and qualifications required for a specific role.</a:t>
            </a:r>
          </a:p>
          <a:p>
            <a:pPr>
              <a:buNone/>
            </a:pPr>
            <a:r>
              <a:rPr lang="en-GB" b="1" dirty="0"/>
              <a:t>Key Responsibilities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Lead digital transformation projects.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Manage project budgets.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Coordinate stakeholders.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Improve business processes.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Deliver projects within agreed timescales.</a:t>
            </a:r>
          </a:p>
        </p:txBody>
      </p:sp>
    </p:spTree>
    <p:extLst>
      <p:ext uri="{BB962C8B-B14F-4D97-AF65-F5344CB8AC3E}">
        <p14:creationId xmlns:p14="http://schemas.microsoft.com/office/powerpoint/2010/main" val="29393011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4627167-7FC0-03F3-E475-8CCE4032C56B}"/>
              </a:ext>
            </a:extLst>
          </p:cNvPr>
          <p:cNvSpPr txBox="1"/>
          <p:nvPr/>
        </p:nvSpPr>
        <p:spPr>
          <a:xfrm>
            <a:off x="408010" y="-113168"/>
            <a:ext cx="6097232" cy="70173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Required Skills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Leadership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Communication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Risk Management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Project Management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Problem Solving</a:t>
            </a:r>
          </a:p>
          <a:p>
            <a:pPr>
              <a:buNone/>
            </a:pPr>
            <a:r>
              <a:rPr lang="en-GB" b="1" dirty="0"/>
              <a:t>In-text citation:</a:t>
            </a:r>
            <a:r>
              <a:rPr lang="en-GB" dirty="0"/>
              <a:t> (</a:t>
            </a:r>
            <a:r>
              <a:rPr lang="en-GB" dirty="0" err="1"/>
              <a:t>Bratton</a:t>
            </a:r>
            <a:r>
              <a:rPr lang="en-GB" dirty="0"/>
              <a:t> &amp; Gold, 2022) </a:t>
            </a:r>
            <a:br>
              <a:rPr lang="en-GB" dirty="0"/>
            </a:br>
            <a:endParaRPr lang="en-GB" dirty="0"/>
          </a:p>
          <a:p>
            <a:pPr>
              <a:buNone/>
            </a:pPr>
            <a:r>
              <a:rPr lang="en-GB" b="1" dirty="0"/>
              <a:t>Slide 6 – Job Description and Person Specification</a:t>
            </a:r>
          </a:p>
          <a:p>
            <a:pPr>
              <a:buNone/>
            </a:pPr>
            <a:r>
              <a:rPr lang="en-GB" b="1" dirty="0"/>
              <a:t>Job Description</a:t>
            </a:r>
          </a:p>
          <a:p>
            <a:pPr>
              <a:buNone/>
            </a:pPr>
            <a:r>
              <a:rPr lang="en-GB" b="1" dirty="0"/>
              <a:t>Position: Change Manager</a:t>
            </a:r>
          </a:p>
          <a:p>
            <a:pPr>
              <a:buNone/>
            </a:pPr>
            <a:r>
              <a:rPr lang="en-GB" dirty="0"/>
              <a:t>Responsibilities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Lead organisational change programmes.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Support employees during transformation.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Deliver staff training.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Monitor project progress.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Report to senior management.</a:t>
            </a:r>
          </a:p>
          <a:p>
            <a:pPr>
              <a:buNone/>
            </a:pPr>
            <a:br>
              <a:rPr lang="en-GB" dirty="0"/>
            </a:br>
            <a:endParaRPr lang="en-GB" dirty="0"/>
          </a:p>
          <a:p>
            <a:pPr>
              <a:buNone/>
            </a:pPr>
            <a:r>
              <a:rPr lang="en-GB" b="1" dirty="0"/>
              <a:t>Person Specification</a:t>
            </a:r>
          </a:p>
          <a:p>
            <a:pPr>
              <a:buNone/>
            </a:pPr>
            <a:r>
              <a:rPr lang="en-GB" b="1" dirty="0"/>
              <a:t>Essential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Degree qualification.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Experience managing organisational change.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Leadership skills.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Excellent communication </a:t>
            </a:r>
          </a:p>
        </p:txBody>
      </p:sp>
    </p:spTree>
    <p:extLst>
      <p:ext uri="{BB962C8B-B14F-4D97-AF65-F5344CB8AC3E}">
        <p14:creationId xmlns:p14="http://schemas.microsoft.com/office/powerpoint/2010/main" val="34652426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B9DF342-E34A-6FE8-D8E7-70FC40873DDB}"/>
              </a:ext>
            </a:extLst>
          </p:cNvPr>
          <p:cNvSpPr txBox="1"/>
          <p:nvPr/>
        </p:nvSpPr>
        <p:spPr>
          <a:xfrm>
            <a:off x="162141" y="0"/>
            <a:ext cx="6097232" cy="67403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Desirable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PRINCE2 Certification.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Agile Project Management.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CIPD Qualification.</a:t>
            </a:r>
          </a:p>
          <a:p>
            <a:pPr>
              <a:buNone/>
            </a:pPr>
            <a:r>
              <a:rPr lang="en-GB" dirty="0"/>
              <a:t>A clear job description and person specification help Tesco recruit candidates whose knowledge, skills and experience match organisational needs.</a:t>
            </a:r>
          </a:p>
          <a:p>
            <a:pPr>
              <a:buNone/>
            </a:pPr>
            <a:r>
              <a:rPr lang="en-GB" b="1" dirty="0"/>
              <a:t>In-text citation:</a:t>
            </a:r>
            <a:r>
              <a:rPr lang="en-GB" dirty="0"/>
              <a:t> (CIPD, 2024) </a:t>
            </a:r>
            <a:br>
              <a:rPr lang="en-GB" dirty="0"/>
            </a:br>
            <a:endParaRPr lang="en-GB" dirty="0"/>
          </a:p>
          <a:p>
            <a:pPr>
              <a:buNone/>
            </a:pPr>
            <a:r>
              <a:rPr lang="en-GB" b="1" dirty="0"/>
              <a:t>Slide 7 – Advertisement Platforms</a:t>
            </a:r>
          </a:p>
          <a:p>
            <a:pPr>
              <a:buNone/>
            </a:pPr>
            <a:r>
              <a:rPr lang="en-GB" dirty="0"/>
              <a:t>Tesco can advertise vacancies using: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Tesco Careers Website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LinkedIn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Indeed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Reed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 err="1"/>
              <a:t>Totaljobs</a:t>
            </a:r>
            <a:endParaRPr lang="en-GB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Internal Recruitment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Employee Referral Scheme</a:t>
            </a:r>
          </a:p>
          <a:p>
            <a:pPr>
              <a:buNone/>
            </a:pPr>
            <a:r>
              <a:rPr lang="en-GB" b="1" dirty="0"/>
              <a:t>Benefits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Attracts skilled candidates.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Supports diversity and inclusion.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Reaches national and international talent.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Reduces recruitment costs through internal hiring.</a:t>
            </a:r>
          </a:p>
          <a:p>
            <a:pPr>
              <a:buNone/>
            </a:pPr>
            <a:r>
              <a:rPr lang="en-GB" b="1" dirty="0"/>
              <a:t>In-text citation:</a:t>
            </a:r>
            <a:r>
              <a:rPr lang="en-GB" dirty="0"/>
              <a:t> (CIPD, 2024) </a:t>
            </a:r>
          </a:p>
        </p:txBody>
      </p:sp>
    </p:spTree>
    <p:extLst>
      <p:ext uri="{BB962C8B-B14F-4D97-AF65-F5344CB8AC3E}">
        <p14:creationId xmlns:p14="http://schemas.microsoft.com/office/powerpoint/2010/main" val="26808308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F855AAC-6B8F-F424-B26F-265478DBA615}"/>
              </a:ext>
            </a:extLst>
          </p:cNvPr>
          <p:cNvSpPr txBox="1"/>
          <p:nvPr/>
        </p:nvSpPr>
        <p:spPr>
          <a:xfrm>
            <a:off x="396413" y="0"/>
            <a:ext cx="6097232" cy="6186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Slide 8 – Interview Type 1: Competency-Based Interview</a:t>
            </a:r>
          </a:p>
          <a:p>
            <a:pPr>
              <a:buNone/>
            </a:pPr>
            <a:r>
              <a:rPr lang="en-GB" b="1" dirty="0"/>
              <a:t>Definition</a:t>
            </a:r>
          </a:p>
          <a:p>
            <a:pPr>
              <a:buNone/>
            </a:pPr>
            <a:r>
              <a:rPr lang="en-GB" dirty="0"/>
              <a:t>Competency-based interviews assess whether candidates possess the competencies required for the role.</a:t>
            </a:r>
          </a:p>
          <a:p>
            <a:pPr>
              <a:buNone/>
            </a:pPr>
            <a:r>
              <a:rPr lang="en-GB" b="1" dirty="0"/>
              <a:t>Example Question</a:t>
            </a:r>
          </a:p>
          <a:p>
            <a:pPr>
              <a:buNone/>
            </a:pPr>
            <a:r>
              <a:rPr lang="en-GB" dirty="0"/>
              <a:t>“Tell us about a time you successfully led a project involving organisational change.”</a:t>
            </a:r>
          </a:p>
          <a:p>
            <a:pPr>
              <a:buNone/>
            </a:pPr>
            <a:r>
              <a:rPr lang="en-GB" b="1" dirty="0"/>
              <a:t>Advantages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Objective assessment.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Predicts future job performance.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Fair and structured.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Easy to compare candidates.</a:t>
            </a:r>
          </a:p>
          <a:p>
            <a:pPr>
              <a:buNone/>
            </a:pPr>
            <a:r>
              <a:rPr lang="en-GB" b="1" dirty="0"/>
              <a:t>Suitable Roles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Project Manager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Change Manager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Operations Manager</a:t>
            </a:r>
          </a:p>
          <a:p>
            <a:pPr>
              <a:buNone/>
            </a:pPr>
            <a:r>
              <a:rPr lang="en-GB" b="1" dirty="0"/>
              <a:t>In-text citations:</a:t>
            </a:r>
            <a:r>
              <a:rPr lang="en-GB" dirty="0"/>
              <a:t> (Taylor, 2022; Armstrong, 2023) </a:t>
            </a:r>
            <a:br>
              <a:rPr lang="en-GB" dirty="0"/>
            </a:br>
            <a:endParaRPr lang="en-GB" dirty="0"/>
          </a:p>
          <a:p>
            <a:pPr>
              <a:buNone/>
            </a:pPr>
            <a:r>
              <a:rPr lang="en-GB" b="1" dirty="0"/>
              <a:t>Slide 9 – Interview Type 2: Behavioural Interview</a:t>
            </a:r>
          </a:p>
          <a:p>
            <a:pPr>
              <a:buNone/>
            </a:pPr>
            <a:r>
              <a:rPr lang="en-GB" b="1" dirty="0"/>
              <a:t>Definition</a:t>
            </a:r>
          </a:p>
          <a:p>
            <a:pPr>
              <a:buNone/>
            </a:pPr>
            <a:r>
              <a:rPr lang="en-GB" dirty="0"/>
              <a:t>Behavioural interviews examine previous experiences to predict future behaviour.</a:t>
            </a:r>
          </a:p>
        </p:txBody>
      </p:sp>
    </p:spTree>
    <p:extLst>
      <p:ext uri="{BB962C8B-B14F-4D97-AF65-F5344CB8AC3E}">
        <p14:creationId xmlns:p14="http://schemas.microsoft.com/office/powerpoint/2010/main" val="3606839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42BAE3E-4CAB-DD6E-EC23-587AB52EC220}"/>
              </a:ext>
            </a:extLst>
          </p:cNvPr>
          <p:cNvSpPr txBox="1"/>
          <p:nvPr/>
        </p:nvSpPr>
        <p:spPr>
          <a:xfrm>
            <a:off x="236122" y="0"/>
            <a:ext cx="6097232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STAR Method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Situation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Task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Action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Result</a:t>
            </a:r>
          </a:p>
          <a:p>
            <a:pPr>
              <a:buNone/>
            </a:pPr>
            <a:r>
              <a:rPr lang="en-GB" b="1" dirty="0"/>
              <a:t>Example Question</a:t>
            </a:r>
          </a:p>
          <a:p>
            <a:pPr>
              <a:buNone/>
            </a:pPr>
            <a:r>
              <a:rPr lang="en-GB" dirty="0"/>
              <a:t>“Describe a situation where you managed resistance to organisational change.”</a:t>
            </a:r>
          </a:p>
          <a:p>
            <a:pPr>
              <a:buNone/>
            </a:pPr>
            <a:r>
              <a:rPr lang="en-GB" b="1" dirty="0"/>
              <a:t>Advantages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Demonstrates real-life experience.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Identifies leadership ability.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Measures communication skills.</a:t>
            </a:r>
          </a:p>
          <a:p>
            <a:pPr>
              <a:buNone/>
            </a:pPr>
            <a:r>
              <a:rPr lang="en-GB" b="1" dirty="0"/>
              <a:t>Suitable Roles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HR Manager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Change Manager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Operations Manager</a:t>
            </a:r>
          </a:p>
          <a:p>
            <a:pPr>
              <a:buNone/>
            </a:pPr>
            <a:r>
              <a:rPr lang="en-GB" b="1" dirty="0"/>
              <a:t>In-text citation:</a:t>
            </a:r>
            <a:r>
              <a:rPr lang="en-GB" dirty="0"/>
              <a:t> (Armstrong, 2023)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EC0799-4269-1C81-C89C-AEC69F61E71A}"/>
              </a:ext>
            </a:extLst>
          </p:cNvPr>
          <p:cNvSpPr txBox="1"/>
          <p:nvPr/>
        </p:nvSpPr>
        <p:spPr>
          <a:xfrm>
            <a:off x="-1232" y="4801314"/>
            <a:ext cx="609723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Slide 10 – Interview Type 3: Panel Interview</a:t>
            </a:r>
          </a:p>
          <a:p>
            <a:pPr>
              <a:buNone/>
            </a:pPr>
            <a:r>
              <a:rPr lang="en-GB" b="1" dirty="0"/>
              <a:t>Definition</a:t>
            </a:r>
          </a:p>
          <a:p>
            <a:pPr>
              <a:buNone/>
            </a:pPr>
            <a:r>
              <a:rPr lang="en-GB" dirty="0"/>
              <a:t>Panel interviews involve several interviewers assessing one candidate simultaneously.</a:t>
            </a:r>
          </a:p>
        </p:txBody>
      </p:sp>
    </p:spTree>
    <p:extLst>
      <p:ext uri="{BB962C8B-B14F-4D97-AF65-F5344CB8AC3E}">
        <p14:creationId xmlns:p14="http://schemas.microsoft.com/office/powerpoint/2010/main" val="14085574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4FE5384-1446-BE44-AFC4-332C2DBCA5DB}"/>
              </a:ext>
            </a:extLst>
          </p:cNvPr>
          <p:cNvSpPr txBox="1"/>
          <p:nvPr/>
        </p:nvSpPr>
        <p:spPr>
          <a:xfrm>
            <a:off x="174471" y="13563"/>
            <a:ext cx="6097232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Example Panel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HR Manager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Operations Director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Store Manager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Digital Transformation Lead</a:t>
            </a:r>
          </a:p>
          <a:p>
            <a:pPr>
              <a:buNone/>
            </a:pPr>
            <a:r>
              <a:rPr lang="en-GB" b="1" dirty="0"/>
              <a:t>Advantages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Multiple viewpoints.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Fairer decision making.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Reduces interviewer bias.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Improves recruitment quality.</a:t>
            </a:r>
          </a:p>
          <a:p>
            <a:pPr>
              <a:buNone/>
            </a:pPr>
            <a:r>
              <a:rPr lang="en-GB" b="1" dirty="0"/>
              <a:t>Disadvantages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More stressful for candidates.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Time-consuming.</a:t>
            </a:r>
          </a:p>
          <a:p>
            <a:pPr>
              <a:buNone/>
            </a:pPr>
            <a:r>
              <a:rPr lang="en-GB" b="1" dirty="0"/>
              <a:t>Suitable Roles</a:t>
            </a:r>
          </a:p>
          <a:p>
            <a:pPr>
              <a:buNone/>
            </a:pPr>
            <a:r>
              <a:rPr lang="en-GB" dirty="0"/>
              <a:t>Senior management positions.</a:t>
            </a:r>
          </a:p>
          <a:p>
            <a:pPr>
              <a:buNone/>
            </a:pPr>
            <a:r>
              <a:rPr lang="en-GB" b="1" dirty="0"/>
              <a:t>In-text citation:</a:t>
            </a:r>
            <a:r>
              <a:rPr lang="en-GB" dirty="0"/>
              <a:t> (CIPD, 2024) </a:t>
            </a:r>
            <a:br>
              <a:rPr lang="en-GB" dirty="0"/>
            </a:br>
            <a:endParaRPr lang="en-GB" dirty="0"/>
          </a:p>
          <a:p>
            <a:pPr>
              <a:buNone/>
            </a:pPr>
            <a:r>
              <a:rPr lang="en-GB" b="1" dirty="0"/>
              <a:t>Slide 11 – Questioning Techniques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D625771-5F2D-81E9-044F-70771A74116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76797724"/>
              </p:ext>
            </p:extLst>
          </p:nvPr>
        </p:nvGraphicFramePr>
        <p:xfrm>
          <a:off x="268798" y="5091876"/>
          <a:ext cx="8127999" cy="14020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2219476744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847381231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338448361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Question Type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Example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Why Suitable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69809158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Behavioural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A customer was inpatient and I held it down very well 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Measures past performance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9038662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188652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D0CA497-E8CF-20D3-B8BD-DE03065348F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34259806"/>
              </p:ext>
            </p:extLst>
          </p:nvPr>
        </p:nvGraphicFramePr>
        <p:xfrm>
          <a:off x="207147" y="155803"/>
          <a:ext cx="8127999" cy="28041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1258115981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797849495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177374922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Situational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What would you do if…?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Tests decision-making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32123782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Competency-Based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Being able to multitask multiple times at work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Measures job competencies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4443306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Probing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Understand </a:t>
                      </a:r>
                      <a:r>
                        <a:rPr lang="en-GB">
                          <a:effectLst/>
                        </a:rPr>
                        <a:t>what’s being said properly 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Clarifies responses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84560641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Socratic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I choose this solution because it was the right call to make 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Encourages critical thinking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317944985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69DBD1FA-C04E-282E-54EA-D8FA3BBE4662}"/>
              </a:ext>
            </a:extLst>
          </p:cNvPr>
          <p:cNvSpPr txBox="1"/>
          <p:nvPr/>
        </p:nvSpPr>
        <p:spPr>
          <a:xfrm>
            <a:off x="207147" y="2437216"/>
            <a:ext cx="6097232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Justification</a:t>
            </a:r>
          </a:p>
          <a:p>
            <a:pPr>
              <a:buNone/>
            </a:pPr>
            <a:r>
              <a:rPr lang="en-GB" dirty="0"/>
              <a:t>Behavioural and competency-based questioning techniques are most appropriate because they provide evidence of candidates’ previous experience, problem-solving ability and leadership skills, which are essential during organisational transformation.</a:t>
            </a:r>
          </a:p>
          <a:p>
            <a:pPr>
              <a:buNone/>
            </a:pPr>
            <a:r>
              <a:rPr lang="en-GB" b="1" dirty="0"/>
              <a:t>In-text citations:</a:t>
            </a:r>
            <a:r>
              <a:rPr lang="en-GB" dirty="0"/>
              <a:t> (</a:t>
            </a:r>
            <a:r>
              <a:rPr lang="en-GB" dirty="0" err="1"/>
              <a:t>Bratton</a:t>
            </a:r>
            <a:r>
              <a:rPr lang="en-GB" dirty="0"/>
              <a:t> &amp; Gold, 2022; CIPD, 2024) </a:t>
            </a:r>
            <a:br>
              <a:rPr lang="en-GB" dirty="0"/>
            </a:br>
            <a:endParaRPr lang="en-GB" dirty="0"/>
          </a:p>
          <a:p>
            <a:pPr>
              <a:buNone/>
            </a:pPr>
            <a:r>
              <a:rPr lang="en-GB" b="1" dirty="0"/>
              <a:t>Slide 12 – Face-to-Face vs Virtual Interviews</a:t>
            </a:r>
          </a:p>
        </p:txBody>
      </p:sp>
    </p:spTree>
    <p:extLst>
      <p:ext uri="{BB962C8B-B14F-4D97-AF65-F5344CB8AC3E}">
        <p14:creationId xmlns:p14="http://schemas.microsoft.com/office/powerpoint/2010/main" val="6031168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589B0BA-EAF6-328F-557F-82DC83688A4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95391792"/>
              </p:ext>
            </p:extLst>
          </p:nvPr>
        </p:nvGraphicFramePr>
        <p:xfrm>
          <a:off x="108505" y="126704"/>
          <a:ext cx="8128000" cy="25603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446450652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33347712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Face-to-Face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Virtual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50082532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Better rapport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Flexible scheduling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77511923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Easier observation of body language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Reduced costs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10516217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Stronger engagement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Wider talent pool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02900691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Professional environment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Faster recruitment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03441938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Travel required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Possible technical problems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6082751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12405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3C5458D-780C-1115-FB7A-6C57FF56A5C7}"/>
              </a:ext>
            </a:extLst>
          </p:cNvPr>
          <p:cNvSpPr txBox="1"/>
          <p:nvPr/>
        </p:nvSpPr>
        <p:spPr>
          <a:xfrm>
            <a:off x="142731" y="0"/>
            <a:ext cx="6097232" cy="59093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en-GB" b="1" dirty="0"/>
              <a:t>Comparison</a:t>
            </a:r>
          </a:p>
          <a:p>
            <a:pPr>
              <a:buNone/>
            </a:pPr>
            <a:r>
              <a:rPr lang="en-GB" dirty="0"/>
              <a:t>Face-to-face interviews are more suitable for final-stage and senior management recruitment because they allow better assessment of interpersonal skills.</a:t>
            </a:r>
          </a:p>
          <a:p>
            <a:pPr>
              <a:buNone/>
            </a:pPr>
            <a:r>
              <a:rPr lang="en-GB" dirty="0"/>
              <a:t>Virtual interviews are ideal for initial screening and recruiting candidates from different geographical locations.</a:t>
            </a:r>
          </a:p>
          <a:p>
            <a:pPr>
              <a:buNone/>
            </a:pPr>
            <a:r>
              <a:rPr lang="en-GB" dirty="0"/>
              <a:t>A hybrid approach provides Tesco with flexibility while maintaining recruitment quality.</a:t>
            </a:r>
          </a:p>
          <a:p>
            <a:pPr>
              <a:buNone/>
            </a:pPr>
            <a:r>
              <a:rPr lang="en-GB" b="1" dirty="0"/>
              <a:t>In-text citation:</a:t>
            </a:r>
            <a:r>
              <a:rPr lang="en-GB" dirty="0"/>
              <a:t> (CIPD, 2024) </a:t>
            </a:r>
            <a:br>
              <a:rPr lang="en-GB" dirty="0"/>
            </a:br>
            <a:endParaRPr lang="en-GB" dirty="0"/>
          </a:p>
          <a:p>
            <a:pPr>
              <a:buNone/>
            </a:pPr>
            <a:r>
              <a:rPr lang="en-GB" b="1" dirty="0"/>
              <a:t>Slide 13 – Key Recommendations</a:t>
            </a:r>
          </a:p>
          <a:p>
            <a:pPr>
              <a:buNone/>
            </a:pPr>
            <a:r>
              <a:rPr lang="en-GB" dirty="0"/>
              <a:t>Tesco should: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Conduct comprehensive job analysis.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Develop clear job descriptions.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Create accurate person specifications.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Advertise vacancies across multiple platforms.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Use competency-based, behavioural and panel interviews.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Apply structured questioning techniques.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Combine virtual and face-to-face interviews.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Ensure recruitment is fair, transparent and inclusive.</a:t>
            </a:r>
          </a:p>
        </p:txBody>
      </p:sp>
    </p:spTree>
    <p:extLst>
      <p:ext uri="{BB962C8B-B14F-4D97-AF65-F5344CB8AC3E}">
        <p14:creationId xmlns:p14="http://schemas.microsoft.com/office/powerpoint/2010/main" val="37597624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5B646B3-EA6F-8F72-B896-7DC8B3CCA964}"/>
              </a:ext>
            </a:extLst>
          </p:cNvPr>
          <p:cNvSpPr txBox="1"/>
          <p:nvPr/>
        </p:nvSpPr>
        <p:spPr>
          <a:xfrm>
            <a:off x="125151" y="115915"/>
            <a:ext cx="6097232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In-text citation:</a:t>
            </a:r>
            <a:r>
              <a:rPr lang="en-GB" dirty="0"/>
              <a:t> (Armstrong, 2023) </a:t>
            </a:r>
            <a:br>
              <a:rPr lang="en-GB" dirty="0"/>
            </a:br>
            <a:endParaRPr lang="en-GB" dirty="0"/>
          </a:p>
          <a:p>
            <a:pPr>
              <a:buNone/>
            </a:pPr>
            <a:r>
              <a:rPr lang="en-GB" b="1" dirty="0"/>
              <a:t>Slide 14 – Conclusion</a:t>
            </a:r>
          </a:p>
          <a:p>
            <a:pPr>
              <a:buNone/>
            </a:pPr>
            <a:r>
              <a:rPr lang="en-GB" dirty="0"/>
              <a:t>Tesco’s organisational transformation requires recruiting employees with the appropriate knowledge, skills and experience.</a:t>
            </a:r>
          </a:p>
          <a:p>
            <a:pPr>
              <a:buNone/>
            </a:pPr>
            <a:r>
              <a:rPr lang="en-GB" dirty="0"/>
              <a:t>Effective recruitment and selection processes will: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Improve organisational performance.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Reduce recruitment errors.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Support successful digital transformation.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Increase employee engagement.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Ensure long-term business success.</a:t>
            </a:r>
          </a:p>
          <a:p>
            <a:pPr>
              <a:buNone/>
            </a:pPr>
            <a:r>
              <a:rPr lang="en-GB" dirty="0"/>
              <a:t>A structured recruitment strategy using competency-based interviews, behavioural questioning and a hybrid interview approach will help Tesco recruit the right people at the right time.</a:t>
            </a:r>
          </a:p>
          <a:p>
            <a:pPr>
              <a:buNone/>
            </a:pPr>
            <a:r>
              <a:rPr lang="en-GB" b="1" dirty="0"/>
              <a:t>In-text citations:</a:t>
            </a:r>
            <a:r>
              <a:rPr lang="en-GB" dirty="0"/>
              <a:t> (</a:t>
            </a:r>
            <a:r>
              <a:rPr lang="en-GB" dirty="0" err="1"/>
              <a:t>Kotter</a:t>
            </a:r>
            <a:r>
              <a:rPr lang="en-GB" dirty="0"/>
              <a:t>, 2012; Armstrong, 2023) </a:t>
            </a:r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60552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D0822C6-462C-75D3-8EB4-DCDE8A201A28}"/>
              </a:ext>
            </a:extLst>
          </p:cNvPr>
          <p:cNvSpPr txBox="1"/>
          <p:nvPr/>
        </p:nvSpPr>
        <p:spPr>
          <a:xfrm>
            <a:off x="100491" y="0"/>
            <a:ext cx="6097232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Slide 15 – Harvard References</a:t>
            </a:r>
          </a:p>
          <a:p>
            <a:pPr>
              <a:buNone/>
            </a:pPr>
            <a:r>
              <a:rPr lang="en-GB" dirty="0"/>
              <a:t>Armstrong, M. (2023) </a:t>
            </a:r>
            <a:r>
              <a:rPr lang="en-GB" i="1" dirty="0"/>
              <a:t>Armstrong’s Handbook of Human Resource Management Practice</a:t>
            </a:r>
            <a:r>
              <a:rPr lang="en-GB" dirty="0"/>
              <a:t>. 16th ed. London: Kogan Page. </a:t>
            </a:r>
          </a:p>
          <a:p>
            <a:pPr>
              <a:buNone/>
            </a:pPr>
            <a:r>
              <a:rPr lang="en-GB" dirty="0" err="1"/>
              <a:t>Bratton</a:t>
            </a:r>
            <a:r>
              <a:rPr lang="en-GB" dirty="0"/>
              <a:t>, J. and Gold, J. (2022) </a:t>
            </a:r>
            <a:r>
              <a:rPr lang="en-GB" i="1" dirty="0"/>
              <a:t>Human Resource Management</a:t>
            </a:r>
            <a:r>
              <a:rPr lang="en-GB" dirty="0"/>
              <a:t>. 8th ed. London: </a:t>
            </a:r>
            <a:r>
              <a:rPr lang="en-GB" dirty="0" err="1"/>
              <a:t>Palgrave</a:t>
            </a:r>
            <a:r>
              <a:rPr lang="en-GB" dirty="0"/>
              <a:t> Macmillan. </a:t>
            </a:r>
          </a:p>
          <a:p>
            <a:pPr>
              <a:buNone/>
            </a:pPr>
            <a:r>
              <a:rPr lang="en-GB" dirty="0"/>
              <a:t>CIPD (2024) </a:t>
            </a:r>
            <a:r>
              <a:rPr lang="en-GB" i="1" dirty="0"/>
              <a:t>Recruitment and Selection Factsheet</a:t>
            </a:r>
            <a:r>
              <a:rPr lang="en-GB" dirty="0"/>
              <a:t>. London: Chartered Institute of Personnel and Development. </a:t>
            </a:r>
          </a:p>
          <a:p>
            <a:pPr>
              <a:buNone/>
            </a:pPr>
            <a:r>
              <a:rPr lang="en-GB" dirty="0" err="1"/>
              <a:t>Kotter</a:t>
            </a:r>
            <a:r>
              <a:rPr lang="en-GB" dirty="0"/>
              <a:t>, J.P. (2012) </a:t>
            </a:r>
            <a:r>
              <a:rPr lang="en-GB" i="1" dirty="0"/>
              <a:t>Leading Change</a:t>
            </a:r>
            <a:r>
              <a:rPr lang="en-GB" dirty="0"/>
              <a:t>. Boston: Harvard Business Review Press. </a:t>
            </a:r>
          </a:p>
          <a:p>
            <a:pPr>
              <a:buNone/>
            </a:pPr>
            <a:r>
              <a:rPr lang="en-GB" dirty="0"/>
              <a:t>Taylor, S. (2022) </a:t>
            </a:r>
            <a:r>
              <a:rPr lang="en-GB" i="1" dirty="0"/>
              <a:t>Resourcing and Talent Management</a:t>
            </a:r>
            <a:r>
              <a:rPr lang="en-GB" dirty="0"/>
              <a:t>. 9th ed. London: CIPD Publishing. </a:t>
            </a:r>
          </a:p>
          <a:p>
            <a:pPr>
              <a:buNone/>
            </a:pPr>
            <a:r>
              <a:rPr lang="en-GB" dirty="0"/>
              <a:t>Tesco PLC (2024) </a:t>
            </a:r>
            <a:r>
              <a:rPr lang="en-GB" i="1" dirty="0"/>
              <a:t>Annual Report and Financial Statements 2024</a:t>
            </a:r>
            <a:r>
              <a:rPr lang="en-GB" dirty="0"/>
              <a:t>. </a:t>
            </a:r>
          </a:p>
          <a:p>
            <a:pPr>
              <a:buNone/>
            </a:pPr>
            <a:r>
              <a:rPr lang="en-GB" dirty="0"/>
              <a:t>Torrington, D., Hall, L., Taylor, S. and Atkinson, C. (2023) </a:t>
            </a:r>
            <a:r>
              <a:rPr lang="en-GB" i="1" dirty="0"/>
              <a:t>Human Resource Management</a:t>
            </a:r>
            <a:r>
              <a:rPr lang="en-GB" dirty="0"/>
              <a:t>. 12th ed. Harlow: Pearson. </a:t>
            </a:r>
          </a:p>
        </p:txBody>
      </p:sp>
    </p:spTree>
    <p:extLst>
      <p:ext uri="{BB962C8B-B14F-4D97-AF65-F5344CB8AC3E}">
        <p14:creationId xmlns:p14="http://schemas.microsoft.com/office/powerpoint/2010/main" val="19061325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7D3D2-7957-8858-634E-BD9CD3445A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9D7E73-71A1-7B6D-7386-664BF08D57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76728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Anderson E Silva Cruz (2438462)</dc:creator>
  <cp:lastModifiedBy>Anderson E Silva Cruz (2438462)</cp:lastModifiedBy>
  <cp:revision>4</cp:revision>
  <dcterms:created xsi:type="dcterms:W3CDTF">2026-07-11T13:35:47Z</dcterms:created>
  <dcterms:modified xsi:type="dcterms:W3CDTF">2026-07-13T09:03:04Z</dcterms:modified>
</cp:coreProperties>
</file>