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4"/>
  </p:sldMasterIdLst>
  <p:notesMasterIdLst>
    <p:notesMasterId r:id="rId46"/>
  </p:notesMasterIdLst>
  <p:handoutMasterIdLst>
    <p:handoutMasterId r:id="rId47"/>
  </p:handoutMasterIdLst>
  <p:sldIdLst>
    <p:sldId id="256" r:id="rId5"/>
    <p:sldId id="326" r:id="rId6"/>
    <p:sldId id="292" r:id="rId7"/>
    <p:sldId id="299" r:id="rId8"/>
    <p:sldId id="339" r:id="rId9"/>
    <p:sldId id="334" r:id="rId10"/>
    <p:sldId id="346" r:id="rId11"/>
    <p:sldId id="333" r:id="rId12"/>
    <p:sldId id="300" r:id="rId13"/>
    <p:sldId id="340" r:id="rId14"/>
    <p:sldId id="303" r:id="rId15"/>
    <p:sldId id="304" r:id="rId16"/>
    <p:sldId id="302" r:id="rId17"/>
    <p:sldId id="276" r:id="rId18"/>
    <p:sldId id="338" r:id="rId19"/>
    <p:sldId id="345" r:id="rId20"/>
    <p:sldId id="343" r:id="rId21"/>
    <p:sldId id="277" r:id="rId22"/>
    <p:sldId id="279" r:id="rId23"/>
    <p:sldId id="280" r:id="rId24"/>
    <p:sldId id="335" r:id="rId25"/>
    <p:sldId id="336" r:id="rId26"/>
    <p:sldId id="337" r:id="rId27"/>
    <p:sldId id="281" r:id="rId28"/>
    <p:sldId id="306" r:id="rId29"/>
    <p:sldId id="308" r:id="rId30"/>
    <p:sldId id="309" r:id="rId31"/>
    <p:sldId id="310" r:id="rId32"/>
    <p:sldId id="329" r:id="rId33"/>
    <p:sldId id="330" r:id="rId34"/>
    <p:sldId id="315" r:id="rId35"/>
    <p:sldId id="331" r:id="rId36"/>
    <p:sldId id="312" r:id="rId37"/>
    <p:sldId id="314" r:id="rId38"/>
    <p:sldId id="311" r:id="rId39"/>
    <p:sldId id="298" r:id="rId40"/>
    <p:sldId id="327" r:id="rId41"/>
    <p:sldId id="328" r:id="rId42"/>
    <p:sldId id="283" r:id="rId43"/>
    <p:sldId id="341" r:id="rId44"/>
    <p:sldId id="342" r:id="rId4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1" autoAdjust="0"/>
    <p:restoredTop sz="85535" autoAdjust="0"/>
  </p:normalViewPr>
  <p:slideViewPr>
    <p:cSldViewPr snapToGrid="0">
      <p:cViewPr varScale="1">
        <p:scale>
          <a:sx n="73" d="100"/>
          <a:sy n="73" d="100"/>
        </p:scale>
        <p:origin x="678" y="60"/>
      </p:cViewPr>
      <p:guideLst/>
    </p:cSldViewPr>
  </p:slideViewPr>
  <p:notesTextViewPr>
    <p:cViewPr>
      <p:scale>
        <a:sx n="1" d="1"/>
        <a:sy n="1" d="1"/>
      </p:scale>
      <p:origin x="0" y="0"/>
    </p:cViewPr>
  </p:notesTextViewPr>
  <p:notesViewPr>
    <p:cSldViewPr snapToGrid="0">
      <p:cViewPr varScale="1">
        <p:scale>
          <a:sx n="73" d="100"/>
          <a:sy n="73" d="100"/>
        </p:scale>
        <p:origin x="2256"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1C23F030-E113-4A44-80FA-1BC21248F0E4}"/>
    <pc:docChg chg="delSld modSld">
      <pc:chgData name="Alexander Scott" userId="60900361-c968-457a-be84-5b7d7c948694" providerId="ADAL" clId="{1C23F030-E113-4A44-80FA-1BC21248F0E4}" dt="2021-10-14T08:10:54.794" v="12" actId="47"/>
      <pc:docMkLst>
        <pc:docMk/>
      </pc:docMkLst>
      <pc:sldChg chg="del">
        <pc:chgData name="Alexander Scott" userId="60900361-c968-457a-be84-5b7d7c948694" providerId="ADAL" clId="{1C23F030-E113-4A44-80FA-1BC21248F0E4}" dt="2021-10-14T08:10:49.790" v="5" actId="47"/>
        <pc:sldMkLst>
          <pc:docMk/>
          <pc:sldMk cId="620593396" sldId="284"/>
        </pc:sldMkLst>
      </pc:sldChg>
      <pc:sldChg chg="del">
        <pc:chgData name="Alexander Scott" userId="60900361-c968-457a-be84-5b7d7c948694" providerId="ADAL" clId="{1C23F030-E113-4A44-80FA-1BC21248F0E4}" dt="2021-10-14T08:10:51.348" v="6" actId="47"/>
        <pc:sldMkLst>
          <pc:docMk/>
          <pc:sldMk cId="3069512256" sldId="285"/>
        </pc:sldMkLst>
      </pc:sldChg>
      <pc:sldChg chg="del">
        <pc:chgData name="Alexander Scott" userId="60900361-c968-457a-be84-5b7d7c948694" providerId="ADAL" clId="{1C23F030-E113-4A44-80FA-1BC21248F0E4}" dt="2021-10-14T08:10:51.855" v="7" actId="47"/>
        <pc:sldMkLst>
          <pc:docMk/>
          <pc:sldMk cId="3933063825" sldId="286"/>
        </pc:sldMkLst>
      </pc:sldChg>
      <pc:sldChg chg="del">
        <pc:chgData name="Alexander Scott" userId="60900361-c968-457a-be84-5b7d7c948694" providerId="ADAL" clId="{1C23F030-E113-4A44-80FA-1BC21248F0E4}" dt="2021-10-14T08:10:53.760" v="10" actId="47"/>
        <pc:sldMkLst>
          <pc:docMk/>
          <pc:sldMk cId="397378767" sldId="287"/>
        </pc:sldMkLst>
      </pc:sldChg>
      <pc:sldChg chg="del">
        <pc:chgData name="Alexander Scott" userId="60900361-c968-457a-be84-5b7d7c948694" providerId="ADAL" clId="{1C23F030-E113-4A44-80FA-1BC21248F0E4}" dt="2021-10-14T08:10:45.633" v="1" actId="47"/>
        <pc:sldMkLst>
          <pc:docMk/>
          <pc:sldMk cId="112643068" sldId="317"/>
        </pc:sldMkLst>
      </pc:sldChg>
      <pc:sldChg chg="del">
        <pc:chgData name="Alexander Scott" userId="60900361-c968-457a-be84-5b7d7c948694" providerId="ADAL" clId="{1C23F030-E113-4A44-80FA-1BC21248F0E4}" dt="2021-10-14T08:10:45.896" v="2" actId="47"/>
        <pc:sldMkLst>
          <pc:docMk/>
          <pc:sldMk cId="239858632" sldId="318"/>
        </pc:sldMkLst>
      </pc:sldChg>
      <pc:sldChg chg="del">
        <pc:chgData name="Alexander Scott" userId="60900361-c968-457a-be84-5b7d7c948694" providerId="ADAL" clId="{1C23F030-E113-4A44-80FA-1BC21248F0E4}" dt="2021-10-14T08:10:46.999" v="3" actId="47"/>
        <pc:sldMkLst>
          <pc:docMk/>
          <pc:sldMk cId="1452815189" sldId="319"/>
        </pc:sldMkLst>
      </pc:sldChg>
      <pc:sldChg chg="del">
        <pc:chgData name="Alexander Scott" userId="60900361-c968-457a-be84-5b7d7c948694" providerId="ADAL" clId="{1C23F030-E113-4A44-80FA-1BC21248F0E4}" dt="2021-10-14T08:10:52.673" v="8" actId="47"/>
        <pc:sldMkLst>
          <pc:docMk/>
          <pc:sldMk cId="2568932247" sldId="320"/>
        </pc:sldMkLst>
      </pc:sldChg>
      <pc:sldChg chg="del">
        <pc:chgData name="Alexander Scott" userId="60900361-c968-457a-be84-5b7d7c948694" providerId="ADAL" clId="{1C23F030-E113-4A44-80FA-1BC21248F0E4}" dt="2021-10-14T08:10:53.143" v="9" actId="47"/>
        <pc:sldMkLst>
          <pc:docMk/>
          <pc:sldMk cId="744847246" sldId="323"/>
        </pc:sldMkLst>
      </pc:sldChg>
      <pc:sldChg chg="del">
        <pc:chgData name="Alexander Scott" userId="60900361-c968-457a-be84-5b7d7c948694" providerId="ADAL" clId="{1C23F030-E113-4A44-80FA-1BC21248F0E4}" dt="2021-10-14T08:10:54.346" v="11" actId="47"/>
        <pc:sldMkLst>
          <pc:docMk/>
          <pc:sldMk cId="1268045404" sldId="324"/>
        </pc:sldMkLst>
      </pc:sldChg>
      <pc:sldChg chg="del">
        <pc:chgData name="Alexander Scott" userId="60900361-c968-457a-be84-5b7d7c948694" providerId="ADAL" clId="{1C23F030-E113-4A44-80FA-1BC21248F0E4}" dt="2021-10-14T08:10:54.794" v="12" actId="47"/>
        <pc:sldMkLst>
          <pc:docMk/>
          <pc:sldMk cId="3434673974" sldId="325"/>
        </pc:sldMkLst>
      </pc:sldChg>
      <pc:sldChg chg="modSp mod">
        <pc:chgData name="Alexander Scott" userId="60900361-c968-457a-be84-5b7d7c948694" providerId="ADAL" clId="{1C23F030-E113-4A44-80FA-1BC21248F0E4}" dt="2021-10-14T08:10:37.889" v="0" actId="20577"/>
        <pc:sldMkLst>
          <pc:docMk/>
          <pc:sldMk cId="2060033824" sldId="327"/>
        </pc:sldMkLst>
        <pc:spChg chg="mod">
          <ac:chgData name="Alexander Scott" userId="60900361-c968-457a-be84-5b7d7c948694" providerId="ADAL" clId="{1C23F030-E113-4A44-80FA-1BC21248F0E4}" dt="2021-10-14T08:10:37.889" v="0" actId="20577"/>
          <ac:spMkLst>
            <pc:docMk/>
            <pc:sldMk cId="2060033824" sldId="327"/>
            <ac:spMk id="3" creationId="{00000000-0000-0000-0000-000000000000}"/>
          </ac:spMkLst>
        </pc:spChg>
      </pc:sldChg>
      <pc:sldChg chg="del">
        <pc:chgData name="Alexander Scott" userId="60900361-c968-457a-be84-5b7d7c948694" providerId="ADAL" clId="{1C23F030-E113-4A44-80FA-1BC21248F0E4}" dt="2021-10-14T08:10:48.772" v="4" actId="47"/>
        <pc:sldMkLst>
          <pc:docMk/>
          <pc:sldMk cId="1318131833" sldId="33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839E4F8-F8C0-4F97-B59E-55485ACAE576}" type="datetimeFigureOut">
              <a:rPr lang="en-GB" smtClean="0"/>
              <a:t>14/10/2021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0D67694-A98A-4466-BB1E-5426DD57FE9A}" type="slidenum">
              <a:rPr lang="en-GB" smtClean="0"/>
              <a:t>‹#›</a:t>
            </a:fld>
            <a:endParaRPr lang="en-GB"/>
          </a:p>
        </p:txBody>
      </p:sp>
    </p:spTree>
    <p:extLst>
      <p:ext uri="{BB962C8B-B14F-4D97-AF65-F5344CB8AC3E}">
        <p14:creationId xmlns:p14="http://schemas.microsoft.com/office/powerpoint/2010/main" val="27472700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AE55FDF-D6F3-4E0B-B933-6B8D9838A3C9}" type="datetimeFigureOut">
              <a:rPr lang="en-GB" smtClean="0"/>
              <a:t>14/10/2021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948210-110F-4D05-BC2E-5B246889E015}" type="slidenum">
              <a:rPr lang="en-GB" smtClean="0"/>
              <a:t>‹#›</a:t>
            </a:fld>
            <a:endParaRPr lang="en-GB"/>
          </a:p>
        </p:txBody>
      </p:sp>
    </p:spTree>
    <p:extLst>
      <p:ext uri="{BB962C8B-B14F-4D97-AF65-F5344CB8AC3E}">
        <p14:creationId xmlns:p14="http://schemas.microsoft.com/office/powerpoint/2010/main" val="3780349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03485" y="226423"/>
            <a:ext cx="5853112" cy="3292475"/>
          </a:xfrm>
        </p:spPr>
      </p:sp>
      <p:sp>
        <p:nvSpPr>
          <p:cNvPr id="3" name="Notes Placeholder 2"/>
          <p:cNvSpPr>
            <a:spLocks noGrp="1"/>
          </p:cNvSpPr>
          <p:nvPr>
            <p:ph type="body" idx="1"/>
          </p:nvPr>
        </p:nvSpPr>
        <p:spPr>
          <a:xfrm>
            <a:off x="666909" y="3670663"/>
            <a:ext cx="5335270" cy="4863737"/>
          </a:xfrm>
        </p:spPr>
        <p:txBody>
          <a:bodyPr/>
          <a:lstStyle/>
          <a:p>
            <a:pPr marL="171450" indent="-171450">
              <a:buFont typeface="Arial" panose="020B0604020202020204" pitchFamily="34" charset="0"/>
              <a:buChar char="•"/>
            </a:pPr>
            <a:r>
              <a:rPr lang="en-GB" dirty="0"/>
              <a:t>On this slide</a:t>
            </a:r>
            <a:r>
              <a:rPr lang="en-GB" baseline="0" dirty="0"/>
              <a:t> are the images of the 20</a:t>
            </a:r>
            <a:r>
              <a:rPr lang="en-GB" baseline="30000" dirty="0"/>
              <a:t>th</a:t>
            </a:r>
            <a:r>
              <a:rPr lang="en-GB" baseline="0" dirty="0"/>
              <a:t>-century German author Walter Benjamin</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 wanted to start with Benjamin as a sort of entrée into thinking about archives more generally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 member of the Frankfurt School of social research, Benjamin is perhaps best known for his writings on media in essays such ‘The Work of Art in the Age of Mechanical Reproduction’</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Alongside this, though, Benjamin was an archives devotee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Although not an historian by training, Benjamin wrote extensively on the philosophy of history, including a famous essay that I’ll quote from later on.</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Benjamin was also fascinated by the history of photography and his adopted hometown Paris, where he – a Jewish Marxist – was exiled after the Nazis’ ascension to power.</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Onscreen are images of Benjamin’s library card at the </a:t>
            </a:r>
            <a:r>
              <a:rPr lang="en-GB" dirty="0" err="1"/>
              <a:t>Bibliothèque</a:t>
            </a:r>
            <a:r>
              <a:rPr lang="en-GB" dirty="0"/>
              <a:t> </a:t>
            </a:r>
            <a:r>
              <a:rPr lang="en-GB" dirty="0" err="1"/>
              <a:t>Nationale</a:t>
            </a:r>
            <a:r>
              <a:rPr lang="en-GB" dirty="0"/>
              <a:t>, Paris and him beavering</a:t>
            </a:r>
            <a:r>
              <a:rPr lang="en-GB" baseline="0" dirty="0"/>
              <a:t> away on one of his many visits to its archives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baseline="0" dirty="0"/>
          </a:p>
          <a:p>
            <a:pPr marL="0" indent="0">
              <a:buFont typeface="Arial" panose="020B0604020202020204" pitchFamily="34" charset="0"/>
              <a:buNone/>
            </a:pPr>
            <a:endParaRPr lang="en-GB" baseline="0" dirty="0"/>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1</a:t>
            </a:fld>
            <a:endParaRPr lang="en-GB"/>
          </a:p>
        </p:txBody>
      </p:sp>
    </p:spTree>
    <p:extLst>
      <p:ext uri="{BB962C8B-B14F-4D97-AF65-F5344CB8AC3E}">
        <p14:creationId xmlns:p14="http://schemas.microsoft.com/office/powerpoint/2010/main" val="1893284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08401" y="213360"/>
            <a:ext cx="4738778" cy="2665643"/>
          </a:xfrm>
        </p:spPr>
      </p:sp>
      <p:sp>
        <p:nvSpPr>
          <p:cNvPr id="3" name="Notes Placeholder 2"/>
          <p:cNvSpPr>
            <a:spLocks noGrp="1"/>
          </p:cNvSpPr>
          <p:nvPr>
            <p:ph type="body" idx="1"/>
          </p:nvPr>
        </p:nvSpPr>
        <p:spPr>
          <a:xfrm>
            <a:off x="510155" y="3257006"/>
            <a:ext cx="5335270" cy="3840480"/>
          </a:xfrm>
        </p:spPr>
        <p:txBody>
          <a:bodyPr/>
          <a:lstStyle/>
          <a:p>
            <a:pPr marL="171450" indent="-171450">
              <a:buFont typeface="Arial" panose="020B0604020202020204" pitchFamily="34" charset="0"/>
              <a:buChar char="•"/>
            </a:pPr>
            <a:r>
              <a:rPr lang="en-GB" dirty="0"/>
              <a:t>What Benjamin was particularly</a:t>
            </a:r>
            <a:r>
              <a:rPr lang="en-GB" baseline="0" dirty="0"/>
              <a:t> interested in – to the point of obsession – was the history of Paris in the 19</a:t>
            </a:r>
            <a:r>
              <a:rPr lang="en-GB" baseline="30000" dirty="0"/>
              <a:t>th</a:t>
            </a:r>
            <a:r>
              <a:rPr lang="en-GB" baseline="0" dirty="0"/>
              <a:t> century, which he believed offered a sort of prehistory of modernity as it would be shaped by industrial capitalism in the 20</a:t>
            </a:r>
            <a:r>
              <a:rPr lang="en-GB" baseline="30000" dirty="0"/>
              <a:t>th</a:t>
            </a:r>
            <a:r>
              <a:rPr lang="en-GB" baseline="0" dirty="0"/>
              <a:t> century.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Inspired by the poetry of Charles Baudelaire, Benjamin scoured the archives of the </a:t>
            </a:r>
            <a:r>
              <a:rPr lang="en-GB" sz="1200" dirty="0" err="1"/>
              <a:t>Bibliothèque</a:t>
            </a:r>
            <a:r>
              <a:rPr lang="en-GB" sz="1200" dirty="0"/>
              <a:t> </a:t>
            </a:r>
            <a:r>
              <a:rPr lang="en-GB" sz="1200" dirty="0" err="1"/>
              <a:t>Nationale</a:t>
            </a:r>
            <a:r>
              <a:rPr lang="en-GB" sz="1200" baseline="0" dirty="0"/>
              <a:t> looking for </a:t>
            </a:r>
            <a:r>
              <a:rPr lang="en-GB" sz="1200" baseline="0" dirty="0" err="1"/>
              <a:t>tidbits</a:t>
            </a:r>
            <a:r>
              <a:rPr lang="en-GB" sz="1200" baseline="0" dirty="0"/>
              <a:t> and insights on Paris in the Victorian era, focusing on curious details about changing fashions and street life.</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His thesis – one which becomes less outlandish once one engages with his admittedly fragmented oeuvre of writings – was that the advent of the Parisian shopping arcade was a seismic moment in modern history, suggesting it paved the way for the later development of consumer society and mass entertainments.</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This became what </a:t>
            </a:r>
            <a:r>
              <a:rPr lang="en-GB" sz="1200" i="1" baseline="0" dirty="0"/>
              <a:t>The Arcades Project</a:t>
            </a:r>
            <a:r>
              <a:rPr lang="en-GB" sz="1200" i="0" baseline="0" dirty="0"/>
              <a:t>, an unfinished work which was not published in full until 1982, and then in English in 1999, long after Benjamin’s death.</a:t>
            </a:r>
          </a:p>
          <a:p>
            <a:pPr marL="171450" indent="-171450">
              <a:buFont typeface="Arial" panose="020B0604020202020204" pitchFamily="34" charset="0"/>
              <a:buChar char="•"/>
            </a:pPr>
            <a:endParaRPr lang="en-GB" sz="1200" i="0" baseline="0" dirty="0"/>
          </a:p>
          <a:p>
            <a:pPr marL="171450" indent="-171450">
              <a:buFont typeface="Arial" panose="020B0604020202020204" pitchFamily="34" charset="0"/>
              <a:buChar char="•"/>
            </a:pPr>
            <a:r>
              <a:rPr lang="en-GB" sz="1200" i="0" baseline="0" dirty="0"/>
              <a:t>Indeed, Benjamin met a very tragic fate. An exile in Paris, he attempted to flee into Spain when the Nazis invade France – but was detained on the border. Dejected, he took a cyanide pill and committed suicide. So the story goes, the border opened the next day.</a:t>
            </a:r>
          </a:p>
          <a:p>
            <a:pPr marL="171450" indent="-171450">
              <a:buFont typeface="Arial" panose="020B0604020202020204" pitchFamily="34" charset="0"/>
              <a:buChar char="•"/>
            </a:pPr>
            <a:endParaRPr lang="en-GB" sz="1200" i="0" baseline="0" dirty="0"/>
          </a:p>
          <a:p>
            <a:pPr marL="171450" indent="-171450">
              <a:buFont typeface="Arial" panose="020B0604020202020204" pitchFamily="34" charset="0"/>
              <a:buChar char="•"/>
            </a:pPr>
            <a:r>
              <a:rPr lang="en-GB" sz="1200" i="0" baseline="0" dirty="0"/>
              <a:t>But there is a more uplifting note in that Benjamin had managed to deposit his personal collection of archival notes with his friend Georges </a:t>
            </a:r>
            <a:r>
              <a:rPr lang="en-GB" sz="1200" i="0" baseline="0" dirty="0" err="1"/>
              <a:t>Bataille</a:t>
            </a:r>
            <a:r>
              <a:rPr lang="en-GB" sz="1200" i="0" baseline="0" dirty="0"/>
              <a:t>, who worked as a librarian at </a:t>
            </a:r>
            <a:r>
              <a:rPr lang="en-GB" sz="1200" dirty="0" err="1"/>
              <a:t>Bibliothèque</a:t>
            </a:r>
            <a:r>
              <a:rPr lang="en-GB" sz="1200" dirty="0"/>
              <a:t> </a:t>
            </a:r>
            <a:r>
              <a:rPr lang="en-GB" sz="1200" dirty="0" err="1"/>
              <a:t>Nationale</a:t>
            </a:r>
            <a:r>
              <a:rPr lang="en-GB" sz="1200" dirty="0"/>
              <a:t>. </a:t>
            </a:r>
            <a:r>
              <a:rPr lang="en-GB" sz="1200" dirty="0" err="1"/>
              <a:t>Bataille</a:t>
            </a:r>
            <a:r>
              <a:rPr lang="en-GB" sz="1200" baseline="0" dirty="0"/>
              <a:t> managed to secrete Benjamin’s work in the library’s vaults and redeemed them after the war ended. The collection of papers allowed for the publication of Benjamin’s back catalogue and led to his thought gaining international stature that probably would have been imaginable in his lifetime.</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So, I like Benjamin’s life story as an allegory of sorts about archives, even if I don’t quite know what its meaning is.</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I am more confident, though, about the significance of the quotation onscreen, which was from a letter to his friend Theodor Adorno about his research passions.</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During on extended spell of archival research, Benjamin told Adorno that ‘I am in the arcades.’</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He wasn’t, of course; he was actually in the archive. But I think this speaks to the promise – or as I put it on this slide – lure of the archive: the tantalising prospect that we might get some sense of being transported in space and time, and that the experience of archival research can be quite intoxicating.</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I know in recent years, I’ve found there to be something very rewarding and pleasurable about archival research in different ways than when I was a student (elaborate)</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2</a:t>
            </a:fld>
            <a:endParaRPr lang="en-GB"/>
          </a:p>
        </p:txBody>
      </p:sp>
    </p:spTree>
    <p:extLst>
      <p:ext uri="{BB962C8B-B14F-4D97-AF65-F5344CB8AC3E}">
        <p14:creationId xmlns:p14="http://schemas.microsoft.com/office/powerpoint/2010/main" val="4122660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Anyway,</a:t>
            </a:r>
            <a:r>
              <a:rPr lang="en-GB" baseline="0" dirty="0"/>
              <a:t> enough of this intellectual grandstanding. Here’s an overview of the issues I wanted to discuss today.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In the first instance, I want to check in with you about the tasks and reading that were assigned for today.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Firstly, we’ll talk about the articles you were assigned – click onto next slide; secondly, recap some of the key issues from Janet’s video lectures on archives.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Then, having talked about physical archives, we’ll move onto an overview of some of the most useful examples of online archives. These are useful in-and-of-themselves, but all the more so given the current context of the coronavirus pandemic.</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Finally, having spent most of the lecture extolling archives’ virtues I want us to take a bit of a step back and think more critically about archives. Specifically, we’ll think about historiographical issues attendant to archival research, and some of the problems and dilemmas that historians face when using archive sources.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Mention of that brings me onto my first question for you all, one which is crucial for this module and any history degree …. </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a:t>
            </a:fld>
            <a:endParaRPr lang="en-GB"/>
          </a:p>
        </p:txBody>
      </p:sp>
    </p:spTree>
    <p:extLst>
      <p:ext uri="{BB962C8B-B14F-4D97-AF65-F5344CB8AC3E}">
        <p14:creationId xmlns:p14="http://schemas.microsoft.com/office/powerpoint/2010/main" val="31354407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who read what</a:t>
            </a:r>
          </a:p>
        </p:txBody>
      </p:sp>
      <p:sp>
        <p:nvSpPr>
          <p:cNvPr id="4" name="Slide Number Placeholder 3"/>
          <p:cNvSpPr>
            <a:spLocks noGrp="1"/>
          </p:cNvSpPr>
          <p:nvPr>
            <p:ph type="sldNum" sz="quarter" idx="10"/>
          </p:nvPr>
        </p:nvSpPr>
        <p:spPr/>
        <p:txBody>
          <a:bodyPr/>
          <a:lstStyle/>
          <a:p>
            <a:fld id="{D2948210-110F-4D05-BC2E-5B246889E015}" type="slidenum">
              <a:rPr lang="en-GB" smtClean="0"/>
              <a:t>4</a:t>
            </a:fld>
            <a:endParaRPr lang="en-GB"/>
          </a:p>
        </p:txBody>
      </p:sp>
    </p:spTree>
    <p:extLst>
      <p:ext uri="{BB962C8B-B14F-4D97-AF65-F5344CB8AC3E}">
        <p14:creationId xmlns:p14="http://schemas.microsoft.com/office/powerpoint/2010/main" val="1154828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and that is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What is historiography (anyway)? </a:t>
            </a:r>
          </a:p>
          <a:p>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5</a:t>
            </a:fld>
            <a:endParaRPr lang="en-GB"/>
          </a:p>
        </p:txBody>
      </p:sp>
    </p:spTree>
    <p:extLst>
      <p:ext uri="{BB962C8B-B14F-4D97-AF65-F5344CB8AC3E}">
        <p14:creationId xmlns:p14="http://schemas.microsoft.com/office/powerpoint/2010/main" val="3455263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948210-110F-4D05-BC2E-5B246889E015}" type="slidenum">
              <a:rPr lang="en-GB" smtClean="0"/>
              <a:t>6</a:t>
            </a:fld>
            <a:endParaRPr lang="en-GB"/>
          </a:p>
        </p:txBody>
      </p:sp>
    </p:spTree>
    <p:extLst>
      <p:ext uri="{BB962C8B-B14F-4D97-AF65-F5344CB8AC3E}">
        <p14:creationId xmlns:p14="http://schemas.microsoft.com/office/powerpoint/2010/main" val="49205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D2948210-110F-4D05-BC2E-5B246889E015}" type="slidenum">
              <a:rPr lang="en-GB" smtClean="0"/>
              <a:t>8</a:t>
            </a:fld>
            <a:endParaRPr lang="en-GB"/>
          </a:p>
        </p:txBody>
      </p:sp>
    </p:spTree>
    <p:extLst>
      <p:ext uri="{BB962C8B-B14F-4D97-AF65-F5344CB8AC3E}">
        <p14:creationId xmlns:p14="http://schemas.microsoft.com/office/powerpoint/2010/main" val="2569523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gone</a:t>
            </a:r>
            <a:r>
              <a:rPr lang="en-GB" baseline="0" dirty="0"/>
              <a:t> through all this say that I want to return to one of the questions which was left hanging on a previous slide </a:t>
            </a:r>
          </a:p>
          <a:p>
            <a:endParaRPr lang="en-GB" baseline="0" dirty="0"/>
          </a:p>
          <a:p>
            <a:r>
              <a:rPr lang="en-GB" dirty="0"/>
              <a:t>Is a research project ever ‘complete’?</a:t>
            </a:r>
          </a:p>
          <a:p>
            <a:endParaRPr lang="en-GB" dirty="0"/>
          </a:p>
          <a:p>
            <a:r>
              <a:rPr lang="en-GB" i="1" dirty="0"/>
              <a:t>Any</a:t>
            </a:r>
            <a:r>
              <a:rPr lang="en-GB" i="1" baseline="0" dirty="0"/>
              <a:t> thoughts ?</a:t>
            </a:r>
          </a:p>
          <a:p>
            <a:endParaRPr lang="en-GB" i="1" baseline="0" dirty="0"/>
          </a:p>
          <a:p>
            <a:r>
              <a:rPr lang="en-GB" i="0" baseline="0" dirty="0"/>
              <a:t>Well, it’s a rhetorical question mostly, but if pressed the answer is no ….</a:t>
            </a:r>
            <a:endParaRPr lang="en-GB" i="0" dirty="0"/>
          </a:p>
          <a:p>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9</a:t>
            </a:fld>
            <a:endParaRPr lang="en-GB"/>
          </a:p>
        </p:txBody>
      </p:sp>
    </p:spTree>
    <p:extLst>
      <p:ext uri="{BB962C8B-B14F-4D97-AF65-F5344CB8AC3E}">
        <p14:creationId xmlns:p14="http://schemas.microsoft.com/office/powerpoint/2010/main" val="473949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10</a:t>
            </a:fld>
            <a:endParaRPr lang="en-GB"/>
          </a:p>
        </p:txBody>
      </p:sp>
    </p:spTree>
    <p:extLst>
      <p:ext uri="{BB962C8B-B14F-4D97-AF65-F5344CB8AC3E}">
        <p14:creationId xmlns:p14="http://schemas.microsoft.com/office/powerpoint/2010/main" val="445734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153886"/>
            <a:ext cx="5853112" cy="3292475"/>
          </a:xfrm>
        </p:spPr>
      </p:sp>
      <p:sp>
        <p:nvSpPr>
          <p:cNvPr id="3" name="Notes Placeholder 2"/>
          <p:cNvSpPr>
            <a:spLocks noGrp="1"/>
          </p:cNvSpPr>
          <p:nvPr>
            <p:ph type="body" idx="1"/>
          </p:nvPr>
        </p:nvSpPr>
        <p:spPr/>
        <p:txBody>
          <a:bodyPr/>
          <a:lstStyle/>
          <a:p>
            <a:r>
              <a:rPr lang="en-GB" dirty="0"/>
              <a:t>… and I have an example</a:t>
            </a:r>
            <a:r>
              <a:rPr lang="en-GB" baseline="0" dirty="0"/>
              <a:t> of this from the article of mine which I assigned.</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This was a ‘wow’ moment coming across this reference and I wanted to know more … it just seemed perfect because I was writing about gorillas and the animal trade in Liverpool – and I was hoping that the painting might be even of one of the principal subjects of my research: William Cross’s menagerie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 problem, though, was that I couldn’t find extant versions of the painting – although it was mentioned in a chapter on its artist, one </a:t>
            </a:r>
            <a:r>
              <a:rPr lang="en-GB" sz="1200" dirty="0"/>
              <a:t>Augustus Edwin </a:t>
            </a:r>
            <a:r>
              <a:rPr lang="en-GB" sz="1200" dirty="0" err="1"/>
              <a:t>Mulready</a:t>
            </a:r>
            <a:r>
              <a:rPr lang="en-GB" sz="1200" dirty="0"/>
              <a:t>, in a book by Nicholas Draper.</a:t>
            </a:r>
          </a:p>
          <a:p>
            <a:pPr marL="171450" indent="-171450">
              <a:buFont typeface="Arial" panose="020B0604020202020204" pitchFamily="34" charset="0"/>
              <a:buChar char="•"/>
            </a:pPr>
            <a:endParaRPr lang="en-GB" sz="1200" baseline="0" dirty="0"/>
          </a:p>
          <a:p>
            <a:pPr marL="171450" indent="-171450">
              <a:buFont typeface="Arial" panose="020B0604020202020204" pitchFamily="34" charset="0"/>
              <a:buChar char="•"/>
            </a:pPr>
            <a:r>
              <a:rPr lang="en-GB" sz="1200" baseline="0" dirty="0"/>
              <a:t>So that was about where I was prepared to leave things. I’d done the diligent thing, chasing up references and suchlike, searched newspaper archives and inventories and was satisfied that this sentence and footnote would have to do ..</a:t>
            </a:r>
            <a:endParaRPr lang="en-GB" baseline="0" dirty="0"/>
          </a:p>
        </p:txBody>
      </p:sp>
      <p:sp>
        <p:nvSpPr>
          <p:cNvPr id="4" name="Slide Number Placeholder 3"/>
          <p:cNvSpPr>
            <a:spLocks noGrp="1"/>
          </p:cNvSpPr>
          <p:nvPr>
            <p:ph type="sldNum" sz="quarter" idx="10"/>
          </p:nvPr>
        </p:nvSpPr>
        <p:spPr/>
        <p:txBody>
          <a:bodyPr/>
          <a:lstStyle/>
          <a:p>
            <a:fld id="{D2948210-110F-4D05-BC2E-5B246889E015}" type="slidenum">
              <a:rPr lang="en-GB" smtClean="0"/>
              <a:t>11</a:t>
            </a:fld>
            <a:endParaRPr lang="en-GB"/>
          </a:p>
        </p:txBody>
      </p:sp>
    </p:spTree>
    <p:extLst>
      <p:ext uri="{BB962C8B-B14F-4D97-AF65-F5344CB8AC3E}">
        <p14:creationId xmlns:p14="http://schemas.microsoft.com/office/powerpoint/2010/main" val="38206335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that was until</a:t>
            </a:r>
            <a:r>
              <a:rPr lang="en-GB" baseline="0" dirty="0"/>
              <a:t> last March, when I happened to be at a conference on maritime history and culture at University College Cork</a:t>
            </a:r>
          </a:p>
          <a:p>
            <a:endParaRPr lang="en-GB" baseline="0" dirty="0"/>
          </a:p>
          <a:p>
            <a:pPr marL="171450" indent="-171450">
              <a:buFont typeface="Arial" panose="020B0604020202020204" pitchFamily="34" charset="0"/>
              <a:buChar char="•"/>
            </a:pPr>
            <a:r>
              <a:rPr lang="en-GB" baseline="0" dirty="0"/>
              <a:t>I’d had a really nice week in Ireland and the conference itself went well, especially the conference meal at this Italian restaurant </a:t>
            </a:r>
            <a:r>
              <a:rPr lang="en-GB" i="1" baseline="0" dirty="0"/>
              <a:t>– one of the best places going in a foodie city, incidentally</a:t>
            </a:r>
            <a:endParaRPr lang="en-GB" i="0" baseline="0" dirty="0"/>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r>
              <a:rPr lang="en-GB" i="0" baseline="0" dirty="0"/>
              <a:t>Anyway, I’d realised in the course of the conference that Nicholas Daly was a faculty member at Cork and that he attended some of the afternoon sessions.</a:t>
            </a:r>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r>
              <a:rPr lang="en-GB" i="0" baseline="0" dirty="0"/>
              <a:t>Happily, I ended up on the same table as him at </a:t>
            </a:r>
            <a:r>
              <a:rPr lang="en-GB" i="1" baseline="0" dirty="0"/>
              <a:t>La Dolce Vita </a:t>
            </a:r>
            <a:r>
              <a:rPr lang="en-GB" i="0" baseline="0" dirty="0"/>
              <a:t>so I plucked up my courage and decided to ask him about </a:t>
            </a:r>
            <a:r>
              <a:rPr lang="en-GB" i="0" baseline="0" dirty="0" err="1"/>
              <a:t>Mulready</a:t>
            </a:r>
            <a:r>
              <a:rPr lang="en-GB" i="0" baseline="0" dirty="0"/>
              <a:t> and the gorilla painting.</a:t>
            </a:r>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r>
              <a:rPr lang="en-GB" i="0" baseline="0" dirty="0"/>
              <a:t>Nick explained that he too had thought the painting was lost – and was a bit dubious as to what its contents were … </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12</a:t>
            </a:fld>
            <a:endParaRPr lang="en-GB"/>
          </a:p>
        </p:txBody>
      </p:sp>
    </p:spTree>
    <p:extLst>
      <p:ext uri="{BB962C8B-B14F-4D97-AF65-F5344CB8AC3E}">
        <p14:creationId xmlns:p14="http://schemas.microsoft.com/office/powerpoint/2010/main" val="2079820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Until, that is</a:t>
            </a:r>
            <a:r>
              <a:rPr lang="en-GB" baseline="0" dirty="0"/>
              <a:t> it had turned up on an auction site a few weeks earlier</a:t>
            </a:r>
          </a:p>
          <a:p>
            <a:endParaRPr lang="en-GB" baseline="0" dirty="0"/>
          </a:p>
          <a:p>
            <a:r>
              <a:rPr lang="en-GB" baseline="0" dirty="0"/>
              <a:t>So this confirmed all my hopes for the painting … except my article had already gone into print.</a:t>
            </a:r>
          </a:p>
          <a:p>
            <a:endParaRPr lang="en-GB" baseline="0" dirty="0"/>
          </a:p>
          <a:p>
            <a:r>
              <a:rPr lang="en-GB" baseline="0" dirty="0"/>
              <a:t>The moral of the story is twofold.</a:t>
            </a:r>
          </a:p>
          <a:p>
            <a:endParaRPr lang="en-GB" baseline="0" dirty="0"/>
          </a:p>
          <a:p>
            <a:pPr marL="228600" indent="-228600">
              <a:buAutoNum type="arabicParenR"/>
            </a:pPr>
            <a:r>
              <a:rPr lang="en-GB" baseline="0" dirty="0"/>
              <a:t>No, research is never really over.</a:t>
            </a:r>
          </a:p>
          <a:p>
            <a:pPr marL="228600" indent="-228600">
              <a:buAutoNum type="arabicParenR"/>
            </a:pPr>
            <a:endParaRPr lang="en-GB" baseline="0" dirty="0"/>
          </a:p>
          <a:p>
            <a:pPr marL="228600" indent="-228600">
              <a:buAutoNum type="arabicParenR"/>
            </a:pPr>
            <a:r>
              <a:rPr lang="en-GB" baseline="0" dirty="0"/>
              <a:t>For all that we’re teaching you had to approach archival research in an informed, systematic and rigorous fashion, there is still something gratifyingly random about what you find and don’t find in an archive; and, moreover, that serendipity plays a huge role in writing and research.</a:t>
            </a:r>
          </a:p>
          <a:p>
            <a:pPr marL="228600" indent="-228600">
              <a:buAutoNum type="arabicParenR"/>
            </a:pPr>
            <a:endParaRPr lang="en-GB" baseline="0" dirty="0"/>
          </a:p>
          <a:p>
            <a:pPr marL="0" indent="0">
              <a:buNone/>
            </a:pPr>
            <a:r>
              <a:rPr lang="en-GB" baseline="0" dirty="0"/>
              <a:t>Let’s have a quick break here.</a:t>
            </a:r>
          </a:p>
        </p:txBody>
      </p:sp>
      <p:sp>
        <p:nvSpPr>
          <p:cNvPr id="4" name="Slide Number Placeholder 3"/>
          <p:cNvSpPr>
            <a:spLocks noGrp="1"/>
          </p:cNvSpPr>
          <p:nvPr>
            <p:ph type="sldNum" sz="quarter" idx="10"/>
          </p:nvPr>
        </p:nvSpPr>
        <p:spPr/>
        <p:txBody>
          <a:bodyPr/>
          <a:lstStyle/>
          <a:p>
            <a:fld id="{D2948210-110F-4D05-BC2E-5B246889E015}" type="slidenum">
              <a:rPr lang="en-GB" smtClean="0"/>
              <a:t>13</a:t>
            </a:fld>
            <a:endParaRPr lang="en-GB"/>
          </a:p>
        </p:txBody>
      </p:sp>
    </p:spTree>
    <p:extLst>
      <p:ext uri="{BB962C8B-B14F-4D97-AF65-F5344CB8AC3E}">
        <p14:creationId xmlns:p14="http://schemas.microsoft.com/office/powerpoint/2010/main" val="25412918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Okay</a:t>
            </a:r>
            <a:r>
              <a:rPr lang="en-GB" baseline="0" dirty="0"/>
              <a:t>, let’s backtrack somewhat and think about some of the fundamentals of archival research as explained in Janet’s videos.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And here we’ve really got a bit ahead of ourselves because we need to pose this basic question first …. </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14</a:t>
            </a:fld>
            <a:endParaRPr lang="en-GB"/>
          </a:p>
        </p:txBody>
      </p:sp>
    </p:spTree>
    <p:extLst>
      <p:ext uri="{BB962C8B-B14F-4D97-AF65-F5344CB8AC3E}">
        <p14:creationId xmlns:p14="http://schemas.microsoft.com/office/powerpoint/2010/main" val="2815666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 in defining archives,</a:t>
            </a:r>
            <a:r>
              <a:rPr lang="en-GB" baseline="0" dirty="0"/>
              <a:t> there are different meanings and definitions, including within the archival profession itself.</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15</a:t>
            </a:fld>
            <a:endParaRPr lang="en-GB"/>
          </a:p>
        </p:txBody>
      </p:sp>
    </p:spTree>
    <p:extLst>
      <p:ext uri="{BB962C8B-B14F-4D97-AF65-F5344CB8AC3E}">
        <p14:creationId xmlns:p14="http://schemas.microsoft.com/office/powerpoint/2010/main" val="3567195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 in defining archives,</a:t>
            </a:r>
            <a:r>
              <a:rPr lang="en-GB" baseline="0" dirty="0"/>
              <a:t> there are different meanings and definitions, including within the archival profession itself.</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16</a:t>
            </a:fld>
            <a:endParaRPr lang="en-GB"/>
          </a:p>
        </p:txBody>
      </p:sp>
    </p:spTree>
    <p:extLst>
      <p:ext uri="{BB962C8B-B14F-4D97-AF65-F5344CB8AC3E}">
        <p14:creationId xmlns:p14="http://schemas.microsoft.com/office/powerpoint/2010/main" val="10092385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 in defining archives,</a:t>
            </a:r>
            <a:r>
              <a:rPr lang="en-GB" baseline="0" dirty="0"/>
              <a:t> there are different meanings and definitions, including within the archival profession itself.</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17</a:t>
            </a:fld>
            <a:endParaRPr lang="en-GB"/>
          </a:p>
        </p:txBody>
      </p:sp>
    </p:spTree>
    <p:extLst>
      <p:ext uri="{BB962C8B-B14F-4D97-AF65-F5344CB8AC3E}">
        <p14:creationId xmlns:p14="http://schemas.microsoft.com/office/powerpoint/2010/main" val="35788272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Let’s move onto some of the other technical</a:t>
            </a:r>
            <a:r>
              <a:rPr lang="en-GB" baseline="0" dirty="0"/>
              <a:t> aspects of archival research that Janet discussed. </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What about these questions:</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18</a:t>
            </a:fld>
            <a:endParaRPr lang="en-GB"/>
          </a:p>
        </p:txBody>
      </p:sp>
    </p:spTree>
    <p:extLst>
      <p:ext uri="{BB962C8B-B14F-4D97-AF65-F5344CB8AC3E}">
        <p14:creationId xmlns:p14="http://schemas.microsoft.com/office/powerpoint/2010/main" val="29269058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948210-110F-4D05-BC2E-5B246889E015}" type="slidenum">
              <a:rPr lang="en-GB" smtClean="0"/>
              <a:t>19</a:t>
            </a:fld>
            <a:endParaRPr lang="en-GB"/>
          </a:p>
        </p:txBody>
      </p:sp>
    </p:spTree>
    <p:extLst>
      <p:ext uri="{BB962C8B-B14F-4D97-AF65-F5344CB8AC3E}">
        <p14:creationId xmlns:p14="http://schemas.microsoft.com/office/powerpoint/2010/main" val="37637025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2948210-110F-4D05-BC2E-5B246889E015}" type="slidenum">
              <a:rPr lang="en-GB" smtClean="0"/>
              <a:t>20</a:t>
            </a:fld>
            <a:endParaRPr lang="en-GB"/>
          </a:p>
        </p:txBody>
      </p:sp>
    </p:spTree>
    <p:extLst>
      <p:ext uri="{BB962C8B-B14F-4D97-AF65-F5344CB8AC3E}">
        <p14:creationId xmlns:p14="http://schemas.microsoft.com/office/powerpoint/2010/main" val="4443472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21</a:t>
            </a:fld>
            <a:endParaRPr lang="en-GB"/>
          </a:p>
        </p:txBody>
      </p:sp>
    </p:spTree>
    <p:extLst>
      <p:ext uri="{BB962C8B-B14F-4D97-AF65-F5344CB8AC3E}">
        <p14:creationId xmlns:p14="http://schemas.microsoft.com/office/powerpoint/2010/main" val="13271040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For modern historians,</a:t>
            </a:r>
            <a:r>
              <a:rPr lang="en-GB" baseline="0" dirty="0"/>
              <a:t> these releases can be incredibly valuable – and excuse another personal anecdote here.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My PhD research was on the history of museums in Liverpool, with one section focusing on the use of museums, galleries and the heritage industry more generally as instruments of urban regeneration </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This approach was initiated in the 1980s, in particular in response to the riots/uprising which took place in the </a:t>
            </a:r>
            <a:r>
              <a:rPr lang="en-GB" baseline="0" dirty="0" err="1"/>
              <a:t>Toxteth</a:t>
            </a:r>
            <a:r>
              <a:rPr lang="en-GB" baseline="0" dirty="0"/>
              <a:t> area of the city in 1981</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 significance of this is that the declassification of documents relating to the archival release created national news headlines about the then-Conservative government’s response to the disturbances in </a:t>
            </a:r>
            <a:r>
              <a:rPr lang="en-GB" baseline="0" dirty="0" err="1"/>
              <a:t>Toxteth</a:t>
            </a:r>
            <a:r>
              <a:rPr lang="en-GB" baseline="0" dirty="0"/>
              <a:t>, and in particular …</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 </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22</a:t>
            </a:fld>
            <a:endParaRPr lang="en-GB"/>
          </a:p>
        </p:txBody>
      </p:sp>
    </p:spTree>
    <p:extLst>
      <p:ext uri="{BB962C8B-B14F-4D97-AF65-F5344CB8AC3E}">
        <p14:creationId xmlns:p14="http://schemas.microsoft.com/office/powerpoint/2010/main" val="3938347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baseline="0" dirty="0"/>
              <a:t> This letter by then-Chancellor of the Exchequer Geoffrey Howe</a:t>
            </a:r>
          </a:p>
          <a:p>
            <a:endParaRPr lang="en-GB" baseline="0" dirty="0"/>
          </a:p>
          <a:p>
            <a:pPr marL="171450" indent="-171450">
              <a:buFont typeface="Arial" panose="020B0604020202020204" pitchFamily="34" charset="0"/>
              <a:buChar char="•"/>
            </a:pPr>
            <a:r>
              <a:rPr lang="en-GB" i="1" baseline="0" dirty="0"/>
              <a:t>Incidentally, I would not be surprised in thirty years to see documents like this have circulated between Rishi </a:t>
            </a:r>
            <a:r>
              <a:rPr lang="en-GB" i="1" baseline="0" dirty="0" err="1"/>
              <a:t>Shunak</a:t>
            </a:r>
            <a:r>
              <a:rPr lang="en-GB" i="1" baseline="0" dirty="0"/>
              <a:t>, Boris Johnson et al about their decision to impose tier 3 local lockdown on Merseyside in the past few days.</a:t>
            </a:r>
          </a:p>
          <a:p>
            <a:pPr marL="171450" indent="-171450">
              <a:buFont typeface="Arial" panose="020B0604020202020204" pitchFamily="34" charset="0"/>
              <a:buChar char="•"/>
            </a:pPr>
            <a:endParaRPr lang="en-GB" i="1" baseline="0" dirty="0"/>
          </a:p>
          <a:p>
            <a:pPr marL="171450" indent="-171450">
              <a:buFont typeface="Arial" panose="020B0604020202020204" pitchFamily="34" charset="0"/>
              <a:buChar char="•"/>
            </a:pPr>
            <a:r>
              <a:rPr lang="en-GB" i="0" baseline="0" dirty="0"/>
              <a:t>Alerts us to another set potential resources</a:t>
            </a:r>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r>
              <a:rPr lang="en-GB" i="0" baseline="0" dirty="0"/>
              <a:t>Recent releases are available in PDF via the UK National Archives</a:t>
            </a:r>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r>
              <a:rPr lang="en-GB" i="0" baseline="0" dirty="0"/>
              <a:t>Also collated together on an excellent website …</a:t>
            </a:r>
            <a:endParaRPr lang="en-GB" b="1" i="0" dirty="0"/>
          </a:p>
        </p:txBody>
      </p:sp>
      <p:sp>
        <p:nvSpPr>
          <p:cNvPr id="4" name="Slide Number Placeholder 3"/>
          <p:cNvSpPr>
            <a:spLocks noGrp="1"/>
          </p:cNvSpPr>
          <p:nvPr>
            <p:ph type="sldNum" sz="quarter" idx="10"/>
          </p:nvPr>
        </p:nvSpPr>
        <p:spPr/>
        <p:txBody>
          <a:bodyPr/>
          <a:lstStyle/>
          <a:p>
            <a:fld id="{D2948210-110F-4D05-BC2E-5B246889E015}" type="slidenum">
              <a:rPr lang="en-GB" smtClean="0"/>
              <a:t>23</a:t>
            </a:fld>
            <a:endParaRPr lang="en-GB"/>
          </a:p>
        </p:txBody>
      </p:sp>
    </p:spTree>
    <p:extLst>
      <p:ext uri="{BB962C8B-B14F-4D97-AF65-F5344CB8AC3E}">
        <p14:creationId xmlns:p14="http://schemas.microsoft.com/office/powerpoint/2010/main" val="21541707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 and this</a:t>
            </a:r>
            <a:r>
              <a:rPr lang="en-GB" baseline="0" dirty="0"/>
              <a:t> brings us onto the next topic about non-physical archives.</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Happily, archives are opening up again.</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Not being able to access archives and other repositories has proved a huge obstacle for historians</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I was at a (virtual) conference at the University of Warwick a few weeks ago, and speakers spent considerable time lamenting the different things they could and couldn’t do as a result of the pandemic</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24</a:t>
            </a:fld>
            <a:endParaRPr lang="en-GB"/>
          </a:p>
        </p:txBody>
      </p:sp>
    </p:spTree>
    <p:extLst>
      <p:ext uri="{BB962C8B-B14F-4D97-AF65-F5344CB8AC3E}">
        <p14:creationId xmlns:p14="http://schemas.microsoft.com/office/powerpoint/2010/main" val="41816840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Funnily</a:t>
            </a:r>
            <a:r>
              <a:rPr lang="en-GB" baseline="0" dirty="0"/>
              <a:t> enough, I had an interesting anecdote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On the Monday when UWTSD announced it was closing university campuses, I was actually here on the top floor of Liverpool Central Library in Liverpool Record Office on a prearranged archive visit.</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As I described it, I was on the l</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I’d ordered up a day and half worth of archival documents, and managed to get what I needed so I decided to chance my arm.</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 I didn’t need to be back in Wales for anything and couldn’t do into work, so I asked whether the archives were still going to be open.</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 answer was yes, and the archivists were very obliging, so I got on the online catalogue and ordered up documents that I hoped would keep me occupied for the rest of the week.</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I’m very glad I did because it turned out the 19</a:t>
            </a:r>
            <a:r>
              <a:rPr lang="en-GB" baseline="30000" dirty="0"/>
              <a:t>th</a:t>
            </a:r>
            <a:r>
              <a:rPr lang="en-GB" baseline="0" dirty="0"/>
              <a:t>-century museum committee minutes I wanted to look at were all handwritten, at which point Harriett’s lectures to you guys later in the module would have been very useful.</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Anyway, I managed to get four days’ worth of research done in a genuinely surreal experience: I was sat there going through documents looking for references to misbehaviour by museum visitors while librarians and archivists were having conversations about what measures were going to be introduced next and a general feeling of worry and uncertainty.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Indeed, it became quite emotional on several occasions when some of the archivists were told that the regulations changed and they should go home because they were in a risk category. So they said goodbyes to colleagues not knowing when and if they’d see them again or when they’d be back into work.</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Which made me feel bad when I had to go up to the desk and ask ‘</a:t>
            </a:r>
            <a:r>
              <a:rPr lang="en-GB" i="1" baseline="0" dirty="0"/>
              <a:t>now about those minutes ….’</a:t>
            </a:r>
          </a:p>
          <a:p>
            <a:pPr marL="171450" indent="-171450">
              <a:buFont typeface="Arial" panose="020B0604020202020204" pitchFamily="34" charset="0"/>
              <a:buChar char="•"/>
            </a:pPr>
            <a:endParaRPr lang="en-GB" i="1" baseline="0" dirty="0"/>
          </a:p>
          <a:p>
            <a:pPr marL="0" indent="0">
              <a:buFont typeface="Arial" panose="020B0604020202020204" pitchFamily="34" charset="0"/>
              <a:buNone/>
            </a:pPr>
            <a:endParaRPr lang="en-GB" i="0" baseline="0" dirty="0"/>
          </a:p>
          <a:p>
            <a:pPr marL="171450" indent="-171450">
              <a:buFont typeface="Arial" panose="020B0604020202020204" pitchFamily="34" charset="0"/>
              <a:buChar char="•"/>
            </a:pPr>
            <a:r>
              <a:rPr lang="en-GB" i="0" baseline="0" dirty="0"/>
              <a:t>Anyway, the joke was on me because my decision to stay in Liverpool to do extra days research meant I was stranded in Liverpool and had to live at my Mum’s for three months … unfortunately, the Record Office refused my request to get locked in their vaults: I mean they’re </a:t>
            </a:r>
            <a:r>
              <a:rPr lang="en-GB" i="0" baseline="0" dirty="0" err="1"/>
              <a:t>biosecure</a:t>
            </a:r>
            <a:r>
              <a:rPr lang="en-GB" i="0" baseline="0" dirty="0"/>
              <a:t> and just think of the amount of work I could have got done, eh?!</a:t>
            </a:r>
          </a:p>
        </p:txBody>
      </p:sp>
      <p:sp>
        <p:nvSpPr>
          <p:cNvPr id="4" name="Slide Number Placeholder 3"/>
          <p:cNvSpPr>
            <a:spLocks noGrp="1"/>
          </p:cNvSpPr>
          <p:nvPr>
            <p:ph type="sldNum" sz="quarter" idx="10"/>
          </p:nvPr>
        </p:nvSpPr>
        <p:spPr/>
        <p:txBody>
          <a:bodyPr/>
          <a:lstStyle/>
          <a:p>
            <a:fld id="{D2948210-110F-4D05-BC2E-5B246889E015}" type="slidenum">
              <a:rPr lang="en-GB" smtClean="0"/>
              <a:t>25</a:t>
            </a:fld>
            <a:endParaRPr lang="en-GB"/>
          </a:p>
        </p:txBody>
      </p:sp>
    </p:spTree>
    <p:extLst>
      <p:ext uri="{BB962C8B-B14F-4D97-AF65-F5344CB8AC3E}">
        <p14:creationId xmlns:p14="http://schemas.microsoft.com/office/powerpoint/2010/main" val="32169394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so an obvious source that I use extensively are newspaper</a:t>
            </a:r>
            <a:r>
              <a:rPr lang="en-GB" baseline="0" dirty="0"/>
              <a:t> collections</a:t>
            </a:r>
          </a:p>
          <a:p>
            <a:endParaRPr lang="en-GB" baseline="0" dirty="0"/>
          </a:p>
          <a:p>
            <a:pPr marL="171450" indent="-171450">
              <a:buFont typeface="Arial" panose="020B0604020202020204" pitchFamily="34" charset="0"/>
              <a:buChar char="•"/>
            </a:pPr>
            <a:r>
              <a:rPr lang="en-GB" baseline="0" dirty="0"/>
              <a:t>Some links here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Now newspapers are principally useful for modern historians, but preparing the lecture I’ve learned about more and more materials that are available to historians of earlier eras</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26</a:t>
            </a:fld>
            <a:endParaRPr lang="en-GB"/>
          </a:p>
        </p:txBody>
      </p:sp>
    </p:spTree>
    <p:extLst>
      <p:ext uri="{BB962C8B-B14F-4D97-AF65-F5344CB8AC3E}">
        <p14:creationId xmlns:p14="http://schemas.microsoft.com/office/powerpoint/2010/main" val="21527598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great, local-</a:t>
            </a:r>
            <a:r>
              <a:rPr lang="en-GB" dirty="0" err="1"/>
              <a:t>ish</a:t>
            </a:r>
            <a:r>
              <a:rPr lang="en-GB" dirty="0"/>
              <a:t> </a:t>
            </a:r>
            <a:r>
              <a:rPr lang="en-GB" baseline="0" dirty="0"/>
              <a:t> place for this is the National Library of Wales, up the road at Aberystwyth</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i="1" baseline="0" dirty="0"/>
              <a:t>Know many of you will have been there</a:t>
            </a:r>
            <a:endParaRPr lang="en-GB" i="0" baseline="0" dirty="0"/>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r>
              <a:rPr lang="en-GB" i="0" baseline="0" dirty="0"/>
              <a:t>You can also join as an online member, which will give you access to even more collections than those available through the UWTSD online library</a:t>
            </a:r>
          </a:p>
          <a:p>
            <a:pPr marL="171450" indent="-171450">
              <a:buFont typeface="Arial" panose="020B0604020202020204" pitchFamily="34" charset="0"/>
              <a:buChar char="•"/>
            </a:pPr>
            <a:endParaRPr lang="en-GB" i="0" baseline="0" dirty="0"/>
          </a:p>
          <a:p>
            <a:pPr marL="171450" indent="-171450">
              <a:buFont typeface="Arial" panose="020B0604020202020204" pitchFamily="34" charset="0"/>
              <a:buChar char="•"/>
            </a:pPr>
            <a:r>
              <a:rPr lang="en-GB" i="0" baseline="0" dirty="0"/>
              <a:t>That said, lots of its collections are freely available to everybody – at least in the UK (our US students might want to check that).</a:t>
            </a:r>
            <a:endParaRPr lang="en-GB" i="1" dirty="0"/>
          </a:p>
        </p:txBody>
      </p:sp>
      <p:sp>
        <p:nvSpPr>
          <p:cNvPr id="4" name="Slide Number Placeholder 3"/>
          <p:cNvSpPr>
            <a:spLocks noGrp="1"/>
          </p:cNvSpPr>
          <p:nvPr>
            <p:ph type="sldNum" sz="quarter" idx="10"/>
          </p:nvPr>
        </p:nvSpPr>
        <p:spPr/>
        <p:txBody>
          <a:bodyPr/>
          <a:lstStyle/>
          <a:p>
            <a:fld id="{D2948210-110F-4D05-BC2E-5B246889E015}" type="slidenum">
              <a:rPr lang="en-GB" smtClean="0"/>
              <a:t>27</a:t>
            </a:fld>
            <a:endParaRPr lang="en-GB"/>
          </a:p>
        </p:txBody>
      </p:sp>
    </p:spTree>
    <p:extLst>
      <p:ext uri="{BB962C8B-B14F-4D97-AF65-F5344CB8AC3E}">
        <p14:creationId xmlns:p14="http://schemas.microsoft.com/office/powerpoint/2010/main" val="31144270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includes</a:t>
            </a:r>
            <a:r>
              <a:rPr lang="en-GB" baseline="0" dirty="0"/>
              <a:t> a really excellent collection on medieval manuscripts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Lots of these are in Welsh language, but considerable collections of English language manuscripts too</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So a really good place to look for your various tasks – especially the transcription exercise. Indeed, there’s loads of modern manuscripts on the page too.</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28</a:t>
            </a:fld>
            <a:endParaRPr lang="en-GB"/>
          </a:p>
        </p:txBody>
      </p:sp>
    </p:spTree>
    <p:extLst>
      <p:ext uri="{BB962C8B-B14F-4D97-AF65-F5344CB8AC3E}">
        <p14:creationId xmlns:p14="http://schemas.microsoft.com/office/powerpoint/2010/main" val="1137569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But the NLW is far from</a:t>
            </a:r>
            <a:r>
              <a:rPr lang="en-GB" baseline="0" dirty="0"/>
              <a:t> alone in this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Many of the world’s leading collections have made items from their collection available digitally – including Walter Benjamin’s friends at </a:t>
            </a:r>
            <a:r>
              <a:rPr lang="en-GB" dirty="0" err="1"/>
              <a:t>Bibliothèque</a:t>
            </a:r>
            <a:r>
              <a:rPr lang="en-GB" dirty="0"/>
              <a:t> </a:t>
            </a:r>
            <a:r>
              <a:rPr lang="en-GB" dirty="0" err="1"/>
              <a:t>Nationale</a:t>
            </a:r>
            <a:r>
              <a:rPr lang="en-GB" dirty="0"/>
              <a:t>, Paris</a:t>
            </a:r>
          </a:p>
        </p:txBody>
      </p:sp>
      <p:sp>
        <p:nvSpPr>
          <p:cNvPr id="4" name="Slide Number Placeholder 3"/>
          <p:cNvSpPr>
            <a:spLocks noGrp="1"/>
          </p:cNvSpPr>
          <p:nvPr>
            <p:ph type="sldNum" sz="quarter" idx="10"/>
          </p:nvPr>
        </p:nvSpPr>
        <p:spPr/>
        <p:txBody>
          <a:bodyPr/>
          <a:lstStyle/>
          <a:p>
            <a:fld id="{D2948210-110F-4D05-BC2E-5B246889E015}" type="slidenum">
              <a:rPr lang="en-GB" smtClean="0"/>
              <a:t>29</a:t>
            </a:fld>
            <a:endParaRPr lang="en-GB"/>
          </a:p>
        </p:txBody>
      </p:sp>
    </p:spTree>
    <p:extLst>
      <p:ext uri="{BB962C8B-B14F-4D97-AF65-F5344CB8AC3E}">
        <p14:creationId xmlns:p14="http://schemas.microsoft.com/office/powerpoint/2010/main" val="41540427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Likewise, perhaps the most preeminent</a:t>
            </a:r>
            <a:r>
              <a:rPr lang="en-GB" baseline="0" dirty="0"/>
              <a:t> collection of manuscripts n the world, that of the papacy in the Vatican, has items freely accessible online</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30</a:t>
            </a:fld>
            <a:endParaRPr lang="en-GB"/>
          </a:p>
        </p:txBody>
      </p:sp>
    </p:spTree>
    <p:extLst>
      <p:ext uri="{BB962C8B-B14F-4D97-AF65-F5344CB8AC3E}">
        <p14:creationId xmlns:p14="http://schemas.microsoft.com/office/powerpoint/2010/main" val="34783424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Other invaluable</a:t>
            </a:r>
            <a:r>
              <a:rPr lang="en-GB" baseline="0" dirty="0"/>
              <a:t> sources include the </a:t>
            </a:r>
            <a:r>
              <a:rPr lang="en-GB" baseline="0" dirty="0" err="1"/>
              <a:t>Bodelian</a:t>
            </a:r>
            <a:r>
              <a:rPr lang="en-GB" baseline="0" dirty="0"/>
              <a:t> Library at the University of Oxford</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Loads you can find online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i="1" baseline="0" dirty="0"/>
              <a:t>The online downside is that you don’t get to try and bum a room at Janet’s house in Oxford</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31</a:t>
            </a:fld>
            <a:endParaRPr lang="en-GB"/>
          </a:p>
        </p:txBody>
      </p:sp>
    </p:spTree>
    <p:extLst>
      <p:ext uri="{BB962C8B-B14F-4D97-AF65-F5344CB8AC3E}">
        <p14:creationId xmlns:p14="http://schemas.microsoft.com/office/powerpoint/2010/main" val="27130919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err="1"/>
              <a:t>Similalry</a:t>
            </a:r>
            <a:r>
              <a:rPr lang="en-GB" dirty="0"/>
              <a:t>,</a:t>
            </a:r>
            <a:r>
              <a:rPr lang="en-GB" baseline="0" dirty="0"/>
              <a:t> Corpus Christi</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Definitely available in US this one, as it is a collaboration between Cambridge and Stanford University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So, really there aren’t many excuses for not being able to find enough medieval material for your coursework …</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32</a:t>
            </a:fld>
            <a:endParaRPr lang="en-GB"/>
          </a:p>
        </p:txBody>
      </p:sp>
    </p:spTree>
    <p:extLst>
      <p:ext uri="{BB962C8B-B14F-4D97-AF65-F5344CB8AC3E}">
        <p14:creationId xmlns:p14="http://schemas.microsoft.com/office/powerpoint/2010/main" val="4700799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 and</a:t>
            </a:r>
            <a:r>
              <a:rPr lang="en-GB" baseline="0" dirty="0"/>
              <a:t> this applies sevenfold for modernists </a:t>
            </a:r>
            <a:endParaRPr lang="en-GB" dirty="0"/>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For example,</a:t>
            </a:r>
            <a:r>
              <a:rPr lang="en-GB" baseline="0" dirty="0"/>
              <a:t> o</a:t>
            </a:r>
            <a:r>
              <a:rPr lang="en-GB" dirty="0"/>
              <a:t>ne of my favourite</a:t>
            </a:r>
            <a:r>
              <a:rPr lang="en-GB" baseline="0" dirty="0"/>
              <a:t> archives is the Modern Record Centre and lots of its collections are now online</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33</a:t>
            </a:fld>
            <a:endParaRPr lang="en-GB"/>
          </a:p>
        </p:txBody>
      </p:sp>
    </p:spTree>
    <p:extLst>
      <p:ext uri="{BB962C8B-B14F-4D97-AF65-F5344CB8AC3E}">
        <p14:creationId xmlns:p14="http://schemas.microsoft.com/office/powerpoint/2010/main" val="32754040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US Library</a:t>
            </a:r>
            <a:r>
              <a:rPr lang="en-GB" baseline="0" dirty="0"/>
              <a:t> of Congress to is an excellent resource – especially for visual materials</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34</a:t>
            </a:fld>
            <a:endParaRPr lang="en-GB"/>
          </a:p>
        </p:txBody>
      </p:sp>
    </p:spTree>
    <p:extLst>
      <p:ext uri="{BB962C8B-B14F-4D97-AF65-F5344CB8AC3E}">
        <p14:creationId xmlns:p14="http://schemas.microsoft.com/office/powerpoint/2010/main" val="24152939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And</a:t>
            </a:r>
            <a:r>
              <a:rPr lang="en-GB" baseline="0" dirty="0"/>
              <a:t> even if these ‘official’ institutional archives don’t yield results, there are other ways and means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 very observant of you might have noticed the URLs in my article … including</a:t>
            </a:r>
          </a:p>
          <a:p>
            <a:pPr marL="0" indent="0">
              <a:buFont typeface="Arial" panose="020B0604020202020204" pitchFamily="34" charset="0"/>
              <a:buNone/>
            </a:pPr>
            <a:endParaRPr lang="en-GB" baseline="0" dirty="0"/>
          </a:p>
          <a:p>
            <a:pPr marL="171450" indent="-171450">
              <a:buFont typeface="Arial" panose="020B0604020202020204" pitchFamily="34" charset="0"/>
              <a:buChar char="•"/>
            </a:pPr>
            <a:r>
              <a:rPr lang="en-GB" baseline="0" dirty="0"/>
              <a:t>Pull back the curtain here and reveal that I actually hardly visited a physical archive when writing that article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 newspapers I referenced were nearly all online, and I lucked out in that I found one of my key sources on – in glorious PDF and full text, no less – on a website called Archive.org via a collection known as the Biodiversity Library</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The Natural History Museum in London had digitised all of Liverpool Museum’s annual reports from its founding until 1914, which certainly has made my life a lot easier over the years. Some of what we loftily call research has essentially been me doing CTRL F ‘gorilla’ or ‘chimpanzee’ in myriad documents</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i="1" baseline="0" dirty="0"/>
              <a:t>Another moral: IF IN DOUBT CHECK ARCHIVE.ORG</a:t>
            </a:r>
          </a:p>
        </p:txBody>
      </p:sp>
      <p:sp>
        <p:nvSpPr>
          <p:cNvPr id="4" name="Slide Number Placeholder 3"/>
          <p:cNvSpPr>
            <a:spLocks noGrp="1"/>
          </p:cNvSpPr>
          <p:nvPr>
            <p:ph type="sldNum" sz="quarter" idx="10"/>
          </p:nvPr>
        </p:nvSpPr>
        <p:spPr/>
        <p:txBody>
          <a:bodyPr/>
          <a:lstStyle/>
          <a:p>
            <a:fld id="{D2948210-110F-4D05-BC2E-5B246889E015}" type="slidenum">
              <a:rPr lang="en-GB" smtClean="0"/>
              <a:t>35</a:t>
            </a:fld>
            <a:endParaRPr lang="en-GB"/>
          </a:p>
        </p:txBody>
      </p:sp>
    </p:spTree>
    <p:extLst>
      <p:ext uri="{BB962C8B-B14F-4D97-AF65-F5344CB8AC3E}">
        <p14:creationId xmlns:p14="http://schemas.microsoft.com/office/powerpoint/2010/main" val="12194636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IF THERE’S NOT TIME HOLDOVER TO NEXT WEEK?</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So,</a:t>
            </a:r>
            <a:r>
              <a:rPr lang="en-GB" baseline="0" dirty="0"/>
              <a:t> hopefully, we’re now all au fait with the glorious potentialities of physical archives and their online equivalent.</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However, to be a serious historian at MA level, I think, involves thinking critically about one’s own methods and means of writing, reading and researching the past.</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In this last session, I want us to think through some problematic issues associated with archives ….</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36</a:t>
            </a:fld>
            <a:endParaRPr lang="en-GB"/>
          </a:p>
        </p:txBody>
      </p:sp>
    </p:spTree>
    <p:extLst>
      <p:ext uri="{BB962C8B-B14F-4D97-AF65-F5344CB8AC3E}">
        <p14:creationId xmlns:p14="http://schemas.microsoft.com/office/powerpoint/2010/main" val="257032383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and I start</a:t>
            </a:r>
            <a:r>
              <a:rPr lang="en-GB" baseline="0" dirty="0"/>
              <a:t> with another anecdotal example, this time from the end of last year.</a:t>
            </a:r>
          </a:p>
          <a:p>
            <a:endParaRPr lang="en-GB" baseline="0" dirty="0"/>
          </a:p>
          <a:p>
            <a:pPr marL="171450" indent="-171450">
              <a:buFont typeface="Arial" panose="020B0604020202020204" pitchFamily="34" charset="0"/>
              <a:buChar char="•"/>
            </a:pPr>
            <a:r>
              <a:rPr lang="en-GB" baseline="0" dirty="0"/>
              <a:t>Full disclosure: caught my attention in my capacity as a representative for the University and College Union in the context of a nationwide strike</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It involved an incident where a scholar wanted to gain access to the British Library reading room, and was asked to remove this sticker</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This being 2019, this found its way onto Twitter</a:t>
            </a:r>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r>
              <a:rPr lang="en-GB" baseline="0" dirty="0"/>
              <a:t>This was the response from the British library press office.</a:t>
            </a:r>
          </a:p>
          <a:p>
            <a:pPr marL="171450" indent="-171450">
              <a:buFont typeface="Arial" panose="020B0604020202020204" pitchFamily="34" charset="0"/>
              <a:buChar char="•"/>
            </a:pPr>
            <a:endParaRPr lang="en-GB"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a:t>So this presents me with my question: </a:t>
            </a:r>
            <a:r>
              <a:rPr lang="en-GB" sz="1200" dirty="0">
                <a:solidFill>
                  <a:srgbClr val="FFFF00"/>
                </a:solidFill>
              </a:rPr>
              <a:t>Are libraries and archives ‘neutral, apolitical spaces’?</a:t>
            </a:r>
            <a:r>
              <a:rPr lang="en-GB" dirty="0">
                <a:solidFill>
                  <a:srgbClr val="FFFF00"/>
                </a:solidFill>
              </a:rPr>
              <a:t>?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37</a:t>
            </a:fld>
            <a:endParaRPr lang="en-GB"/>
          </a:p>
        </p:txBody>
      </p:sp>
    </p:spTree>
    <p:extLst>
      <p:ext uri="{BB962C8B-B14F-4D97-AF65-F5344CB8AC3E}">
        <p14:creationId xmlns:p14="http://schemas.microsoft.com/office/powerpoint/2010/main" val="30270250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Rephrased</a:t>
            </a:r>
            <a:r>
              <a:rPr lang="en-GB" baseline="0" dirty="0"/>
              <a:t> what about these questions.</a:t>
            </a:r>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38</a:t>
            </a:fld>
            <a:endParaRPr lang="en-GB"/>
          </a:p>
        </p:txBody>
      </p:sp>
    </p:spTree>
    <p:extLst>
      <p:ext uri="{BB962C8B-B14F-4D97-AF65-F5344CB8AC3E}">
        <p14:creationId xmlns:p14="http://schemas.microsoft.com/office/powerpoint/2010/main" val="9095255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Such</a:t>
            </a:r>
            <a:r>
              <a:rPr lang="en-US" baseline="0" dirty="0"/>
              <a:t> questions have problematized many intellectuals, including writers of literary fiction</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Archives and memory themes of two really good novels</a:t>
            </a:r>
          </a:p>
        </p:txBody>
      </p:sp>
      <p:sp>
        <p:nvSpPr>
          <p:cNvPr id="4" name="Slide Number Placeholder 3"/>
          <p:cNvSpPr>
            <a:spLocks noGrp="1"/>
          </p:cNvSpPr>
          <p:nvPr>
            <p:ph type="sldNum" sz="quarter" idx="10"/>
          </p:nvPr>
        </p:nvSpPr>
        <p:spPr/>
        <p:txBody>
          <a:bodyPr/>
          <a:lstStyle/>
          <a:p>
            <a:fld id="{599E5871-FA34-4E43-B0BA-8949C39DC23D}" type="slidenum">
              <a:rPr lang="en-US" smtClean="0"/>
              <a:t>39</a:t>
            </a:fld>
            <a:endParaRPr lang="en-US" dirty="0"/>
          </a:p>
        </p:txBody>
      </p:sp>
    </p:spTree>
    <p:extLst>
      <p:ext uri="{BB962C8B-B14F-4D97-AF65-F5344CB8AC3E}">
        <p14:creationId xmlns:p14="http://schemas.microsoft.com/office/powerpoint/2010/main" val="41270969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40</a:t>
            </a:fld>
            <a:endParaRPr lang="en-GB"/>
          </a:p>
        </p:txBody>
      </p:sp>
    </p:spTree>
    <p:extLst>
      <p:ext uri="{BB962C8B-B14F-4D97-AF65-F5344CB8AC3E}">
        <p14:creationId xmlns:p14="http://schemas.microsoft.com/office/powerpoint/2010/main" val="364912499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948210-110F-4D05-BC2E-5B246889E015}" type="slidenum">
              <a:rPr lang="en-GB" smtClean="0"/>
              <a:t>41</a:t>
            </a:fld>
            <a:endParaRPr lang="en-GB"/>
          </a:p>
        </p:txBody>
      </p:sp>
    </p:spTree>
    <p:extLst>
      <p:ext uri="{BB962C8B-B14F-4D97-AF65-F5344CB8AC3E}">
        <p14:creationId xmlns:p14="http://schemas.microsoft.com/office/powerpoint/2010/main" val="611187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128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3404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30381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073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0762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8657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430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52494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11043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675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457783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42816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6672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07381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4715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99218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0919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10/14/2021</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9548783"/>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hyperlink" Target="https://discovery.nationalarchives.gov.uk/details/r/C11918866"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hyperlink" Target="https://www.margaretthatcher.org/"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hyperlink" Target="https://www.britishnewspaperarchive.co.u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infoweb-newsbank-com.ezproxy.uwtsd.ac.uk/iw-search/we/Homepage?p_action=doc&amp;p_theme=current&amp;p_nbid=T52A54HJMTYwMjE1NjIwMC41NDU2NDc6MToxNDoyMTIuMjE5LjYxLjIxMA" TargetMode="External"/><Relationship Id="rId5" Type="http://schemas.openxmlformats.org/officeDocument/2006/relationships/hyperlink" Target="https://www.library.wales/visit/before-your-visit/readers-ticket" TargetMode="External"/><Relationship Id="rId4" Type="http://schemas.openxmlformats.org/officeDocument/2006/relationships/hyperlink" Target="https://go-gale-com.ezproxy.uwtsd.ac.uk/ps/dispBasicSearch.do?userGroupName=walamp&amp;prodId=BNC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library.wales/visit/before-your-visit/readers-ticket"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library.wales/discover/digital-gallery/manuscripts/the-middle-ages"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hyperlink" Target="https://manuscrits-france-angleterre.org/polonsky/en/content/accueil-en?mode=desktop"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hyperlink" Target="https://digi.vatlib.it/"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igital.bodleian.ox.ac.uk/"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parker.stanford.edu/parker/"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4.xml.rels><?xml version="1.0" encoding="UTF-8" standalone="yes"?>
<Relationships xmlns="http://schemas.openxmlformats.org/package/2006/relationships"><Relationship Id="rId3" Type="http://schemas.openxmlformats.org/officeDocument/2006/relationships/hyperlink" Target="https://www.loc.gov/collections/"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3" Type="http://schemas.openxmlformats.org/officeDocument/2006/relationships/hyperlink" Target="https://www.biodiversitylibrary.org/"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emf"/><Relationship Id="rId4" Type="http://schemas.openxmlformats.org/officeDocument/2006/relationships/hyperlink" Target="http://www.archive.org/"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6093" y="977905"/>
            <a:ext cx="9440034" cy="1828801"/>
          </a:xfrm>
        </p:spPr>
        <p:txBody>
          <a:bodyPr>
            <a:normAutofit/>
          </a:bodyPr>
          <a:lstStyle/>
          <a:p>
            <a:r>
              <a:rPr lang="en-GB" dirty="0"/>
              <a:t>Navigating Archives </a:t>
            </a:r>
            <a:br>
              <a:rPr lang="en-GB" dirty="0"/>
            </a:br>
            <a:r>
              <a:rPr lang="en-GB" i="1" dirty="0"/>
              <a:t>(and Beyond)</a:t>
            </a:r>
            <a:endParaRPr lang="en-GB" dirty="0"/>
          </a:p>
        </p:txBody>
      </p:sp>
      <p:pic>
        <p:nvPicPr>
          <p:cNvPr id="4" name="Picture 3"/>
          <p:cNvPicPr>
            <a:picLocks noChangeAspect="1"/>
          </p:cNvPicPr>
          <p:nvPr/>
        </p:nvPicPr>
        <p:blipFill>
          <a:blip r:embed="rId3"/>
          <a:stretch>
            <a:fillRect/>
          </a:stretch>
        </p:blipFill>
        <p:spPr>
          <a:xfrm>
            <a:off x="693246" y="3035772"/>
            <a:ext cx="4511777" cy="3022891"/>
          </a:xfrm>
          <a:prstGeom prst="rect">
            <a:avLst/>
          </a:prstGeom>
        </p:spPr>
      </p:pic>
      <p:pic>
        <p:nvPicPr>
          <p:cNvPr id="5" name="Picture 4"/>
          <p:cNvPicPr>
            <a:picLocks noChangeAspect="1"/>
          </p:cNvPicPr>
          <p:nvPr/>
        </p:nvPicPr>
        <p:blipFill>
          <a:blip r:embed="rId4"/>
          <a:stretch>
            <a:fillRect/>
          </a:stretch>
        </p:blipFill>
        <p:spPr>
          <a:xfrm>
            <a:off x="6548284" y="2908807"/>
            <a:ext cx="4965290" cy="3149856"/>
          </a:xfrm>
          <a:prstGeom prst="rect">
            <a:avLst/>
          </a:prstGeom>
        </p:spPr>
      </p:pic>
      <p:sp>
        <p:nvSpPr>
          <p:cNvPr id="6" name="Subtitle 5"/>
          <p:cNvSpPr>
            <a:spLocks noGrp="1"/>
          </p:cNvSpPr>
          <p:nvPr>
            <p:ph type="subTitle" idx="1"/>
          </p:nvPr>
        </p:nvSpPr>
        <p:spPr>
          <a:xfrm>
            <a:off x="1370693" y="3598339"/>
            <a:ext cx="9465434" cy="1416113"/>
          </a:xfrm>
        </p:spPr>
        <p:txBody>
          <a:bodyPr/>
          <a:lstStyle/>
          <a:p>
            <a:endParaRPr lang="en-GB" dirty="0"/>
          </a:p>
        </p:txBody>
      </p:sp>
    </p:spTree>
    <p:extLst>
      <p:ext uri="{BB962C8B-B14F-4D97-AF65-F5344CB8AC3E}">
        <p14:creationId xmlns:p14="http://schemas.microsoft.com/office/powerpoint/2010/main" val="4293626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i="1" dirty="0">
                <a:solidFill>
                  <a:srgbClr val="FFFF00"/>
                </a:solidFill>
              </a:rPr>
              <a:t>The Lure of the Archive</a:t>
            </a:r>
          </a:p>
        </p:txBody>
      </p:sp>
      <p:sp>
        <p:nvSpPr>
          <p:cNvPr id="3" name="Content Placeholder 2"/>
          <p:cNvSpPr>
            <a:spLocks noGrp="1"/>
          </p:cNvSpPr>
          <p:nvPr>
            <p:ph idx="1"/>
          </p:nvPr>
        </p:nvSpPr>
        <p:spPr>
          <a:xfrm>
            <a:off x="3574981" y="1655765"/>
            <a:ext cx="5073445" cy="4594608"/>
          </a:xfrm>
        </p:spPr>
        <p:txBody>
          <a:bodyPr>
            <a:normAutofit lnSpcReduction="10000"/>
          </a:bodyPr>
          <a:lstStyle/>
          <a:p>
            <a:pPr marL="36900" indent="0" algn="ctr">
              <a:buNone/>
            </a:pPr>
            <a:r>
              <a:rPr lang="en-GB" sz="4800" dirty="0"/>
              <a:t>“I am in the arcades”</a:t>
            </a:r>
          </a:p>
          <a:p>
            <a:pPr marL="36900" indent="0" algn="r">
              <a:buNone/>
            </a:pPr>
            <a:r>
              <a:rPr lang="en-GB" sz="4800" dirty="0"/>
              <a:t>- </a:t>
            </a:r>
            <a:r>
              <a:rPr lang="en-GB" sz="2800" dirty="0"/>
              <a:t>Walter Benjamin (</a:t>
            </a:r>
            <a:r>
              <a:rPr lang="en-GB" sz="2800" dirty="0">
                <a:effectLst/>
              </a:rPr>
              <a:t>1892 –1940, pictured on previous slides) letter </a:t>
            </a:r>
            <a:r>
              <a:rPr lang="en-GB" sz="2800" dirty="0"/>
              <a:t>to Theodor Adorno while conducting archival research at </a:t>
            </a:r>
            <a:r>
              <a:rPr lang="en-GB" sz="2800" dirty="0" err="1"/>
              <a:t>Bibliothèque</a:t>
            </a:r>
            <a:r>
              <a:rPr lang="en-GB" sz="2800" dirty="0"/>
              <a:t> </a:t>
            </a:r>
            <a:r>
              <a:rPr lang="en-GB" sz="2800" dirty="0" err="1"/>
              <a:t>Nationale</a:t>
            </a:r>
            <a:r>
              <a:rPr lang="en-GB" sz="2800" dirty="0"/>
              <a:t>, Paris </a:t>
            </a:r>
            <a:endParaRPr lang="en-GB" sz="2200" dirty="0"/>
          </a:p>
        </p:txBody>
      </p:sp>
      <p:pic>
        <p:nvPicPr>
          <p:cNvPr id="4" name="Picture 3"/>
          <p:cNvPicPr>
            <a:picLocks noChangeAspect="1"/>
          </p:cNvPicPr>
          <p:nvPr/>
        </p:nvPicPr>
        <p:blipFill>
          <a:blip r:embed="rId3"/>
          <a:stretch>
            <a:fillRect/>
          </a:stretch>
        </p:blipFill>
        <p:spPr>
          <a:xfrm>
            <a:off x="353961" y="1580050"/>
            <a:ext cx="2819400" cy="4762500"/>
          </a:xfrm>
          <a:prstGeom prst="rect">
            <a:avLst/>
          </a:prstGeom>
        </p:spPr>
      </p:pic>
      <p:pic>
        <p:nvPicPr>
          <p:cNvPr id="5" name="Picture 4"/>
          <p:cNvPicPr>
            <a:picLocks noChangeAspect="1"/>
          </p:cNvPicPr>
          <p:nvPr/>
        </p:nvPicPr>
        <p:blipFill>
          <a:blip r:embed="rId4"/>
          <a:stretch>
            <a:fillRect/>
          </a:stretch>
        </p:blipFill>
        <p:spPr>
          <a:xfrm>
            <a:off x="9050046" y="1655765"/>
            <a:ext cx="3046822" cy="4594608"/>
          </a:xfrm>
          <a:prstGeom prst="rect">
            <a:avLst/>
          </a:prstGeom>
        </p:spPr>
      </p:pic>
    </p:spTree>
    <p:extLst>
      <p:ext uri="{BB962C8B-B14F-4D97-AF65-F5344CB8AC3E}">
        <p14:creationId xmlns:p14="http://schemas.microsoft.com/office/powerpoint/2010/main" val="1965866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Content Placeholder 4"/>
          <p:cNvSpPr>
            <a:spLocks noGrp="1"/>
          </p:cNvSpPr>
          <p:nvPr>
            <p:ph idx="1"/>
          </p:nvPr>
        </p:nvSpPr>
        <p:spPr/>
        <p:txBody>
          <a:bodyPr>
            <a:normAutofit lnSpcReduction="10000"/>
          </a:bodyPr>
          <a:lstStyle/>
          <a:p>
            <a:pPr marL="36900" indent="0">
              <a:buNone/>
            </a:pPr>
            <a:r>
              <a:rPr lang="en-GB" sz="2400" dirty="0"/>
              <a:t>PART ONE: ‘DECONSTRUCTING’ RESEARCH PROJECTS</a:t>
            </a:r>
          </a:p>
          <a:p>
            <a:pPr marL="36900" indent="0">
              <a:buNone/>
            </a:pPr>
            <a:endParaRPr lang="en-GB" sz="2400" dirty="0"/>
          </a:p>
          <a:p>
            <a:pPr marL="36900" indent="0">
              <a:buNone/>
            </a:pPr>
            <a:r>
              <a:rPr lang="en-GB" sz="2400" dirty="0"/>
              <a:t>PART TWO: ARCHIVES RECAP</a:t>
            </a:r>
          </a:p>
          <a:p>
            <a:pPr marL="36900" indent="0">
              <a:buNone/>
            </a:pPr>
            <a:endParaRPr lang="en-GB" sz="2400" dirty="0"/>
          </a:p>
          <a:p>
            <a:pPr marL="36900" indent="0">
              <a:buNone/>
            </a:pPr>
            <a:r>
              <a:rPr lang="en-GB" sz="2400" dirty="0"/>
              <a:t>PART THREE: BEYOND THE (PHYSICAL) ARCHIVE</a:t>
            </a:r>
          </a:p>
          <a:p>
            <a:pPr marL="36900" indent="0">
              <a:buNone/>
            </a:pPr>
            <a:endParaRPr lang="en-GB" sz="2400" dirty="0"/>
          </a:p>
          <a:p>
            <a:pPr marL="36900" indent="0">
              <a:buNone/>
            </a:pPr>
            <a:r>
              <a:rPr lang="en-GB" sz="2400" dirty="0"/>
              <a:t>PART FOUR: THINKING CRITICALLY ABOUT ARCHIVES</a:t>
            </a:r>
          </a:p>
          <a:p>
            <a:pPr marL="36900" indent="0" algn="r">
              <a:buNone/>
            </a:pPr>
            <a:r>
              <a:rPr lang="en-GB" sz="2400" i="1" dirty="0"/>
              <a:t>(possibly next week)</a:t>
            </a:r>
            <a:br>
              <a:rPr lang="en-GB" dirty="0"/>
            </a:br>
            <a:endParaRPr lang="en-GB" dirty="0"/>
          </a:p>
        </p:txBody>
      </p:sp>
    </p:spTree>
    <p:extLst>
      <p:ext uri="{BB962C8B-B14F-4D97-AF65-F5344CB8AC3E}">
        <p14:creationId xmlns:p14="http://schemas.microsoft.com/office/powerpoint/2010/main" val="1981152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571500"/>
            <a:ext cx="10353762" cy="970450"/>
          </a:xfrm>
        </p:spPr>
        <p:txBody>
          <a:bodyPr>
            <a:normAutofit fontScale="90000"/>
          </a:bodyPr>
          <a:lstStyle/>
          <a:p>
            <a:pPr marL="36900"/>
            <a:r>
              <a:rPr lang="en-GB" dirty="0">
                <a:solidFill>
                  <a:srgbClr val="FFFF00"/>
                </a:solidFill>
              </a:rPr>
              <a:t>PART ONE: </a:t>
            </a:r>
            <a:br>
              <a:rPr lang="en-GB" dirty="0">
                <a:solidFill>
                  <a:srgbClr val="FFFF00"/>
                </a:solidFill>
              </a:rPr>
            </a:br>
            <a:r>
              <a:rPr lang="en-GB" dirty="0">
                <a:solidFill>
                  <a:srgbClr val="FFFF00"/>
                </a:solidFill>
              </a:rPr>
              <a:t>‘DECONSTRUCTING’ RESEARCH PROJECTS</a:t>
            </a:r>
          </a:p>
        </p:txBody>
      </p:sp>
      <p:sp>
        <p:nvSpPr>
          <p:cNvPr id="3" name="Content Placeholder 2"/>
          <p:cNvSpPr>
            <a:spLocks noGrp="1"/>
          </p:cNvSpPr>
          <p:nvPr>
            <p:ph idx="1"/>
          </p:nvPr>
        </p:nvSpPr>
        <p:spPr>
          <a:xfrm>
            <a:off x="924443" y="1863078"/>
            <a:ext cx="10353762" cy="4058751"/>
          </a:xfrm>
        </p:spPr>
        <p:txBody>
          <a:bodyPr>
            <a:normAutofit lnSpcReduction="10000"/>
          </a:bodyPr>
          <a:lstStyle/>
          <a:p>
            <a:endParaRPr lang="en-GB" dirty="0"/>
          </a:p>
          <a:p>
            <a:r>
              <a:rPr lang="en-GB" dirty="0">
                <a:effectLst/>
              </a:rPr>
              <a:t>Charles C Rozier, 'Repairing the Loss of the Past: The Use of Written, Oral and Physical Evidence in the Ecclesiastical History of </a:t>
            </a:r>
            <a:r>
              <a:rPr lang="en-GB" dirty="0" err="1">
                <a:effectLst/>
              </a:rPr>
              <a:t>Orderic</a:t>
            </a:r>
            <a:r>
              <a:rPr lang="en-GB" dirty="0">
                <a:effectLst/>
              </a:rPr>
              <a:t> Vitalis (c.1113–42), </a:t>
            </a:r>
            <a:r>
              <a:rPr lang="en-GB" i="1" dirty="0">
                <a:effectLst/>
              </a:rPr>
              <a:t>Historical Research</a:t>
            </a:r>
            <a:r>
              <a:rPr lang="en-GB" dirty="0">
                <a:effectLst/>
              </a:rPr>
              <a:t>, 92:257 (August 2019): 461–478.</a:t>
            </a:r>
          </a:p>
          <a:p>
            <a:r>
              <a:rPr lang="en-GB" dirty="0">
                <a:effectLst/>
              </a:rPr>
              <a:t>Janet E Burton, 'Authority and Conflict at the Cistercian Abbey of Strata Florida,' </a:t>
            </a:r>
            <a:r>
              <a:rPr lang="en-GB" i="1" dirty="0">
                <a:effectLst/>
              </a:rPr>
              <a:t>Welsh History Review/</a:t>
            </a:r>
            <a:r>
              <a:rPr lang="en-GB" i="1" dirty="0" err="1">
                <a:effectLst/>
              </a:rPr>
              <a:t>Cylchgrawn</a:t>
            </a:r>
            <a:r>
              <a:rPr lang="en-GB" i="1" dirty="0">
                <a:effectLst/>
              </a:rPr>
              <a:t> Hanes Cymru</a:t>
            </a:r>
            <a:r>
              <a:rPr lang="en-GB" dirty="0">
                <a:effectLst/>
              </a:rPr>
              <a:t>, 29/3 (2019), pp. 377–407.</a:t>
            </a:r>
          </a:p>
          <a:p>
            <a:r>
              <a:rPr lang="en-GB" dirty="0">
                <a:effectLst/>
              </a:rPr>
              <a:t>Alexander Scott, '"A Permanent Civilising Effect"? The Impact of Reforming Working-Class Museum Visitors in Liverpool during the 19th Century,' in </a:t>
            </a:r>
            <a:r>
              <a:rPr lang="en-GB" i="1" dirty="0">
                <a:effectLst/>
              </a:rPr>
              <a:t>Museums and the Working Class</a:t>
            </a:r>
            <a:r>
              <a:rPr lang="en-GB" dirty="0">
                <a:effectLst/>
              </a:rPr>
              <a:t>, ed. by Adele Chynoweth (Abingdon: Routledge, 2022): 21–34.</a:t>
            </a:r>
          </a:p>
          <a:p>
            <a:r>
              <a:rPr lang="en-GB" dirty="0">
                <a:effectLst/>
              </a:rPr>
              <a:t>Harriett R Webster, 'The Annals of Dunstable Priory: From Living Memory to Written Record in a Thirteenth-Century Textual Community,' </a:t>
            </a:r>
            <a:r>
              <a:rPr lang="en-GB" i="1" dirty="0">
                <a:effectLst/>
              </a:rPr>
              <a:t>Journal of Medieval Monastic Studies</a:t>
            </a:r>
            <a:r>
              <a:rPr lang="en-GB" dirty="0">
                <a:effectLst/>
              </a:rPr>
              <a:t>, 9 (2020), pp. 147—173.</a:t>
            </a:r>
            <a:endParaRPr lang="en-GB" dirty="0"/>
          </a:p>
        </p:txBody>
      </p:sp>
    </p:spTree>
    <p:extLst>
      <p:ext uri="{BB962C8B-B14F-4D97-AF65-F5344CB8AC3E}">
        <p14:creationId xmlns:p14="http://schemas.microsoft.com/office/powerpoint/2010/main" val="210955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913795" y="2138849"/>
            <a:ext cx="10353762" cy="4058751"/>
          </a:xfrm>
        </p:spPr>
        <p:txBody>
          <a:bodyPr>
            <a:normAutofit/>
          </a:bodyPr>
          <a:lstStyle/>
          <a:p>
            <a:r>
              <a:rPr lang="en-GB" sz="5400" dirty="0"/>
              <a:t>What is historiography (anyway)? </a:t>
            </a:r>
          </a:p>
        </p:txBody>
      </p:sp>
    </p:spTree>
    <p:extLst>
      <p:ext uri="{BB962C8B-B14F-4D97-AF65-F5344CB8AC3E}">
        <p14:creationId xmlns:p14="http://schemas.microsoft.com/office/powerpoint/2010/main" val="3567044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HISTORIOGRAPHY</a:t>
            </a:r>
          </a:p>
        </p:txBody>
      </p:sp>
      <p:sp>
        <p:nvSpPr>
          <p:cNvPr id="3" name="Content Placeholder 2"/>
          <p:cNvSpPr>
            <a:spLocks noGrp="1"/>
          </p:cNvSpPr>
          <p:nvPr>
            <p:ph idx="1"/>
          </p:nvPr>
        </p:nvSpPr>
        <p:spPr/>
        <p:txBody>
          <a:bodyPr>
            <a:normAutofit fontScale="70000" lnSpcReduction="20000"/>
          </a:bodyPr>
          <a:lstStyle/>
          <a:p>
            <a:pPr marL="36900" indent="0">
              <a:buNone/>
            </a:pPr>
            <a:r>
              <a:rPr lang="en-GB" sz="3600" dirty="0"/>
              <a:t>‘The history of history’</a:t>
            </a:r>
          </a:p>
          <a:p>
            <a:pPr marL="36900" indent="0">
              <a:buNone/>
            </a:pPr>
            <a:endParaRPr lang="en-GB" sz="3600" dirty="0"/>
          </a:p>
          <a:p>
            <a:pPr marL="36900" indent="0">
              <a:buNone/>
            </a:pPr>
            <a:r>
              <a:rPr lang="en-GB" sz="3600" dirty="0"/>
              <a:t>The ways in which history has been written about and interpreted by historians</a:t>
            </a:r>
          </a:p>
          <a:p>
            <a:pPr marL="36900" indent="0">
              <a:buNone/>
            </a:pPr>
            <a:endParaRPr lang="en-GB" sz="3600" dirty="0"/>
          </a:p>
          <a:p>
            <a:pPr marL="36900" indent="0">
              <a:buNone/>
            </a:pPr>
            <a:r>
              <a:rPr lang="en-GB" sz="3600" dirty="0"/>
              <a:t>The theories, methods and approaches used by historians to research the past</a:t>
            </a:r>
          </a:p>
          <a:p>
            <a:pPr marL="36900" indent="0">
              <a:buNone/>
            </a:pPr>
            <a:endParaRPr lang="en-GB" sz="3600" dirty="0"/>
          </a:p>
          <a:p>
            <a:pPr marL="36900" indent="0">
              <a:buNone/>
            </a:pPr>
            <a:r>
              <a:rPr lang="en-GB" sz="3600" dirty="0"/>
              <a:t>The interpretive, theoretical and methodological debates that historians engage in</a:t>
            </a:r>
          </a:p>
        </p:txBody>
      </p:sp>
    </p:spTree>
    <p:extLst>
      <p:ext uri="{BB962C8B-B14F-4D97-AF65-F5344CB8AC3E}">
        <p14:creationId xmlns:p14="http://schemas.microsoft.com/office/powerpoint/2010/main" val="3579795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D7D-157A-43EB-82A0-B5805EF6EC37}"/>
              </a:ext>
            </a:extLst>
          </p:cNvPr>
          <p:cNvSpPr>
            <a:spLocks noGrp="1"/>
          </p:cNvSpPr>
          <p:nvPr>
            <p:ph type="title"/>
          </p:nvPr>
        </p:nvSpPr>
        <p:spPr/>
        <p:txBody>
          <a:bodyPr/>
          <a:lstStyle/>
          <a:p>
            <a:r>
              <a:rPr lang="en-GB" dirty="0">
                <a:solidFill>
                  <a:srgbClr val="FFC000"/>
                </a:solidFill>
              </a:rPr>
              <a:t>HISTORIOGRAPHY</a:t>
            </a:r>
            <a:endParaRPr lang="en-GB" dirty="0"/>
          </a:p>
        </p:txBody>
      </p:sp>
      <p:sp>
        <p:nvSpPr>
          <p:cNvPr id="3" name="Content Placeholder 2">
            <a:extLst>
              <a:ext uri="{FF2B5EF4-FFF2-40B4-BE49-F238E27FC236}">
                <a16:creationId xmlns:a16="http://schemas.microsoft.com/office/drawing/2014/main" id="{0D321C2A-FC43-4090-9DA3-D5F6DC2495C7}"/>
              </a:ext>
            </a:extLst>
          </p:cNvPr>
          <p:cNvSpPr>
            <a:spLocks noGrp="1"/>
          </p:cNvSpPr>
          <p:nvPr>
            <p:ph idx="1"/>
          </p:nvPr>
        </p:nvSpPr>
        <p:spPr>
          <a:xfrm>
            <a:off x="618280" y="1580050"/>
            <a:ext cx="7036553" cy="4058751"/>
          </a:xfrm>
        </p:spPr>
        <p:txBody>
          <a:bodyPr>
            <a:normAutofit/>
          </a:bodyPr>
          <a:lstStyle/>
          <a:p>
            <a:r>
              <a:rPr lang="en-GB" dirty="0">
                <a:effectLst/>
              </a:rPr>
              <a:t>Charles C Rozier, 'Repairing the Loss of the Past: The Use of Written, Oral and Physical Evidence in the Ecclesiastical History of </a:t>
            </a:r>
            <a:r>
              <a:rPr lang="en-GB" dirty="0" err="1">
                <a:effectLst/>
              </a:rPr>
              <a:t>Orderic</a:t>
            </a:r>
            <a:r>
              <a:rPr lang="en-GB" dirty="0">
                <a:effectLst/>
              </a:rPr>
              <a:t> Vitalis (c.1113–42), </a:t>
            </a:r>
            <a:r>
              <a:rPr lang="en-GB" i="1" dirty="0">
                <a:effectLst/>
              </a:rPr>
              <a:t>Historical Research</a:t>
            </a:r>
            <a:r>
              <a:rPr lang="en-GB" dirty="0">
                <a:effectLst/>
              </a:rPr>
              <a:t>, 92:257 (August 2019): 461–478.</a:t>
            </a:r>
          </a:p>
          <a:p>
            <a:r>
              <a:rPr lang="en-GB" dirty="0">
                <a:effectLst/>
              </a:rPr>
              <a:t>Harriett R Webster, 'The Annals of Dunstable Priory: From Living Memory to Written Record in a Thirteenth-Century Textual Community,' </a:t>
            </a:r>
            <a:r>
              <a:rPr lang="en-GB" i="1" dirty="0">
                <a:effectLst/>
              </a:rPr>
              <a:t>Journal of Medieval Monastic Studies</a:t>
            </a:r>
            <a:r>
              <a:rPr lang="en-GB" dirty="0">
                <a:effectLst/>
              </a:rPr>
              <a:t>, 9 (2020), pp. 147—173.</a:t>
            </a:r>
            <a:endParaRPr lang="en-GB" dirty="0"/>
          </a:p>
          <a:p>
            <a:endParaRPr lang="en-GB" dirty="0"/>
          </a:p>
          <a:p>
            <a:r>
              <a:rPr lang="en-GB" sz="2400" dirty="0">
                <a:solidFill>
                  <a:srgbClr val="FFFF00"/>
                </a:solidFill>
              </a:rPr>
              <a:t>What do these articles tell us about ‘the history of history writing’ in the Middle Ages?</a:t>
            </a:r>
          </a:p>
        </p:txBody>
      </p:sp>
      <p:pic>
        <p:nvPicPr>
          <p:cNvPr id="4" name="Picture 3">
            <a:extLst>
              <a:ext uri="{FF2B5EF4-FFF2-40B4-BE49-F238E27FC236}">
                <a16:creationId xmlns:a16="http://schemas.microsoft.com/office/drawing/2014/main" id="{ECF6BFB9-4C3F-431F-8B3C-EEC28A6F15E3}"/>
              </a:ext>
            </a:extLst>
          </p:cNvPr>
          <p:cNvPicPr>
            <a:picLocks noChangeAspect="1"/>
          </p:cNvPicPr>
          <p:nvPr/>
        </p:nvPicPr>
        <p:blipFill>
          <a:blip r:embed="rId2"/>
          <a:stretch>
            <a:fillRect/>
          </a:stretch>
        </p:blipFill>
        <p:spPr>
          <a:xfrm>
            <a:off x="8582023" y="1580050"/>
            <a:ext cx="3218091" cy="4813384"/>
          </a:xfrm>
          <a:prstGeom prst="rect">
            <a:avLst/>
          </a:prstGeom>
        </p:spPr>
      </p:pic>
    </p:spTree>
    <p:extLst>
      <p:ext uri="{BB962C8B-B14F-4D97-AF65-F5344CB8AC3E}">
        <p14:creationId xmlns:p14="http://schemas.microsoft.com/office/powerpoint/2010/main" val="2039375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FF00"/>
                </a:solidFill>
              </a:rPr>
              <a:t>‘DECONSTRUCTING’ RESEARCH PROJECTS</a:t>
            </a:r>
            <a:endParaRPr lang="en-GB" dirty="0"/>
          </a:p>
        </p:txBody>
      </p:sp>
      <p:sp>
        <p:nvSpPr>
          <p:cNvPr id="3" name="Content Placeholder 2"/>
          <p:cNvSpPr>
            <a:spLocks noGrp="1"/>
          </p:cNvSpPr>
          <p:nvPr>
            <p:ph idx="1"/>
          </p:nvPr>
        </p:nvSpPr>
        <p:spPr>
          <a:xfrm>
            <a:off x="913795" y="1732449"/>
            <a:ext cx="10353762" cy="4554051"/>
          </a:xfrm>
        </p:spPr>
        <p:txBody>
          <a:bodyPr>
            <a:normAutofit fontScale="77500" lnSpcReduction="20000"/>
          </a:bodyPr>
          <a:lstStyle/>
          <a:p>
            <a:r>
              <a:rPr lang="en-GB" sz="4000" dirty="0"/>
              <a:t>What did you make of the articles/chapters?</a:t>
            </a:r>
          </a:p>
          <a:p>
            <a:r>
              <a:rPr lang="en-GB" sz="4000" dirty="0"/>
              <a:t>What can you say about them from an historiographical standpoint?</a:t>
            </a:r>
          </a:p>
          <a:p>
            <a:r>
              <a:rPr lang="en-GB" sz="4000" dirty="0"/>
              <a:t>What types of historiographical debates do they engage in?</a:t>
            </a:r>
          </a:p>
          <a:p>
            <a:r>
              <a:rPr lang="en-GB" sz="4000" dirty="0"/>
              <a:t>What ‘types’ of history might the articles be examples of?</a:t>
            </a:r>
          </a:p>
          <a:p>
            <a:r>
              <a:rPr lang="en-GB" sz="4000" dirty="0"/>
              <a:t>What research methods and approaches may have been used in their composition</a:t>
            </a:r>
            <a:r>
              <a:rPr lang="en-GB" sz="3200" dirty="0"/>
              <a:t>?</a:t>
            </a:r>
          </a:p>
          <a:p>
            <a:pPr marL="36900" indent="0">
              <a:buNone/>
            </a:pPr>
            <a:r>
              <a:rPr lang="en-GB" sz="3200" dirty="0"/>
              <a:t> </a:t>
            </a:r>
          </a:p>
        </p:txBody>
      </p:sp>
    </p:spTree>
    <p:extLst>
      <p:ext uri="{BB962C8B-B14F-4D97-AF65-F5344CB8AC3E}">
        <p14:creationId xmlns:p14="http://schemas.microsoft.com/office/powerpoint/2010/main" val="1675575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FF00"/>
                </a:solidFill>
              </a:rPr>
              <a:t>‘DECONSTRUCTING’ RESEARCH PROJECTS</a:t>
            </a:r>
            <a:endParaRPr lang="en-GB" dirty="0"/>
          </a:p>
        </p:txBody>
      </p:sp>
      <p:sp>
        <p:nvSpPr>
          <p:cNvPr id="3" name="Content Placeholder 2"/>
          <p:cNvSpPr>
            <a:spLocks noGrp="1"/>
          </p:cNvSpPr>
          <p:nvPr>
            <p:ph idx="1"/>
          </p:nvPr>
        </p:nvSpPr>
        <p:spPr>
          <a:xfrm>
            <a:off x="913795" y="1732449"/>
            <a:ext cx="10353762" cy="4344501"/>
          </a:xfrm>
        </p:spPr>
        <p:txBody>
          <a:bodyPr>
            <a:normAutofit fontScale="85000" lnSpcReduction="20000"/>
          </a:bodyPr>
          <a:lstStyle/>
          <a:p>
            <a:r>
              <a:rPr lang="en-GB" sz="2800" dirty="0"/>
              <a:t>What types of primary source which you can identify in the articles/chapters?</a:t>
            </a:r>
          </a:p>
          <a:p>
            <a:endParaRPr lang="en-GB" sz="2800" dirty="0"/>
          </a:p>
          <a:p>
            <a:r>
              <a:rPr lang="en-GB" sz="2800" dirty="0"/>
              <a:t>What archives can you identify as having been used in the composition of the articles/chapters?</a:t>
            </a:r>
          </a:p>
          <a:p>
            <a:endParaRPr lang="en-GB" sz="2800" dirty="0"/>
          </a:p>
          <a:p>
            <a:r>
              <a:rPr lang="en-GB" sz="2800" dirty="0"/>
              <a:t>What online sources can you identify as having been used in the composition of the articles/chapters?</a:t>
            </a:r>
          </a:p>
          <a:p>
            <a:endParaRPr lang="en-GB" sz="2800" dirty="0"/>
          </a:p>
          <a:p>
            <a:r>
              <a:rPr lang="en-GB" sz="2800" dirty="0"/>
              <a:t>Do the authors raise any interpretive issues relating to the types of sources used in the articles/chapters?</a:t>
            </a:r>
          </a:p>
        </p:txBody>
      </p:sp>
    </p:spTree>
    <p:extLst>
      <p:ext uri="{BB962C8B-B14F-4D97-AF65-F5344CB8AC3E}">
        <p14:creationId xmlns:p14="http://schemas.microsoft.com/office/powerpoint/2010/main" val="2653233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FF00"/>
                </a:solidFill>
              </a:rPr>
              <a:t>‘DECONSTRUCTING’ RESEARCH PROJECTS</a:t>
            </a:r>
            <a:endParaRPr lang="en-GB" dirty="0"/>
          </a:p>
        </p:txBody>
      </p:sp>
      <p:sp>
        <p:nvSpPr>
          <p:cNvPr id="3" name="Content Placeholder 2"/>
          <p:cNvSpPr>
            <a:spLocks noGrp="1"/>
          </p:cNvSpPr>
          <p:nvPr>
            <p:ph idx="1"/>
          </p:nvPr>
        </p:nvSpPr>
        <p:spPr>
          <a:xfrm>
            <a:off x="913795" y="1580050"/>
            <a:ext cx="10353762" cy="4058751"/>
          </a:xfrm>
        </p:spPr>
        <p:txBody>
          <a:bodyPr>
            <a:normAutofit lnSpcReduction="10000"/>
          </a:bodyPr>
          <a:lstStyle/>
          <a:p>
            <a:pPr marL="36900" indent="0">
              <a:buNone/>
            </a:pPr>
            <a:endParaRPr lang="en-GB" dirty="0">
              <a:effectLst/>
            </a:endParaRPr>
          </a:p>
          <a:p>
            <a:r>
              <a:rPr lang="en-GB" sz="2800" dirty="0">
                <a:effectLst/>
              </a:rPr>
              <a:t>How do you think the authors actually </a:t>
            </a:r>
            <a:r>
              <a:rPr lang="en-GB" sz="2800" i="1" dirty="0">
                <a:effectLst/>
              </a:rPr>
              <a:t>did</a:t>
            </a:r>
            <a:r>
              <a:rPr lang="en-GB" sz="2800" dirty="0">
                <a:effectLst/>
              </a:rPr>
              <a:t> the research that led to these publications</a:t>
            </a:r>
          </a:p>
          <a:p>
            <a:endParaRPr lang="en-GB" sz="2800" dirty="0"/>
          </a:p>
          <a:p>
            <a:r>
              <a:rPr lang="en-GB" sz="2800" dirty="0">
                <a:effectLst/>
              </a:rPr>
              <a:t>What insights might these articles provide about the research process?</a:t>
            </a:r>
          </a:p>
          <a:p>
            <a:endParaRPr lang="en-GB" sz="2800" dirty="0">
              <a:effectLst/>
            </a:endParaRPr>
          </a:p>
          <a:p>
            <a:r>
              <a:rPr lang="en-GB" sz="2800" dirty="0"/>
              <a:t>Is a research project ever ‘complete’?</a:t>
            </a:r>
          </a:p>
          <a:p>
            <a:endParaRPr lang="en-GB" sz="2800" dirty="0">
              <a:effectLst/>
            </a:endParaRPr>
          </a:p>
          <a:p>
            <a:endParaRPr lang="en-GB" sz="2800" dirty="0"/>
          </a:p>
        </p:txBody>
      </p:sp>
    </p:spTree>
    <p:extLst>
      <p:ext uri="{BB962C8B-B14F-4D97-AF65-F5344CB8AC3E}">
        <p14:creationId xmlns:p14="http://schemas.microsoft.com/office/powerpoint/2010/main" val="3499802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Is a research project ever ‘complete’?</a:t>
            </a:r>
          </a:p>
        </p:txBody>
      </p:sp>
      <p:sp>
        <p:nvSpPr>
          <p:cNvPr id="3" name="Content Placeholder 2"/>
          <p:cNvSpPr>
            <a:spLocks noGrp="1"/>
          </p:cNvSpPr>
          <p:nvPr>
            <p:ph idx="1"/>
          </p:nvPr>
        </p:nvSpPr>
        <p:spPr/>
        <p:txBody>
          <a:bodyPr>
            <a:normAutofit fontScale="92500" lnSpcReduction="20000"/>
          </a:bodyPr>
          <a:lstStyle/>
          <a:p>
            <a:pPr marL="36900" indent="0">
              <a:buNone/>
            </a:pPr>
            <a:r>
              <a:rPr lang="en-GB" sz="2800" dirty="0"/>
              <a:t>“Glimpses of would-be gorillas eventually became commonplace enough for ‘a stuffed gorilla in a naturalist shop’ to be the subject of a painting at a Liverpool fine art exhibition in 1879.</a:t>
            </a:r>
            <a:r>
              <a:rPr lang="en-GB" sz="1400" dirty="0"/>
              <a:t>24</a:t>
            </a:r>
          </a:p>
          <a:p>
            <a:pPr marL="36900" indent="0">
              <a:buNone/>
            </a:pPr>
            <a:endParaRPr lang="en-GB" sz="1400" dirty="0"/>
          </a:p>
          <a:p>
            <a:pPr marL="36900" indent="0">
              <a:buNone/>
            </a:pPr>
            <a:r>
              <a:rPr lang="en-GB" sz="1400" dirty="0"/>
              <a:t>…. 24 </a:t>
            </a:r>
            <a:r>
              <a:rPr lang="en-GB" sz="2800" i="1" dirty="0"/>
              <a:t>Mercury</a:t>
            </a:r>
            <a:r>
              <a:rPr lang="en-GB" sz="2800" dirty="0"/>
              <a:t>, 15 May 1879, p. 8. The painting was by Augustus Edwin </a:t>
            </a:r>
            <a:r>
              <a:rPr lang="en-GB" sz="2800" dirty="0" err="1"/>
              <a:t>Mulready</a:t>
            </a:r>
            <a:r>
              <a:rPr lang="en-GB" sz="2800" dirty="0"/>
              <a:t>. See Nicholas Daly, </a:t>
            </a:r>
            <a:r>
              <a:rPr lang="en-GB" sz="2800" i="1" dirty="0"/>
              <a:t>The Demographic Imagination and the Nineteenth-Century City: Paris, London, New York </a:t>
            </a:r>
            <a:r>
              <a:rPr lang="en-GB" sz="2800" dirty="0"/>
              <a:t>(Cambridge: Cambridge University Press, 2015), pp. 132–146.”</a:t>
            </a:r>
          </a:p>
          <a:p>
            <a:pPr marL="36900" indent="0">
              <a:buNone/>
            </a:pPr>
            <a:endParaRPr lang="en-GB" sz="2800" dirty="0"/>
          </a:p>
          <a:p>
            <a:pPr marL="36900" indent="0" algn="r">
              <a:buNone/>
            </a:pPr>
            <a:r>
              <a:rPr lang="en-GB" sz="2800" dirty="0"/>
              <a:t>(From Scott, ‘“Missing Link,”’ p. 6)</a:t>
            </a:r>
            <a:r>
              <a:rPr lang="en-GB" sz="1400" dirty="0"/>
              <a:t> </a:t>
            </a:r>
            <a:endParaRPr lang="en-GB" sz="2400" dirty="0"/>
          </a:p>
        </p:txBody>
      </p:sp>
    </p:spTree>
    <p:extLst>
      <p:ext uri="{BB962C8B-B14F-4D97-AF65-F5344CB8AC3E}">
        <p14:creationId xmlns:p14="http://schemas.microsoft.com/office/powerpoint/2010/main" val="759909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747260" y="1340337"/>
            <a:ext cx="4113185" cy="2901463"/>
          </a:xfrm>
          <a:prstGeom prst="rect">
            <a:avLst/>
          </a:prstGeom>
        </p:spPr>
      </p:pic>
      <p:pic>
        <p:nvPicPr>
          <p:cNvPr id="5" name="Picture 4"/>
          <p:cNvPicPr>
            <a:picLocks noChangeAspect="1"/>
          </p:cNvPicPr>
          <p:nvPr/>
        </p:nvPicPr>
        <p:blipFill rotWithShape="1">
          <a:blip r:embed="rId4"/>
          <a:srcRect l="35832" t="26302" r="33647" b="18229"/>
          <a:stretch/>
        </p:blipFill>
        <p:spPr>
          <a:xfrm>
            <a:off x="6261100" y="609600"/>
            <a:ext cx="3721100" cy="5410200"/>
          </a:xfrm>
          <a:prstGeom prst="rect">
            <a:avLst/>
          </a:prstGeom>
        </p:spPr>
      </p:pic>
    </p:spTree>
    <p:extLst>
      <p:ext uri="{BB962C8B-B14F-4D97-AF65-F5344CB8AC3E}">
        <p14:creationId xmlns:p14="http://schemas.microsoft.com/office/powerpoint/2010/main" val="2374506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067248" y="138057"/>
            <a:ext cx="3673152" cy="6533315"/>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0676" y="138057"/>
            <a:ext cx="3614976" cy="6444526"/>
          </a:xfrm>
          <a:prstGeom prst="rect">
            <a:avLst/>
          </a:prstGeom>
        </p:spPr>
      </p:pic>
    </p:spTree>
    <p:extLst>
      <p:ext uri="{BB962C8B-B14F-4D97-AF65-F5344CB8AC3E}">
        <p14:creationId xmlns:p14="http://schemas.microsoft.com/office/powerpoint/2010/main" val="2530756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2395" y="2905674"/>
            <a:ext cx="10353762" cy="970450"/>
          </a:xfrm>
        </p:spPr>
        <p:txBody>
          <a:bodyPr>
            <a:noAutofit/>
          </a:bodyPr>
          <a:lstStyle/>
          <a:p>
            <a:r>
              <a:rPr lang="en-GB" sz="4800" dirty="0"/>
              <a:t>PART TWO: </a:t>
            </a:r>
            <a:br>
              <a:rPr lang="en-GB" sz="4800" dirty="0"/>
            </a:br>
            <a:r>
              <a:rPr lang="en-GB" sz="4800" dirty="0"/>
              <a:t>ARCHIVES RECAP</a:t>
            </a:r>
            <a:br>
              <a:rPr lang="en-GB" sz="4800" dirty="0"/>
            </a:br>
            <a:endParaRPr lang="en-GB" sz="4800" dirty="0"/>
          </a:p>
        </p:txBody>
      </p:sp>
      <p:sp>
        <p:nvSpPr>
          <p:cNvPr id="3" name="Content Placeholder 2"/>
          <p:cNvSpPr>
            <a:spLocks noGrp="1"/>
          </p:cNvSpPr>
          <p:nvPr>
            <p:ph idx="1"/>
          </p:nvPr>
        </p:nvSpPr>
        <p:spPr>
          <a:xfrm>
            <a:off x="1142395" y="1846749"/>
            <a:ext cx="10353762" cy="4058751"/>
          </a:xfrm>
        </p:spPr>
        <p:txBody>
          <a:bodyPr/>
          <a:lstStyle/>
          <a:p>
            <a:endParaRPr lang="en-GB" dirty="0"/>
          </a:p>
        </p:txBody>
      </p:sp>
    </p:spTree>
    <p:extLst>
      <p:ext uri="{BB962C8B-B14F-4D97-AF65-F5344CB8AC3E}">
        <p14:creationId xmlns:p14="http://schemas.microsoft.com/office/powerpoint/2010/main" val="3872337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DEFINING ‘THE’ ARCHIVE</a:t>
            </a:r>
          </a:p>
        </p:txBody>
      </p:sp>
      <p:sp>
        <p:nvSpPr>
          <p:cNvPr id="3" name="Content Placeholder 2"/>
          <p:cNvSpPr>
            <a:spLocks noGrp="1"/>
          </p:cNvSpPr>
          <p:nvPr>
            <p:ph idx="1"/>
          </p:nvPr>
        </p:nvSpPr>
        <p:spPr/>
        <p:txBody>
          <a:bodyPr>
            <a:normAutofit/>
          </a:bodyPr>
          <a:lstStyle/>
          <a:p>
            <a:r>
              <a:rPr lang="en-GB" sz="4800" dirty="0"/>
              <a:t>What is an archive (anyway)?</a:t>
            </a:r>
          </a:p>
          <a:p>
            <a:endParaRPr lang="en-GB" sz="4800" dirty="0"/>
          </a:p>
        </p:txBody>
      </p:sp>
    </p:spTree>
    <p:extLst>
      <p:ext uri="{BB962C8B-B14F-4D97-AF65-F5344CB8AC3E}">
        <p14:creationId xmlns:p14="http://schemas.microsoft.com/office/powerpoint/2010/main" val="4022965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7900" y="643467"/>
            <a:ext cx="3946393" cy="1956298"/>
          </a:xfrm>
        </p:spPr>
        <p:txBody>
          <a:bodyPr>
            <a:normAutofit/>
          </a:bodyPr>
          <a:lstStyle/>
          <a:p>
            <a:pPr algn="l"/>
            <a:r>
              <a:rPr lang="en-GB" sz="3600"/>
              <a:t>DEFINING ‘THE’ ARCHIVE</a:t>
            </a:r>
          </a:p>
        </p:txBody>
      </p:sp>
      <p:sp>
        <p:nvSpPr>
          <p:cNvPr id="3" name="Content Placeholder 2"/>
          <p:cNvSpPr>
            <a:spLocks noGrp="1"/>
          </p:cNvSpPr>
          <p:nvPr>
            <p:ph idx="1"/>
          </p:nvPr>
        </p:nvSpPr>
        <p:spPr>
          <a:xfrm>
            <a:off x="5053540" y="887122"/>
            <a:ext cx="6430560" cy="2785533"/>
          </a:xfrm>
        </p:spPr>
        <p:txBody>
          <a:bodyPr anchor="ctr">
            <a:normAutofit/>
          </a:bodyPr>
          <a:lstStyle/>
          <a:p>
            <a:pPr marL="36900" indent="0">
              <a:lnSpc>
                <a:spcPct val="90000"/>
              </a:lnSpc>
              <a:buNone/>
            </a:pPr>
            <a:r>
              <a:rPr lang="en-GB" sz="2800" dirty="0"/>
              <a:t>Archive, n.</a:t>
            </a:r>
          </a:p>
          <a:p>
            <a:pPr marL="36900" indent="0">
              <a:lnSpc>
                <a:spcPct val="90000"/>
              </a:lnSpc>
              <a:buNone/>
            </a:pPr>
            <a:r>
              <a:rPr lang="en-GB" sz="2800" dirty="0"/>
              <a:t> 1. A place in which public records or other important historic documents are kept. </a:t>
            </a:r>
          </a:p>
          <a:p>
            <a:pPr marL="36900" indent="0">
              <a:lnSpc>
                <a:spcPct val="90000"/>
              </a:lnSpc>
              <a:buNone/>
            </a:pPr>
            <a:r>
              <a:rPr lang="en-GB" sz="2800" dirty="0"/>
              <a:t>2. A historical record or document so preserved. </a:t>
            </a:r>
          </a:p>
        </p:txBody>
      </p:sp>
      <p:pic>
        <p:nvPicPr>
          <p:cNvPr id="4" name="Picture 3">
            <a:extLst>
              <a:ext uri="{FF2B5EF4-FFF2-40B4-BE49-F238E27FC236}">
                <a16:creationId xmlns:a16="http://schemas.microsoft.com/office/drawing/2014/main" id="{5F4D65F6-8CDD-4AC5-B1F0-3E836136400F}"/>
              </a:ext>
            </a:extLst>
          </p:cNvPr>
          <p:cNvPicPr>
            <a:picLocks noChangeAspect="1"/>
          </p:cNvPicPr>
          <p:nvPr/>
        </p:nvPicPr>
        <p:blipFill>
          <a:blip r:embed="rId4"/>
          <a:stretch>
            <a:fillRect/>
          </a:stretch>
        </p:blipFill>
        <p:spPr>
          <a:xfrm>
            <a:off x="2194560" y="4011227"/>
            <a:ext cx="7889966" cy="1854142"/>
          </a:xfrm>
          <a:prstGeom prst="rect">
            <a:avLst/>
          </a:prstGeom>
        </p:spPr>
      </p:pic>
    </p:spTree>
    <p:extLst>
      <p:ext uri="{BB962C8B-B14F-4D97-AF65-F5344CB8AC3E}">
        <p14:creationId xmlns:p14="http://schemas.microsoft.com/office/powerpoint/2010/main" val="1223922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DEFINING ‘THE’ ARCHIVE</a:t>
            </a:r>
          </a:p>
        </p:txBody>
      </p:sp>
      <p:sp>
        <p:nvSpPr>
          <p:cNvPr id="3" name="Content Placeholder 2"/>
          <p:cNvSpPr>
            <a:spLocks noGrp="1"/>
          </p:cNvSpPr>
          <p:nvPr>
            <p:ph idx="1"/>
          </p:nvPr>
        </p:nvSpPr>
        <p:spPr/>
        <p:txBody>
          <a:bodyPr>
            <a:normAutofit/>
          </a:bodyPr>
          <a:lstStyle/>
          <a:p>
            <a:r>
              <a:rPr lang="en-GB" sz="4800" dirty="0"/>
              <a:t>How many of you have been to a physical archive before? What types of places are archives? </a:t>
            </a:r>
          </a:p>
        </p:txBody>
      </p:sp>
    </p:spTree>
    <p:extLst>
      <p:ext uri="{BB962C8B-B14F-4D97-AF65-F5344CB8AC3E}">
        <p14:creationId xmlns:p14="http://schemas.microsoft.com/office/powerpoint/2010/main" val="758794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DEFINING ‘THE’ ARCHIVE</a:t>
            </a:r>
          </a:p>
        </p:txBody>
      </p:sp>
      <p:sp>
        <p:nvSpPr>
          <p:cNvPr id="3" name="Content Placeholder 2"/>
          <p:cNvSpPr>
            <a:spLocks noGrp="1"/>
          </p:cNvSpPr>
          <p:nvPr>
            <p:ph idx="1"/>
          </p:nvPr>
        </p:nvSpPr>
        <p:spPr/>
        <p:txBody>
          <a:bodyPr>
            <a:normAutofit/>
          </a:bodyPr>
          <a:lstStyle/>
          <a:p>
            <a:r>
              <a:rPr lang="en-GB" sz="4000" dirty="0"/>
              <a:t>What are some of the key distinctions between how professional archivists ‘officially’ use the term ‘archive’ and some of the ways in which the phrase is used in everyday parlance?</a:t>
            </a:r>
          </a:p>
        </p:txBody>
      </p:sp>
    </p:spTree>
    <p:extLst>
      <p:ext uri="{BB962C8B-B14F-4D97-AF65-F5344CB8AC3E}">
        <p14:creationId xmlns:p14="http://schemas.microsoft.com/office/powerpoint/2010/main" val="3323395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THE ARCHIVAL PROFESSION</a:t>
            </a:r>
          </a:p>
        </p:txBody>
      </p:sp>
      <p:sp>
        <p:nvSpPr>
          <p:cNvPr id="3" name="Content Placeholder 2"/>
          <p:cNvSpPr>
            <a:spLocks noGrp="1"/>
          </p:cNvSpPr>
          <p:nvPr>
            <p:ph idx="1"/>
          </p:nvPr>
        </p:nvSpPr>
        <p:spPr/>
        <p:txBody>
          <a:bodyPr/>
          <a:lstStyle/>
          <a:p>
            <a:pPr marL="36900" indent="0">
              <a:buNone/>
            </a:pPr>
            <a:r>
              <a:rPr lang="en-GB" sz="4000" dirty="0"/>
              <a:t>What distinguishes the following:</a:t>
            </a:r>
          </a:p>
          <a:p>
            <a:r>
              <a:rPr lang="en-GB" sz="4000" dirty="0"/>
              <a:t>Public Records</a:t>
            </a:r>
          </a:p>
          <a:p>
            <a:r>
              <a:rPr lang="en-GB" sz="4000" dirty="0"/>
              <a:t>Official Records</a:t>
            </a:r>
          </a:p>
          <a:p>
            <a:r>
              <a:rPr lang="en-GB" sz="4000" dirty="0"/>
              <a:t>Ecclesiastical Records</a:t>
            </a:r>
          </a:p>
          <a:p>
            <a:r>
              <a:rPr lang="en-GB" sz="4000" dirty="0"/>
              <a:t>Deposited Records?</a:t>
            </a:r>
          </a:p>
          <a:p>
            <a:endParaRPr lang="en-GB" dirty="0"/>
          </a:p>
          <a:p>
            <a:endParaRPr lang="en-GB" dirty="0"/>
          </a:p>
        </p:txBody>
      </p:sp>
    </p:spTree>
    <p:extLst>
      <p:ext uri="{BB962C8B-B14F-4D97-AF65-F5344CB8AC3E}">
        <p14:creationId xmlns:p14="http://schemas.microsoft.com/office/powerpoint/2010/main" val="131148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THE ARCHIVAL PROFESSION</a:t>
            </a:r>
            <a:endParaRPr lang="en-GB" dirty="0"/>
          </a:p>
        </p:txBody>
      </p:sp>
      <p:sp>
        <p:nvSpPr>
          <p:cNvPr id="3" name="Content Placeholder 2"/>
          <p:cNvSpPr>
            <a:spLocks noGrp="1"/>
          </p:cNvSpPr>
          <p:nvPr>
            <p:ph idx="1"/>
          </p:nvPr>
        </p:nvSpPr>
        <p:spPr>
          <a:xfrm>
            <a:off x="913795" y="2027417"/>
            <a:ext cx="10353762" cy="4058751"/>
          </a:xfrm>
        </p:spPr>
        <p:txBody>
          <a:bodyPr/>
          <a:lstStyle/>
          <a:p>
            <a:r>
              <a:rPr lang="en-GB" sz="4400" dirty="0"/>
              <a:t>Who decides what public records get kept and why?</a:t>
            </a:r>
            <a:endParaRPr lang="en-GB" sz="1800" dirty="0"/>
          </a:p>
          <a:p>
            <a:endParaRPr lang="en-GB" dirty="0"/>
          </a:p>
          <a:p>
            <a:r>
              <a:rPr lang="en-GB" sz="4000" dirty="0"/>
              <a:t>What closure periods or embargoes exist in relation to public records?</a:t>
            </a:r>
          </a:p>
        </p:txBody>
      </p:sp>
    </p:spTree>
    <p:extLst>
      <p:ext uri="{BB962C8B-B14F-4D97-AF65-F5344CB8AC3E}">
        <p14:creationId xmlns:p14="http://schemas.microsoft.com/office/powerpoint/2010/main" val="1365144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6000" dirty="0">
                <a:solidFill>
                  <a:srgbClr val="FFC000"/>
                </a:solidFill>
              </a:rPr>
              <a:t>CLOSURE PERIODS</a:t>
            </a:r>
            <a:br>
              <a:rPr lang="en-GB" i="1" dirty="0">
                <a:solidFill>
                  <a:srgbClr val="FFC000"/>
                </a:solidFill>
              </a:rPr>
            </a:br>
            <a:endParaRPr lang="en-GB" dirty="0"/>
          </a:p>
        </p:txBody>
      </p:sp>
      <p:sp>
        <p:nvSpPr>
          <p:cNvPr id="3" name="Content Placeholder 2"/>
          <p:cNvSpPr>
            <a:spLocks noGrp="1"/>
          </p:cNvSpPr>
          <p:nvPr>
            <p:ph idx="1"/>
          </p:nvPr>
        </p:nvSpPr>
        <p:spPr/>
        <p:txBody>
          <a:bodyPr/>
          <a:lstStyle/>
          <a:p>
            <a:endParaRPr lang="en-GB" dirty="0"/>
          </a:p>
          <a:p>
            <a:r>
              <a:rPr lang="en-GB" sz="2800" dirty="0"/>
              <a:t>30 years for public and official records</a:t>
            </a:r>
          </a:p>
          <a:p>
            <a:r>
              <a:rPr lang="en-GB" sz="2800" dirty="0"/>
              <a:t>50 years for ‘personally sensitive records’ </a:t>
            </a:r>
          </a:p>
          <a:p>
            <a:r>
              <a:rPr lang="en-GB" sz="2800" dirty="0"/>
              <a:t>75 years for ‘personally sensitive information about persons under 21’</a:t>
            </a:r>
          </a:p>
          <a:p>
            <a:r>
              <a:rPr lang="en-GB" sz="2800" dirty="0"/>
              <a:t>100 years for ‘confidential information’ e.g. the census returns</a:t>
            </a:r>
          </a:p>
        </p:txBody>
      </p:sp>
    </p:spTree>
    <p:extLst>
      <p:ext uri="{BB962C8B-B14F-4D97-AF65-F5344CB8AC3E}">
        <p14:creationId xmlns:p14="http://schemas.microsoft.com/office/powerpoint/2010/main" val="3687807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0" y="1"/>
            <a:ext cx="9144001" cy="1835027"/>
          </a:xfrm>
          <a:prstGeom prst="rect">
            <a:avLst/>
          </a:prstGeom>
        </p:spPr>
        <p:txBody>
          <a:bodyPr wrap="square" lIns="360000" tIns="360000" rIns="360000" bIns="360000">
            <a:spAutoFit/>
          </a:bodyPr>
          <a:lstStyle/>
          <a:p>
            <a:pPr algn="ctr"/>
            <a:endParaRPr lang="en-GB" dirty="0">
              <a:solidFill>
                <a:prstClr val="black"/>
              </a:solidFill>
            </a:endParaRPr>
          </a:p>
          <a:p>
            <a:pPr algn="ctr"/>
            <a:endParaRPr lang="en-GB" dirty="0">
              <a:solidFill>
                <a:prstClr val="black"/>
              </a:solidFill>
            </a:endParaRPr>
          </a:p>
          <a:p>
            <a:endParaRPr lang="en-GB" b="1" u="sng" dirty="0">
              <a:solidFill>
                <a:prstClr val="black"/>
              </a:solidFill>
            </a:endParaRPr>
          </a:p>
          <a:p>
            <a:endParaRPr lang="en-GB" b="1" u="sng" dirty="0">
              <a:solidFill>
                <a:prstClr val="black"/>
              </a:solidFill>
            </a:endParaRP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19249" t="4655" r="2918" b="2830"/>
          <a:stretch/>
        </p:blipFill>
        <p:spPr>
          <a:xfrm>
            <a:off x="189549" y="1675215"/>
            <a:ext cx="2973500" cy="4495119"/>
          </a:xfrm>
          <a:prstGeom prst="rect">
            <a:avLst/>
          </a:prstGeom>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1854" y="1628700"/>
            <a:ext cx="4755727" cy="5229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46920" y="3260725"/>
            <a:ext cx="3286125" cy="359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35972" y="5102225"/>
            <a:ext cx="3663950" cy="1755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3075128" y="2181311"/>
            <a:ext cx="2224076" cy="1157918"/>
          </a:xfrm>
          <a:prstGeom prst="rect">
            <a:avLst/>
          </a:prstGeom>
        </p:spPr>
        <p:txBody>
          <a:bodyPr wrap="square" lIns="360000" tIns="360000" rIns="360000" bIns="360000">
            <a:spAutoFit/>
          </a:bodyPr>
          <a:lstStyle/>
          <a:p>
            <a:r>
              <a:rPr lang="en-GB" sz="1400" dirty="0">
                <a:solidFill>
                  <a:srgbClr val="FFFF00"/>
                </a:solidFill>
              </a:rPr>
              <a:t>Media coverage, December 30 2011</a:t>
            </a:r>
          </a:p>
        </p:txBody>
      </p:sp>
      <p:sp>
        <p:nvSpPr>
          <p:cNvPr id="3" name="Title 2"/>
          <p:cNvSpPr>
            <a:spLocks noGrp="1"/>
          </p:cNvSpPr>
          <p:nvPr>
            <p:ph type="title"/>
          </p:nvPr>
        </p:nvSpPr>
        <p:spPr>
          <a:xfrm>
            <a:off x="919119" y="203003"/>
            <a:ext cx="10353762" cy="970450"/>
          </a:xfrm>
        </p:spPr>
        <p:txBody>
          <a:bodyPr/>
          <a:lstStyle/>
          <a:p>
            <a:r>
              <a:rPr lang="en-GB" dirty="0">
                <a:solidFill>
                  <a:srgbClr val="FFFF00"/>
                </a:solidFill>
              </a:rPr>
              <a:t>PUBLIC RECORDS RELEASES</a:t>
            </a:r>
            <a:endParaRPr lang="en-US" dirty="0">
              <a:solidFill>
                <a:srgbClr val="FFFF00"/>
              </a:solidFill>
            </a:endParaRPr>
          </a:p>
        </p:txBody>
      </p:sp>
    </p:spTree>
    <p:extLst>
      <p:ext uri="{BB962C8B-B14F-4D97-AF65-F5344CB8AC3E}">
        <p14:creationId xmlns:p14="http://schemas.microsoft.com/office/powerpoint/2010/main" val="3407241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913795" y="1732449"/>
            <a:ext cx="4496405" cy="4376251"/>
          </a:xfrm>
        </p:spPr>
        <p:txBody>
          <a:bodyPr/>
          <a:lstStyle/>
          <a:p>
            <a:r>
              <a:rPr lang="en-GB" dirty="0"/>
              <a:t>PREM19/578</a:t>
            </a:r>
          </a:p>
          <a:p>
            <a:pPr marL="36900" indent="0">
              <a:buNone/>
            </a:pPr>
            <a:r>
              <a:rPr lang="en-GB" dirty="0">
                <a:hlinkClick r:id="rId3"/>
              </a:rPr>
              <a:t>https://discovery.nationalarchives.gov.uk/details/r/C11918866</a:t>
            </a:r>
            <a:endParaRPr lang="en-GB" dirty="0"/>
          </a:p>
          <a:p>
            <a:pPr marL="36900" indent="0">
              <a:buNone/>
            </a:pPr>
            <a:endParaRPr lang="en-GB" dirty="0"/>
          </a:p>
          <a:p>
            <a:pPr marL="36900" indent="0">
              <a:buNone/>
            </a:pPr>
            <a:r>
              <a:rPr lang="en-GB" dirty="0"/>
              <a:t>See also:</a:t>
            </a:r>
          </a:p>
          <a:p>
            <a:pPr marL="36900" indent="0">
              <a:buNone/>
            </a:pPr>
            <a:r>
              <a:rPr lang="en-GB" dirty="0"/>
              <a:t>Margaret Thatcher Foundation</a:t>
            </a:r>
          </a:p>
          <a:p>
            <a:pPr marL="36900" indent="0">
              <a:buNone/>
            </a:pPr>
            <a:r>
              <a:rPr lang="en-GB" dirty="0">
                <a:hlinkClick r:id="rId4"/>
              </a:rPr>
              <a:t>https://www.margaretthatcher.org/</a:t>
            </a:r>
            <a:endParaRPr lang="en-GB" dirty="0"/>
          </a:p>
          <a:p>
            <a:pPr marL="36900" indent="0">
              <a:buNone/>
            </a:pPr>
            <a:endParaRPr lang="en-GB" dirty="0"/>
          </a:p>
        </p:txBody>
      </p:sp>
      <p:pic>
        <p:nvPicPr>
          <p:cNvPr id="4" name="Picture 3"/>
          <p:cNvPicPr>
            <a:picLocks noChangeAspect="1"/>
          </p:cNvPicPr>
          <p:nvPr/>
        </p:nvPicPr>
        <p:blipFill>
          <a:blip r:embed="rId5"/>
          <a:stretch>
            <a:fillRect/>
          </a:stretch>
        </p:blipFill>
        <p:spPr>
          <a:xfrm>
            <a:off x="6216132" y="34885"/>
            <a:ext cx="5051425" cy="6823115"/>
          </a:xfrm>
          <a:prstGeom prst="rect">
            <a:avLst/>
          </a:prstGeom>
        </p:spPr>
      </p:pic>
    </p:spTree>
    <p:extLst>
      <p:ext uri="{BB962C8B-B14F-4D97-AF65-F5344CB8AC3E}">
        <p14:creationId xmlns:p14="http://schemas.microsoft.com/office/powerpoint/2010/main" val="2948226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rgbClr val="FFFF00"/>
                </a:solidFill>
              </a:rPr>
              <a:t>PART THREE: </a:t>
            </a:r>
            <a:br>
              <a:rPr lang="en-GB" dirty="0">
                <a:solidFill>
                  <a:srgbClr val="FFFF00"/>
                </a:solidFill>
              </a:rPr>
            </a:br>
            <a:r>
              <a:rPr lang="en-GB" dirty="0">
                <a:solidFill>
                  <a:srgbClr val="FFFF00"/>
                </a:solidFill>
              </a:rPr>
              <a:t>BEYOND THE (PHYSICAL) ARCHIVE</a:t>
            </a:r>
          </a:p>
        </p:txBody>
      </p:sp>
      <p:pic>
        <p:nvPicPr>
          <p:cNvPr id="4" name="Content Placeholder 3"/>
          <p:cNvPicPr>
            <a:picLocks noGrp="1" noChangeAspect="1"/>
          </p:cNvPicPr>
          <p:nvPr>
            <p:ph idx="1"/>
          </p:nvPr>
        </p:nvPicPr>
        <p:blipFill>
          <a:blip r:embed="rId3"/>
          <a:stretch>
            <a:fillRect/>
          </a:stretch>
        </p:blipFill>
        <p:spPr>
          <a:xfrm>
            <a:off x="5900176" y="1942306"/>
            <a:ext cx="2870747" cy="4059237"/>
          </a:xfrm>
          <a:prstGeom prst="rect">
            <a:avLst/>
          </a:prstGeom>
        </p:spPr>
      </p:pic>
      <p:sp>
        <p:nvSpPr>
          <p:cNvPr id="5" name="Title 1"/>
          <p:cNvSpPr txBox="1">
            <a:spLocks/>
          </p:cNvSpPr>
          <p:nvPr/>
        </p:nvSpPr>
        <p:spPr>
          <a:xfrm>
            <a:off x="913795" y="2914649"/>
            <a:ext cx="4744055" cy="2114550"/>
          </a:xfrm>
          <a:prstGeom prst="rect">
            <a:avLst/>
          </a:prstGeom>
          <a:effectLst>
            <a:outerShdw blurRad="25400" dir="17880000">
              <a:srgbClr val="000000">
                <a:alpha val="46000"/>
              </a:srgbClr>
            </a:outerShdw>
          </a:effectLst>
        </p:spPr>
        <p:txBody>
          <a:bodyPr vert="horz" lIns="91440" tIns="45720" rIns="91440" bIns="45720" rtlCol="0" anchor="ctr">
            <a:normAutofit fontScale="975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rgbClr val="FFFF00"/>
                </a:solidFill>
              </a:rPr>
              <a:t>How to do archival research in </a:t>
            </a:r>
            <a:r>
              <a:rPr lang="en-GB" dirty="0" err="1">
                <a:solidFill>
                  <a:srgbClr val="FFFF00"/>
                </a:solidFill>
              </a:rPr>
              <a:t>Covid</a:t>
            </a:r>
            <a:r>
              <a:rPr lang="en-GB" dirty="0">
                <a:solidFill>
                  <a:srgbClr val="FFFF00"/>
                </a:solidFill>
              </a:rPr>
              <a:t> times?</a:t>
            </a:r>
          </a:p>
        </p:txBody>
      </p:sp>
    </p:spTree>
    <p:extLst>
      <p:ext uri="{BB962C8B-B14F-4D97-AF65-F5344CB8AC3E}">
        <p14:creationId xmlns:p14="http://schemas.microsoft.com/office/powerpoint/2010/main" val="6290117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5282682" y="812800"/>
            <a:ext cx="5768975" cy="3988834"/>
          </a:xfrm>
          <a:prstGeom prst="rect">
            <a:avLst/>
          </a:prstGeom>
        </p:spPr>
      </p:pic>
      <p:pic>
        <p:nvPicPr>
          <p:cNvPr id="5" name="Picture 4"/>
          <p:cNvPicPr>
            <a:picLocks noChangeAspect="1"/>
          </p:cNvPicPr>
          <p:nvPr/>
        </p:nvPicPr>
        <p:blipFill>
          <a:blip r:embed="rId4"/>
          <a:stretch>
            <a:fillRect/>
          </a:stretch>
        </p:blipFill>
        <p:spPr>
          <a:xfrm>
            <a:off x="1028732" y="812800"/>
            <a:ext cx="3657050" cy="5467350"/>
          </a:xfrm>
          <a:prstGeom prst="rect">
            <a:avLst/>
          </a:prstGeom>
        </p:spPr>
      </p:pic>
    </p:spTree>
    <p:extLst>
      <p:ext uri="{BB962C8B-B14F-4D97-AF65-F5344CB8AC3E}">
        <p14:creationId xmlns:p14="http://schemas.microsoft.com/office/powerpoint/2010/main" val="34094060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342900"/>
            <a:ext cx="10353762" cy="970450"/>
          </a:xfrm>
        </p:spPr>
        <p:txBody>
          <a:bodyPr>
            <a:normAutofit fontScale="90000"/>
          </a:bodyPr>
          <a:lstStyle/>
          <a:p>
            <a:r>
              <a:rPr lang="en-GB" dirty="0">
                <a:solidFill>
                  <a:srgbClr val="FFFF00"/>
                </a:solidFill>
              </a:rPr>
              <a:t>Beyond the Physical Archive: </a:t>
            </a:r>
            <a:br>
              <a:rPr lang="en-GB" dirty="0">
                <a:solidFill>
                  <a:srgbClr val="FFFF00"/>
                </a:solidFill>
              </a:rPr>
            </a:br>
            <a:r>
              <a:rPr lang="en-GB" dirty="0">
                <a:solidFill>
                  <a:srgbClr val="FFFF00"/>
                </a:solidFill>
              </a:rPr>
              <a:t>Newspaper Collections</a:t>
            </a:r>
          </a:p>
        </p:txBody>
      </p:sp>
      <p:sp>
        <p:nvSpPr>
          <p:cNvPr id="3" name="Content Placeholder 2"/>
          <p:cNvSpPr>
            <a:spLocks noGrp="1"/>
          </p:cNvSpPr>
          <p:nvPr>
            <p:ph idx="1"/>
          </p:nvPr>
        </p:nvSpPr>
        <p:spPr>
          <a:xfrm>
            <a:off x="913795" y="1790700"/>
            <a:ext cx="10353762" cy="4318000"/>
          </a:xfrm>
        </p:spPr>
        <p:txBody>
          <a:bodyPr>
            <a:normAutofit fontScale="92500" lnSpcReduction="20000"/>
          </a:bodyPr>
          <a:lstStyle/>
          <a:p>
            <a:pPr marL="36900" indent="0">
              <a:buNone/>
            </a:pPr>
            <a:r>
              <a:rPr lang="en-GB" dirty="0"/>
              <a:t>MOST COMPREHENSIVE (AND USEFUL FOR 20</a:t>
            </a:r>
            <a:r>
              <a:rPr lang="en-GB" baseline="30000" dirty="0"/>
              <a:t>th</a:t>
            </a:r>
            <a:r>
              <a:rPr lang="en-GB" dirty="0"/>
              <a:t>-CENTURY RESEARCH)</a:t>
            </a:r>
          </a:p>
          <a:p>
            <a:r>
              <a:rPr lang="en-GB" dirty="0">
                <a:hlinkClick r:id="rId3"/>
              </a:rPr>
              <a:t>https://www.britishnewspaperarchive.co.uk/</a:t>
            </a:r>
            <a:r>
              <a:rPr lang="en-GB" dirty="0"/>
              <a:t> (personal subscription required)</a:t>
            </a:r>
          </a:p>
          <a:p>
            <a:endParaRPr lang="en-GB" dirty="0"/>
          </a:p>
          <a:p>
            <a:pPr marL="36900" indent="0">
              <a:buNone/>
            </a:pPr>
            <a:r>
              <a:rPr lang="en-GB" dirty="0"/>
              <a:t>USEFUL FOR 19</a:t>
            </a:r>
            <a:r>
              <a:rPr lang="en-GB" baseline="30000" dirty="0"/>
              <a:t>th</a:t>
            </a:r>
            <a:r>
              <a:rPr lang="en-GB" dirty="0"/>
              <a:t>-CENTURY RESEARCH</a:t>
            </a:r>
          </a:p>
          <a:p>
            <a:r>
              <a:rPr lang="en-GB" dirty="0">
                <a:hlinkClick r:id="rId4"/>
              </a:rPr>
              <a:t>British Library Newspapers </a:t>
            </a:r>
            <a:r>
              <a:rPr lang="en-GB" dirty="0"/>
              <a:t>via UWTSD</a:t>
            </a:r>
          </a:p>
          <a:p>
            <a:r>
              <a:rPr lang="en-GB" dirty="0"/>
              <a:t>Welsh Newspapers online via National Library of Wales – </a:t>
            </a:r>
            <a:r>
              <a:rPr lang="en-GB" dirty="0">
                <a:hlinkClick r:id="rId5"/>
              </a:rPr>
              <a:t>become a member (online-only option available)</a:t>
            </a:r>
            <a:endParaRPr lang="en-GB" dirty="0"/>
          </a:p>
          <a:p>
            <a:endParaRPr lang="en-GB" dirty="0"/>
          </a:p>
          <a:p>
            <a:pPr marL="36900" indent="0">
              <a:buNone/>
            </a:pPr>
            <a:r>
              <a:rPr lang="en-GB" dirty="0"/>
              <a:t>USEFUL FOR 21</a:t>
            </a:r>
            <a:r>
              <a:rPr lang="en-GB" baseline="30000" dirty="0"/>
              <a:t>st</a:t>
            </a:r>
            <a:r>
              <a:rPr lang="en-GB" dirty="0"/>
              <a:t>-CENTURY RESEARCH</a:t>
            </a:r>
          </a:p>
          <a:p>
            <a:r>
              <a:rPr lang="en-GB" dirty="0" err="1">
                <a:hlinkClick r:id="rId6"/>
              </a:rPr>
              <a:t>Newsbank</a:t>
            </a:r>
            <a:r>
              <a:rPr lang="en-GB" dirty="0">
                <a:hlinkClick r:id="rId6"/>
              </a:rPr>
              <a:t> </a:t>
            </a:r>
            <a:r>
              <a:rPr lang="en-GB" dirty="0"/>
              <a:t>via UWTSD</a:t>
            </a:r>
          </a:p>
          <a:p>
            <a:pPr marL="36900" indent="0">
              <a:buNone/>
            </a:pPr>
            <a:endParaRPr lang="en-GB" dirty="0"/>
          </a:p>
          <a:p>
            <a:pPr marL="36900" indent="0" algn="r">
              <a:buNone/>
            </a:pPr>
            <a:r>
              <a:rPr lang="en-GB" dirty="0"/>
              <a:t>Also: </a:t>
            </a:r>
            <a:r>
              <a:rPr lang="en-GB" i="1" dirty="0"/>
              <a:t>New York Times </a:t>
            </a:r>
            <a:r>
              <a:rPr lang="en-GB" dirty="0"/>
              <a:t>has an excellent user-friendly archive available to subscribers</a:t>
            </a:r>
          </a:p>
          <a:p>
            <a:pPr marL="3690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1376331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9495" y="200575"/>
            <a:ext cx="10353762" cy="970450"/>
          </a:xfrm>
        </p:spPr>
        <p:txBody>
          <a:bodyPr>
            <a:normAutofit fontScale="90000"/>
          </a:bodyPr>
          <a:lstStyle/>
          <a:p>
            <a:r>
              <a:rPr lang="en-GB" dirty="0"/>
              <a:t>National Library of Wales – Digital Collections</a:t>
            </a:r>
          </a:p>
        </p:txBody>
      </p:sp>
      <p:sp>
        <p:nvSpPr>
          <p:cNvPr id="3" name="Content Placeholder 2"/>
          <p:cNvSpPr>
            <a:spLocks noGrp="1"/>
          </p:cNvSpPr>
          <p:nvPr>
            <p:ph idx="1"/>
          </p:nvPr>
        </p:nvSpPr>
        <p:spPr/>
        <p:txBody>
          <a:bodyPr>
            <a:normAutofit/>
          </a:bodyPr>
          <a:lstStyle/>
          <a:p>
            <a:pPr marL="36900" indent="0">
              <a:buNone/>
            </a:pPr>
            <a:endParaRPr lang="en-GB" dirty="0"/>
          </a:p>
          <a:p>
            <a:endParaRPr lang="en-GB" dirty="0"/>
          </a:p>
          <a:p>
            <a:endParaRPr lang="en-GB" dirty="0"/>
          </a:p>
        </p:txBody>
      </p:sp>
      <p:pic>
        <p:nvPicPr>
          <p:cNvPr id="4" name="Picture 3"/>
          <p:cNvPicPr>
            <a:picLocks noChangeAspect="1"/>
          </p:cNvPicPr>
          <p:nvPr/>
        </p:nvPicPr>
        <p:blipFill rotWithShape="1">
          <a:blip r:embed="rId3"/>
          <a:srcRect l="27084" t="22787" r="4167" b="36849"/>
          <a:stretch/>
        </p:blipFill>
        <p:spPr>
          <a:xfrm>
            <a:off x="1899676" y="1414949"/>
            <a:ext cx="8382000" cy="3937000"/>
          </a:xfrm>
          <a:prstGeom prst="rect">
            <a:avLst/>
          </a:prstGeom>
        </p:spPr>
      </p:pic>
      <p:sp>
        <p:nvSpPr>
          <p:cNvPr id="5" name="Rectangle 4"/>
          <p:cNvSpPr/>
          <p:nvPr/>
        </p:nvSpPr>
        <p:spPr>
          <a:xfrm>
            <a:off x="1696476" y="5728707"/>
            <a:ext cx="8788400" cy="646331"/>
          </a:xfrm>
          <a:prstGeom prst="rect">
            <a:avLst/>
          </a:prstGeom>
        </p:spPr>
        <p:txBody>
          <a:bodyPr wrap="square">
            <a:spAutoFit/>
          </a:bodyPr>
          <a:lstStyle/>
          <a:p>
            <a:pPr marL="36900" indent="0">
              <a:buNone/>
            </a:pPr>
            <a:r>
              <a:rPr lang="en-GB" dirty="0">
                <a:hlinkClick r:id="rId4"/>
              </a:rPr>
              <a:t>https://www.library.wales/visit/before-your-visit/readers-ticket</a:t>
            </a:r>
            <a:endParaRPr lang="en-GB" dirty="0"/>
          </a:p>
          <a:p>
            <a:pPr marL="36900" indent="0">
              <a:buNone/>
            </a:pPr>
            <a:endParaRPr lang="en-GB" dirty="0"/>
          </a:p>
        </p:txBody>
      </p:sp>
    </p:spTree>
    <p:extLst>
      <p:ext uri="{BB962C8B-B14F-4D97-AF65-F5344CB8AC3E}">
        <p14:creationId xmlns:p14="http://schemas.microsoft.com/office/powerpoint/2010/main" val="40304156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41300"/>
            <a:ext cx="10353762" cy="970450"/>
          </a:xfrm>
        </p:spPr>
        <p:txBody>
          <a:bodyPr>
            <a:normAutofit/>
          </a:bodyPr>
          <a:lstStyle/>
          <a:p>
            <a:r>
              <a:rPr lang="en-GB" dirty="0"/>
              <a:t>National Library of Wales – Manuscripts</a:t>
            </a:r>
          </a:p>
        </p:txBody>
      </p:sp>
      <p:sp>
        <p:nvSpPr>
          <p:cNvPr id="3" name="Content Placeholder 2"/>
          <p:cNvSpPr>
            <a:spLocks noGrp="1"/>
          </p:cNvSpPr>
          <p:nvPr>
            <p:ph idx="1"/>
          </p:nvPr>
        </p:nvSpPr>
        <p:spPr>
          <a:xfrm>
            <a:off x="913795" y="1732449"/>
            <a:ext cx="3061305" cy="4058751"/>
          </a:xfrm>
        </p:spPr>
        <p:txBody>
          <a:bodyPr>
            <a:normAutofit/>
          </a:bodyPr>
          <a:lstStyle/>
          <a:p>
            <a:pPr marL="36900" indent="0">
              <a:buNone/>
            </a:pPr>
            <a:r>
              <a:rPr lang="en-GB" dirty="0">
                <a:hlinkClick r:id="rId3"/>
              </a:rPr>
              <a:t>https://www.library.wales/discover/digital-gallery/manuscripts/the-middle-ages</a:t>
            </a:r>
            <a:endParaRPr lang="en-GB" dirty="0"/>
          </a:p>
          <a:p>
            <a:pPr marL="36900" indent="0">
              <a:buNone/>
            </a:pPr>
            <a:endParaRPr lang="en-GB" dirty="0"/>
          </a:p>
        </p:txBody>
      </p:sp>
      <p:pic>
        <p:nvPicPr>
          <p:cNvPr id="5" name="Picture 4"/>
          <p:cNvPicPr>
            <a:picLocks noChangeAspect="1"/>
          </p:cNvPicPr>
          <p:nvPr/>
        </p:nvPicPr>
        <p:blipFill rotWithShape="1">
          <a:blip r:embed="rId4"/>
          <a:srcRect l="12187" t="10704" r="12918" b="1492"/>
          <a:stretch/>
        </p:blipFill>
        <p:spPr>
          <a:xfrm>
            <a:off x="4419600" y="1211750"/>
            <a:ext cx="6157991" cy="5549900"/>
          </a:xfrm>
          <a:prstGeom prst="rect">
            <a:avLst/>
          </a:prstGeom>
        </p:spPr>
      </p:pic>
    </p:spTree>
    <p:extLst>
      <p:ext uri="{BB962C8B-B14F-4D97-AF65-F5344CB8AC3E}">
        <p14:creationId xmlns:p14="http://schemas.microsoft.com/office/powerpoint/2010/main" val="772162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447716"/>
            <a:ext cx="10353762" cy="970450"/>
          </a:xfrm>
        </p:spPr>
        <p:txBody>
          <a:bodyPr/>
          <a:lstStyle/>
          <a:p>
            <a:r>
              <a:rPr lang="en-GB" dirty="0" err="1"/>
              <a:t>Bibliothèque</a:t>
            </a:r>
            <a:r>
              <a:rPr lang="en-GB" dirty="0"/>
              <a:t> </a:t>
            </a:r>
            <a:r>
              <a:rPr lang="en-GB" dirty="0" err="1"/>
              <a:t>Nationale</a:t>
            </a:r>
            <a:r>
              <a:rPr lang="en-GB" dirty="0"/>
              <a:t>, Paris</a:t>
            </a:r>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3"/>
          <a:srcRect t="11819" r="1291" b="11064"/>
          <a:stretch/>
        </p:blipFill>
        <p:spPr>
          <a:xfrm>
            <a:off x="1858297" y="1677883"/>
            <a:ext cx="8288186" cy="5180117"/>
          </a:xfrm>
          <a:prstGeom prst="rect">
            <a:avLst/>
          </a:prstGeom>
        </p:spPr>
      </p:pic>
      <p:sp>
        <p:nvSpPr>
          <p:cNvPr id="6" name="Rectangle 5"/>
          <p:cNvSpPr/>
          <p:nvPr/>
        </p:nvSpPr>
        <p:spPr>
          <a:xfrm>
            <a:off x="1858296" y="4070555"/>
            <a:ext cx="1386349" cy="2862322"/>
          </a:xfrm>
          <a:prstGeom prst="rect">
            <a:avLst/>
          </a:prstGeom>
        </p:spPr>
        <p:txBody>
          <a:bodyPr wrap="square">
            <a:spAutoFit/>
          </a:bodyPr>
          <a:lstStyle/>
          <a:p>
            <a:r>
              <a:rPr lang="en-GB" dirty="0">
                <a:hlinkClick r:id="rId4"/>
              </a:rPr>
              <a:t>https://manuscrits-france-angleterre.org/polonsky/en/content/accueil-en?mode=desktop</a:t>
            </a:r>
            <a:endParaRPr lang="en-GB" dirty="0"/>
          </a:p>
          <a:p>
            <a:endParaRPr lang="en-GB" dirty="0"/>
          </a:p>
        </p:txBody>
      </p:sp>
    </p:spTree>
    <p:extLst>
      <p:ext uri="{BB962C8B-B14F-4D97-AF65-F5344CB8AC3E}">
        <p14:creationId xmlns:p14="http://schemas.microsoft.com/office/powerpoint/2010/main" val="40625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00407"/>
            <a:ext cx="10353762" cy="970450"/>
          </a:xfrm>
        </p:spPr>
        <p:txBody>
          <a:bodyPr/>
          <a:lstStyle/>
          <a:p>
            <a:r>
              <a:rPr lang="en-GB" dirty="0"/>
              <a:t>Vatican</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7258" t="13332" r="2500" b="5316"/>
          <a:stretch/>
        </p:blipFill>
        <p:spPr>
          <a:xfrm>
            <a:off x="2359334" y="1379715"/>
            <a:ext cx="7462684" cy="5381935"/>
          </a:xfrm>
          <a:prstGeom prst="rect">
            <a:avLst/>
          </a:prstGeom>
        </p:spPr>
      </p:pic>
      <p:sp>
        <p:nvSpPr>
          <p:cNvPr id="5" name="Rectangle 4"/>
          <p:cNvSpPr/>
          <p:nvPr/>
        </p:nvSpPr>
        <p:spPr>
          <a:xfrm>
            <a:off x="517797" y="3901684"/>
            <a:ext cx="1075029" cy="1200329"/>
          </a:xfrm>
          <a:prstGeom prst="rect">
            <a:avLst/>
          </a:prstGeom>
        </p:spPr>
        <p:txBody>
          <a:bodyPr wrap="square">
            <a:spAutoFit/>
          </a:bodyPr>
          <a:lstStyle/>
          <a:p>
            <a:r>
              <a:rPr lang="en-GB" dirty="0">
                <a:hlinkClick r:id="rId4"/>
              </a:rPr>
              <a:t>https://digi.vatlib.it/</a:t>
            </a:r>
            <a:endParaRPr lang="en-GB" dirty="0"/>
          </a:p>
          <a:p>
            <a:endParaRPr lang="en-GB" dirty="0"/>
          </a:p>
        </p:txBody>
      </p:sp>
    </p:spTree>
    <p:extLst>
      <p:ext uri="{BB962C8B-B14F-4D97-AF65-F5344CB8AC3E}">
        <p14:creationId xmlns:p14="http://schemas.microsoft.com/office/powerpoint/2010/main" val="19681909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Bodelian</a:t>
            </a:r>
            <a:r>
              <a:rPr lang="en-GB" dirty="0"/>
              <a:t> Library, University of Oxford</a:t>
            </a:r>
          </a:p>
        </p:txBody>
      </p:sp>
      <p:sp>
        <p:nvSpPr>
          <p:cNvPr id="3" name="Content Placeholder 2"/>
          <p:cNvSpPr>
            <a:spLocks noGrp="1"/>
          </p:cNvSpPr>
          <p:nvPr>
            <p:ph idx="1"/>
          </p:nvPr>
        </p:nvSpPr>
        <p:spPr>
          <a:xfrm>
            <a:off x="393095" y="1904099"/>
            <a:ext cx="2350105" cy="4058751"/>
          </a:xfrm>
        </p:spPr>
        <p:txBody>
          <a:bodyPr/>
          <a:lstStyle/>
          <a:p>
            <a:r>
              <a:rPr lang="en-GB" dirty="0">
                <a:hlinkClick r:id="rId3"/>
              </a:rPr>
              <a:t>https://digital.bodleian.ox.ac.uk/</a:t>
            </a:r>
            <a:endParaRPr lang="en-GB" dirty="0"/>
          </a:p>
          <a:p>
            <a:endParaRPr lang="en-GB" dirty="0"/>
          </a:p>
        </p:txBody>
      </p:sp>
      <p:pic>
        <p:nvPicPr>
          <p:cNvPr id="4" name="Picture 3"/>
          <p:cNvPicPr>
            <a:picLocks noChangeAspect="1"/>
          </p:cNvPicPr>
          <p:nvPr/>
        </p:nvPicPr>
        <p:blipFill rotWithShape="1">
          <a:blip r:embed="rId4"/>
          <a:srcRect t="13414" r="1563" b="-405"/>
          <a:stretch/>
        </p:blipFill>
        <p:spPr>
          <a:xfrm>
            <a:off x="2743200" y="1761532"/>
            <a:ext cx="7052546" cy="4791253"/>
          </a:xfrm>
          <a:prstGeom prst="rect">
            <a:avLst/>
          </a:prstGeom>
        </p:spPr>
      </p:pic>
    </p:spTree>
    <p:extLst>
      <p:ext uri="{BB962C8B-B14F-4D97-AF65-F5344CB8AC3E}">
        <p14:creationId xmlns:p14="http://schemas.microsoft.com/office/powerpoint/2010/main" val="16651417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rPr>
              <a:t>Parker Library at Corpus Christi College, </a:t>
            </a:r>
            <a:br>
              <a:rPr lang="en-GB" dirty="0">
                <a:effectLst/>
              </a:rPr>
            </a:br>
            <a:r>
              <a:rPr lang="en-GB" dirty="0">
                <a:effectLst/>
              </a:rPr>
              <a:t>University of Cambridge</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t="13029" r="-644" b="4713"/>
          <a:stretch/>
        </p:blipFill>
        <p:spPr>
          <a:xfrm>
            <a:off x="2595716" y="1732449"/>
            <a:ext cx="7639664" cy="4995165"/>
          </a:xfrm>
          <a:prstGeom prst="rect">
            <a:avLst/>
          </a:prstGeom>
        </p:spPr>
      </p:pic>
      <p:sp>
        <p:nvSpPr>
          <p:cNvPr id="5" name="Rectangle 4"/>
          <p:cNvSpPr/>
          <p:nvPr/>
        </p:nvSpPr>
        <p:spPr>
          <a:xfrm>
            <a:off x="224315" y="3860699"/>
            <a:ext cx="2371402" cy="923330"/>
          </a:xfrm>
          <a:prstGeom prst="rect">
            <a:avLst/>
          </a:prstGeom>
        </p:spPr>
        <p:txBody>
          <a:bodyPr wrap="square">
            <a:spAutoFit/>
          </a:bodyPr>
          <a:lstStyle/>
          <a:p>
            <a:r>
              <a:rPr lang="en-GB" dirty="0">
                <a:hlinkClick r:id="rId4"/>
              </a:rPr>
              <a:t>https://parker.stanford.edu/parker/</a:t>
            </a:r>
            <a:endParaRPr lang="en-GB" dirty="0"/>
          </a:p>
          <a:p>
            <a:endParaRPr lang="en-GB" dirty="0"/>
          </a:p>
        </p:txBody>
      </p:sp>
    </p:spTree>
    <p:extLst>
      <p:ext uri="{BB962C8B-B14F-4D97-AF65-F5344CB8AC3E}">
        <p14:creationId xmlns:p14="http://schemas.microsoft.com/office/powerpoint/2010/main" val="9228783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Record Centre, University of Warwick</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7917" t="14323" r="8542" b="32943"/>
          <a:stretch/>
        </p:blipFill>
        <p:spPr>
          <a:xfrm>
            <a:off x="584200" y="1816098"/>
            <a:ext cx="8626154" cy="4356100"/>
          </a:xfrm>
          <a:prstGeom prst="rect">
            <a:avLst/>
          </a:prstGeom>
        </p:spPr>
      </p:pic>
      <p:pic>
        <p:nvPicPr>
          <p:cNvPr id="5" name="Picture 4"/>
          <p:cNvPicPr>
            <a:picLocks noChangeAspect="1"/>
          </p:cNvPicPr>
          <p:nvPr/>
        </p:nvPicPr>
        <p:blipFill rotWithShape="1">
          <a:blip r:embed="rId4"/>
          <a:srcRect l="9688" t="38542" r="64270" b="30469"/>
          <a:stretch/>
        </p:blipFill>
        <p:spPr>
          <a:xfrm>
            <a:off x="6035354" y="3004648"/>
            <a:ext cx="3175000" cy="3022600"/>
          </a:xfrm>
          <a:prstGeom prst="rect">
            <a:avLst/>
          </a:prstGeom>
        </p:spPr>
      </p:pic>
      <p:sp>
        <p:nvSpPr>
          <p:cNvPr id="6" name="Rectangle 5"/>
          <p:cNvSpPr/>
          <p:nvPr/>
        </p:nvSpPr>
        <p:spPr>
          <a:xfrm flipH="1">
            <a:off x="9539949" y="2171701"/>
            <a:ext cx="1435100" cy="2031325"/>
          </a:xfrm>
          <a:prstGeom prst="rect">
            <a:avLst/>
          </a:prstGeom>
        </p:spPr>
        <p:txBody>
          <a:bodyPr wrap="square">
            <a:spAutoFit/>
          </a:bodyPr>
          <a:lstStyle/>
          <a:p>
            <a:r>
              <a:rPr lang="en-GB" dirty="0"/>
              <a:t>https://warwick.ac.uk/services/library/mrc/archives_online/archivesonline/</a:t>
            </a:r>
          </a:p>
        </p:txBody>
      </p:sp>
    </p:spTree>
    <p:extLst>
      <p:ext uri="{BB962C8B-B14F-4D97-AF65-F5344CB8AC3E}">
        <p14:creationId xmlns:p14="http://schemas.microsoft.com/office/powerpoint/2010/main" val="16453996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Library of Congress</a:t>
            </a:r>
          </a:p>
        </p:txBody>
      </p:sp>
      <p:sp>
        <p:nvSpPr>
          <p:cNvPr id="3" name="Content Placeholder 2"/>
          <p:cNvSpPr>
            <a:spLocks noGrp="1"/>
          </p:cNvSpPr>
          <p:nvPr>
            <p:ph idx="1"/>
          </p:nvPr>
        </p:nvSpPr>
        <p:spPr>
          <a:xfrm>
            <a:off x="382853" y="1754085"/>
            <a:ext cx="2419340" cy="4058751"/>
          </a:xfrm>
        </p:spPr>
        <p:txBody>
          <a:bodyPr/>
          <a:lstStyle/>
          <a:p>
            <a:r>
              <a:rPr lang="en-GB" dirty="0">
                <a:hlinkClick r:id="rId3"/>
              </a:rPr>
              <a:t>https://www.loc.gov/collections/</a:t>
            </a:r>
            <a:endParaRPr lang="en-GB" dirty="0"/>
          </a:p>
          <a:p>
            <a:endParaRPr lang="en-GB" dirty="0"/>
          </a:p>
        </p:txBody>
      </p:sp>
      <p:sp>
        <p:nvSpPr>
          <p:cNvPr id="4" name="Title 1"/>
          <p:cNvSpPr txBox="1">
            <a:spLocks/>
          </p:cNvSpPr>
          <p:nvPr/>
        </p:nvSpPr>
        <p:spPr>
          <a:xfrm>
            <a:off x="913795" y="2791374"/>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pic>
        <p:nvPicPr>
          <p:cNvPr id="6" name="Picture 5"/>
          <p:cNvPicPr>
            <a:picLocks noChangeAspect="1"/>
          </p:cNvPicPr>
          <p:nvPr/>
        </p:nvPicPr>
        <p:blipFill rotWithShape="1">
          <a:blip r:embed="rId4"/>
          <a:srcRect l="13646" t="11458" r="17188" b="3515"/>
          <a:stretch/>
        </p:blipFill>
        <p:spPr>
          <a:xfrm>
            <a:off x="3588776" y="1754085"/>
            <a:ext cx="5003800" cy="4920906"/>
          </a:xfrm>
          <a:prstGeom prst="rect">
            <a:avLst/>
          </a:prstGeom>
        </p:spPr>
      </p:pic>
    </p:spTree>
    <p:extLst>
      <p:ext uri="{BB962C8B-B14F-4D97-AF65-F5344CB8AC3E}">
        <p14:creationId xmlns:p14="http://schemas.microsoft.com/office/powerpoint/2010/main" val="2951265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External Resources</a:t>
            </a:r>
          </a:p>
        </p:txBody>
      </p:sp>
      <p:sp>
        <p:nvSpPr>
          <p:cNvPr id="3" name="Content Placeholder 2"/>
          <p:cNvSpPr>
            <a:spLocks noGrp="1"/>
          </p:cNvSpPr>
          <p:nvPr>
            <p:ph idx="1"/>
          </p:nvPr>
        </p:nvSpPr>
        <p:spPr>
          <a:xfrm>
            <a:off x="774095" y="1775952"/>
            <a:ext cx="3321655" cy="4058751"/>
          </a:xfrm>
        </p:spPr>
        <p:txBody>
          <a:bodyPr/>
          <a:lstStyle/>
          <a:p>
            <a:r>
              <a:rPr lang="en-GB" sz="3200" dirty="0">
                <a:hlinkClick r:id="rId3"/>
              </a:rPr>
              <a:t>https://www.biodiversitylibrary.org/</a:t>
            </a:r>
            <a:endParaRPr lang="en-GB" sz="3200" dirty="0"/>
          </a:p>
          <a:p>
            <a:r>
              <a:rPr lang="en-GB" sz="3200" dirty="0">
                <a:hlinkClick r:id="rId4"/>
              </a:rPr>
              <a:t>www.archive.org</a:t>
            </a:r>
            <a:endParaRPr lang="en-GB" sz="3200" dirty="0"/>
          </a:p>
          <a:p>
            <a:endParaRPr lang="en-GB" sz="4000" dirty="0"/>
          </a:p>
          <a:p>
            <a:endParaRPr lang="en-GB" dirty="0"/>
          </a:p>
        </p:txBody>
      </p:sp>
      <p:pic>
        <p:nvPicPr>
          <p:cNvPr id="6" name="Picture 5"/>
          <p:cNvPicPr>
            <a:picLocks noChangeAspect="1"/>
          </p:cNvPicPr>
          <p:nvPr/>
        </p:nvPicPr>
        <p:blipFill>
          <a:blip r:embed="rId5"/>
          <a:stretch>
            <a:fillRect/>
          </a:stretch>
        </p:blipFill>
        <p:spPr>
          <a:xfrm>
            <a:off x="5038978" y="1775952"/>
            <a:ext cx="6307050" cy="4159135"/>
          </a:xfrm>
          <a:prstGeom prst="rect">
            <a:avLst/>
          </a:prstGeom>
        </p:spPr>
      </p:pic>
      <p:pic>
        <p:nvPicPr>
          <p:cNvPr id="7" name="Picture 6"/>
          <p:cNvPicPr>
            <a:picLocks noChangeAspect="1"/>
          </p:cNvPicPr>
          <p:nvPr/>
        </p:nvPicPr>
        <p:blipFill>
          <a:blip r:embed="rId6"/>
          <a:stretch>
            <a:fillRect/>
          </a:stretch>
        </p:blipFill>
        <p:spPr>
          <a:xfrm>
            <a:off x="10003257" y="0"/>
            <a:ext cx="2037843" cy="3479800"/>
          </a:xfrm>
          <a:prstGeom prst="rect">
            <a:avLst/>
          </a:prstGeom>
        </p:spPr>
      </p:pic>
    </p:spTree>
    <p:extLst>
      <p:ext uri="{BB962C8B-B14F-4D97-AF65-F5344CB8AC3E}">
        <p14:creationId xmlns:p14="http://schemas.microsoft.com/office/powerpoint/2010/main" val="3258930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732449"/>
            <a:ext cx="10353762" cy="2552700"/>
          </a:xfrm>
        </p:spPr>
        <p:txBody>
          <a:bodyPr>
            <a:normAutofit/>
          </a:bodyPr>
          <a:lstStyle/>
          <a:p>
            <a:r>
              <a:rPr lang="en-GB" dirty="0"/>
              <a:t>PART FOUR: </a:t>
            </a:r>
            <a:br>
              <a:rPr lang="en-GB" dirty="0"/>
            </a:br>
            <a:r>
              <a:rPr lang="en-GB" dirty="0"/>
              <a:t>THINKING CRITICALLY ABOUT ARCHIVES</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664141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374194" y="1415845"/>
            <a:ext cx="3979606" cy="4761118"/>
          </a:xfrm>
        </p:spPr>
        <p:txBody>
          <a:bodyPr/>
          <a:lstStyle/>
          <a:p>
            <a:r>
              <a:rPr lang="en-GB" sz="4800" dirty="0">
                <a:solidFill>
                  <a:srgbClr val="FFFF00"/>
                </a:solidFill>
              </a:rPr>
              <a:t>Are libraries and archives ‘neutral, apolitical spaces’?</a:t>
            </a:r>
            <a:r>
              <a:rPr lang="en-GB" dirty="0">
                <a:solidFill>
                  <a:srgbClr val="FFFF00"/>
                </a:solidFill>
              </a:rPr>
              <a:t> </a:t>
            </a:r>
          </a:p>
        </p:txBody>
      </p:sp>
      <p:pic>
        <p:nvPicPr>
          <p:cNvPr id="5" name="Picture 4"/>
          <p:cNvPicPr>
            <a:picLocks noChangeAspect="1"/>
          </p:cNvPicPr>
          <p:nvPr/>
        </p:nvPicPr>
        <p:blipFill rotWithShape="1">
          <a:blip r:embed="rId3"/>
          <a:srcRect l="28240" t="13100" r="34480" b="24189"/>
          <a:stretch/>
        </p:blipFill>
        <p:spPr>
          <a:xfrm>
            <a:off x="963560" y="94225"/>
            <a:ext cx="5132440" cy="6636775"/>
          </a:xfrm>
          <a:prstGeom prst="rect">
            <a:avLst/>
          </a:prstGeom>
        </p:spPr>
      </p:pic>
    </p:spTree>
    <p:extLst>
      <p:ext uri="{BB962C8B-B14F-4D97-AF65-F5344CB8AC3E}">
        <p14:creationId xmlns:p14="http://schemas.microsoft.com/office/powerpoint/2010/main" val="20600338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solidFill>
                  <a:schemeClr val="tx1"/>
                </a:solidFill>
                <a:latin typeface="Centaur" panose="02030504050205020304" pitchFamily="18" charset="0"/>
              </a:rPr>
              <a:t>POLITICS OF ARCHIVES</a:t>
            </a:r>
          </a:p>
        </p:txBody>
      </p:sp>
      <p:sp>
        <p:nvSpPr>
          <p:cNvPr id="4" name="Content Placeholder 3"/>
          <p:cNvSpPr>
            <a:spLocks noGrp="1"/>
          </p:cNvSpPr>
          <p:nvPr>
            <p:ph idx="1"/>
          </p:nvPr>
        </p:nvSpPr>
        <p:spPr>
          <a:xfrm>
            <a:off x="913795" y="1580050"/>
            <a:ext cx="10515600" cy="5381087"/>
          </a:xfrm>
        </p:spPr>
        <p:txBody>
          <a:bodyPr>
            <a:normAutofit/>
          </a:bodyPr>
          <a:lstStyle/>
          <a:p>
            <a:pPr marL="0" indent="0">
              <a:buNone/>
            </a:pPr>
            <a:endParaRPr lang="en-GB" sz="3600" dirty="0">
              <a:solidFill>
                <a:schemeClr val="bg1"/>
              </a:solidFill>
              <a:latin typeface="Centaur" panose="02030504050205020304" pitchFamily="18" charset="0"/>
            </a:endParaRPr>
          </a:p>
          <a:p>
            <a:r>
              <a:rPr lang="en-GB" sz="3600" dirty="0">
                <a:solidFill>
                  <a:srgbClr val="FFFF00"/>
                </a:solidFill>
                <a:latin typeface="Centaur" panose="02030504050205020304" pitchFamily="18" charset="0"/>
              </a:rPr>
              <a:t>What political issues might be involved in, or related to, archiving and archives?</a:t>
            </a:r>
          </a:p>
          <a:p>
            <a:endParaRPr lang="en-GB" sz="3600" dirty="0">
              <a:solidFill>
                <a:srgbClr val="FFFF00"/>
              </a:solidFill>
              <a:latin typeface="Centaur" panose="02030504050205020304" pitchFamily="18" charset="0"/>
            </a:endParaRPr>
          </a:p>
          <a:p>
            <a:r>
              <a:rPr lang="en-GB" sz="3600" dirty="0">
                <a:solidFill>
                  <a:srgbClr val="FFFF00"/>
                </a:solidFill>
                <a:latin typeface="Centaur" panose="02030504050205020304" pitchFamily="18" charset="0"/>
              </a:rPr>
              <a:t>What political, economic or technological issues might impact upon archives and their contemporary status?</a:t>
            </a:r>
          </a:p>
          <a:p>
            <a:endParaRPr lang="en-GB" dirty="0">
              <a:solidFill>
                <a:srgbClr val="FFFF00"/>
              </a:solidFill>
              <a:latin typeface="Centaur" panose="02030504050205020304" pitchFamily="18" charset="0"/>
            </a:endParaRPr>
          </a:p>
        </p:txBody>
      </p:sp>
    </p:spTree>
    <p:extLst>
      <p:ext uri="{BB962C8B-B14F-4D97-AF65-F5344CB8AC3E}">
        <p14:creationId xmlns:p14="http://schemas.microsoft.com/office/powerpoint/2010/main" val="29155670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304697" cy="4407408"/>
          </a:xfrm>
        </p:spPr>
        <p:txBody>
          <a:bodyPr>
            <a:normAutofit/>
          </a:bodyPr>
          <a:lstStyle/>
          <a:p>
            <a:pPr marL="45720" indent="0">
              <a:buNone/>
            </a:pPr>
            <a:r>
              <a:rPr lang="en-GB" sz="2400" dirty="0"/>
              <a:t>“We fight for access to the labs where we can retouch photos and rewrite biographies and history.”</a:t>
            </a:r>
          </a:p>
          <a:p>
            <a:pPr algn="ctr">
              <a:buFontTx/>
              <a:buChar char="-"/>
            </a:pPr>
            <a:r>
              <a:rPr lang="en-GB" sz="2400" dirty="0"/>
              <a:t>Milan </a:t>
            </a:r>
            <a:r>
              <a:rPr lang="en-GB" sz="2400" dirty="0" err="1"/>
              <a:t>Kundera</a:t>
            </a:r>
            <a:r>
              <a:rPr lang="en-GB" sz="2400" dirty="0"/>
              <a:t>, </a:t>
            </a:r>
            <a:r>
              <a:rPr lang="en-GB" sz="2400" i="1" dirty="0"/>
              <a:t>The Book of Laughter and Forgetting </a:t>
            </a:r>
            <a:r>
              <a:rPr lang="en-GB" sz="2400" dirty="0"/>
              <a:t>(1978)</a:t>
            </a:r>
          </a:p>
          <a:p>
            <a:pPr marL="45720" indent="0">
              <a:buNone/>
            </a:pPr>
            <a:endParaRPr lang="en-GB" sz="2400" dirty="0"/>
          </a:p>
          <a:p>
            <a:pPr marL="45720" indent="0">
              <a:buNone/>
            </a:pPr>
            <a:r>
              <a:rPr lang="en-GB" sz="2400" dirty="0"/>
              <a:t>“‘Does the past exist concretely, in space? Is there somewhere or other a place, a world of solid objects, where the past is still happening … We, the Party, control all records, and we control all memories. Then we control the past do we not?’”</a:t>
            </a:r>
          </a:p>
          <a:p>
            <a:pPr marL="285750" indent="-285750" algn="r">
              <a:buFontTx/>
              <a:buChar char="-"/>
            </a:pPr>
            <a:r>
              <a:rPr lang="en-US" sz="2400" dirty="0"/>
              <a:t>George Orwell, </a:t>
            </a:r>
            <a:r>
              <a:rPr lang="en-US" sz="2400" i="1" dirty="0"/>
              <a:t>Nineteen Eighty-Four </a:t>
            </a:r>
            <a:r>
              <a:rPr lang="en-US" sz="2400" dirty="0"/>
              <a:t>(1949)</a:t>
            </a:r>
            <a:r>
              <a:rPr lang="en-GB" sz="2400" dirty="0"/>
              <a:t> </a:t>
            </a:r>
          </a:p>
          <a:p>
            <a:pPr marL="45720" indent="0">
              <a:buNone/>
            </a:pPr>
            <a:endParaRPr lang="en-US" dirty="0"/>
          </a:p>
        </p:txBody>
      </p:sp>
      <p:sp>
        <p:nvSpPr>
          <p:cNvPr id="3" name="Title 2"/>
          <p:cNvSpPr>
            <a:spLocks noGrp="1"/>
          </p:cNvSpPr>
          <p:nvPr>
            <p:ph type="title"/>
          </p:nvPr>
        </p:nvSpPr>
        <p:spPr>
          <a:xfrm>
            <a:off x="850295" y="160134"/>
            <a:ext cx="10353762" cy="970450"/>
          </a:xfrm>
        </p:spPr>
        <p:txBody>
          <a:bodyPr>
            <a:normAutofit fontScale="90000"/>
          </a:bodyPr>
          <a:lstStyle/>
          <a:p>
            <a:r>
              <a:rPr lang="en-GB" dirty="0">
                <a:solidFill>
                  <a:srgbClr val="FFFF00"/>
                </a:solidFill>
              </a:rPr>
              <a:t>ARCHIVES AND INFORMATION CONTROL</a:t>
            </a:r>
            <a:endParaRPr lang="en-US" dirty="0">
              <a:solidFill>
                <a:srgbClr val="FFFF00"/>
              </a:solidFill>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7982" y="1616765"/>
            <a:ext cx="2945498" cy="226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9037982" y="4083639"/>
            <a:ext cx="2945498" cy="2263004"/>
          </a:xfrm>
          <a:prstGeom prst="rect">
            <a:avLst/>
          </a:prstGeom>
        </p:spPr>
      </p:pic>
    </p:spTree>
    <p:extLst>
      <p:ext uri="{BB962C8B-B14F-4D97-AF65-F5344CB8AC3E}">
        <p14:creationId xmlns:p14="http://schemas.microsoft.com/office/powerpoint/2010/main" val="25454937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TO CONSIDER</a:t>
            </a:r>
          </a:p>
        </p:txBody>
      </p:sp>
      <p:sp>
        <p:nvSpPr>
          <p:cNvPr id="3" name="Content Placeholder 2"/>
          <p:cNvSpPr>
            <a:spLocks noGrp="1"/>
          </p:cNvSpPr>
          <p:nvPr>
            <p:ph idx="1"/>
          </p:nvPr>
        </p:nvSpPr>
        <p:spPr/>
        <p:txBody>
          <a:bodyPr>
            <a:normAutofit/>
          </a:bodyPr>
          <a:lstStyle/>
          <a:p>
            <a:r>
              <a:rPr lang="en-GB" sz="3200" dirty="0"/>
              <a:t>Think of an example of an example of an archival source</a:t>
            </a:r>
          </a:p>
          <a:p>
            <a:endParaRPr lang="en-GB" sz="3200" dirty="0"/>
          </a:p>
          <a:p>
            <a:pPr>
              <a:buFontTx/>
              <a:buChar char="-"/>
            </a:pPr>
            <a:r>
              <a:rPr lang="en-GB" sz="3200" dirty="0"/>
              <a:t>What </a:t>
            </a:r>
            <a:r>
              <a:rPr lang="en-GB" sz="3200" i="1" dirty="0"/>
              <a:t>limitations</a:t>
            </a:r>
            <a:r>
              <a:rPr lang="en-GB" sz="3200" dirty="0"/>
              <a:t> and </a:t>
            </a:r>
            <a:r>
              <a:rPr lang="en-GB" sz="3200" i="1" dirty="0"/>
              <a:t>potentialities</a:t>
            </a:r>
            <a:r>
              <a:rPr lang="en-GB" sz="3200" dirty="0"/>
              <a:t> does it offer?</a:t>
            </a:r>
          </a:p>
          <a:p>
            <a:pPr>
              <a:buFontTx/>
              <a:buChar char="-"/>
            </a:pPr>
            <a:r>
              <a:rPr lang="en-GB" sz="3200" dirty="0"/>
              <a:t>How might you read the source </a:t>
            </a:r>
            <a:r>
              <a:rPr lang="en-GB" sz="3200" i="1" dirty="0"/>
              <a:t>with </a:t>
            </a:r>
            <a:r>
              <a:rPr lang="en-GB" sz="3200" dirty="0"/>
              <a:t>and </a:t>
            </a:r>
            <a:r>
              <a:rPr lang="en-GB" sz="3200" i="1" dirty="0"/>
              <a:t>against </a:t>
            </a:r>
            <a:r>
              <a:rPr lang="en-GB" sz="3200" dirty="0"/>
              <a:t>the grain?</a:t>
            </a:r>
          </a:p>
        </p:txBody>
      </p:sp>
    </p:spTree>
    <p:extLst>
      <p:ext uri="{BB962C8B-B14F-4D97-AF65-F5344CB8AC3E}">
        <p14:creationId xmlns:p14="http://schemas.microsoft.com/office/powerpoint/2010/main" val="19934715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16875" t="29492" r="17812" b="17577"/>
          <a:stretch/>
        </p:blipFill>
        <p:spPr>
          <a:xfrm>
            <a:off x="2109226" y="609600"/>
            <a:ext cx="7962900" cy="5162550"/>
          </a:xfrm>
          <a:prstGeom prst="rect">
            <a:avLst/>
          </a:prstGeom>
        </p:spPr>
      </p:pic>
    </p:spTree>
    <p:extLst>
      <p:ext uri="{BB962C8B-B14F-4D97-AF65-F5344CB8AC3E}">
        <p14:creationId xmlns:p14="http://schemas.microsoft.com/office/powerpoint/2010/main" val="6970999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28B7067-7D42-407E-82B3-EF0BCF0C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6EDCD8-07D8-468C-B863-4526860B4CD9}">
  <ds:schemaRefs>
    <ds:schemaRef ds:uri="http://schemas.microsoft.com/sharepoint/v3/contenttype/forms"/>
  </ds:schemaRefs>
</ds:datastoreItem>
</file>

<file path=customXml/itemProps3.xml><?xml version="1.0" encoding="utf-8"?>
<ds:datastoreItem xmlns:ds="http://schemas.openxmlformats.org/officeDocument/2006/customXml" ds:itemID="{33CE7933-E1C7-46A2-9338-664C2568755C}">
  <ds:schemaRefs>
    <ds:schemaRef ds:uri="http://schemas.openxmlformats.org/package/2006/metadata/core-properties"/>
    <ds:schemaRef ds:uri="http://purl.org/dc/elements/1.1/"/>
    <ds:schemaRef ds:uri="http://schemas.microsoft.com/office/2006/metadata/properties"/>
    <ds:schemaRef ds:uri="18e00798-69c8-4d73-a841-5247a1895ee0"/>
    <ds:schemaRef ds:uri="http://www.w3.org/XML/1998/namespace"/>
    <ds:schemaRef ds:uri="http://schemas.microsoft.com/office/2006/documentManagement/types"/>
    <ds:schemaRef ds:uri="http://purl.org/dc/dcmitype/"/>
    <ds:schemaRef ds:uri="53eb33a0-f383-4069-9f53-0e79fd56955c"/>
    <ds:schemaRef ds:uri="http://schemas.microsoft.com/office/infopath/2007/PartnerControls"/>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TM04033929[[fn=Slate]]</Template>
  <TotalTime>4527</TotalTime>
  <Words>4242</Words>
  <Application>Microsoft Office PowerPoint</Application>
  <PresentationFormat>Widescreen</PresentationFormat>
  <Paragraphs>410</Paragraphs>
  <Slides>41</Slides>
  <Notes>40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Calisto MT</vt:lpstr>
      <vt:lpstr>Centaur</vt:lpstr>
      <vt:lpstr>Wingdings 2</vt:lpstr>
      <vt:lpstr>Slate</vt:lpstr>
      <vt:lpstr>Navigating Archives  (and Beyond)</vt:lpstr>
      <vt:lpstr>The Lure of the Archive</vt:lpstr>
      <vt:lpstr>PowerPoint Presentation</vt:lpstr>
      <vt:lpstr>PART ONE:  ‘DECONSTRUCTING’ RESEARCH PROJECTS</vt:lpstr>
      <vt:lpstr>PowerPoint Presentation</vt:lpstr>
      <vt:lpstr>HISTORIOGRAPHY</vt:lpstr>
      <vt:lpstr>HISTORIOGRAPHY</vt:lpstr>
      <vt:lpstr>‘DECONSTRUCTING’ RESEARCH PROJECTS</vt:lpstr>
      <vt:lpstr>‘DECONSTRUCTING’ RESEARCH PROJECTS</vt:lpstr>
      <vt:lpstr>‘DECONSTRUCTING’ RESEARCH PROJECTS</vt:lpstr>
      <vt:lpstr>Is a research project ever ‘complete’?</vt:lpstr>
      <vt:lpstr>PowerPoint Presentation</vt:lpstr>
      <vt:lpstr>PowerPoint Presentation</vt:lpstr>
      <vt:lpstr>PART TWO:  ARCHIVES RECAP </vt:lpstr>
      <vt:lpstr>DEFINING ‘THE’ ARCHIVE</vt:lpstr>
      <vt:lpstr>DEFINING ‘THE’ ARCHIVE</vt:lpstr>
      <vt:lpstr>DEFINING ‘THE’ ARCHIVE</vt:lpstr>
      <vt:lpstr>DEFINING ‘THE’ ARCHIVE</vt:lpstr>
      <vt:lpstr>THE ARCHIVAL PROFESSION</vt:lpstr>
      <vt:lpstr>THE ARCHIVAL PROFESSION</vt:lpstr>
      <vt:lpstr>CLOSURE PERIODS </vt:lpstr>
      <vt:lpstr>PUBLIC RECORDS RELEASES</vt:lpstr>
      <vt:lpstr>PowerPoint Presentation</vt:lpstr>
      <vt:lpstr>PART THREE:  BEYOND THE (PHYSICAL) ARCHIVE</vt:lpstr>
      <vt:lpstr>PowerPoint Presentation</vt:lpstr>
      <vt:lpstr>Beyond the Physical Archive:  Newspaper Collections</vt:lpstr>
      <vt:lpstr>National Library of Wales – Digital Collections</vt:lpstr>
      <vt:lpstr>National Library of Wales – Manuscripts</vt:lpstr>
      <vt:lpstr>Bibliothèque Nationale, Paris</vt:lpstr>
      <vt:lpstr>Vatican</vt:lpstr>
      <vt:lpstr>Bodelian Library, University of Oxford</vt:lpstr>
      <vt:lpstr>Parker Library at Corpus Christi College,  University of Cambridge</vt:lpstr>
      <vt:lpstr>Modern Record Centre, University of Warwick</vt:lpstr>
      <vt:lpstr>Library of Congress</vt:lpstr>
      <vt:lpstr>External Resources</vt:lpstr>
      <vt:lpstr>PART FOUR:  THINKING CRITICALLY ABOUT ARCHIVES</vt:lpstr>
      <vt:lpstr>PowerPoint Presentation</vt:lpstr>
      <vt:lpstr>POLITICS OF ARCHIVES</vt:lpstr>
      <vt:lpstr>ARCHIVES AND INFORMATION CONTROL</vt:lpstr>
      <vt:lpstr>QUESTIONS TO CONSIDER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Medievalists / Past Peoples, Present Societies: Research Methods and Skills (HPMS7004, HPHI7015)</dc:title>
  <dc:creator>Alexander Scott</dc:creator>
  <cp:lastModifiedBy>Alexander Scott</cp:lastModifiedBy>
  <cp:revision>67</cp:revision>
  <cp:lastPrinted>2020-10-13T15:51:42Z</cp:lastPrinted>
  <dcterms:created xsi:type="dcterms:W3CDTF">2020-10-06T16:22:45Z</dcterms:created>
  <dcterms:modified xsi:type="dcterms:W3CDTF">2021-10-14T08:10:58Z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