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comments+xml" PartName="/ppt/comments/comment1.xml"/>
  <Override ContentType="application/vnd.openxmlformats-officedocument.presentationml.comments+xml" PartName="/ppt/comments/comment2.xml"/>
  <Override ContentType="application/vnd.openxmlformats-officedocument.presentationml.comments+xml" PartName="/ppt/comments/comment4.xml"/>
  <Override ContentType="application/vnd.openxmlformats-officedocument.presentationml.comments+xml" PartName="/ppt/comments/comment3.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commentAuthors+xml" PartName="/ppt/commentAuthors.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commentAuthors.xml><?xml version="1.0" encoding="utf-8"?>
<p:cmAuthor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mAuthor clrIdx="0" id="0" initials="" lastIdx="6" name="Scarlett Scholes"/>
</p:cmAuthorLst>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commentAuthors" Target="commentAuthors.xml"/><Relationship Id="rId9" Type="http://schemas.openxmlformats.org/officeDocument/2006/relationships/slide" Target="slides/slide3.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5" Type="http://schemas.openxmlformats.org/officeDocument/2006/relationships/slideMaster" Target="slideMasters/slideMaster1.xml"/><Relationship Id="rId19" Type="http://schemas.openxmlformats.org/officeDocument/2006/relationships/slide" Target="slides/slide13.xml"/><Relationship Id="rId6" Type="http://schemas.openxmlformats.org/officeDocument/2006/relationships/notesMaster" Target="notesMasters/notesMaster1.xml"/><Relationship Id="rId18" Type="http://schemas.openxmlformats.org/officeDocument/2006/relationships/slide" Target="slides/slide12.xml"/><Relationship Id="rId7" Type="http://schemas.openxmlformats.org/officeDocument/2006/relationships/slide" Target="slides/slide1.xml"/><Relationship Id="rId8" Type="http://schemas.openxmlformats.org/officeDocument/2006/relationships/slide" Target="slides/slide2.xml"/></Relationships>
</file>

<file path=ppt/comments/comment1.xml><?xml version="1.0" encoding="utf-8"?>
<p:cm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m authorId="0" idx="1" dt="2025-02-17T13:57:59.866">
    <p:pos x="6000" y="0"/>
    <p:text>Elle</p:text>
  </p:cm>
</p:cmLst>
</file>

<file path=ppt/comments/comment2.xml><?xml version="1.0" encoding="utf-8"?>
<p:cm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m authorId="0" idx="2" dt="2025-02-18T17:56:15.168">
    <p:pos x="6000" y="0"/>
    <p:text>When working on your muscular strength, there are different kinds of equipment for different muscles of your body depending on what yo</p:text>
  </p:cm>
  <p:cm authorId="0" idx="3" dt="2025-02-17T13:58:21.656">
    <p:pos x="6000" y="100"/>
    <p:text>Scarlett</p:text>
  </p:cm>
</p:cmLst>
</file>

<file path=ppt/comments/comment3.xml><?xml version="1.0" encoding="utf-8"?>
<p:cm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m authorId="0" idx="4" dt="2025-02-18T17:42:50.158">
    <p:pos x="6000" y="0"/>
    <p:text>By training your muscular strength, endurance and power, it will benefit a lot of aspects of dance, including...</p:text>
  </p:cm>
  <p:cm authorId="0" idx="5" dt="2025-02-18T17:46:34.100">
    <p:pos x="6000" y="100"/>
    <p:text>your strength and power: a lot of dancing requires being strong within your movements, including jumping while dancing particular moves, lifting other people in sequences and there is a lot of big dynamic movements that you need the strength for to execute correctly.</p:text>
  </p:cm>
</p:cmLst>
</file>

<file path=ppt/comments/comment4.xml><?xml version="1.0" encoding="utf-8"?>
<p:cm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m authorId="0" idx="6" dt="2025-02-18T17:40:13.183">
    <p:pos x="6000" y="0"/>
    <p:text>Macy</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333cecbccbb_0_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333cecbccbb_0_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g333cecbccbb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 name="Google Shape;64;g333cecbccbb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333cecbccbb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333cecbccbb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g333cecbccbb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 name="Google Shape;76;g333cecbccbb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333cecbccbb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333cecbccbb_0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g333cecbccbb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g333cecbccbb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g333cecbccbb_0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 name="Google Shape;95;g333cecbccbb_0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g337ffb34c01_0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1" name="Google Shape;101;g337ffb34c01_0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g337ffb34c01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 name="Google Shape;107;g337ffb34c01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g337ffb34c01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4" name="Google Shape;114;g337ffb34c01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g337ffb34c01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g337ffb34c01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g337c17837ec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8" name="Google Shape;128;g337c17837ec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g337e99b6133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4" name="Google Shape;134;g337e99b6133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comments" Target="../comments/commen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comments" Target="../comments/commen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comments" Target="../comments/commen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nvSpPr>
        <p:spPr>
          <a:xfrm>
            <a:off x="708750" y="4358400"/>
            <a:ext cx="7726500" cy="785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3900">
                <a:solidFill>
                  <a:schemeClr val="dk2"/>
                </a:solidFill>
              </a:rPr>
              <a:t>Components of Fitness in Dance</a:t>
            </a:r>
            <a:endParaRPr sz="3900">
              <a:solidFill>
                <a:schemeClr val="dk2"/>
              </a:solidFill>
            </a:endParaRPr>
          </a:p>
        </p:txBody>
      </p:sp>
      <p:pic>
        <p:nvPicPr>
          <p:cNvPr id="55" name="Google Shape;55;p13"/>
          <p:cNvPicPr preferRelativeResize="0"/>
          <p:nvPr/>
        </p:nvPicPr>
        <p:blipFill>
          <a:blip r:embed="rId3">
            <a:alphaModFix/>
          </a:blip>
          <a:stretch>
            <a:fillRect/>
          </a:stretch>
        </p:blipFill>
        <p:spPr>
          <a:xfrm>
            <a:off x="-28225" y="0"/>
            <a:ext cx="9200449" cy="41842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ctrTitle"/>
          </p:nvPr>
        </p:nvSpPr>
        <p:spPr>
          <a:xfrm>
            <a:off x="244058" y="-258900"/>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What does physical fitness help </a:t>
            </a:r>
            <a:r>
              <a:rPr lang="en-GB"/>
              <a:t>with for dance</a:t>
            </a:r>
            <a:r>
              <a:rPr lang="en-GB"/>
              <a:t>?</a:t>
            </a:r>
            <a:endParaRPr/>
          </a:p>
        </p:txBody>
      </p:sp>
      <p:sp>
        <p:nvSpPr>
          <p:cNvPr id="61" name="Google Shape;61;p14"/>
          <p:cNvSpPr txBox="1"/>
          <p:nvPr>
            <p:ph idx="1" type="subTitle"/>
          </p:nvPr>
        </p:nvSpPr>
        <p:spPr>
          <a:xfrm>
            <a:off x="311700" y="1793700"/>
            <a:ext cx="8520600" cy="3095100"/>
          </a:xfrm>
          <a:prstGeom prst="rect">
            <a:avLst/>
          </a:prstGeom>
        </p:spPr>
        <p:txBody>
          <a:bodyPr anchorCtr="0" anchor="t" bIns="91425" lIns="91425" spcFirstLastPara="1" rIns="91425" wrap="square" tIns="91425">
            <a:normAutofit lnSpcReduction="20000"/>
          </a:bodyPr>
          <a:lstStyle/>
          <a:p>
            <a:pPr indent="-406400" lvl="0" marL="457200" rtl="0" algn="l">
              <a:spcBef>
                <a:spcPts val="0"/>
              </a:spcBef>
              <a:spcAft>
                <a:spcPts val="0"/>
              </a:spcAft>
              <a:buSzPts val="2800"/>
              <a:buChar char="●"/>
            </a:pPr>
            <a:r>
              <a:rPr lang="en-GB"/>
              <a:t>Stamina</a:t>
            </a:r>
            <a:endParaRPr/>
          </a:p>
          <a:p>
            <a:pPr indent="-406400" lvl="0" marL="457200" rtl="0" algn="l">
              <a:spcBef>
                <a:spcPts val="0"/>
              </a:spcBef>
              <a:spcAft>
                <a:spcPts val="0"/>
              </a:spcAft>
              <a:buSzPts val="2800"/>
              <a:buChar char="●"/>
            </a:pPr>
            <a:r>
              <a:rPr lang="en-GB"/>
              <a:t>Flexibility</a:t>
            </a:r>
            <a:endParaRPr/>
          </a:p>
          <a:p>
            <a:pPr indent="-406400" lvl="0" marL="457200" rtl="0" algn="l">
              <a:spcBef>
                <a:spcPts val="0"/>
              </a:spcBef>
              <a:spcAft>
                <a:spcPts val="0"/>
              </a:spcAft>
              <a:buSzPts val="2800"/>
              <a:buChar char="●"/>
            </a:pPr>
            <a:r>
              <a:rPr lang="en-GB"/>
              <a:t>Strength</a:t>
            </a:r>
            <a:r>
              <a:rPr lang="en-GB"/>
              <a:t> </a:t>
            </a:r>
            <a:endParaRPr/>
          </a:p>
          <a:p>
            <a:pPr indent="-406400" lvl="0" marL="457200" rtl="0" algn="l">
              <a:spcBef>
                <a:spcPts val="0"/>
              </a:spcBef>
              <a:spcAft>
                <a:spcPts val="0"/>
              </a:spcAft>
              <a:buSzPts val="2800"/>
              <a:buChar char="●"/>
            </a:pPr>
            <a:r>
              <a:rPr lang="en-GB"/>
              <a:t>Spatial</a:t>
            </a:r>
            <a:r>
              <a:rPr lang="en-GB"/>
              <a:t> awareness </a:t>
            </a:r>
            <a:endParaRPr/>
          </a:p>
          <a:p>
            <a:pPr indent="-406400" lvl="0" marL="457200" rtl="0" algn="l">
              <a:spcBef>
                <a:spcPts val="0"/>
              </a:spcBef>
              <a:spcAft>
                <a:spcPts val="0"/>
              </a:spcAft>
              <a:buSzPts val="2800"/>
              <a:buChar char="●"/>
            </a:pPr>
            <a:r>
              <a:rPr lang="en-GB"/>
              <a:t>Cardiovascular</a:t>
            </a:r>
            <a:r>
              <a:rPr lang="en-GB"/>
              <a:t> fitness</a:t>
            </a:r>
            <a:endParaRPr/>
          </a:p>
          <a:p>
            <a:pPr indent="-406400" lvl="0" marL="457200" rtl="0" algn="l">
              <a:spcBef>
                <a:spcPts val="0"/>
              </a:spcBef>
              <a:spcAft>
                <a:spcPts val="0"/>
              </a:spcAft>
              <a:buSzPts val="2800"/>
              <a:buChar char="●"/>
            </a:pPr>
            <a:r>
              <a:rPr lang="en-GB"/>
              <a:t>Breath support</a:t>
            </a:r>
            <a:endParaRPr/>
          </a:p>
          <a:p>
            <a:pPr indent="-406400" lvl="0" marL="457200" rtl="0" algn="l">
              <a:spcBef>
                <a:spcPts val="0"/>
              </a:spcBef>
              <a:spcAft>
                <a:spcPts val="0"/>
              </a:spcAft>
              <a:buSzPts val="2800"/>
              <a:buChar char="●"/>
            </a:pPr>
            <a:r>
              <a:rPr lang="en-GB"/>
              <a:t>Posture</a:t>
            </a:r>
            <a:endParaRPr/>
          </a:p>
          <a:p>
            <a:pPr indent="-406400" lvl="0" marL="457200" rtl="0" algn="l">
              <a:spcBef>
                <a:spcPts val="0"/>
              </a:spcBef>
              <a:spcAft>
                <a:spcPts val="0"/>
              </a:spcAft>
              <a:buSzPts val="2800"/>
              <a:buChar char="●"/>
            </a:pPr>
            <a:r>
              <a:rPr lang="en-GB"/>
              <a:t>Coordination</a:t>
            </a:r>
            <a:r>
              <a:rPr lang="en-GB"/>
              <a:t>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What is </a:t>
            </a:r>
            <a:r>
              <a:rPr lang="en-GB"/>
              <a:t>Cardiorespiratory endurance?</a:t>
            </a:r>
            <a:endParaRPr/>
          </a:p>
        </p:txBody>
      </p:sp>
      <p:sp>
        <p:nvSpPr>
          <p:cNvPr id="67" name="Google Shape;67;p15"/>
          <p:cNvSpPr txBox="1"/>
          <p:nvPr>
            <p:ph idx="1" type="body"/>
          </p:nvPr>
        </p:nvSpPr>
        <p:spPr>
          <a:xfrm>
            <a:off x="249602" y="1094258"/>
            <a:ext cx="8520600" cy="34164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lang="en-GB"/>
              <a:t>Cardiorespiratory endurance is the ability of your heart, lungs, and circulatory system to supply oxygen to your muscles during prolonged physical activity. It reflects how efficiently your body can take in oxygen, transport it through the blood, and use it to generate energy for movement. High cardiorespiratory endurance means your body can sustain aerobic exercise—like running, swimming, or cycling—for extended periods without excessive fatigue.</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GB"/>
              <a:t>Improving cardiorespiratory endurance involves activities that elevate your heart rate over time, such as jogging, brisk walking, rowing, or jumping rope. It’s a key component of overall fitness and is linked to better heart health, lung function, and stamina.</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How does this help a dancer?</a:t>
            </a:r>
            <a:endParaRPr/>
          </a:p>
        </p:txBody>
      </p:sp>
      <p:sp>
        <p:nvSpPr>
          <p:cNvPr id="73" name="Google Shape;73;p1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47500" lnSpcReduction="20000"/>
          </a:bodyPr>
          <a:lstStyle/>
          <a:p>
            <a:pPr indent="0" lvl="0" marL="0" rtl="0" algn="l">
              <a:spcBef>
                <a:spcPts val="0"/>
              </a:spcBef>
              <a:spcAft>
                <a:spcPts val="0"/>
              </a:spcAft>
              <a:buNone/>
            </a:pPr>
            <a:r>
              <a:rPr lang="en-GB"/>
              <a:t>Cardiorespiratory endurance is crucial for dancers because it enhances their stamina, performance quality, and overall health. Here’s how it specifically benefits dancers:</a:t>
            </a:r>
            <a:endParaRPr/>
          </a:p>
          <a:p>
            <a:pPr indent="0" lvl="0" marL="0" rtl="0" algn="l">
              <a:spcBef>
                <a:spcPts val="1200"/>
              </a:spcBef>
              <a:spcAft>
                <a:spcPts val="0"/>
              </a:spcAft>
              <a:buNone/>
            </a:pPr>
            <a:r>
              <a:rPr lang="en-GB"/>
              <a:t>	1.	Increased Stamina – Dancing requires sustained effort, often for long periods. Good cardiorespiratory endurance helps dancers perform without getting exhausted too quickly, allowing them to maintain energy throughout rehearsals and performances.</a:t>
            </a:r>
            <a:endParaRPr/>
          </a:p>
          <a:p>
            <a:pPr indent="0" lvl="0" marL="0" rtl="0" algn="l">
              <a:spcBef>
                <a:spcPts val="1200"/>
              </a:spcBef>
              <a:spcAft>
                <a:spcPts val="0"/>
              </a:spcAft>
              <a:buNone/>
            </a:pPr>
            <a:r>
              <a:rPr lang="en-GB"/>
              <a:t>	2.	Better Performance Quality – Fatigue can lead to sloppy technique and loss of expression. With strong endurance, dancers can execute movements with precision and control, even in physically demanding routines.</a:t>
            </a:r>
            <a:endParaRPr/>
          </a:p>
          <a:p>
            <a:pPr indent="0" lvl="0" marL="0" rtl="0" algn="l">
              <a:spcBef>
                <a:spcPts val="1200"/>
              </a:spcBef>
              <a:spcAft>
                <a:spcPts val="0"/>
              </a:spcAft>
              <a:buNone/>
            </a:pPr>
            <a:r>
              <a:rPr lang="en-GB"/>
              <a:t>	3.	Faster Recovery – A well-conditioned cardiovascular system allows dancers to recover quickly between intense sequences, rehearsals, or performances, reducing downtime and improving consistency.</a:t>
            </a:r>
            <a:endParaRPr/>
          </a:p>
          <a:p>
            <a:pPr indent="0" lvl="0" marL="0" rtl="0" algn="l">
              <a:spcBef>
                <a:spcPts val="1200"/>
              </a:spcBef>
              <a:spcAft>
                <a:spcPts val="0"/>
              </a:spcAft>
              <a:buNone/>
            </a:pPr>
            <a:r>
              <a:rPr lang="en-GB"/>
              <a:t>	4.	Enhanced Breath Control – Many dance styles require coordination with breath, especially ballet, contemporary, and ballroom. Good cardiorespiratory fitness helps dancers maintain steady breathing, preventing breathlessness during long routines.</a:t>
            </a:r>
            <a:endParaRPr/>
          </a:p>
          <a:p>
            <a:pPr indent="0" lvl="0" marL="0" rtl="0" algn="l">
              <a:spcBef>
                <a:spcPts val="1200"/>
              </a:spcBef>
              <a:spcAft>
                <a:spcPts val="0"/>
              </a:spcAft>
              <a:buNone/>
            </a:pPr>
            <a:r>
              <a:rPr lang="en-GB"/>
              <a:t>	5.	Reduced Risk of Injury – Fatigue can lead to poor form, increasing the risk of injuries. Better endurance allows dancers to maintain proper technique, reducing strain on muscles and joints.</a:t>
            </a:r>
            <a:endParaRPr/>
          </a:p>
          <a:p>
            <a:pPr indent="0" lvl="0" marL="0" rtl="0" algn="l">
              <a:spcBef>
                <a:spcPts val="1200"/>
              </a:spcBef>
              <a:spcAft>
                <a:spcPts val="0"/>
              </a:spcAft>
              <a:buNone/>
            </a:pPr>
            <a:r>
              <a:rPr lang="en-GB"/>
              <a:t>	6.	Overall Health &amp; Longevity – A strong heart and lungs support long-term dance careers by promoting better circulation, oxygen delivery, and general well-being.</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GB"/>
              <a:t>Dancers can improve their endurance through activities like running, swimming, cycling, jump rope, or high-intensity interval training (HIIT) while incorporating dance-specific conditioning exercises.</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 name="Shape 77"/>
        <p:cNvGrpSpPr/>
        <p:nvPr/>
      </p:nvGrpSpPr>
      <p:grpSpPr>
        <a:xfrm>
          <a:off x="0" y="0"/>
          <a:ext cx="0" cy="0"/>
          <a:chOff x="0" y="0"/>
          <a:chExt cx="0" cy="0"/>
        </a:xfrm>
      </p:grpSpPr>
      <p:sp>
        <p:nvSpPr>
          <p:cNvPr id="78" name="Google Shape;78;p1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u="sng"/>
              <a:t>Muscular Fitness</a:t>
            </a:r>
            <a:endParaRPr u="sng"/>
          </a:p>
        </p:txBody>
      </p:sp>
      <p:sp>
        <p:nvSpPr>
          <p:cNvPr id="79" name="Google Shape;79;p17"/>
          <p:cNvSpPr txBox="1"/>
          <p:nvPr>
            <p:ph idx="1" type="body"/>
          </p:nvPr>
        </p:nvSpPr>
        <p:spPr>
          <a:xfrm>
            <a:off x="206000" y="863550"/>
            <a:ext cx="83967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What is it? </a:t>
            </a:r>
            <a:endParaRPr/>
          </a:p>
          <a:p>
            <a:pPr indent="-342900" lvl="0" marL="457200" rtl="0" algn="l">
              <a:spcBef>
                <a:spcPts val="1200"/>
              </a:spcBef>
              <a:spcAft>
                <a:spcPts val="0"/>
              </a:spcAft>
              <a:buSzPts val="1800"/>
              <a:buChar char="●"/>
            </a:pPr>
            <a:r>
              <a:rPr b="1" lang="en-GB"/>
              <a:t>Muscular Strength </a:t>
            </a:r>
            <a:r>
              <a:rPr lang="en-GB"/>
              <a:t>- maximal force that can be generated by single or group of muscles</a:t>
            </a:r>
            <a:endParaRPr/>
          </a:p>
          <a:p>
            <a:pPr indent="-342900" lvl="0" marL="457200" rtl="0" algn="l">
              <a:spcBef>
                <a:spcPts val="0"/>
              </a:spcBef>
              <a:spcAft>
                <a:spcPts val="0"/>
              </a:spcAft>
              <a:buSzPts val="1800"/>
              <a:buChar char="●"/>
            </a:pPr>
            <a:r>
              <a:rPr b="1" lang="en-GB"/>
              <a:t>Muscular Endurance</a:t>
            </a:r>
            <a:r>
              <a:rPr lang="en-GB"/>
              <a:t> - </a:t>
            </a:r>
            <a:r>
              <a:rPr lang="en-GB"/>
              <a:t>ability of muscle or group of muscles to sustain repeated contractions or maintain static contraction over a prolonged period of time without fatigue</a:t>
            </a:r>
            <a:endParaRPr/>
          </a:p>
          <a:p>
            <a:pPr indent="-342900" lvl="0" marL="457200" rtl="0" algn="l">
              <a:spcBef>
                <a:spcPts val="0"/>
              </a:spcBef>
              <a:spcAft>
                <a:spcPts val="0"/>
              </a:spcAft>
              <a:buSzPts val="1800"/>
              <a:buChar char="●"/>
            </a:pPr>
            <a:r>
              <a:rPr b="1" lang="en-GB"/>
              <a:t>Muscular Power</a:t>
            </a:r>
            <a:r>
              <a:rPr lang="en-GB"/>
              <a:t> - ability of muscle or group of muscles to generate force rapidly, combining both speed and strength to produce explosive movements</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How does it help a dancer?</a:t>
            </a:r>
            <a:endParaRPr/>
          </a:p>
        </p:txBody>
      </p:sp>
      <p:sp>
        <p:nvSpPr>
          <p:cNvPr id="85" name="Google Shape;85;p18"/>
          <p:cNvSpPr txBox="1"/>
          <p:nvPr>
            <p:ph idx="1" type="body"/>
          </p:nvPr>
        </p:nvSpPr>
        <p:spPr>
          <a:xfrm>
            <a:off x="311700" y="1152475"/>
            <a:ext cx="4260300" cy="3770100"/>
          </a:xfrm>
          <a:prstGeom prst="rect">
            <a:avLst/>
          </a:prstGeom>
        </p:spPr>
        <p:txBody>
          <a:bodyPr anchorCtr="0" anchor="t" bIns="91425" lIns="91425" spcFirstLastPara="1" rIns="91425" wrap="square" tIns="91425">
            <a:normAutofit/>
          </a:bodyPr>
          <a:lstStyle/>
          <a:p>
            <a:pPr indent="-355600" lvl="0" marL="457200" rtl="0" algn="l">
              <a:spcBef>
                <a:spcPts val="0"/>
              </a:spcBef>
              <a:spcAft>
                <a:spcPts val="0"/>
              </a:spcAft>
              <a:buSzPts val="2000"/>
              <a:buChar char="●"/>
            </a:pPr>
            <a:r>
              <a:rPr lang="en-GB" sz="2000"/>
              <a:t>Strength &amp; power </a:t>
            </a:r>
            <a:endParaRPr sz="2000"/>
          </a:p>
          <a:p>
            <a:pPr indent="-355600" lvl="0" marL="457200" rtl="0" algn="l">
              <a:spcBef>
                <a:spcPts val="0"/>
              </a:spcBef>
              <a:spcAft>
                <a:spcPts val="0"/>
              </a:spcAft>
              <a:buSzPts val="2000"/>
              <a:buChar char="-"/>
            </a:pPr>
            <a:r>
              <a:rPr lang="en-GB" sz="2000"/>
              <a:t>Jumps</a:t>
            </a:r>
            <a:endParaRPr sz="2000"/>
          </a:p>
          <a:p>
            <a:pPr indent="-355600" lvl="0" marL="457200" rtl="0" algn="l">
              <a:spcBef>
                <a:spcPts val="0"/>
              </a:spcBef>
              <a:spcAft>
                <a:spcPts val="0"/>
              </a:spcAft>
              <a:buSzPts val="2000"/>
              <a:buChar char="-"/>
            </a:pPr>
            <a:r>
              <a:rPr lang="en-GB" sz="2000"/>
              <a:t>Lifts</a:t>
            </a:r>
            <a:endParaRPr sz="2000"/>
          </a:p>
          <a:p>
            <a:pPr indent="-355600" lvl="0" marL="457200" rtl="0" algn="l">
              <a:spcBef>
                <a:spcPts val="0"/>
              </a:spcBef>
              <a:spcAft>
                <a:spcPts val="0"/>
              </a:spcAft>
              <a:buSzPts val="2000"/>
              <a:buChar char="-"/>
            </a:pPr>
            <a:r>
              <a:rPr lang="en-GB" sz="2000"/>
              <a:t>Dynamic movements</a:t>
            </a:r>
            <a:endParaRPr sz="2000"/>
          </a:p>
          <a:p>
            <a:pPr indent="-355600" lvl="0" marL="457200" rtl="0" algn="l">
              <a:spcBef>
                <a:spcPts val="0"/>
              </a:spcBef>
              <a:spcAft>
                <a:spcPts val="0"/>
              </a:spcAft>
              <a:buSzPts val="2000"/>
              <a:buChar char="●"/>
            </a:pPr>
            <a:r>
              <a:rPr lang="en-GB" sz="2000"/>
              <a:t>Endurance </a:t>
            </a:r>
            <a:endParaRPr sz="2000"/>
          </a:p>
          <a:p>
            <a:pPr indent="-355600" lvl="0" marL="457200" rtl="0" algn="l">
              <a:spcBef>
                <a:spcPts val="0"/>
              </a:spcBef>
              <a:spcAft>
                <a:spcPts val="0"/>
              </a:spcAft>
              <a:buSzPts val="2000"/>
              <a:buChar char="-"/>
            </a:pPr>
            <a:r>
              <a:rPr lang="en-GB" sz="2000"/>
              <a:t>Stamina</a:t>
            </a:r>
            <a:endParaRPr sz="2000"/>
          </a:p>
          <a:p>
            <a:pPr indent="-355600" lvl="0" marL="457200" rtl="0" algn="l">
              <a:spcBef>
                <a:spcPts val="0"/>
              </a:spcBef>
              <a:spcAft>
                <a:spcPts val="0"/>
              </a:spcAft>
              <a:buSzPts val="2000"/>
              <a:buChar char="-"/>
            </a:pPr>
            <a:r>
              <a:rPr lang="en-GB" sz="2000"/>
              <a:t>Performance </a:t>
            </a:r>
            <a:r>
              <a:rPr lang="en-GB" sz="2000"/>
              <a:t>consistency</a:t>
            </a:r>
            <a:r>
              <a:rPr lang="en-GB" sz="2000"/>
              <a:t> </a:t>
            </a:r>
            <a:endParaRPr sz="2000"/>
          </a:p>
          <a:p>
            <a:pPr indent="-355600" lvl="0" marL="457200" rtl="0" algn="l">
              <a:spcBef>
                <a:spcPts val="0"/>
              </a:spcBef>
              <a:spcAft>
                <a:spcPts val="0"/>
              </a:spcAft>
              <a:buSzPts val="2000"/>
              <a:buChar char="●"/>
            </a:pPr>
            <a:r>
              <a:rPr lang="en-GB" sz="2000"/>
              <a:t>Injury </a:t>
            </a:r>
            <a:r>
              <a:rPr lang="en-GB" sz="2000"/>
              <a:t>Prevention</a:t>
            </a:r>
            <a:endParaRPr sz="2000"/>
          </a:p>
        </p:txBody>
      </p:sp>
      <p:sp>
        <p:nvSpPr>
          <p:cNvPr id="86" name="Google Shape;86;p18"/>
          <p:cNvSpPr txBox="1"/>
          <p:nvPr/>
        </p:nvSpPr>
        <p:spPr>
          <a:xfrm>
            <a:off x="4693575" y="1404700"/>
            <a:ext cx="4461600" cy="2401200"/>
          </a:xfrm>
          <a:prstGeom prst="rect">
            <a:avLst/>
          </a:prstGeom>
          <a:noFill/>
          <a:ln>
            <a:noFill/>
          </a:ln>
        </p:spPr>
        <p:txBody>
          <a:bodyPr anchorCtr="0" anchor="t" bIns="91425" lIns="91425" spcFirstLastPara="1" rIns="91425" wrap="square" tIns="91425">
            <a:spAutoFit/>
          </a:bodyPr>
          <a:lstStyle/>
          <a:p>
            <a:pPr indent="-342900" lvl="0" marL="457200" rtl="0" algn="l">
              <a:spcBef>
                <a:spcPts val="0"/>
              </a:spcBef>
              <a:spcAft>
                <a:spcPts val="0"/>
              </a:spcAft>
              <a:buClr>
                <a:schemeClr val="dk2"/>
              </a:buClr>
              <a:buSzPts val="1800"/>
              <a:buChar char="●"/>
            </a:pPr>
            <a:r>
              <a:rPr lang="en-GB" sz="1800">
                <a:solidFill>
                  <a:schemeClr val="dk2"/>
                </a:solidFill>
              </a:rPr>
              <a:t>Flexibility</a:t>
            </a:r>
            <a:endParaRPr sz="1800">
              <a:solidFill>
                <a:schemeClr val="dk2"/>
              </a:solidFill>
            </a:endParaRPr>
          </a:p>
          <a:p>
            <a:pPr indent="-342900" lvl="0" marL="457200" rtl="0" algn="l">
              <a:spcBef>
                <a:spcPts val="0"/>
              </a:spcBef>
              <a:spcAft>
                <a:spcPts val="0"/>
              </a:spcAft>
              <a:buClr>
                <a:schemeClr val="dk2"/>
              </a:buClr>
              <a:buSzPts val="1800"/>
              <a:buChar char="-"/>
            </a:pPr>
            <a:r>
              <a:rPr lang="en-GB" sz="1800">
                <a:solidFill>
                  <a:schemeClr val="dk2"/>
                </a:solidFill>
              </a:rPr>
              <a:t>Better along side stronger muscles</a:t>
            </a:r>
            <a:endParaRPr sz="1800">
              <a:solidFill>
                <a:schemeClr val="dk2"/>
              </a:solidFill>
            </a:endParaRPr>
          </a:p>
          <a:p>
            <a:pPr indent="-342900" lvl="0" marL="457200" rtl="0" algn="l">
              <a:spcBef>
                <a:spcPts val="0"/>
              </a:spcBef>
              <a:spcAft>
                <a:spcPts val="0"/>
              </a:spcAft>
              <a:buClr>
                <a:schemeClr val="dk2"/>
              </a:buClr>
              <a:buSzPts val="1800"/>
              <a:buChar char="-"/>
            </a:pPr>
            <a:r>
              <a:rPr lang="en-GB" sz="1800">
                <a:solidFill>
                  <a:schemeClr val="dk2"/>
                </a:solidFill>
              </a:rPr>
              <a:t>Safely </a:t>
            </a:r>
            <a:endParaRPr sz="1800">
              <a:solidFill>
                <a:schemeClr val="dk2"/>
              </a:solidFill>
            </a:endParaRPr>
          </a:p>
          <a:p>
            <a:pPr indent="-342900" lvl="0" marL="457200" rtl="0" algn="l">
              <a:spcBef>
                <a:spcPts val="0"/>
              </a:spcBef>
              <a:spcAft>
                <a:spcPts val="0"/>
              </a:spcAft>
              <a:buClr>
                <a:schemeClr val="dk2"/>
              </a:buClr>
              <a:buSzPts val="1800"/>
              <a:buChar char="-"/>
            </a:pPr>
            <a:r>
              <a:rPr lang="en-GB" sz="1800">
                <a:solidFill>
                  <a:schemeClr val="dk2"/>
                </a:solidFill>
              </a:rPr>
              <a:t>Control </a:t>
            </a:r>
            <a:endParaRPr sz="1800">
              <a:solidFill>
                <a:schemeClr val="dk2"/>
              </a:solidFill>
            </a:endParaRPr>
          </a:p>
          <a:p>
            <a:pPr indent="-342900" lvl="0" marL="457200" rtl="0" algn="l">
              <a:spcBef>
                <a:spcPts val="0"/>
              </a:spcBef>
              <a:spcAft>
                <a:spcPts val="0"/>
              </a:spcAft>
              <a:buClr>
                <a:schemeClr val="dk2"/>
              </a:buClr>
              <a:buSzPts val="1800"/>
              <a:buChar char="●"/>
            </a:pPr>
            <a:r>
              <a:rPr lang="en-GB" sz="1800">
                <a:solidFill>
                  <a:schemeClr val="dk2"/>
                </a:solidFill>
              </a:rPr>
              <a:t>Balance &amp; Control</a:t>
            </a:r>
            <a:endParaRPr sz="1800">
              <a:solidFill>
                <a:schemeClr val="dk2"/>
              </a:solidFill>
            </a:endParaRPr>
          </a:p>
          <a:p>
            <a:pPr indent="-342900" lvl="0" marL="457200" rtl="0" algn="l">
              <a:spcBef>
                <a:spcPts val="0"/>
              </a:spcBef>
              <a:spcAft>
                <a:spcPts val="0"/>
              </a:spcAft>
              <a:buClr>
                <a:schemeClr val="dk2"/>
              </a:buClr>
              <a:buSzPts val="1800"/>
              <a:buChar char="-"/>
            </a:pPr>
            <a:r>
              <a:rPr lang="en-GB" sz="1800">
                <a:solidFill>
                  <a:schemeClr val="dk2"/>
                </a:solidFill>
              </a:rPr>
              <a:t>Posture </a:t>
            </a:r>
            <a:endParaRPr sz="1800">
              <a:solidFill>
                <a:schemeClr val="dk2"/>
              </a:solidFill>
            </a:endParaRPr>
          </a:p>
          <a:p>
            <a:pPr indent="-342900" lvl="0" marL="457200" rtl="0" algn="l">
              <a:spcBef>
                <a:spcPts val="0"/>
              </a:spcBef>
              <a:spcAft>
                <a:spcPts val="0"/>
              </a:spcAft>
              <a:buClr>
                <a:schemeClr val="dk2"/>
              </a:buClr>
              <a:buSzPts val="1800"/>
              <a:buChar char="-"/>
            </a:pPr>
            <a:r>
              <a:rPr lang="en-GB" sz="1800">
                <a:solidFill>
                  <a:schemeClr val="dk2"/>
                </a:solidFill>
              </a:rPr>
              <a:t>Fluid movements</a:t>
            </a:r>
            <a:endParaRPr sz="1800">
              <a:solidFill>
                <a:schemeClr val="dk2"/>
              </a:solidFill>
            </a:endParaRPr>
          </a:p>
          <a:p>
            <a:pPr indent="-342900" lvl="0" marL="457200" rtl="0" algn="l">
              <a:spcBef>
                <a:spcPts val="0"/>
              </a:spcBef>
              <a:spcAft>
                <a:spcPts val="0"/>
              </a:spcAft>
              <a:buClr>
                <a:schemeClr val="dk2"/>
              </a:buClr>
              <a:buSzPts val="1800"/>
              <a:buChar char="-"/>
            </a:pPr>
            <a:r>
              <a:t/>
            </a:r>
            <a:endParaRPr sz="1800">
              <a:solidFill>
                <a:schemeClr val="dk2"/>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1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Flexibility</a:t>
            </a:r>
            <a:endParaRPr/>
          </a:p>
        </p:txBody>
      </p:sp>
      <p:sp>
        <p:nvSpPr>
          <p:cNvPr id="92" name="Google Shape;92;p19"/>
          <p:cNvSpPr txBox="1"/>
          <p:nvPr>
            <p:ph idx="1" type="body"/>
          </p:nvPr>
        </p:nvSpPr>
        <p:spPr>
          <a:xfrm>
            <a:off x="311700" y="1152475"/>
            <a:ext cx="8520600" cy="38976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lang="en-GB"/>
              <a:t>The definition of flexibility is the range of motion in a joint or a group of joints. Flexibility is crucial for dancers for </a:t>
            </a:r>
            <a:r>
              <a:rPr lang="en-GB"/>
              <a:t>achieving</a:t>
            </a:r>
            <a:r>
              <a:rPr lang="en-GB"/>
              <a:t> fluidity, range of motion and and preventing injuries.</a:t>
            </a:r>
            <a:endParaRPr/>
          </a:p>
          <a:p>
            <a:pPr indent="0" lvl="0" marL="0" rtl="0" algn="l">
              <a:spcBef>
                <a:spcPts val="1200"/>
              </a:spcBef>
              <a:spcAft>
                <a:spcPts val="0"/>
              </a:spcAft>
              <a:buNone/>
            </a:pPr>
            <a:r>
              <a:rPr lang="en-GB"/>
              <a:t>There are 4 types of flexibility:</a:t>
            </a:r>
            <a:endParaRPr/>
          </a:p>
          <a:p>
            <a:pPr indent="-342900" lvl="0" marL="457200" rtl="0" algn="l">
              <a:spcBef>
                <a:spcPts val="1200"/>
              </a:spcBef>
              <a:spcAft>
                <a:spcPts val="0"/>
              </a:spcAft>
              <a:buSzPts val="1800"/>
              <a:buAutoNum type="arabicPeriod"/>
            </a:pPr>
            <a:r>
              <a:rPr lang="en-GB"/>
              <a:t>Static flexibility - This is when you hold a </a:t>
            </a:r>
            <a:r>
              <a:rPr lang="en-GB"/>
              <a:t>stretch without movement such as the splits or an arabesque.</a:t>
            </a:r>
            <a:endParaRPr/>
          </a:p>
          <a:p>
            <a:pPr indent="-342900" lvl="0" marL="457200" rtl="0" algn="l">
              <a:spcBef>
                <a:spcPts val="0"/>
              </a:spcBef>
              <a:spcAft>
                <a:spcPts val="0"/>
              </a:spcAft>
              <a:buSzPts val="1800"/>
              <a:buAutoNum type="arabicPeriod"/>
            </a:pPr>
            <a:r>
              <a:rPr lang="en-GB"/>
              <a:t>Dynamic flexibility - This is having the ability to move muscle and joints through a full range of motion such as high kicks or grand battement.</a:t>
            </a:r>
            <a:endParaRPr/>
          </a:p>
          <a:p>
            <a:pPr indent="-342900" lvl="0" marL="457200" rtl="0" algn="l">
              <a:spcBef>
                <a:spcPts val="0"/>
              </a:spcBef>
              <a:spcAft>
                <a:spcPts val="0"/>
              </a:spcAft>
              <a:buSzPts val="1800"/>
              <a:buAutoNum type="arabicPeriod"/>
            </a:pPr>
            <a:r>
              <a:rPr lang="en-GB"/>
              <a:t>Active flexibility - This is when you use muscle strength to hold a position without assistance such as developpes.</a:t>
            </a:r>
            <a:endParaRPr/>
          </a:p>
          <a:p>
            <a:pPr indent="-342900" lvl="0" marL="457200" rtl="0" algn="l">
              <a:spcBef>
                <a:spcPts val="0"/>
              </a:spcBef>
              <a:spcAft>
                <a:spcPts val="0"/>
              </a:spcAft>
              <a:buSzPts val="1800"/>
              <a:buAutoNum type="arabicPeriod"/>
            </a:pPr>
            <a:r>
              <a:rPr lang="en-GB"/>
              <a:t>Passive flexibility - This is when you achieve a flex with assistance such as gravity or a partner an example of this is assisted stretches.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2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How does this help a dancer?</a:t>
            </a:r>
            <a:endParaRPr/>
          </a:p>
        </p:txBody>
      </p:sp>
      <p:sp>
        <p:nvSpPr>
          <p:cNvPr id="98" name="Google Shape;98;p20"/>
          <p:cNvSpPr txBox="1"/>
          <p:nvPr>
            <p:ph idx="1" type="body"/>
          </p:nvPr>
        </p:nvSpPr>
        <p:spPr>
          <a:xfrm>
            <a:off x="311700" y="1152475"/>
            <a:ext cx="8520600" cy="2668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2300"/>
              <a:t>This helps the dancer to </a:t>
            </a:r>
            <a:r>
              <a:rPr lang="en-GB" sz="2300"/>
              <a:t>execute</a:t>
            </a:r>
            <a:r>
              <a:rPr lang="en-GB" sz="2300"/>
              <a:t> movements with </a:t>
            </a:r>
            <a:r>
              <a:rPr lang="en-GB" sz="2300"/>
              <a:t>greater</a:t>
            </a:r>
            <a:r>
              <a:rPr lang="en-GB" sz="2300"/>
              <a:t> ease and grace which improves overall performance.</a:t>
            </a:r>
            <a:endParaRPr sz="2300"/>
          </a:p>
          <a:p>
            <a:pPr indent="-374650" lvl="0" marL="457200" rtl="0" algn="l">
              <a:spcBef>
                <a:spcPts val="1200"/>
              </a:spcBef>
              <a:spcAft>
                <a:spcPts val="0"/>
              </a:spcAft>
              <a:buSzPts val="2300"/>
              <a:buAutoNum type="arabicPeriod"/>
            </a:pPr>
            <a:r>
              <a:rPr lang="en-GB" sz="2300"/>
              <a:t>It enhances range of motion and extension</a:t>
            </a:r>
            <a:endParaRPr sz="2300"/>
          </a:p>
          <a:p>
            <a:pPr indent="-374650" lvl="0" marL="457200" rtl="0" algn="l">
              <a:spcBef>
                <a:spcPts val="0"/>
              </a:spcBef>
              <a:spcAft>
                <a:spcPts val="0"/>
              </a:spcAft>
              <a:buSzPts val="2300"/>
              <a:buAutoNum type="arabicPeriod"/>
            </a:pPr>
            <a:r>
              <a:rPr lang="en-GB" sz="2300"/>
              <a:t>It reduces risk of injury by improving muscle elasticity</a:t>
            </a:r>
            <a:endParaRPr sz="2300"/>
          </a:p>
          <a:p>
            <a:pPr indent="-374650" lvl="0" marL="457200" rtl="0" algn="l">
              <a:spcBef>
                <a:spcPts val="0"/>
              </a:spcBef>
              <a:spcAft>
                <a:spcPts val="0"/>
              </a:spcAft>
              <a:buSzPts val="2300"/>
              <a:buAutoNum type="arabicPeriod"/>
            </a:pPr>
            <a:r>
              <a:rPr lang="en-GB" sz="2300"/>
              <a:t>It allows for more smoother and more fluid movements</a:t>
            </a:r>
            <a:endParaRPr sz="2300"/>
          </a:p>
          <a:p>
            <a:pPr indent="-374650" lvl="0" marL="457200" rtl="0" algn="l">
              <a:spcBef>
                <a:spcPts val="0"/>
              </a:spcBef>
              <a:spcAft>
                <a:spcPts val="0"/>
              </a:spcAft>
              <a:buSzPts val="2300"/>
              <a:buAutoNum type="arabicPeriod"/>
            </a:pPr>
            <a:r>
              <a:rPr lang="en-GB" sz="2300"/>
              <a:t>It also improves posture and alignment.</a:t>
            </a:r>
            <a:endParaRPr sz="2300"/>
          </a:p>
          <a:p>
            <a:pPr indent="-374650" lvl="0" marL="457200" rtl="0" algn="l">
              <a:spcBef>
                <a:spcPts val="0"/>
              </a:spcBef>
              <a:spcAft>
                <a:spcPts val="0"/>
              </a:spcAft>
              <a:buSzPts val="2300"/>
              <a:buAutoNum type="arabicPeriod"/>
            </a:pPr>
            <a:r>
              <a:rPr lang="en-GB" sz="2300"/>
              <a:t>Lastly, it helps achieving aesthetically pleasing lines in dance </a:t>
            </a:r>
            <a:endParaRPr sz="23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2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What is </a:t>
            </a:r>
            <a:r>
              <a:rPr lang="en-GB"/>
              <a:t>Cardiovascular</a:t>
            </a:r>
            <a:r>
              <a:rPr lang="en-GB"/>
              <a:t> Health</a:t>
            </a:r>
            <a:endParaRPr/>
          </a:p>
        </p:txBody>
      </p:sp>
      <p:sp>
        <p:nvSpPr>
          <p:cNvPr id="104" name="Google Shape;104;p21"/>
          <p:cNvSpPr txBox="1"/>
          <p:nvPr>
            <p:ph idx="1" type="body"/>
          </p:nvPr>
        </p:nvSpPr>
        <p:spPr>
          <a:xfrm>
            <a:off x="386550" y="11738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Cardiovascular health refers to the health of the heart and the blood vessels.</a:t>
            </a:r>
            <a:endParaRPr/>
          </a:p>
          <a:p>
            <a:pPr indent="0" lvl="0" marL="0" rtl="0" algn="l">
              <a:spcBef>
                <a:spcPts val="1200"/>
              </a:spcBef>
              <a:spcAft>
                <a:spcPts val="0"/>
              </a:spcAft>
              <a:buNone/>
            </a:pPr>
            <a:r>
              <a:rPr lang="en-GB"/>
              <a:t>The heart pumps </a:t>
            </a:r>
            <a:r>
              <a:rPr lang="en-GB"/>
              <a:t>oxygenated</a:t>
            </a:r>
            <a:r>
              <a:rPr lang="en-GB"/>
              <a:t> blood throughout the body.</a:t>
            </a:r>
            <a:endParaRPr/>
          </a:p>
          <a:p>
            <a:pPr indent="0" lvl="0" marL="0" rtl="0" algn="l">
              <a:spcBef>
                <a:spcPts val="1200"/>
              </a:spcBef>
              <a:spcAft>
                <a:spcPts val="0"/>
              </a:spcAft>
              <a:buNone/>
            </a:pPr>
            <a:r>
              <a:rPr lang="en-GB"/>
              <a:t>Lungs oxygenate the blood and expel carbon dioxide.</a:t>
            </a:r>
            <a:endParaRPr/>
          </a:p>
          <a:p>
            <a:pPr indent="0" lvl="0" marL="0" rtl="0" algn="l">
              <a:spcBef>
                <a:spcPts val="1200"/>
              </a:spcBef>
              <a:spcAft>
                <a:spcPts val="0"/>
              </a:spcAft>
              <a:buNone/>
            </a:pPr>
            <a:r>
              <a:rPr lang="en-GB"/>
              <a:t>Blood vessels oxygenate the blood and expel carbon dioxide.</a:t>
            </a:r>
            <a:endParaRPr/>
          </a:p>
          <a:p>
            <a:pPr indent="0" lvl="0" marL="0" rtl="0" algn="l">
              <a:spcBef>
                <a:spcPts val="1200"/>
              </a:spcBef>
              <a:spcAft>
                <a:spcPts val="0"/>
              </a:spcAft>
              <a:buNone/>
            </a:pPr>
            <a:r>
              <a:rPr lang="en-GB"/>
              <a:t>Capilaries facilitate gas exchange at muscle level. </a:t>
            </a:r>
            <a:endParaRPr/>
          </a:p>
          <a:p>
            <a:pPr indent="0" lvl="0" marL="0" rtl="0" algn="l">
              <a:spcBef>
                <a:spcPts val="1200"/>
              </a:spcBef>
              <a:spcAft>
                <a:spcPts val="1200"/>
              </a:spcAft>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 name="Shape 108"/>
        <p:cNvGrpSpPr/>
        <p:nvPr/>
      </p:nvGrpSpPr>
      <p:grpSpPr>
        <a:xfrm>
          <a:off x="0" y="0"/>
          <a:ext cx="0" cy="0"/>
          <a:chOff x="0" y="0"/>
          <a:chExt cx="0" cy="0"/>
        </a:xfrm>
      </p:grpSpPr>
      <p:sp>
        <p:nvSpPr>
          <p:cNvPr id="109" name="Google Shape;109;p2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10" name="Google Shape;110;p22"/>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id="111" name="Google Shape;111;p22"/>
          <p:cNvPicPr preferRelativeResize="0"/>
          <p:nvPr/>
        </p:nvPicPr>
        <p:blipFill>
          <a:blip r:embed="rId3">
            <a:alphaModFix/>
          </a:blip>
          <a:stretch>
            <a:fillRect/>
          </a:stretch>
        </p:blipFill>
        <p:spPr>
          <a:xfrm>
            <a:off x="0" y="0"/>
            <a:ext cx="9144000" cy="51435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 name="Shape 115"/>
        <p:cNvGrpSpPr/>
        <p:nvPr/>
      </p:nvGrpSpPr>
      <p:grpSpPr>
        <a:xfrm>
          <a:off x="0" y="0"/>
          <a:ext cx="0" cy="0"/>
          <a:chOff x="0" y="0"/>
          <a:chExt cx="0" cy="0"/>
        </a:xfrm>
      </p:grpSpPr>
      <p:sp>
        <p:nvSpPr>
          <p:cNvPr id="116" name="Google Shape;116;p23"/>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17" name="Google Shape;117;p23"/>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id="118" name="Google Shape;118;p23"/>
          <p:cNvPicPr preferRelativeResize="0"/>
          <p:nvPr/>
        </p:nvPicPr>
        <p:blipFill rotWithShape="1">
          <a:blip r:embed="rId3">
            <a:alphaModFix/>
          </a:blip>
          <a:srcRect b="1030" l="0" r="0" t="-1030"/>
          <a:stretch/>
        </p:blipFill>
        <p:spPr>
          <a:xfrm>
            <a:off x="0" y="0"/>
            <a:ext cx="9144000" cy="51435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2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24" name="Google Shape;124;p2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id="125" name="Google Shape;125;p24"/>
          <p:cNvPicPr preferRelativeResize="0"/>
          <p:nvPr/>
        </p:nvPicPr>
        <p:blipFill>
          <a:blip r:embed="rId3">
            <a:alphaModFix/>
          </a:blip>
          <a:stretch>
            <a:fillRect/>
          </a:stretch>
        </p:blipFill>
        <p:spPr>
          <a:xfrm>
            <a:off x="0" y="0"/>
            <a:ext cx="9144000" cy="51435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 name="Shape 129"/>
        <p:cNvGrpSpPr/>
        <p:nvPr/>
      </p:nvGrpSpPr>
      <p:grpSpPr>
        <a:xfrm>
          <a:off x="0" y="0"/>
          <a:ext cx="0" cy="0"/>
          <a:chOff x="0" y="0"/>
          <a:chExt cx="0" cy="0"/>
        </a:xfrm>
      </p:grpSpPr>
      <p:sp>
        <p:nvSpPr>
          <p:cNvPr id="130" name="Google Shape;130;p2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Conclusion</a:t>
            </a:r>
            <a:endParaRPr/>
          </a:p>
        </p:txBody>
      </p:sp>
      <p:sp>
        <p:nvSpPr>
          <p:cNvPr id="131" name="Google Shape;131;p2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As a dancer you need to </a:t>
            </a:r>
            <a:r>
              <a:rPr lang="en-GB"/>
              <a:t>prioritize</a:t>
            </a:r>
            <a:r>
              <a:rPr lang="en-GB"/>
              <a:t> all areas of </a:t>
            </a:r>
            <a:r>
              <a:rPr lang="en-GB"/>
              <a:t>exercise</a:t>
            </a:r>
            <a:r>
              <a:rPr lang="en-GB"/>
              <a:t> to maximise </a:t>
            </a:r>
            <a:r>
              <a:rPr lang="en-GB"/>
              <a:t>potential</a:t>
            </a:r>
            <a:r>
              <a:rPr lang="en-GB"/>
              <a:t> in all areas of dance, from heart health to flexibility. By knowing your body and what is required for you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2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Bibliography </a:t>
            </a:r>
            <a:endParaRPr/>
          </a:p>
        </p:txBody>
      </p:sp>
      <p:sp>
        <p:nvSpPr>
          <p:cNvPr id="137" name="Google Shape;137;p2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Clr>
                <a:schemeClr val="dk1"/>
              </a:buClr>
              <a:buSzPts val="1800"/>
              <a:buChar char="●"/>
            </a:pPr>
            <a:r>
              <a:rPr lang="en-GB">
                <a:solidFill>
                  <a:schemeClr val="dk1"/>
                </a:solidFill>
              </a:rPr>
              <a:t>American College of Sports Medicine (ACSM). (2018). ACSM's Guidelines for Exercise Testing and Prescription (10th ed.). Wolters Kluwer. </a:t>
            </a:r>
            <a:endParaRPr>
              <a:solidFill>
                <a:schemeClr val="dk1"/>
              </a:solidFill>
            </a:endParaRPr>
          </a:p>
          <a:p>
            <a:pPr indent="-342900" lvl="0" marL="457200" rtl="0" algn="l">
              <a:spcBef>
                <a:spcPts val="0"/>
              </a:spcBef>
              <a:spcAft>
                <a:spcPts val="0"/>
              </a:spcAft>
              <a:buClr>
                <a:schemeClr val="dk1"/>
              </a:buClr>
              <a:buSzPts val="1800"/>
              <a:buChar char="●"/>
            </a:pPr>
            <a:r>
              <a:rPr lang="en-GB">
                <a:solidFill>
                  <a:schemeClr val="dk1"/>
                </a:solidFill>
              </a:rPr>
              <a:t>Haff, G. G., &amp; Triplett, N. T. (2015). Essentials of Strength Training and Conditioning (4th ed.). Human Kinetics. </a:t>
            </a:r>
            <a:endParaRPr>
              <a:solidFill>
                <a:schemeClr val="dk1"/>
              </a:solidFill>
            </a:endParaRPr>
          </a:p>
          <a:p>
            <a:pPr indent="-342900" lvl="0" marL="457200" rtl="0" algn="l">
              <a:spcBef>
                <a:spcPts val="0"/>
              </a:spcBef>
              <a:spcAft>
                <a:spcPts val="0"/>
              </a:spcAft>
              <a:buClr>
                <a:schemeClr val="dk1"/>
              </a:buClr>
              <a:buSzPts val="1800"/>
              <a:buChar char="●"/>
            </a:pPr>
            <a:r>
              <a:rPr lang="en-GB">
                <a:solidFill>
                  <a:schemeClr val="dk1"/>
                </a:solidFill>
              </a:rPr>
              <a:t>Wilmore, J. H., &amp; Costill, D. L. (2018). Physiology of Sport and Exercise (7th ed.). Human Kinetics.</a:t>
            </a:r>
            <a:endParaRPr>
              <a:solidFill>
                <a:schemeClr val="dk1"/>
              </a:solidFill>
            </a:endParaRPr>
          </a:p>
          <a:p>
            <a:pPr indent="-381000" lvl="0" marL="457200" rtl="0" algn="l">
              <a:lnSpc>
                <a:spcPct val="150000"/>
              </a:lnSpc>
              <a:spcBef>
                <a:spcPts val="0"/>
              </a:spcBef>
              <a:spcAft>
                <a:spcPts val="0"/>
              </a:spcAft>
              <a:buClr>
                <a:schemeClr val="dk1"/>
              </a:buClr>
              <a:buSzPts val="2400"/>
              <a:buChar char="●"/>
            </a:pPr>
            <a:r>
              <a:rPr lang="en-GB">
                <a:solidFill>
                  <a:schemeClr val="dk1"/>
                </a:solidFill>
              </a:rPr>
              <a:t>Clinic, C.H. (2024). Dance for Heart Health: Cardiovascular Benefits of Dancing. [online] CardioVascular Health Clinic. Available at: https://cvhealthclinic.com/news/dance-heart-health-benefits/.</a:t>
            </a:r>
            <a:endParaRPr sz="2400">
              <a:solidFill>
                <a:schemeClr val="dk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