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3" r:id="rId1"/>
  </p:sldMasterIdLst>
  <p:notesMasterIdLst>
    <p:notesMasterId r:id="rId21"/>
  </p:notesMasterIdLst>
  <p:sldIdLst>
    <p:sldId id="271" r:id="rId2"/>
    <p:sldId id="256" r:id="rId3"/>
    <p:sldId id="257" r:id="rId4"/>
    <p:sldId id="258" r:id="rId5"/>
    <p:sldId id="261" r:id="rId6"/>
    <p:sldId id="273" r:id="rId7"/>
    <p:sldId id="274" r:id="rId8"/>
    <p:sldId id="259" r:id="rId9"/>
    <p:sldId id="262" r:id="rId10"/>
    <p:sldId id="269" r:id="rId11"/>
    <p:sldId id="263" r:id="rId12"/>
    <p:sldId id="264" r:id="rId13"/>
    <p:sldId id="267" r:id="rId14"/>
    <p:sldId id="265" r:id="rId15"/>
    <p:sldId id="266" r:id="rId16"/>
    <p:sldId id="268" r:id="rId17"/>
    <p:sldId id="270" r:id="rId18"/>
    <p:sldId id="272"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B409"/>
    <a:srgbClr val="FFB800"/>
    <a:srgbClr val="FFA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9743"/>
  </p:normalViewPr>
  <p:slideViewPr>
    <p:cSldViewPr snapToGrid="0" snapToObjects="1">
      <p:cViewPr varScale="1">
        <p:scale>
          <a:sx n="77" d="100"/>
          <a:sy n="77" d="100"/>
        </p:scale>
        <p:origin x="19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4199AA-6E16-9146-B3B0-9778EE09AB87}" type="datetimeFigureOut">
              <a:rPr lang="en-US" smtClean="0"/>
              <a:t>1/16/20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302FC0-EFBE-4540-BEBE-7C1696FA99C3}" type="slidenum">
              <a:rPr lang="en-US" smtClean="0"/>
              <a:t>‹#›</a:t>
            </a:fld>
            <a:endParaRPr lang="en-US"/>
          </a:p>
        </p:txBody>
      </p:sp>
    </p:spTree>
    <p:extLst>
      <p:ext uri="{BB962C8B-B14F-4D97-AF65-F5344CB8AC3E}">
        <p14:creationId xmlns:p14="http://schemas.microsoft.com/office/powerpoint/2010/main" val="274323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news.agu.org/press-release/a-third-of-the-worlds-biggest-groundwater-basins-are-in-distres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www.washingtonpost.com/blogs/wonkblog/wp/2015/06/16/new-nasa-studies-show-how-the-world-is-running-out-of-water/" TargetMode="External"/><Relationship Id="rId5" Type="http://schemas.openxmlformats.org/officeDocument/2006/relationships/hyperlink" Target="http://www.nytimes.com/2015/06/26/science/worlds-aquifers-losing-replenishment-race-researchers-say.html?hp&amp;action=click&amp;pgtype=Homepage&amp;module=first-column-region&amp;region=top-news&amp;WT.nav=top-news&amp;_r=1" TargetMode="External"/><Relationship Id="rId4" Type="http://schemas.openxmlformats.org/officeDocument/2006/relationships/hyperlink" Target="http://www.nasa.gov/mission_pages/Grace/#.VYGF9PlViko"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circleofblue.org/waternews/2015/world/infographic-nasa-satellites-reveal-global-groundwater-depletion/"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Sewage in our rivers (England and Wales)</a:t>
            </a:r>
          </a:p>
          <a:p>
            <a:r>
              <a:rPr lang="en-US" dirty="0"/>
              <a:t>WWF – estimates 40% of England and Wales’ rivers to be polluted by sewage (October 2017)</a:t>
            </a:r>
          </a:p>
          <a:p>
            <a:r>
              <a:rPr lang="en-US" dirty="0"/>
              <a:t>The main source is said to be constant discharge from outdated sewage treatment plants, which are legal but the levels of treatment are not sufficient to protect river health.</a:t>
            </a:r>
          </a:p>
          <a:p>
            <a:endParaRPr lang="en-US" dirty="0"/>
          </a:p>
          <a:p>
            <a:r>
              <a:rPr lang="en-US" dirty="0"/>
              <a:t>In addition to this there are over 18,000 sewer overflows across England and tales – and about 90% of them discharge raw sewage (mixed with rainwater) directly into rivers. </a:t>
            </a:r>
            <a:br>
              <a:rPr lang="en-US" dirty="0"/>
            </a:br>
            <a:r>
              <a:rPr lang="en-US" dirty="0"/>
              <a:t>These types of discharges are supposed to happen during extreme rainfall, to prevent back-up of sewage into homes. However according to monitoring programs carried out by ‘Flushed Away’, 8-14% of overflows were found to be spilling sewage into rivers at least once a week, and between a third and a half were discharging at least once a month.</a:t>
            </a:r>
          </a:p>
          <a:p>
            <a:endParaRPr lang="en-US" dirty="0"/>
          </a:p>
          <a:p>
            <a:r>
              <a:rPr lang="en-US" dirty="0"/>
              <a:t>There is some good news however – according to the Environment Agency studies last year (2019), pollution from the water industry in the UK has reduced by 70% since 1995, otters can now be found in every English county and salmon are retuning to rivers where they had previously been depleted or diminished (EA, 2019 link below).</a:t>
            </a:r>
          </a:p>
          <a:p>
            <a:r>
              <a:rPr lang="en-US" dirty="0"/>
              <a:t>In addition, 92.4% of our bathing waters in 2018 were at Good or Excellent status. In 1995 over half would have failed to pass the same water quality tests. </a:t>
            </a:r>
          </a:p>
          <a:p>
            <a:r>
              <a:rPr lang="en-US" dirty="0"/>
              <a:t>Influencing waterways with guidelines and legislation with the Enviro Agency has also contributed to almost 6,000km of waterways being improved since 2015, and they have recently secured $4.6 billion to improve a further 6,000km of our waters over the next 5 years.</a:t>
            </a:r>
            <a:br>
              <a:rPr lang="en-US" dirty="0"/>
            </a:br>
            <a:r>
              <a:rPr lang="en-US" dirty="0"/>
              <a:t>Showing how they’ve done this, the EA took tough action where they needed to by prosecuting water companies 40 times over the past 4 years with fines totally £33 million - all backed up with evidence gathered through thousands of samples taken from rivers, seas and investigations where pollution had taken place.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Environment Agency is current aiming for 75% of rivers in England, along the Scottish and Welsh boarders to meet EU expectations by 2027, compared with just 14% right now (EA, 2019).</a:t>
            </a:r>
          </a:p>
          <a:p>
            <a:r>
              <a:rPr lang="en-US" dirty="0"/>
              <a:t>The amount of work we still have to do is clear however, with experts such as scientists at the Centre for Ecology and Hydrology stating that “There is no river in the UK that is safe to be swimming in.” due to the amount of sewage works expelling pathogens into the water.</a:t>
            </a:r>
          </a:p>
          <a:p>
            <a:endParaRPr lang="en-US" dirty="0"/>
          </a:p>
          <a:p>
            <a:pPr marL="171450" indent="-171450">
              <a:buFont typeface="Arial" panose="020B0604020202020204" pitchFamily="34" charset="0"/>
              <a:buChar char="•"/>
            </a:pPr>
            <a:r>
              <a:rPr lang="en-US" b="1" i="1" dirty="0"/>
              <a:t>Can England’s water companies clean up its dirty rivers?, </a:t>
            </a:r>
            <a:r>
              <a:rPr lang="en-US" b="1" i="0" dirty="0"/>
              <a:t>Financial Times (2019), </a:t>
            </a:r>
            <a:r>
              <a:rPr lang="en-US" b="0" i="0" dirty="0"/>
              <a:t>https://</a:t>
            </a:r>
            <a:r>
              <a:rPr lang="en-US" b="0" i="0" dirty="0" err="1"/>
              <a:t>www.ft.com</a:t>
            </a:r>
            <a:r>
              <a:rPr lang="en-US" b="0" i="0" dirty="0"/>
              <a:t>/content/5c1a33e4-8939-11e9-97ea-05ac2431f453 </a:t>
            </a:r>
          </a:p>
          <a:p>
            <a:pPr marL="171450" indent="-171450">
              <a:buFont typeface="Arial" panose="020B0604020202020204" pitchFamily="34" charset="0"/>
              <a:buChar char="•"/>
            </a:pPr>
            <a:r>
              <a:rPr lang="en-US" b="1" i="1" dirty="0"/>
              <a:t>Water is precious – taking action now will improve water quality for generations to come, </a:t>
            </a:r>
            <a:r>
              <a:rPr lang="en-US" b="1" i="0" dirty="0"/>
              <a:t>Environment Agency</a:t>
            </a:r>
            <a:r>
              <a:rPr lang="en-US" b="1" i="1" dirty="0"/>
              <a:t> </a:t>
            </a:r>
            <a:r>
              <a:rPr lang="en-US" b="1" i="0" dirty="0"/>
              <a:t>(2019), </a:t>
            </a:r>
            <a:r>
              <a:rPr lang="en-US" b="0" i="0" dirty="0"/>
              <a:t>https://</a:t>
            </a:r>
            <a:r>
              <a:rPr lang="en-US" b="0" i="0" dirty="0" err="1"/>
              <a:t>environmentagency.blog.gov.uk</a:t>
            </a:r>
            <a:r>
              <a:rPr lang="en-US" b="0" i="0" dirty="0"/>
              <a:t>/2019/08/22/water-is-precious-taking-action-now-will-improve-water-quality-for-generations-to-come/ </a:t>
            </a:r>
          </a:p>
          <a:p>
            <a:pPr marL="171450" indent="-171450">
              <a:buFont typeface="Arial" panose="020B0604020202020204" pitchFamily="34" charset="0"/>
              <a:buChar char="•"/>
            </a:pPr>
            <a:r>
              <a:rPr lang="en-US" b="1" i="0" dirty="0"/>
              <a:t>Rivers used as ‘open sewers’, says WWF Charity, BBC News (2019)</a:t>
            </a:r>
            <a:r>
              <a:rPr lang="en-US" b="0" i="0" dirty="0"/>
              <a:t>, https://</a:t>
            </a:r>
            <a:r>
              <a:rPr lang="en-US" b="0" i="0" dirty="0" err="1"/>
              <a:t>www.bbc.co.uk</a:t>
            </a:r>
            <a:r>
              <a:rPr lang="en-US" b="0" i="0" dirty="0"/>
              <a:t>/news/uk-england-49131405</a:t>
            </a:r>
            <a:endParaRPr lang="en-US" b="1" i="1" dirty="0"/>
          </a:p>
        </p:txBody>
      </p:sp>
      <p:sp>
        <p:nvSpPr>
          <p:cNvPr id="4" name="Slide Number Placeholder 3"/>
          <p:cNvSpPr>
            <a:spLocks noGrp="1"/>
          </p:cNvSpPr>
          <p:nvPr>
            <p:ph type="sldNum" sz="quarter" idx="5"/>
          </p:nvPr>
        </p:nvSpPr>
        <p:spPr/>
        <p:txBody>
          <a:bodyPr/>
          <a:lstStyle/>
          <a:p>
            <a:fld id="{F9302FC0-EFBE-4540-BEBE-7C1696FA99C3}" type="slidenum">
              <a:rPr lang="en-US" smtClean="0"/>
              <a:t>1</a:t>
            </a:fld>
            <a:endParaRPr lang="en-US"/>
          </a:p>
        </p:txBody>
      </p:sp>
    </p:spTree>
    <p:extLst>
      <p:ext uri="{BB962C8B-B14F-4D97-AF65-F5344CB8AC3E}">
        <p14:creationId xmlns:p14="http://schemas.microsoft.com/office/powerpoint/2010/main" val="1744827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Next take a look at the abstraction of freshwater, the impacts of abstraction, exploiting of water’s related resources and what’s being done to manage these processes.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2</a:t>
            </a:fld>
            <a:endParaRPr lang="en-US"/>
          </a:p>
        </p:txBody>
      </p:sp>
    </p:spTree>
    <p:extLst>
      <p:ext uri="{BB962C8B-B14F-4D97-AF65-F5344CB8AC3E}">
        <p14:creationId xmlns:p14="http://schemas.microsoft.com/office/powerpoint/2010/main" val="2353277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Water abstraction is the act of </a:t>
            </a:r>
            <a:r>
              <a:rPr lang="en-US" b="1" dirty="0"/>
              <a:t>taking water from a surface source </a:t>
            </a:r>
            <a:r>
              <a:rPr lang="en-US" b="1" i="0" dirty="0"/>
              <a:t>(such as a river, stream or canal) or from an underground source.</a:t>
            </a:r>
            <a:br>
              <a:rPr lang="en-US" b="1" i="0" dirty="0"/>
            </a:br>
            <a:r>
              <a:rPr lang="en-US" b="0" i="0" u="none" dirty="0"/>
              <a:t>Ultimately, this goes back to the concept of the world’s current water crisis, where we get our accessible freshwater from and how we are utilizing this scarce resource, or how we could better or more sustainably use it.</a:t>
            </a:r>
            <a:endParaRPr lang="en-US" dirty="0"/>
          </a:p>
          <a:p>
            <a:endParaRPr lang="en-US" dirty="0"/>
          </a:p>
          <a:p>
            <a:r>
              <a:rPr lang="en-US" b="0" dirty="0"/>
              <a:t>(</a:t>
            </a:r>
            <a:r>
              <a:rPr lang="en-US" b="1" dirty="0"/>
              <a:t>Managing Abstraction and the Water Environment, DEFRA (2013) </a:t>
            </a:r>
            <a:r>
              <a:rPr lang="en-US" b="0" dirty="0"/>
              <a:t>- https://</a:t>
            </a:r>
            <a:r>
              <a:rPr lang="en-US" b="0" dirty="0" err="1"/>
              <a:t>consult.defra.gov.uk</a:t>
            </a:r>
            <a:r>
              <a:rPr lang="en-US" b="0" dirty="0"/>
              <a:t>/water/abstraction-reform/</a:t>
            </a:r>
            <a:r>
              <a:rPr lang="en-US" b="0" dirty="0" err="1"/>
              <a:t>supporting_documents</a:t>
            </a:r>
            <a:r>
              <a:rPr lang="en-US" b="0" dirty="0"/>
              <a:t>/abstractreformconsultmanage20131217.pdf)</a:t>
            </a:r>
          </a:p>
          <a:p>
            <a:endParaRPr lang="en-US" b="0" dirty="0"/>
          </a:p>
          <a:p>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3</a:t>
            </a:fld>
            <a:endParaRPr lang="en-US"/>
          </a:p>
        </p:txBody>
      </p:sp>
    </p:spTree>
    <p:extLst>
      <p:ext uri="{BB962C8B-B14F-4D97-AF65-F5344CB8AC3E}">
        <p14:creationId xmlns:p14="http://schemas.microsoft.com/office/powerpoint/2010/main" val="3285867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About 30% of the planet’s available freshwater lies in underground reserves in the forms of aquifers, basins and other sources, so considering this, they make up for a large proportion of water our freshwater use for anthropogenic use.</a:t>
            </a:r>
          </a:p>
          <a:p>
            <a:endParaRPr lang="en-US" dirty="0"/>
          </a:p>
          <a:p>
            <a:r>
              <a:rPr lang="en-US" dirty="0"/>
              <a:t>More than two-thirds of groundwater consumed around the world irrigates agriculture, while the rest supplies drinking water to cities.</a:t>
            </a:r>
          </a:p>
          <a:p>
            <a:r>
              <a:rPr lang="en-US" dirty="0"/>
              <a:t>These aquifers long have served as a backup to carry regions and countries through droughts and warm winters lacking enough snowmelt to replenish rivers and streams naturally.</a:t>
            </a: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4</a:t>
            </a:fld>
            <a:endParaRPr lang="en-US"/>
          </a:p>
        </p:txBody>
      </p:sp>
    </p:spTree>
    <p:extLst>
      <p:ext uri="{BB962C8B-B14F-4D97-AF65-F5344CB8AC3E}">
        <p14:creationId xmlns:p14="http://schemas.microsoft.com/office/powerpoint/2010/main" val="3164268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image from National Geographic shows us the world’s most productive accessible groundwater supplies.</a:t>
            </a:r>
          </a:p>
          <a:p>
            <a:r>
              <a:rPr lang="en-US" dirty="0"/>
              <a:t>Many of them lie in regions of developing countries such as those in Africa, and others in areas where population is dense such China and India.</a:t>
            </a:r>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5</a:t>
            </a:fld>
            <a:endParaRPr lang="en-US"/>
          </a:p>
        </p:txBody>
      </p:sp>
    </p:spTree>
    <p:extLst>
      <p:ext uri="{BB962C8B-B14F-4D97-AF65-F5344CB8AC3E}">
        <p14:creationId xmlns:p14="http://schemas.microsoft.com/office/powerpoint/2010/main" val="428439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difficult to visualize water underground, so people often see it as collecting in underground lakes or river when in fact it can be described as </a:t>
            </a:r>
            <a:r>
              <a:rPr lang="en-US" i="1" dirty="0"/>
              <a:t>subsurface</a:t>
            </a:r>
            <a:r>
              <a:rPr lang="en-US" i="0" dirty="0"/>
              <a:t> water that fully saturates pores or cracks in soil and rocks. </a:t>
            </a:r>
            <a:endParaRPr lang="en-US" dirty="0"/>
          </a:p>
          <a:p>
            <a:endParaRPr lang="en-US" dirty="0"/>
          </a:p>
          <a:p>
            <a:r>
              <a:rPr lang="en-US" dirty="0"/>
              <a:t>Groundwater is replenished by precipitation and, depending on local climates and geology, is unevenly distributed in both its quantity and quality.</a:t>
            </a:r>
          </a:p>
          <a:p>
            <a:r>
              <a:rPr lang="en-US" dirty="0"/>
              <a:t>Not all water which falls as precipitation or melts from snow and ice will make it into the ground; it’s either evaporated before it absorbs into the soil, used by plants, it could flow over the land if it’s already fully saturated and end up collecting in streams, ponds or other waterbodies.</a:t>
            </a:r>
          </a:p>
          <a:p>
            <a:endParaRPr lang="en-US" dirty="0"/>
          </a:p>
          <a:p>
            <a:r>
              <a:rPr lang="en-US" dirty="0"/>
              <a:t>Water is still moving in these underground stores, possibly very slowly, and it is still part of the larger water cycle. </a:t>
            </a:r>
            <a:br>
              <a:rPr lang="en-US" dirty="0"/>
            </a:br>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6</a:t>
            </a:fld>
            <a:endParaRPr lang="en-US"/>
          </a:p>
        </p:txBody>
      </p:sp>
    </p:spTree>
    <p:extLst>
      <p:ext uri="{BB962C8B-B14F-4D97-AF65-F5344CB8AC3E}">
        <p14:creationId xmlns:p14="http://schemas.microsoft.com/office/powerpoint/2010/main" val="2874098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the land surface and the aquifer water, is a zone that hydrologists call the </a:t>
            </a:r>
            <a:r>
              <a:rPr lang="en-US" b="1" i="1" dirty="0"/>
              <a:t>unsaturated zone.</a:t>
            </a:r>
            <a:endParaRPr lang="en-US" b="0" i="1" dirty="0"/>
          </a:p>
          <a:p>
            <a:r>
              <a:rPr lang="en-US" b="0" i="0" dirty="0"/>
              <a:t>Here, there’s usually at least a little water, mostly in smaller openings of the soil and rock; the larger openings usually contain air instead of water.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This upper layer of the soil is where water is present in varying amounts that change over time, but it does not saturate the soil. </a:t>
            </a:r>
            <a:br>
              <a:rPr lang="en-US" b="0" i="0" dirty="0"/>
            </a:br>
            <a:r>
              <a:rPr lang="en-US" b="0" i="0" dirty="0"/>
              <a:t>After a significant rain, the zone may be almost saturated; after a long dry spell it may be almost dry. Some water is held in this zone by molecular attraction, and it will not flow toward or enter a well. Similar forces hold enough water in a wet towel to make it feel damp after it’s stopped dripping.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Below this layer is the </a:t>
            </a:r>
            <a:r>
              <a:rPr lang="en-US" b="1" i="1" dirty="0"/>
              <a:t>saturated zone</a:t>
            </a:r>
            <a:r>
              <a:rPr lang="en-US" b="0" i="0" dirty="0"/>
              <a:t>, where all the pores, cracks and spaces between rock particles </a:t>
            </a:r>
            <a:r>
              <a:rPr lang="en-US" b="0" i="1" dirty="0"/>
              <a:t>are</a:t>
            </a:r>
            <a:r>
              <a:rPr lang="en-US" b="0" i="0" dirty="0"/>
              <a:t> saturated with water. This zone is where the term </a:t>
            </a:r>
            <a:r>
              <a:rPr lang="en-US" b="1" i="1" dirty="0"/>
              <a:t>groundwater </a:t>
            </a:r>
            <a:r>
              <a:rPr lang="en-US" b="0" i="0" dirty="0"/>
              <a:t>is applied. Another term that interchangeably can be used is </a:t>
            </a:r>
            <a:r>
              <a:rPr lang="en-US" b="1" i="1" dirty="0"/>
              <a:t>aquifer</a:t>
            </a:r>
            <a:r>
              <a:rPr lang="en-US" b="0" i="0" dirty="0"/>
              <a:t>, although it’s usually used to describe water-bearing formations capable of producing enough water to supply people’s uses. So, aquifer has become a word that usually just refers to the huge storage of Earth’s water.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The upper surface where groundwater occurs is called the water table. In the diagram we can see how the groundwater below the water table is saturated with water. These aquifers are replenished by the seepage of precipitation, but there are many geological, meteorological, topographic and human (anthropogenic) factors that determine the extent and rate to which aquifers are refilled with water.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For example rocks have different porosities and permeability characteristics, which means that water doesn’t move around the way way in all rocks.</a:t>
            </a:r>
          </a:p>
        </p:txBody>
      </p:sp>
      <p:sp>
        <p:nvSpPr>
          <p:cNvPr id="4" name="Slide Number Placeholder 3"/>
          <p:cNvSpPr>
            <a:spLocks noGrp="1"/>
          </p:cNvSpPr>
          <p:nvPr>
            <p:ph type="sldNum" sz="quarter" idx="5"/>
          </p:nvPr>
        </p:nvSpPr>
        <p:spPr/>
        <p:txBody>
          <a:bodyPr/>
          <a:lstStyle/>
          <a:p>
            <a:fld id="{F9302FC0-EFBE-4540-BEBE-7C1696FA99C3}" type="slidenum">
              <a:rPr lang="en-US" smtClean="0"/>
              <a:t>7</a:t>
            </a:fld>
            <a:endParaRPr lang="en-US"/>
          </a:p>
        </p:txBody>
      </p:sp>
    </p:spTree>
    <p:extLst>
      <p:ext uri="{BB962C8B-B14F-4D97-AF65-F5344CB8AC3E}">
        <p14:creationId xmlns:p14="http://schemas.microsoft.com/office/powerpoint/2010/main" val="2090629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As regions and nations run short of water, economic growth is likely to decline and food prices will spike. These effects of course will raise the risk of violent conflict and waves of large migrations.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Unrest in Yemen, which heavily taps into groundwater and which experienced water riots in 2009, is rooted in a water crisis. Experts say water scarcity also helped destabilize Syria and launch its civil war. Jordan, which relies on aquifers as its only source of water, is even more water-stressed now that more than a half-million Syrian refugees arrived. – Richard </a:t>
            </a:r>
            <a:r>
              <a:rPr lang="en-GB" sz="1200" b="0" i="0" u="none" strike="noStrike" kern="1200" dirty="0" err="1">
                <a:solidFill>
                  <a:schemeClr val="tx1"/>
                </a:solidFill>
                <a:effectLst/>
                <a:latin typeface="+mn-lt"/>
                <a:ea typeface="+mn-ea"/>
                <a:cs typeface="+mn-cs"/>
              </a:rPr>
              <a:t>Damania</a:t>
            </a:r>
            <a:r>
              <a:rPr lang="en-GB" sz="1200" b="0" i="0" u="none" strike="noStrike" kern="1200" dirty="0">
                <a:solidFill>
                  <a:schemeClr val="tx1"/>
                </a:solidFill>
                <a:effectLst/>
                <a:latin typeface="+mn-lt"/>
                <a:ea typeface="+mn-ea"/>
                <a:cs typeface="+mn-cs"/>
              </a:rPr>
              <a:t>, World Bank lead economist.</a:t>
            </a: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8</a:t>
            </a:fld>
            <a:endParaRPr lang="en-US"/>
          </a:p>
        </p:txBody>
      </p:sp>
    </p:spTree>
    <p:extLst>
      <p:ext uri="{BB962C8B-B14F-4D97-AF65-F5344CB8AC3E}">
        <p14:creationId xmlns:p14="http://schemas.microsoft.com/office/powerpoint/2010/main" val="3340517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In 2015, scientists at the University of Victoria in British Columbia, Canada concluded that less than six percent of groundwater above one-and-a-half miles (two kilometres) in the Earth’s landmass is renewable within a human lifetime.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But other hydrologists caution that measurements of stores can mislead. More important is how the water is distributed throughout the aquifer. When water levels drop below to 50 feet or less, it is often not economically practical to pump water to the surface, and much of that water is brackish or contains so many minerals that it is unusable.</a:t>
            </a:r>
            <a:endParaRPr lang="en-GB" sz="1200" b="0" i="0" u="none" strike="noStrike" kern="1200" cap="none"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9</a:t>
            </a:fld>
            <a:endParaRPr lang="en-US"/>
          </a:p>
        </p:txBody>
      </p:sp>
    </p:spTree>
    <p:extLst>
      <p:ext uri="{BB962C8B-B14F-4D97-AF65-F5344CB8AC3E}">
        <p14:creationId xmlns:p14="http://schemas.microsoft.com/office/powerpoint/2010/main" val="14799979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The 20 million people of Beijing get about two-thirds of their accessible freshwater water from the Northern China Plain aquifer, which is one of the world’s largest groundwater basins.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Serving that 11% of the country’s population with drinking water and domestic water, 13% goes toward the country’s agricultural production and a whopping 70% toward its coal production and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Having such an important role in the country, it’s clear China are heavily reliant on groundwater, and unfortunately are suffering from falling water storage levels.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Here the diagram shows us China’s trends in water storage, decreasing mainly due to groundwater depletion and additionally glacier melt.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10</a:t>
            </a:fld>
            <a:endParaRPr lang="en-US"/>
          </a:p>
        </p:txBody>
      </p:sp>
    </p:spTree>
    <p:extLst>
      <p:ext uri="{BB962C8B-B14F-4D97-AF65-F5344CB8AC3E}">
        <p14:creationId xmlns:p14="http://schemas.microsoft.com/office/powerpoint/2010/main" val="4243091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It’s predicted that groundwater depletion in this area of China could lead to some serious implications for the city, including disruptions to transport systems, jeopardising the structural integrity of building foundations, drying up of freshwater habitats, an increase in the salinity of groundwater due to not being replenished fast enough by natural sources (i.e. precipitation), and of course give rise to subsidence – which can either be a sudden sinking or a gradual downward settling of the ground’s surface, with little or no horizontal motion. Yep, sinking.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CWR China Water Risk (2018) </a:t>
            </a:r>
            <a:r>
              <a:rPr lang="en-US" b="0" dirty="0"/>
              <a:t>- http://</a:t>
            </a:r>
            <a:r>
              <a:rPr lang="en-US" b="0" dirty="0" err="1"/>
              <a:t>www.chinawaterrisk.org</a:t>
            </a:r>
            <a:r>
              <a:rPr lang="en-US" b="0" dirty="0"/>
              <a:t>/the-big-picture/groundwater-depletion/ </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11</a:t>
            </a:fld>
            <a:endParaRPr lang="en-US"/>
          </a:p>
        </p:txBody>
      </p:sp>
    </p:spTree>
    <p:extLst>
      <p:ext uri="{BB962C8B-B14F-4D97-AF65-F5344CB8AC3E}">
        <p14:creationId xmlns:p14="http://schemas.microsoft.com/office/powerpoint/2010/main" val="3582846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Beijing isn’t the only place experiencing subsidence or sinking, as soil collapses into space created as groundwater is depleted…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Parts of Shanghai have been recorded to be sinking at a rate of 4inches per year due to groundwater abstraction and resulting land collapses and related geological insecurities.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Sitting built on a bed of unstable clay crust and lava rock – nearly all paved over as well - </a:t>
            </a:r>
            <a:r>
              <a:rPr lang="en-GB" b="1" i="0" cap="none" dirty="0"/>
              <a:t>Mexico City</a:t>
            </a:r>
            <a:r>
              <a:rPr lang="en-GB" b="0" i="0" cap="none" dirty="0"/>
              <a:t>, is described as a ‘multigenerational mismanagement’ in terms of it’s water crisis, causing its land and surrounding areas to be subsiding as much as 15 inches per year.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Sections of California’s Central Valley have also dropped by a foot, and in some localised areas by as much as 28 feet.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To put these examples into real-life contrast, over the last century experts estimate the famous sinking Italian city of Venice to have a sinking rate of less than half an inch per year – and these are giving it a run for it’s money but not in a good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Around the world, alarms are being sounded about the depletion of underground water supplies.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cap="none" dirty="0"/>
              <a:t>And this is really bad when you consider that the United Nations have predicted a global shortfall in water by 2030.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cap="none"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1" cap="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cap="none" dirty="0"/>
              <a:t>What You Need to Know About the World’s Water Wars</a:t>
            </a:r>
            <a:r>
              <a:rPr lang="en-GB" i="1" cap="none" dirty="0"/>
              <a:t> (National Geographic, 2016) </a:t>
            </a:r>
            <a:r>
              <a:rPr lang="en-GB" i="0" cap="none" dirty="0"/>
              <a:t>–</a:t>
            </a:r>
            <a:r>
              <a:rPr lang="en-US" dirty="0"/>
              <a:t> https://</a:t>
            </a:r>
            <a:r>
              <a:rPr lang="en-US" dirty="0" err="1"/>
              <a:t>news.nationalgeographic.com</a:t>
            </a:r>
            <a:r>
              <a:rPr lang="en-US" dirty="0"/>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12</a:t>
            </a:fld>
            <a:endParaRPr lang="en-US"/>
          </a:p>
        </p:txBody>
      </p:sp>
    </p:spTree>
    <p:extLst>
      <p:ext uri="{BB962C8B-B14F-4D97-AF65-F5344CB8AC3E}">
        <p14:creationId xmlns:p14="http://schemas.microsoft.com/office/powerpoint/2010/main" val="2913567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NASA satellites able to record the changes occurring in the world’s 37 largest aquifers.</a:t>
            </a:r>
          </a:p>
          <a:p>
            <a:r>
              <a:rPr lang="en-US" dirty="0"/>
              <a:t>From a 2015 study by Jay </a:t>
            </a:r>
            <a:r>
              <a:rPr lang="en-US" dirty="0" err="1"/>
              <a:t>Famiglietti</a:t>
            </a:r>
            <a:r>
              <a:rPr lang="en-US" dirty="0"/>
              <a:t> (lead scientist at NASA), they found that the ones under the greatest threat, are those in the most heavily populated areas.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research</a:t>
            </a:r>
            <a:r>
              <a:rPr lang="en-GB" sz="1200" b="0" i="0" u="none" strike="noStrike" kern="1200" dirty="0">
                <a:solidFill>
                  <a:schemeClr val="tx1"/>
                </a:solidFill>
                <a:effectLst/>
                <a:latin typeface="+mn-lt"/>
                <a:ea typeface="+mn-ea"/>
                <a:cs typeface="+mn-cs"/>
              </a:rPr>
              <a:t> using (NASA)’s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Gravity Recovery and Climate Experiment</a:t>
            </a:r>
            <a:r>
              <a:rPr lang="en-GB" sz="1200" b="0" i="0" u="none" strike="noStrike" kern="1200" dirty="0">
                <a:solidFill>
                  <a:schemeClr val="tx1"/>
                </a:solidFill>
                <a:effectLst/>
                <a:latin typeface="+mn-lt"/>
                <a:ea typeface="+mn-ea"/>
                <a:cs typeface="+mn-cs"/>
              </a:rPr>
              <a:t> (GRACE) satellite data discovered in its main findings that 21 of the world’s 37 largest </a:t>
            </a:r>
            <a:r>
              <a:rPr lang="en-GB" sz="1200" b="0" i="0" u="none" strike="noStrik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aquifers</a:t>
            </a:r>
            <a:r>
              <a:rPr lang="en-GB" sz="1200" b="0" i="0" u="none" strike="noStrike" kern="1200" dirty="0">
                <a:solidFill>
                  <a:schemeClr val="tx1"/>
                </a:solidFill>
                <a:effectLst/>
                <a:latin typeface="+mn-lt"/>
                <a:ea typeface="+mn-ea"/>
                <a:cs typeface="+mn-cs"/>
              </a:rPr>
              <a:t> are rapidly depleting past sustainability tipping points.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data is particularly concerning because many of these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aquifers</a:t>
            </a:r>
            <a:r>
              <a:rPr lang="en-GB" sz="1200" b="0" i="0" u="none" strike="noStrike" kern="1200" dirty="0">
                <a:solidFill>
                  <a:schemeClr val="tx1"/>
                </a:solidFill>
                <a:effectLst/>
                <a:latin typeface="+mn-lt"/>
                <a:ea typeface="+mn-ea"/>
                <a:cs typeface="+mn-cs"/>
              </a:rPr>
              <a:t> are located in densely populated and unstable regions, as shown in the slide.</a:t>
            </a:r>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13</a:t>
            </a:fld>
            <a:endParaRPr lang="en-US"/>
          </a:p>
        </p:txBody>
      </p:sp>
    </p:spTree>
    <p:extLst>
      <p:ext uri="{BB962C8B-B14F-4D97-AF65-F5344CB8AC3E}">
        <p14:creationId xmlns:p14="http://schemas.microsoft.com/office/powerpoint/2010/main" val="1220354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example, the top three most </a:t>
            </a:r>
            <a:r>
              <a:rPr lang="en-GB" sz="1200" b="0" i="0" u="none" strike="noStrike" kern="1200" dirty="0">
                <a:solidFill>
                  <a:schemeClr val="tx1"/>
                </a:solidFill>
                <a:effectLst/>
                <a:latin typeface="+mn-lt"/>
                <a:ea typeface="+mn-ea"/>
                <a:cs typeface="+mn-cs"/>
                <a:hlinkClick r:id="rId3"/>
              </a:rPr>
              <a:t>overstressed</a:t>
            </a:r>
            <a:r>
              <a:rPr lang="en-GB" sz="1200" b="0" i="0" u="none" strike="noStrike" kern="1200" dirty="0">
                <a:solidFill>
                  <a:schemeClr val="tx1"/>
                </a:solidFill>
                <a:effectLst/>
                <a:latin typeface="+mn-lt"/>
                <a:ea typeface="+mn-ea"/>
                <a:cs typeface="+mn-cs"/>
              </a:rPr>
              <a:t> basins in the world include the Arabian Aquifer System, which supplies water to 60 million people in Saudi Arabia and Yemen. </a:t>
            </a:r>
          </a:p>
          <a:p>
            <a:r>
              <a:rPr lang="en-GB" sz="1200" b="0" i="0" u="none" strike="noStrike" kern="1200" dirty="0">
                <a:solidFill>
                  <a:schemeClr val="tx1"/>
                </a:solidFill>
                <a:effectLst/>
                <a:latin typeface="+mn-lt"/>
                <a:ea typeface="+mn-ea"/>
                <a:cs typeface="+mn-cs"/>
              </a:rPr>
              <a:t>The Indus Basin aquifer in northwest India and Pakistan is the second-most threatened, supplying 300 million people, and the </a:t>
            </a:r>
            <a:r>
              <a:rPr lang="en-GB" sz="1200" b="0" i="0" u="none" strike="noStrike" kern="1200" dirty="0" err="1">
                <a:solidFill>
                  <a:schemeClr val="tx1"/>
                </a:solidFill>
                <a:effectLst/>
                <a:latin typeface="+mn-lt"/>
                <a:ea typeface="+mn-ea"/>
                <a:cs typeface="+mn-cs"/>
              </a:rPr>
              <a:t>Murzuk-Djado</a:t>
            </a:r>
            <a:r>
              <a:rPr lang="en-GB" sz="1200" b="0" i="0" u="none" strike="noStrike" kern="1200" dirty="0">
                <a:solidFill>
                  <a:schemeClr val="tx1"/>
                </a:solidFill>
                <a:effectLst/>
                <a:latin typeface="+mn-lt"/>
                <a:ea typeface="+mn-ea"/>
                <a:cs typeface="+mn-cs"/>
              </a:rPr>
              <a:t> Basin in northern Africa the third, supplying 63 million people.</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world’s largest underground water reserves in Africa, Eurasia and the Americas are under stress. Many of them being drawn down at unsustainable rates. That’s nearly two billion people who currently rely on groundwater that is considered under threat.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Each groundwater system is unique and dynamic with multipart interactions between human activities, precipitation, evapotranspiration and surface water. The studies NASA has done so far not only present important information on the amount of available water in aquifers, but also invite more questions, studies and discussions to better understand the stocks and flows of the entire groundwater system.</a:t>
            </a:r>
            <a:endParaRPr lang="en-US" dirty="0"/>
          </a:p>
          <a:p>
            <a:endParaRPr lang="en-US" dirty="0"/>
          </a:p>
        </p:txBody>
      </p:sp>
      <p:sp>
        <p:nvSpPr>
          <p:cNvPr id="4" name="Slide Number Placeholder 3"/>
          <p:cNvSpPr>
            <a:spLocks noGrp="1"/>
          </p:cNvSpPr>
          <p:nvPr>
            <p:ph type="sldNum" sz="quarter" idx="5"/>
          </p:nvPr>
        </p:nvSpPr>
        <p:spPr/>
        <p:txBody>
          <a:bodyPr/>
          <a:lstStyle/>
          <a:p>
            <a:fld id="{F9302FC0-EFBE-4540-BEBE-7C1696FA99C3}" type="slidenum">
              <a:rPr lang="en-US" smtClean="0"/>
              <a:t>14</a:t>
            </a:fld>
            <a:endParaRPr lang="en-US"/>
          </a:p>
        </p:txBody>
      </p:sp>
    </p:spTree>
    <p:extLst>
      <p:ext uri="{BB962C8B-B14F-4D97-AF65-F5344CB8AC3E}">
        <p14:creationId xmlns:p14="http://schemas.microsoft.com/office/powerpoint/2010/main" val="23889621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big and obvious question we’re bound to ask is – how did we manage to abstract so much to the effect of depleting their resources?</a:t>
            </a:r>
          </a:p>
          <a:p>
            <a:r>
              <a:rPr lang="en-GB" sz="1200" b="0" i="0" u="none" strike="noStrike" kern="1200" dirty="0">
                <a:solidFill>
                  <a:schemeClr val="tx1"/>
                </a:solidFill>
                <a:effectLst/>
                <a:latin typeface="+mn-lt"/>
                <a:ea typeface="+mn-ea"/>
                <a:cs typeface="+mn-cs"/>
              </a:rPr>
              <a:t>The answer mostly lies not just within the actual action of pumping too much water to begin with, but also the other variables relating to pumping groundwater which are further impacting the problem…</a:t>
            </a:r>
          </a:p>
          <a:p>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Drought,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bad management of pumping</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leaky pipes in big-city municipal water systems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aging infrastructure (e.g. in pictures of Tuberculation – a hard crusty build-up on the interior wall of cast iron pipe that reduces capacity and weakens the pipe)</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inadequate technology</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population growth</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and the demand for more food production = all put increasing demand on pumping more groundwater.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Flood irrigation as another more specific impacting variable in some countries remains an inefficient but unfortunately dominant irrigation method worldwide. </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Also in countries such as India, the world’s largest consumer of groundwater, the government subsidizes electricity – an incentive to farmers to keep pumping.</a:t>
            </a:r>
            <a:endParaRPr lang="en-US" b="0" dirty="0"/>
          </a:p>
        </p:txBody>
      </p:sp>
      <p:sp>
        <p:nvSpPr>
          <p:cNvPr id="4" name="Slide Number Placeholder 3"/>
          <p:cNvSpPr>
            <a:spLocks noGrp="1"/>
          </p:cNvSpPr>
          <p:nvPr>
            <p:ph type="sldNum" sz="quarter" idx="5"/>
          </p:nvPr>
        </p:nvSpPr>
        <p:spPr/>
        <p:txBody>
          <a:bodyPr/>
          <a:lstStyle/>
          <a:p>
            <a:fld id="{F9302FC0-EFBE-4540-BEBE-7C1696FA99C3}" type="slidenum">
              <a:rPr lang="en-US" smtClean="0"/>
              <a:t>15</a:t>
            </a:fld>
            <a:endParaRPr lang="en-US"/>
          </a:p>
        </p:txBody>
      </p:sp>
    </p:spTree>
    <p:extLst>
      <p:ext uri="{BB962C8B-B14F-4D97-AF65-F5344CB8AC3E}">
        <p14:creationId xmlns:p14="http://schemas.microsoft.com/office/powerpoint/2010/main" val="40055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No single entity is capable of addressing the complex challenges of sustainable groundwater management alone. </a:t>
            </a:r>
          </a:p>
          <a:p>
            <a:r>
              <a:rPr lang="en-GB" sz="1200" b="0" i="0" u="none" strike="noStrike" kern="1200" dirty="0">
                <a:solidFill>
                  <a:schemeClr val="tx1"/>
                </a:solidFill>
                <a:effectLst/>
                <a:latin typeface="+mn-lt"/>
                <a:ea typeface="+mn-ea"/>
                <a:cs typeface="+mn-cs"/>
              </a:rPr>
              <a:t>However, collective action can harness the best water expertise and resources from the government, public and private sectors to find solutions to groundwater challenges.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Through collective management of governing bodies, scientists and organisations, information about aquifers, setting their limits and other important decisions can be made in as informed and sustainable a way as possible.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Environmental Legislation and Licences</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Here in the UK, if you plan to abstract more than 20 cubic meters a day, you are likely to need an abstraction licence from the Environment Agency.</a:t>
            </a:r>
          </a:p>
          <a:p>
            <a:r>
              <a:rPr lang="en-GB" sz="1200" b="0" i="0" u="none" strike="noStrike" kern="1200" dirty="0">
                <a:solidFill>
                  <a:schemeClr val="tx1"/>
                </a:solidFill>
                <a:effectLst/>
                <a:latin typeface="+mn-lt"/>
                <a:ea typeface="+mn-ea"/>
                <a:cs typeface="+mn-cs"/>
              </a:rPr>
              <a:t>The EA, assessing applications to abstract water against local water availability. How they do this is set out in the government’s Abstraction Licensing Strategies (ALS).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t>
            </a:r>
            <a:r>
              <a:rPr lang="en-GB" sz="1200" b="1" i="0" u="none" strike="noStrike" kern="1200" dirty="0">
                <a:solidFill>
                  <a:schemeClr val="tx1"/>
                </a:solidFill>
                <a:effectLst/>
                <a:latin typeface="+mn-lt"/>
                <a:ea typeface="+mn-ea"/>
                <a:cs typeface="+mn-cs"/>
              </a:rPr>
              <a:t>Water management: Abstract or impound water, UK Government (2014) – </a:t>
            </a: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www.gov.uk</a:t>
            </a:r>
            <a:r>
              <a:rPr lang="en-GB" sz="1200" b="0" i="0" u="none" strike="noStrike" kern="1200" dirty="0">
                <a:solidFill>
                  <a:schemeClr val="tx1"/>
                </a:solidFill>
                <a:effectLst/>
                <a:latin typeface="+mn-lt"/>
                <a:ea typeface="+mn-ea"/>
                <a:cs typeface="+mn-cs"/>
              </a:rPr>
              <a:t>/guidance/</a:t>
            </a:r>
            <a:r>
              <a:rPr lang="en-GB" sz="1200" b="0" i="0" u="none" strike="noStrike" kern="1200" dirty="0" err="1">
                <a:solidFill>
                  <a:schemeClr val="tx1"/>
                </a:solidFill>
                <a:effectLst/>
                <a:latin typeface="+mn-lt"/>
                <a:ea typeface="+mn-ea"/>
                <a:cs typeface="+mn-cs"/>
              </a:rPr>
              <a:t>water-management-abstract-or-impound-water#water-abstraction</a:t>
            </a:r>
            <a:r>
              <a:rPr lang="en-GB" sz="1200" b="0" i="0" u="none" strike="noStrike" kern="1200" dirty="0">
                <a:solidFill>
                  <a:schemeClr val="tx1"/>
                </a:solidFill>
                <a:effectLst/>
                <a:latin typeface="+mn-lt"/>
                <a:ea typeface="+mn-ea"/>
                <a:cs typeface="+mn-cs"/>
              </a:rPr>
              <a:t>)</a:t>
            </a:r>
            <a:endParaRPr lang="en-GB" sz="1200" b="1"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US" b="1" dirty="0"/>
              <a:t>Improving Access to Info</a:t>
            </a:r>
          </a:p>
          <a:p>
            <a:r>
              <a:rPr lang="en-GB" sz="1200" b="0" i="0" u="none" strike="noStrike" kern="1200" dirty="0">
                <a:solidFill>
                  <a:schemeClr val="tx1"/>
                </a:solidFill>
                <a:effectLst/>
                <a:latin typeface="+mn-lt"/>
                <a:ea typeface="+mn-ea"/>
                <a:cs typeface="+mn-cs"/>
              </a:rPr>
              <a:t>It is crucial to not only to measure an aquifer’s volume but also important to understand the aquifer system, and its interaction with surface water, human activities and ecosystems. Collecting data and applying decision-support tools to capture this information will help develop actionable information for policymakers, managers and planners.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Continued Study and Assessment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Is crucial to keep monitoring the changes to our planet both in regard to climate and geology and how one affects the other with our groundwater resources.</a:t>
            </a:r>
          </a:p>
          <a:p>
            <a:r>
              <a:rPr lang="en-GB" sz="1200" b="0" i="0" u="none" strike="noStrike" kern="1200" dirty="0">
                <a:solidFill>
                  <a:schemeClr val="tx1"/>
                </a:solidFill>
                <a:effectLst/>
                <a:latin typeface="+mn-lt"/>
                <a:ea typeface="+mn-ea"/>
                <a:cs typeface="+mn-cs"/>
              </a:rPr>
              <a:t>NASA took the opportunity to create tech to do just that – the GRACE program, standing for </a:t>
            </a:r>
            <a:r>
              <a:rPr lang="en-GB" sz="1200" b="1" i="0" u="none" strike="noStrike" kern="1200" dirty="0">
                <a:solidFill>
                  <a:schemeClr val="tx1"/>
                </a:solidFill>
                <a:effectLst/>
                <a:latin typeface="+mn-lt"/>
                <a:ea typeface="+mn-ea"/>
                <a:cs typeface="+mn-cs"/>
              </a:rPr>
              <a:t>Gravity Recovery and Climate Experiment.</a:t>
            </a:r>
          </a:p>
          <a:p>
            <a:r>
              <a:rPr lang="en-GB" sz="1200" b="0" i="0" u="none" strike="noStrike" kern="1200" dirty="0">
                <a:solidFill>
                  <a:schemeClr val="tx1"/>
                </a:solidFill>
                <a:effectLst/>
                <a:latin typeface="+mn-lt"/>
                <a:ea typeface="+mn-ea"/>
                <a:cs typeface="+mn-cs"/>
              </a:rPr>
              <a:t>Expected to run for five years from launching twin monitoring satellites in 2002 to collect satellite data and imagery till 07, it was in still operating in an extended mission phase which was expected to continue through at least 2015.</a:t>
            </a:r>
          </a:p>
          <a:p>
            <a:r>
              <a:rPr lang="en-GB" sz="1200" b="0" i="0" u="none" strike="noStrike" kern="1200" dirty="0">
                <a:solidFill>
                  <a:schemeClr val="tx1"/>
                </a:solidFill>
                <a:effectLst/>
                <a:latin typeface="+mn-lt"/>
                <a:ea typeface="+mn-ea"/>
                <a:cs typeface="+mn-cs"/>
              </a:rPr>
              <a:t>Some of the ’Gravity Variations’ it was able to study included changes due to surface and deep currents in the ocean, runoff and groundwater storage on land masses, exchanges between ice sheets or glaciers and the ocean, and variations of mass within Earth. Some pretty impressive technology. Also fittingly as they chase each other in orbit they were named ‘Tom’ and ‘Jerry’ after the 90’s cartoon.</a:t>
            </a:r>
          </a:p>
          <a:p>
            <a:r>
              <a:rPr lang="en-GB" sz="1200" b="0" i="0" u="none" strike="noStrike" kern="1200" dirty="0">
                <a:solidFill>
                  <a:schemeClr val="tx1"/>
                </a:solidFill>
                <a:effectLst/>
                <a:latin typeface="+mn-lt"/>
                <a:ea typeface="+mn-ea"/>
                <a:cs typeface="+mn-cs"/>
              </a:rPr>
              <a:t>(Grace Mission (NASA, 2014) - https://</a:t>
            </a:r>
            <a:r>
              <a:rPr lang="en-GB" sz="1200" b="0" i="0" u="none" strike="noStrike" kern="1200" dirty="0" err="1">
                <a:solidFill>
                  <a:schemeClr val="tx1"/>
                </a:solidFill>
                <a:effectLst/>
                <a:latin typeface="+mn-lt"/>
                <a:ea typeface="+mn-ea"/>
                <a:cs typeface="+mn-cs"/>
              </a:rPr>
              <a:t>www.nasa.gov</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mission_pages</a:t>
            </a:r>
            <a:r>
              <a:rPr lang="en-GB" sz="1200" b="0" i="0" u="none" strike="noStrike" kern="1200" dirty="0">
                <a:solidFill>
                  <a:schemeClr val="tx1"/>
                </a:solidFill>
                <a:effectLst/>
                <a:latin typeface="+mn-lt"/>
                <a:ea typeface="+mn-ea"/>
                <a:cs typeface="+mn-cs"/>
              </a:rPr>
              <a:t>/Grace/overview/</a:t>
            </a:r>
            <a:r>
              <a:rPr lang="en-GB" sz="1200" b="0" i="0" u="none" strike="noStrike" kern="1200" dirty="0" err="1">
                <a:solidFill>
                  <a:schemeClr val="tx1"/>
                </a:solidFill>
                <a:effectLst/>
                <a:latin typeface="+mn-lt"/>
                <a:ea typeface="+mn-ea"/>
                <a:cs typeface="+mn-cs"/>
              </a:rPr>
              <a:t>index.html</a:t>
            </a:r>
            <a:r>
              <a:rPr lang="en-GB" sz="1200" b="0" i="0" u="none" strike="noStrike" kern="1200" dirty="0">
                <a:solidFill>
                  <a:schemeClr val="tx1"/>
                </a:solidFill>
                <a:effectLst/>
                <a:latin typeface="+mn-lt"/>
                <a:ea typeface="+mn-ea"/>
                <a:cs typeface="+mn-cs"/>
              </a:rPr>
              <a:t>)</a:t>
            </a:r>
          </a:p>
          <a:p>
            <a:endParaRPr lang="en-US" b="0" dirty="0"/>
          </a:p>
          <a:p>
            <a:endParaRPr lang="en-US"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302FC0-EFBE-4540-BEBE-7C1696FA99C3}" type="slidenum">
              <a:rPr lang="en-US" smtClean="0"/>
              <a:t>16</a:t>
            </a:fld>
            <a:endParaRPr lang="en-US"/>
          </a:p>
        </p:txBody>
      </p:sp>
    </p:spTree>
    <p:extLst>
      <p:ext uri="{BB962C8B-B14F-4D97-AF65-F5344CB8AC3E}">
        <p14:creationId xmlns:p14="http://schemas.microsoft.com/office/powerpoint/2010/main" val="2658512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Depleted groundwater is a slow-speed crisis, scientists say, so there's time to develop new technologies and water efficiencies.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Western Australia, desalinated water has been injected to recharge the large aquifer that Perth, Australia's driest city, taps for drinking water.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China is working to regulate pumping. In west Texas, the city of Abernathy is drilling into a deeper aquifer that lies beneath the High Plains aquifer and mixing the two to supplement the municipal water supply.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What You Need to Know About the World's Water Wars – </a:t>
            </a: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news.nationalgeographic.com</a:t>
            </a:r>
            <a:r>
              <a:rPr lang="en-US" sz="1200" b="0" i="0" u="none" strike="noStrike" kern="1200" dirty="0">
                <a:solidFill>
                  <a:schemeClr val="tx1"/>
                </a:solidFill>
                <a:effectLst/>
                <a:latin typeface="+mn-lt"/>
                <a:ea typeface="+mn-ea"/>
                <a:cs typeface="+mn-cs"/>
              </a:rPr>
              <a:t>/2016/07/world-aquifers-water-wars/ </a:t>
            </a:r>
          </a:p>
        </p:txBody>
      </p:sp>
      <p:sp>
        <p:nvSpPr>
          <p:cNvPr id="4" name="Slide Number Placeholder 3"/>
          <p:cNvSpPr>
            <a:spLocks noGrp="1"/>
          </p:cNvSpPr>
          <p:nvPr>
            <p:ph type="sldNum" sz="quarter" idx="5"/>
          </p:nvPr>
        </p:nvSpPr>
        <p:spPr/>
        <p:txBody>
          <a:bodyPr/>
          <a:lstStyle/>
          <a:p>
            <a:fld id="{F9302FC0-EFBE-4540-BEBE-7C1696FA99C3}" type="slidenum">
              <a:rPr lang="en-US" smtClean="0"/>
              <a:t>17</a:t>
            </a:fld>
            <a:endParaRPr lang="en-US"/>
          </a:p>
        </p:txBody>
      </p:sp>
    </p:spTree>
    <p:extLst>
      <p:ext uri="{BB962C8B-B14F-4D97-AF65-F5344CB8AC3E}">
        <p14:creationId xmlns:p14="http://schemas.microsoft.com/office/powerpoint/2010/main" val="14444169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City of Cape Town after unprecedented and severe drought decided to bring forward some water management programs, including groundwater abstraction. However the way in which they are undertaking this step is what makes it different to other cities and countries. Effectively, their goal is to close the loop – ensuring that the program is based on years of research, doing everything they can do to understand their resources before exploiting them excessively – they’re ensuring to adhere to water directives such as the National Environmental Management Act (or NEMA), ensuring all municipal projects comply with the management program, restricting borehole drilling to specific ’</a:t>
            </a:r>
            <a:r>
              <a:rPr lang="en-US" b="0" i="1" dirty="0"/>
              <a:t>utility zones’</a:t>
            </a:r>
            <a:r>
              <a:rPr lang="en-US" b="0" i="0" dirty="0"/>
              <a:t> of the city, and to find a sustainable balance between storage of water on the surface (dams) and what </a:t>
            </a:r>
            <a:r>
              <a:rPr lang="en-US" b="0" i="0"/>
              <a:t>exists underground.</a:t>
            </a:r>
            <a:endParaRPr lang="en-US" b="0" dirty="0"/>
          </a:p>
          <a:p>
            <a:r>
              <a:rPr lang="en-US" b="1" dirty="0"/>
              <a:t>Cape Town is using aquifers responsibly, Ground Up (2018) </a:t>
            </a:r>
            <a:r>
              <a:rPr lang="en-US" b="0" dirty="0"/>
              <a:t>- https://</a:t>
            </a:r>
            <a:r>
              <a:rPr lang="en-US" b="0" dirty="0" err="1"/>
              <a:t>www.groundup.org.za</a:t>
            </a:r>
            <a:r>
              <a:rPr lang="en-US" b="0" dirty="0"/>
              <a:t>/article/cape-town-using-aquifers-responsible/ </a:t>
            </a:r>
          </a:p>
          <a:p>
            <a:endParaRPr lang="en-US" b="0" dirty="0"/>
          </a:p>
          <a:p>
            <a:r>
              <a:rPr lang="en-US" b="0" dirty="0"/>
              <a:t>Last year a new app became available for smart phones which pinpoints 130,000 abstraction points across the Thames Water region and key neighboring areas. Created by Lanes for Drains, part of Lanes Utilities group.</a:t>
            </a:r>
          </a:p>
          <a:p>
            <a:r>
              <a:rPr lang="en-US" b="0" dirty="0"/>
              <a:t>Its aims are to greatly reduce the risk of illegal water abstraction, support significant improvement in water leak detection, improve the safety and efficiency of wastewater operations, and reduce the cost of policing any illegal abstractions. In addition, the app also provides a practical platform for water utilities to monitor and charge for abstraction in real-time.</a:t>
            </a:r>
          </a:p>
          <a:p>
            <a:r>
              <a:rPr lang="en-US" b="1" dirty="0"/>
              <a:t>New Abstraction app a ”game changer” for water industry, Facilities Management News (2017) </a:t>
            </a:r>
            <a:r>
              <a:rPr lang="en-US" b="0" dirty="0"/>
              <a:t>- https://www.1stfacilitiesmanagementnews.com/new-abstraction-app-game-changer-water-industry/</a:t>
            </a:r>
          </a:p>
          <a:p>
            <a:endParaRPr lang="en-US" b="0" dirty="0"/>
          </a:p>
          <a:p>
            <a:r>
              <a:rPr lang="en-US" b="0" dirty="0"/>
              <a:t>Another example of joint-up thinking about groundwater, is a catalyst project which looks at integrating road construction and small water infrastructure to harvest rain from small areas for productive use.</a:t>
            </a:r>
          </a:p>
          <a:p>
            <a:r>
              <a:rPr lang="en-US" b="0" dirty="0"/>
              <a:t>Through this, their designs also reduce road damage due to water and simplify road maintenance by improving drainage, reducing soil erosion of the surrounding land, and increasing groundwater recharge.</a:t>
            </a:r>
          </a:p>
          <a:p>
            <a:r>
              <a:rPr lang="en-US" b="1" dirty="0"/>
              <a:t>Can road design boost water security in rural regions?, </a:t>
            </a:r>
            <a:r>
              <a:rPr lang="en-US" b="1" dirty="0" err="1"/>
              <a:t>UpGro</a:t>
            </a:r>
            <a:r>
              <a:rPr lang="en-US" b="1" dirty="0"/>
              <a:t> (2018)</a:t>
            </a:r>
            <a:r>
              <a:rPr lang="en-US" b="0" dirty="0"/>
              <a:t> - https://</a:t>
            </a:r>
            <a:r>
              <a:rPr lang="en-US" b="0" dirty="0" err="1"/>
              <a:t>upgro.org</a:t>
            </a:r>
            <a:r>
              <a:rPr lang="en-US" b="0" dirty="0"/>
              <a:t>/category/catalyst-project-news/optimising-road-development-for-groundwater-recharge-and-retention/</a:t>
            </a:r>
          </a:p>
          <a:p>
            <a:r>
              <a:rPr lang="en-US" b="1" dirty="0"/>
              <a:t>Groundwater Solutions Initiative for Policy and Practice (GRIPP, 2018) </a:t>
            </a:r>
            <a:r>
              <a:rPr lang="en-US" b="0" dirty="0"/>
              <a:t>http://</a:t>
            </a:r>
            <a:r>
              <a:rPr lang="en-US" b="0" dirty="0" err="1"/>
              <a:t>gripp.iwmi.org</a:t>
            </a:r>
            <a:r>
              <a:rPr lang="en-US" b="0" dirty="0"/>
              <a:t>/2018/02/23/can-road-design-boost-water-security-in-rural-regions/</a:t>
            </a:r>
          </a:p>
        </p:txBody>
      </p:sp>
      <p:sp>
        <p:nvSpPr>
          <p:cNvPr id="4" name="Slide Number Placeholder 3"/>
          <p:cNvSpPr>
            <a:spLocks noGrp="1"/>
          </p:cNvSpPr>
          <p:nvPr>
            <p:ph type="sldNum" sz="quarter" idx="5"/>
          </p:nvPr>
        </p:nvSpPr>
        <p:spPr/>
        <p:txBody>
          <a:bodyPr/>
          <a:lstStyle/>
          <a:p>
            <a:fld id="{F9302FC0-EFBE-4540-BEBE-7C1696FA99C3}" type="slidenum">
              <a:rPr lang="en-US" smtClean="0"/>
              <a:t>18</a:t>
            </a:fld>
            <a:endParaRPr lang="en-US"/>
          </a:p>
        </p:txBody>
      </p:sp>
    </p:spTree>
    <p:extLst>
      <p:ext uri="{BB962C8B-B14F-4D97-AF65-F5344CB8AC3E}">
        <p14:creationId xmlns:p14="http://schemas.microsoft.com/office/powerpoint/2010/main" val="818709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As the charts show us, even though the amount of water locked up in groundwater is a small percentage of all Earth’s water, it represents a large percentage of the total freshwater on earth.</a:t>
            </a:r>
          </a:p>
          <a:p>
            <a:r>
              <a:rPr lang="en-US" b="0" dirty="0"/>
              <a:t>Of this though, about 54% consists of saline groundwater, with the remaining 46% being freshwater.</a:t>
            </a:r>
          </a:p>
          <a:p>
            <a:r>
              <a:rPr lang="en-US" b="1" dirty="0"/>
              <a:t>Water in aquifers below the oceans are generally saline</a:t>
            </a:r>
            <a:r>
              <a:rPr lang="en-US" b="0" dirty="0"/>
              <a:t>, while the water below land surfaces (where freshwater, which fell as precipitation infiltrates into the ground) is generally freshwater.</a:t>
            </a:r>
          </a:p>
          <a:p>
            <a:endParaRPr lang="en-US" b="0" dirty="0"/>
          </a:p>
          <a:p>
            <a:r>
              <a:rPr lang="en-US" b="0" dirty="0"/>
              <a:t>There is a stable </a:t>
            </a:r>
            <a:r>
              <a:rPr lang="en-US" b="0" i="1" dirty="0"/>
              <a:t>transition zone</a:t>
            </a:r>
            <a:r>
              <a:rPr lang="en-US" b="0" i="0" dirty="0"/>
              <a:t> that separates saline and freshwater below ground. Fortunately for us, the relatively shallow aquifers which people tap into with wells contain freshwater.</a:t>
            </a:r>
            <a:endParaRPr lang="en-US" b="1" dirty="0"/>
          </a:p>
        </p:txBody>
      </p:sp>
      <p:sp>
        <p:nvSpPr>
          <p:cNvPr id="4" name="Slide Number Placeholder 3"/>
          <p:cNvSpPr>
            <a:spLocks noGrp="1"/>
          </p:cNvSpPr>
          <p:nvPr>
            <p:ph type="sldNum" sz="quarter" idx="5"/>
          </p:nvPr>
        </p:nvSpPr>
        <p:spPr/>
        <p:txBody>
          <a:bodyPr/>
          <a:lstStyle/>
          <a:p>
            <a:fld id="{F9302FC0-EFBE-4540-BEBE-7C1696FA99C3}" type="slidenum">
              <a:rPr lang="en-US" smtClean="0"/>
              <a:t>19</a:t>
            </a:fld>
            <a:endParaRPr lang="en-US"/>
          </a:p>
        </p:txBody>
      </p:sp>
    </p:spTree>
    <p:extLst>
      <p:ext uri="{BB962C8B-B14F-4D97-AF65-F5344CB8AC3E}">
        <p14:creationId xmlns:p14="http://schemas.microsoft.com/office/powerpoint/2010/main" val="157222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92780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289103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31331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5469134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1371377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3550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278504F-A551-4DE0-9316-4DCD1D8CC752}" type="datetimeFigureOut">
              <a:rPr lang="en-US" smtClean="0"/>
              <a:t>1/16/20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59209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7922753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344326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541177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868114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5358147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9024411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370149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160EA64-D806-43AC-9DF2-F8C432F32B4C}" type="datetimeFigureOut">
              <a:rPr lang="en-US" smtClean="0"/>
              <a:t>1/16/20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58379445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4115195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2422673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7174689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160EA64-D806-43AC-9DF2-F8C432F32B4C}" type="datetimeFigureOut">
              <a:rPr lang="en-US" smtClean="0"/>
              <a:t>1/16/20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67831621"/>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 id="2147483860" r:id="rId17"/>
    <p:sldLayoutId id="2147483861"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uk/news/politics/uk_leaves_the_eu"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5.tiff"/></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7.tiff"/></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tiff"/></Relationships>
</file>

<file path=ppt/slides/_rels/slide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2.tiff"/></Relationships>
</file>

<file path=ppt/slides/_rels/slide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image" Target="../media/image21.tiff"/><Relationship Id="rId4" Type="http://schemas.openxmlformats.org/officeDocument/2006/relationships/image" Target="../media/image20.tiff"/></Relationships>
</file>

<file path=ppt/slides/_rels/slide16.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6.tiff"/><Relationship Id="rId4" Type="http://schemas.openxmlformats.org/officeDocument/2006/relationships/image" Target="../media/image26.tiff"/></Relationships>
</file>

<file path=ppt/slides/_rels/slide19.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28.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A09A6-9A7B-C042-BF57-8B84E4FD7928}"/>
              </a:ext>
            </a:extLst>
          </p:cNvPr>
          <p:cNvSpPr>
            <a:spLocks noGrp="1"/>
          </p:cNvSpPr>
          <p:nvPr>
            <p:ph type="ctrTitle"/>
          </p:nvPr>
        </p:nvSpPr>
        <p:spPr>
          <a:xfrm>
            <a:off x="1780992" y="-168243"/>
            <a:ext cx="8689976" cy="2509213"/>
          </a:xfrm>
        </p:spPr>
        <p:txBody>
          <a:bodyPr/>
          <a:lstStyle/>
          <a:p>
            <a:r>
              <a:rPr lang="en-US" dirty="0"/>
              <a:t>Previously… pollution</a:t>
            </a:r>
          </a:p>
        </p:txBody>
      </p:sp>
      <p:sp>
        <p:nvSpPr>
          <p:cNvPr id="3" name="Subtitle 2">
            <a:extLst>
              <a:ext uri="{FF2B5EF4-FFF2-40B4-BE49-F238E27FC236}">
                <a16:creationId xmlns:a16="http://schemas.microsoft.com/office/drawing/2014/main" id="{1A8AC601-E198-6B44-B194-901222B99E77}"/>
              </a:ext>
            </a:extLst>
          </p:cNvPr>
          <p:cNvSpPr>
            <a:spLocks noGrp="1"/>
          </p:cNvSpPr>
          <p:nvPr>
            <p:ph type="subTitle" idx="1"/>
          </p:nvPr>
        </p:nvSpPr>
        <p:spPr>
          <a:xfrm>
            <a:off x="1780992" y="2417172"/>
            <a:ext cx="8689976" cy="1371599"/>
          </a:xfrm>
        </p:spPr>
        <p:txBody>
          <a:bodyPr/>
          <a:lstStyle/>
          <a:p>
            <a:r>
              <a:rPr lang="en-US" dirty="0"/>
              <a:t>Examples of UK freshwater pollution</a:t>
            </a:r>
          </a:p>
        </p:txBody>
      </p:sp>
      <p:sp>
        <p:nvSpPr>
          <p:cNvPr id="4" name="TextBox 3">
            <a:extLst>
              <a:ext uri="{FF2B5EF4-FFF2-40B4-BE49-F238E27FC236}">
                <a16:creationId xmlns:a16="http://schemas.microsoft.com/office/drawing/2014/main" id="{45B7BA03-B61B-DC4D-A3A5-6EBF11AF2D0B}"/>
              </a:ext>
            </a:extLst>
          </p:cNvPr>
          <p:cNvSpPr txBox="1"/>
          <p:nvPr/>
        </p:nvSpPr>
        <p:spPr>
          <a:xfrm>
            <a:off x="639578" y="3252871"/>
            <a:ext cx="8819215" cy="2092881"/>
          </a:xfrm>
          <a:prstGeom prst="rect">
            <a:avLst/>
          </a:prstGeom>
          <a:noFill/>
        </p:spPr>
        <p:txBody>
          <a:bodyPr wrap="square" rtlCol="0">
            <a:spAutoFit/>
          </a:bodyPr>
          <a:lstStyle/>
          <a:p>
            <a:r>
              <a:rPr lang="en-GB" sz="2200" b="1" dirty="0"/>
              <a:t>"As we </a:t>
            </a:r>
            <a:r>
              <a:rPr lang="en-GB" sz="2200" b="1" dirty="0">
                <a:hlinkClick r:id="rId3"/>
              </a:rPr>
              <a:t>prepare to leave the EU</a:t>
            </a:r>
            <a:r>
              <a:rPr lang="en-GB" sz="2200" b="1" dirty="0"/>
              <a:t>, the UK Government must fast-track flagship legislation to better protect and restore our waterways and invest in effective monitoring and enforcement to ensure water companies and agricultural industry can no longer use our rivers as open sewers.”</a:t>
            </a:r>
            <a:br>
              <a:rPr lang="en-GB" sz="2200" dirty="0"/>
            </a:br>
            <a:r>
              <a:rPr lang="en-GB" sz="2200" dirty="0"/>
              <a:t> </a:t>
            </a:r>
            <a:endParaRPr lang="en-GB" dirty="0"/>
          </a:p>
          <a:p>
            <a:r>
              <a:rPr lang="en-GB" sz="2000" dirty="0"/>
              <a:t>– Dave Tickner, Chief Freshwater Adviser for WWF (BBC, 2019).</a:t>
            </a:r>
            <a:endParaRPr lang="en-US" sz="2000" dirty="0"/>
          </a:p>
        </p:txBody>
      </p:sp>
    </p:spTree>
    <p:extLst>
      <p:ext uri="{BB962C8B-B14F-4D97-AF65-F5344CB8AC3E}">
        <p14:creationId xmlns:p14="http://schemas.microsoft.com/office/powerpoint/2010/main" val="1414829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18FC-7FA0-184A-BF74-6C858FCDF31A}"/>
              </a:ext>
            </a:extLst>
          </p:cNvPr>
          <p:cNvSpPr>
            <a:spLocks noGrp="1"/>
          </p:cNvSpPr>
          <p:nvPr>
            <p:ph type="ctrTitle"/>
          </p:nvPr>
        </p:nvSpPr>
        <p:spPr>
          <a:xfrm>
            <a:off x="1751012" y="1001534"/>
            <a:ext cx="8689976" cy="2509213"/>
          </a:xfrm>
        </p:spPr>
        <p:txBody>
          <a:bodyPr/>
          <a:lstStyle/>
          <a:p>
            <a:r>
              <a:rPr lang="en-US" b="1" dirty="0"/>
              <a:t>Abstraction</a:t>
            </a:r>
          </a:p>
        </p:txBody>
      </p:sp>
      <p:sp>
        <p:nvSpPr>
          <p:cNvPr id="3" name="Subtitle 2">
            <a:extLst>
              <a:ext uri="{FF2B5EF4-FFF2-40B4-BE49-F238E27FC236}">
                <a16:creationId xmlns:a16="http://schemas.microsoft.com/office/drawing/2014/main" id="{EEE22DEA-8E63-3942-852F-409F1B4472C3}"/>
              </a:ext>
            </a:extLst>
          </p:cNvPr>
          <p:cNvSpPr>
            <a:spLocks noGrp="1"/>
          </p:cNvSpPr>
          <p:nvPr>
            <p:ph type="subTitle" idx="1"/>
          </p:nvPr>
        </p:nvSpPr>
        <p:spPr>
          <a:xfrm>
            <a:off x="1751012" y="3586949"/>
            <a:ext cx="8689976" cy="1371599"/>
          </a:xfrm>
        </p:spPr>
        <p:txBody>
          <a:bodyPr>
            <a:normAutofit/>
          </a:bodyPr>
          <a:lstStyle/>
          <a:p>
            <a:r>
              <a:rPr lang="en-US" sz="3000" dirty="0"/>
              <a:t>water &amp; other freshwater resources</a:t>
            </a:r>
          </a:p>
        </p:txBody>
      </p:sp>
    </p:spTree>
    <p:extLst>
      <p:ext uri="{BB962C8B-B14F-4D97-AF65-F5344CB8AC3E}">
        <p14:creationId xmlns:p14="http://schemas.microsoft.com/office/powerpoint/2010/main" val="1034148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262483" y="1067505"/>
            <a:ext cx="4448640" cy="630420"/>
          </a:xfrm>
        </p:spPr>
        <p:txBody>
          <a:bodyPr/>
          <a:lstStyle/>
          <a:p>
            <a:r>
              <a:rPr lang="en-US" dirty="0"/>
              <a:t>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34804" y="2386739"/>
            <a:ext cx="5703999" cy="3926472"/>
          </a:xfrm>
        </p:spPr>
        <p:txBody>
          <a:bodyPr/>
          <a:lstStyle/>
          <a:p>
            <a:pPr marL="0" indent="0">
              <a:buNone/>
            </a:pPr>
            <a:r>
              <a:rPr lang="en-US" cap="none" dirty="0">
                <a:latin typeface="Calibri" panose="020F0502020204030204" pitchFamily="34" charset="0"/>
                <a:cs typeface="Calibri" panose="020F0502020204030204" pitchFamily="34" charset="0"/>
              </a:rPr>
              <a:t>“</a:t>
            </a:r>
            <a:r>
              <a:rPr lang="en-US" i="1" cap="none" dirty="0">
                <a:latin typeface="Calibri" panose="020F0502020204030204" pitchFamily="34" charset="0"/>
                <a:cs typeface="Calibri" panose="020F0502020204030204" pitchFamily="34" charset="0"/>
              </a:rPr>
              <a:t>The removal of water, permanently or temporarily, from waterbodies such as rivers, lakes, canals, reservoirs or from groundwater.”– DEFRA (2013)</a:t>
            </a:r>
            <a:r>
              <a:rPr lang="en-US" cap="none" dirty="0">
                <a:latin typeface="Calibri" panose="020F0502020204030204" pitchFamily="34" charset="0"/>
                <a:cs typeface="Calibri" panose="020F0502020204030204" pitchFamily="34" charset="0"/>
              </a:rPr>
              <a:t> </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marL="0" indent="0">
              <a:buNone/>
            </a:pPr>
            <a:r>
              <a:rPr lang="en-US" cap="none" dirty="0">
                <a:latin typeface="Calibri" panose="020F0502020204030204" pitchFamily="34" charset="0"/>
                <a:cs typeface="Calibri" panose="020F0502020204030204" pitchFamily="34" charset="0"/>
              </a:rPr>
              <a:t>Agriculture – a form of water abstraction – 70% use.</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554EA0F-AEB8-9F47-A279-D03999E64590}"/>
              </a:ext>
            </a:extLst>
          </p:cNvPr>
          <p:cNvPicPr>
            <a:picLocks noChangeAspect="1"/>
          </p:cNvPicPr>
          <p:nvPr/>
        </p:nvPicPr>
        <p:blipFill>
          <a:blip r:embed="rId3"/>
          <a:stretch>
            <a:fillRect/>
          </a:stretch>
        </p:blipFill>
        <p:spPr>
          <a:xfrm>
            <a:off x="6617776" y="16359"/>
            <a:ext cx="5574224" cy="3363132"/>
          </a:xfrm>
          <a:prstGeom prst="rect">
            <a:avLst/>
          </a:prstGeom>
        </p:spPr>
      </p:pic>
      <p:pic>
        <p:nvPicPr>
          <p:cNvPr id="7" name="Picture 6">
            <a:extLst>
              <a:ext uri="{FF2B5EF4-FFF2-40B4-BE49-F238E27FC236}">
                <a16:creationId xmlns:a16="http://schemas.microsoft.com/office/drawing/2014/main" id="{477634D3-93CE-0F43-A003-8EB7B314126E}"/>
              </a:ext>
            </a:extLst>
          </p:cNvPr>
          <p:cNvPicPr>
            <a:picLocks noChangeAspect="1"/>
          </p:cNvPicPr>
          <p:nvPr/>
        </p:nvPicPr>
        <p:blipFill>
          <a:blip r:embed="rId4"/>
          <a:stretch>
            <a:fillRect/>
          </a:stretch>
        </p:blipFill>
        <p:spPr>
          <a:xfrm>
            <a:off x="6617775" y="3379491"/>
            <a:ext cx="5574225" cy="3478509"/>
          </a:xfrm>
          <a:prstGeom prst="rect">
            <a:avLst/>
          </a:prstGeom>
        </p:spPr>
      </p:pic>
    </p:spTree>
    <p:extLst>
      <p:ext uri="{BB962C8B-B14F-4D97-AF65-F5344CB8AC3E}">
        <p14:creationId xmlns:p14="http://schemas.microsoft.com/office/powerpoint/2010/main" val="3574469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689049" y="561062"/>
            <a:ext cx="4975581" cy="630420"/>
          </a:xfrm>
        </p:spPr>
        <p:txBody>
          <a:bodyPr>
            <a:normAutofit fontScale="90000"/>
          </a:bodyPr>
          <a:lstStyle/>
          <a:p>
            <a:r>
              <a:rPr lang="en-US" dirty="0"/>
              <a:t>Groundwater abstraction</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5" y="1563441"/>
            <a:ext cx="4526130" cy="4832193"/>
          </a:xfrm>
        </p:spPr>
        <p:txBody>
          <a:bodyPr/>
          <a:lstStyle/>
          <a:p>
            <a:pPr marL="0" indent="0">
              <a:buNone/>
            </a:pPr>
            <a:r>
              <a:rPr lang="en-US" cap="none" dirty="0">
                <a:latin typeface="Calibri" panose="020F0502020204030204" pitchFamily="34" charset="0"/>
                <a:cs typeface="Calibri" panose="020F0502020204030204" pitchFamily="34" charset="0"/>
              </a:rPr>
              <a:t>“-</a:t>
            </a:r>
            <a:r>
              <a:rPr lang="en-US" i="1" cap="none" dirty="0">
                <a:latin typeface="Calibri" panose="020F0502020204030204" pitchFamily="34" charset="0"/>
                <a:cs typeface="Calibri" panose="020F0502020204030204" pitchFamily="34" charset="0"/>
              </a:rPr>
              <a:t>taking water from a ground resource either temporarily or permanently.” </a:t>
            </a:r>
            <a:br>
              <a:rPr lang="en-US" i="1" cap="none" dirty="0">
                <a:latin typeface="Calibri" panose="020F0502020204030204" pitchFamily="34" charset="0"/>
                <a:cs typeface="Calibri" panose="020F0502020204030204" pitchFamily="34" charset="0"/>
              </a:rPr>
            </a:br>
            <a:r>
              <a:rPr lang="en-US" i="1" cap="none" dirty="0">
                <a:latin typeface="Calibri" panose="020F0502020204030204" pitchFamily="34" charset="0"/>
                <a:cs typeface="Calibri" panose="020F0502020204030204" pitchFamily="34" charset="0"/>
              </a:rPr>
              <a:t>– European Environment Agency (EEA) </a:t>
            </a:r>
            <a:br>
              <a:rPr lang="en-US" i="1"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pPr marL="0" indent="0">
              <a:buNone/>
            </a:pPr>
            <a:r>
              <a:rPr lang="en-US" cap="none" dirty="0">
                <a:latin typeface="Calibri" panose="020F0502020204030204" pitchFamily="34" charset="0"/>
                <a:cs typeface="Calibri" panose="020F0502020204030204" pitchFamily="34" charset="0"/>
              </a:rPr>
              <a:t>30% of available freshwater as underground reserves</a:t>
            </a:r>
            <a:br>
              <a:rPr lang="en-US" cap="none" dirty="0">
                <a:latin typeface="Calibri" panose="020F0502020204030204" pitchFamily="34" charset="0"/>
                <a:cs typeface="Calibri" panose="020F0502020204030204" pitchFamily="34" charset="0"/>
              </a:rPr>
            </a:br>
            <a:endParaRPr lang="en-US" i="1" cap="none" dirty="0">
              <a:latin typeface="Calibri" panose="020F0502020204030204" pitchFamily="34" charset="0"/>
              <a:cs typeface="Calibri" panose="020F0502020204030204" pitchFamily="34" charset="0"/>
            </a:endParaRPr>
          </a:p>
          <a:p>
            <a:pPr marL="0" indent="0">
              <a:buNone/>
            </a:pPr>
            <a:r>
              <a:rPr lang="en-US" b="1" u="sng" cap="none" dirty="0">
                <a:latin typeface="Calibri" panose="020F0502020204030204" pitchFamily="34" charset="0"/>
                <a:cs typeface="Calibri" panose="020F0502020204030204" pitchFamily="34" charset="0"/>
              </a:rPr>
              <a:t>Uses</a:t>
            </a:r>
          </a:p>
          <a:p>
            <a:r>
              <a:rPr lang="en-US" cap="none" dirty="0">
                <a:latin typeface="Calibri" panose="020F0502020204030204" pitchFamily="34" charset="0"/>
                <a:cs typeface="Calibri" panose="020F0502020204030204" pitchFamily="34" charset="0"/>
              </a:rPr>
              <a:t>Irrigation – 2/3 of groundwater </a:t>
            </a:r>
          </a:p>
          <a:p>
            <a:r>
              <a:rPr lang="en-US" cap="none" dirty="0">
                <a:latin typeface="Calibri" panose="020F0502020204030204" pitchFamily="34" charset="0"/>
                <a:cs typeface="Calibri" panose="020F0502020204030204" pitchFamily="34" charset="0"/>
              </a:rPr>
              <a:t>Treatment to produce drinking water and Industrial use – remaining 1/3</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FCB956E-63A5-164A-B7D8-387F7B18786F}"/>
              </a:ext>
            </a:extLst>
          </p:cNvPr>
          <p:cNvPicPr>
            <a:picLocks noChangeAspect="1"/>
          </p:cNvPicPr>
          <p:nvPr/>
        </p:nvPicPr>
        <p:blipFill>
          <a:blip r:embed="rId3"/>
          <a:stretch>
            <a:fillRect/>
          </a:stretch>
        </p:blipFill>
        <p:spPr>
          <a:xfrm>
            <a:off x="6821838" y="0"/>
            <a:ext cx="5370162" cy="3580108"/>
          </a:xfrm>
          <a:prstGeom prst="rect">
            <a:avLst/>
          </a:prstGeom>
        </p:spPr>
      </p:pic>
      <p:sp>
        <p:nvSpPr>
          <p:cNvPr id="5" name="Rectangle 4">
            <a:extLst>
              <a:ext uri="{FF2B5EF4-FFF2-40B4-BE49-F238E27FC236}">
                <a16:creationId xmlns:a16="http://schemas.microsoft.com/office/drawing/2014/main" id="{9001DCD0-482A-B742-A699-44237BCECD23}"/>
              </a:ext>
            </a:extLst>
          </p:cNvPr>
          <p:cNvSpPr/>
          <p:nvPr/>
        </p:nvSpPr>
        <p:spPr>
          <a:xfrm>
            <a:off x="6821838" y="0"/>
            <a:ext cx="2554637" cy="400110"/>
          </a:xfrm>
          <a:prstGeom prst="rect">
            <a:avLst/>
          </a:prstGeom>
        </p:spPr>
        <p:txBody>
          <a:bodyPr wrap="square">
            <a:spAutoFit/>
          </a:bodyPr>
          <a:lstStyle/>
          <a:p>
            <a:r>
              <a:rPr lang="en-GB" sz="1000" b="1" i="1" dirty="0">
                <a:latin typeface="Open Sans"/>
              </a:rPr>
              <a:t>City workers drill for water on the Cape Flats aquifer, Cape Town, Africa (2018)</a:t>
            </a:r>
            <a:endParaRPr lang="en-US" sz="1000" dirty="0"/>
          </a:p>
        </p:txBody>
      </p:sp>
      <p:pic>
        <p:nvPicPr>
          <p:cNvPr id="6" name="Picture 5">
            <a:extLst>
              <a:ext uri="{FF2B5EF4-FFF2-40B4-BE49-F238E27FC236}">
                <a16:creationId xmlns:a16="http://schemas.microsoft.com/office/drawing/2014/main" id="{B3323DA1-44C0-5F4B-8AC2-CA51926BA360}"/>
              </a:ext>
            </a:extLst>
          </p:cNvPr>
          <p:cNvPicPr>
            <a:picLocks noChangeAspect="1"/>
          </p:cNvPicPr>
          <p:nvPr/>
        </p:nvPicPr>
        <p:blipFill>
          <a:blip r:embed="rId4"/>
          <a:stretch>
            <a:fillRect/>
          </a:stretch>
        </p:blipFill>
        <p:spPr>
          <a:xfrm>
            <a:off x="6821838" y="3470183"/>
            <a:ext cx="5370162" cy="3387817"/>
          </a:xfrm>
          <a:prstGeom prst="rect">
            <a:avLst/>
          </a:prstGeom>
        </p:spPr>
      </p:pic>
      <p:sp>
        <p:nvSpPr>
          <p:cNvPr id="7" name="Rectangle 6">
            <a:extLst>
              <a:ext uri="{FF2B5EF4-FFF2-40B4-BE49-F238E27FC236}">
                <a16:creationId xmlns:a16="http://schemas.microsoft.com/office/drawing/2014/main" id="{07F24170-4D6D-6342-B52F-38AC9C5874D6}"/>
              </a:ext>
            </a:extLst>
          </p:cNvPr>
          <p:cNvSpPr/>
          <p:nvPr/>
        </p:nvSpPr>
        <p:spPr>
          <a:xfrm>
            <a:off x="10259877" y="6611779"/>
            <a:ext cx="2102603" cy="246221"/>
          </a:xfrm>
          <a:prstGeom prst="rect">
            <a:avLst/>
          </a:prstGeom>
        </p:spPr>
        <p:txBody>
          <a:bodyPr wrap="square">
            <a:spAutoFit/>
          </a:bodyPr>
          <a:lstStyle/>
          <a:p>
            <a:r>
              <a:rPr lang="en-GB" sz="1000" b="1" i="1" dirty="0">
                <a:solidFill>
                  <a:schemeClr val="bg1"/>
                </a:solidFill>
                <a:latin typeface="Open Sans"/>
              </a:rPr>
              <a:t>Well and groundwater, Nile Delta</a:t>
            </a:r>
            <a:endParaRPr lang="en-US" sz="1000" dirty="0">
              <a:solidFill>
                <a:schemeClr val="bg1"/>
              </a:solidFill>
            </a:endParaRPr>
          </a:p>
        </p:txBody>
      </p:sp>
    </p:spTree>
    <p:extLst>
      <p:ext uri="{BB962C8B-B14F-4D97-AF65-F5344CB8AC3E}">
        <p14:creationId xmlns:p14="http://schemas.microsoft.com/office/powerpoint/2010/main" val="2041813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normAutofit/>
          </a:bodyPr>
          <a:lstStyle/>
          <a:p>
            <a:r>
              <a:rPr lang="en-US" dirty="0"/>
              <a:t>most productive ground water supplies</a:t>
            </a:r>
          </a:p>
        </p:txBody>
      </p:sp>
      <p:pic>
        <p:nvPicPr>
          <p:cNvPr id="8" name="Picture 7">
            <a:extLst>
              <a:ext uri="{FF2B5EF4-FFF2-40B4-BE49-F238E27FC236}">
                <a16:creationId xmlns:a16="http://schemas.microsoft.com/office/drawing/2014/main" id="{946DC6FC-DAB5-1044-BA08-5797A9A516FC}"/>
              </a:ext>
            </a:extLst>
          </p:cNvPr>
          <p:cNvPicPr>
            <a:picLocks noChangeAspect="1"/>
          </p:cNvPicPr>
          <p:nvPr/>
        </p:nvPicPr>
        <p:blipFill>
          <a:blip r:embed="rId3"/>
          <a:stretch>
            <a:fillRect/>
          </a:stretch>
        </p:blipFill>
        <p:spPr>
          <a:xfrm>
            <a:off x="1599335" y="1140692"/>
            <a:ext cx="9021040" cy="5338655"/>
          </a:xfrm>
          <a:prstGeom prst="rect">
            <a:avLst/>
          </a:prstGeom>
        </p:spPr>
      </p:pic>
      <p:sp>
        <p:nvSpPr>
          <p:cNvPr id="9" name="Rectangle 8">
            <a:extLst>
              <a:ext uri="{FF2B5EF4-FFF2-40B4-BE49-F238E27FC236}">
                <a16:creationId xmlns:a16="http://schemas.microsoft.com/office/drawing/2014/main" id="{2BB9D1EA-FB2F-AD41-8ACA-8639D14E3C12}"/>
              </a:ext>
            </a:extLst>
          </p:cNvPr>
          <p:cNvSpPr/>
          <p:nvPr/>
        </p:nvSpPr>
        <p:spPr>
          <a:xfrm>
            <a:off x="1599335" y="6233126"/>
            <a:ext cx="157447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National Geographic, 2016</a:t>
            </a:r>
            <a:endParaRPr lang="en-US" sz="1000" dirty="0"/>
          </a:p>
        </p:txBody>
      </p:sp>
    </p:spTree>
    <p:extLst>
      <p:ext uri="{BB962C8B-B14F-4D97-AF65-F5344CB8AC3E}">
        <p14:creationId xmlns:p14="http://schemas.microsoft.com/office/powerpoint/2010/main" val="1544411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normAutofit/>
          </a:bodyPr>
          <a:lstStyle/>
          <a:p>
            <a:r>
              <a:rPr lang="en-US" dirty="0"/>
              <a:t>What, where, how</a:t>
            </a:r>
          </a:p>
        </p:txBody>
      </p:sp>
      <p:pic>
        <p:nvPicPr>
          <p:cNvPr id="3" name="Picture 2">
            <a:extLst>
              <a:ext uri="{FF2B5EF4-FFF2-40B4-BE49-F238E27FC236}">
                <a16:creationId xmlns:a16="http://schemas.microsoft.com/office/drawing/2014/main" id="{D6B6BFF6-88E6-DA48-B6B8-355D8436649D}"/>
              </a:ext>
            </a:extLst>
          </p:cNvPr>
          <p:cNvPicPr>
            <a:picLocks noChangeAspect="1"/>
          </p:cNvPicPr>
          <p:nvPr/>
        </p:nvPicPr>
        <p:blipFill>
          <a:blip r:embed="rId3"/>
          <a:stretch>
            <a:fillRect/>
          </a:stretch>
        </p:blipFill>
        <p:spPr>
          <a:xfrm>
            <a:off x="473124" y="1303450"/>
            <a:ext cx="6439120" cy="3622005"/>
          </a:xfrm>
          <a:prstGeom prst="rect">
            <a:avLst/>
          </a:prstGeom>
        </p:spPr>
      </p:pic>
      <p:pic>
        <p:nvPicPr>
          <p:cNvPr id="4" name="Picture 3">
            <a:extLst>
              <a:ext uri="{FF2B5EF4-FFF2-40B4-BE49-F238E27FC236}">
                <a16:creationId xmlns:a16="http://schemas.microsoft.com/office/drawing/2014/main" id="{5FF13E28-1BAE-9046-9915-5E5AFECBACE5}"/>
              </a:ext>
            </a:extLst>
          </p:cNvPr>
          <p:cNvPicPr>
            <a:picLocks noChangeAspect="1"/>
          </p:cNvPicPr>
          <p:nvPr/>
        </p:nvPicPr>
        <p:blipFill>
          <a:blip r:embed="rId4"/>
          <a:stretch>
            <a:fillRect/>
          </a:stretch>
        </p:blipFill>
        <p:spPr>
          <a:xfrm>
            <a:off x="5303864" y="2746644"/>
            <a:ext cx="6211377" cy="3649184"/>
          </a:xfrm>
          <a:prstGeom prst="rect">
            <a:avLst/>
          </a:prstGeom>
        </p:spPr>
      </p:pic>
    </p:spTree>
    <p:extLst>
      <p:ext uri="{BB962C8B-B14F-4D97-AF65-F5344CB8AC3E}">
        <p14:creationId xmlns:p14="http://schemas.microsoft.com/office/powerpoint/2010/main" val="3235815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07359" y="610683"/>
            <a:ext cx="10364451" cy="630420"/>
          </a:xfrm>
        </p:spPr>
        <p:txBody>
          <a:bodyPr>
            <a:normAutofit/>
          </a:bodyPr>
          <a:lstStyle/>
          <a:p>
            <a:r>
              <a:rPr lang="en-US" dirty="0"/>
              <a:t>In the zone</a:t>
            </a:r>
          </a:p>
        </p:txBody>
      </p:sp>
      <p:pic>
        <p:nvPicPr>
          <p:cNvPr id="6" name="Picture 5">
            <a:extLst>
              <a:ext uri="{FF2B5EF4-FFF2-40B4-BE49-F238E27FC236}">
                <a16:creationId xmlns:a16="http://schemas.microsoft.com/office/drawing/2014/main" id="{33893315-6D0E-9B45-85A6-816D7E626175}"/>
              </a:ext>
            </a:extLst>
          </p:cNvPr>
          <p:cNvPicPr>
            <a:picLocks noChangeAspect="1"/>
          </p:cNvPicPr>
          <p:nvPr/>
        </p:nvPicPr>
        <p:blipFill>
          <a:blip r:embed="rId3"/>
          <a:stretch>
            <a:fillRect/>
          </a:stretch>
        </p:blipFill>
        <p:spPr>
          <a:xfrm>
            <a:off x="5755037" y="2890509"/>
            <a:ext cx="5410200" cy="3048000"/>
          </a:xfrm>
          <a:prstGeom prst="rect">
            <a:avLst/>
          </a:prstGeom>
        </p:spPr>
      </p:pic>
      <p:pic>
        <p:nvPicPr>
          <p:cNvPr id="7" name="Picture 6">
            <a:extLst>
              <a:ext uri="{FF2B5EF4-FFF2-40B4-BE49-F238E27FC236}">
                <a16:creationId xmlns:a16="http://schemas.microsoft.com/office/drawing/2014/main" id="{E3F617C4-46FF-2C46-AD01-FF2B54CBC40F}"/>
              </a:ext>
            </a:extLst>
          </p:cNvPr>
          <p:cNvPicPr>
            <a:picLocks noChangeAspect="1"/>
          </p:cNvPicPr>
          <p:nvPr/>
        </p:nvPicPr>
        <p:blipFill>
          <a:blip r:embed="rId4"/>
          <a:stretch>
            <a:fillRect/>
          </a:stretch>
        </p:blipFill>
        <p:spPr>
          <a:xfrm>
            <a:off x="1107359" y="1790905"/>
            <a:ext cx="5819506" cy="4147604"/>
          </a:xfrm>
          <a:prstGeom prst="rect">
            <a:avLst/>
          </a:prstGeom>
        </p:spPr>
      </p:pic>
      <p:sp>
        <p:nvSpPr>
          <p:cNvPr id="8" name="Rectangle 7">
            <a:extLst>
              <a:ext uri="{FF2B5EF4-FFF2-40B4-BE49-F238E27FC236}">
                <a16:creationId xmlns:a16="http://schemas.microsoft.com/office/drawing/2014/main" id="{5D622A65-0858-CB4E-8F0D-4942650D164B}"/>
              </a:ext>
            </a:extLst>
          </p:cNvPr>
          <p:cNvSpPr/>
          <p:nvPr/>
        </p:nvSpPr>
        <p:spPr>
          <a:xfrm>
            <a:off x="6111808" y="5692288"/>
            <a:ext cx="788999"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USGS, 2016</a:t>
            </a:r>
            <a:endParaRPr lang="en-US" sz="1000" dirty="0"/>
          </a:p>
        </p:txBody>
      </p:sp>
    </p:spTree>
    <p:extLst>
      <p:ext uri="{BB962C8B-B14F-4D97-AF65-F5344CB8AC3E}">
        <p14:creationId xmlns:p14="http://schemas.microsoft.com/office/powerpoint/2010/main" val="1232810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328587"/>
            <a:ext cx="10364451" cy="630420"/>
          </a:xfrm>
        </p:spPr>
        <p:txBody>
          <a:bodyPr/>
          <a:lstStyle/>
          <a:p>
            <a:r>
              <a:rPr lang="en-US" dirty="0"/>
              <a:t>Taking too much from the ground</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23815"/>
            <a:ext cx="10364451" cy="5540455"/>
          </a:xfrm>
        </p:spPr>
        <p:txBody>
          <a:bodyPr>
            <a:normAutofit/>
          </a:bodyPr>
          <a:lstStyle/>
          <a:p>
            <a:pPr marL="0" indent="0">
              <a:buNone/>
            </a:pPr>
            <a:r>
              <a:rPr lang="en-GB" i="1" cap="none" dirty="0"/>
              <a:t>“Underground water is being pumped so aggressively around the globe that land is sinking, civil wars are being waged, and agriculture is being transformed.” </a:t>
            </a:r>
            <a:br>
              <a:rPr lang="en-GB" i="1" cap="none" dirty="0"/>
            </a:br>
            <a:r>
              <a:rPr lang="en-GB" i="1" cap="none" dirty="0"/>
              <a:t>– </a:t>
            </a:r>
            <a:r>
              <a:rPr lang="en-GB" b="1" i="1" cap="none" dirty="0"/>
              <a:t>What You Need to Know About the World’s Water Wars</a:t>
            </a:r>
            <a:r>
              <a:rPr lang="en-GB" i="1" cap="none" dirty="0"/>
              <a:t> (National Geographic, 2016) </a:t>
            </a:r>
            <a:endParaRPr lang="en-US" b="1" i="1" u="sng" cap="none" dirty="0">
              <a:latin typeface="Calibri" panose="020F0502020204030204" pitchFamily="34" charset="0"/>
              <a:cs typeface="Calibri" panose="020F0502020204030204" pitchFamily="34" charset="0"/>
            </a:endParaRPr>
          </a:p>
          <a:p>
            <a:pPr marL="0" indent="0">
              <a:buNone/>
            </a:pPr>
            <a:r>
              <a:rPr lang="en-US" sz="1000" b="1" u="sng" cap="none" dirty="0">
                <a:latin typeface="Calibri" panose="020F0502020204030204" pitchFamily="34" charset="0"/>
                <a:cs typeface="Calibri" panose="020F0502020204030204" pitchFamily="34" charset="0"/>
              </a:rPr>
              <a:t> </a:t>
            </a:r>
          </a:p>
          <a:p>
            <a:pPr marL="0" indent="0">
              <a:buNone/>
            </a:pPr>
            <a:r>
              <a:rPr lang="en-US" b="1" u="sng" cap="none" dirty="0">
                <a:latin typeface="Calibri" panose="020F0502020204030204" pitchFamily="34" charset="0"/>
                <a:cs typeface="Calibri" panose="020F0502020204030204" pitchFamily="34" charset="0"/>
              </a:rPr>
              <a:t>Issues with/affects of over abstraction…</a:t>
            </a:r>
          </a:p>
          <a:p>
            <a:r>
              <a:rPr lang="en-US" cap="none" dirty="0">
                <a:latin typeface="Calibri" panose="020F0502020204030204" pitchFamily="34" charset="0"/>
                <a:cs typeface="Calibri" panose="020F0502020204030204" pitchFamily="34" charset="0"/>
              </a:rPr>
              <a:t>Drying up of rivers</a:t>
            </a:r>
          </a:p>
          <a:p>
            <a:r>
              <a:rPr lang="en-US" cap="none" dirty="0">
                <a:latin typeface="Calibri" panose="020F0502020204030204" pitchFamily="34" charset="0"/>
                <a:cs typeface="Calibri" panose="020F0502020204030204" pitchFamily="34" charset="0"/>
              </a:rPr>
              <a:t>Groundwater aquifer levels reducing</a:t>
            </a:r>
          </a:p>
          <a:p>
            <a:r>
              <a:rPr lang="en-US" cap="none" dirty="0">
                <a:latin typeface="Calibri" panose="020F0502020204030204" pitchFamily="34" charset="0"/>
                <a:cs typeface="Calibri" panose="020F0502020204030204" pitchFamily="34" charset="0"/>
              </a:rPr>
              <a:t>Economic growth decline</a:t>
            </a:r>
          </a:p>
          <a:p>
            <a:r>
              <a:rPr lang="en-US" cap="none" dirty="0">
                <a:latin typeface="Calibri" panose="020F0502020204030204" pitchFamily="34" charset="0"/>
                <a:cs typeface="Calibri" panose="020F0502020204030204" pitchFamily="34" charset="0"/>
              </a:rPr>
              <a:t>Food price spikes</a:t>
            </a:r>
          </a:p>
          <a:p>
            <a:r>
              <a:rPr lang="en-US" cap="none" dirty="0">
                <a:latin typeface="Calibri" panose="020F0502020204030204" pitchFamily="34" charset="0"/>
                <a:cs typeface="Calibri" panose="020F0502020204030204" pitchFamily="34" charset="0"/>
              </a:rPr>
              <a:t>Destabilization of countries</a:t>
            </a:r>
          </a:p>
          <a:p>
            <a:pPr marL="0" indent="0">
              <a:buNone/>
            </a:pPr>
            <a:endParaRPr lang="en-US" cap="none" dirty="0">
              <a:latin typeface="Calibri" panose="020F0502020204030204" pitchFamily="34" charset="0"/>
              <a:cs typeface="Calibri" panose="020F0502020204030204" pitchFamily="34" charset="0"/>
            </a:endParaRP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BB7EC213-867B-D042-B05E-E53ADA4BF66A}"/>
              </a:ext>
            </a:extLst>
          </p:cNvPr>
          <p:cNvPicPr>
            <a:picLocks noChangeAspect="1"/>
          </p:cNvPicPr>
          <p:nvPr/>
        </p:nvPicPr>
        <p:blipFill>
          <a:blip r:embed="rId3"/>
          <a:stretch>
            <a:fillRect/>
          </a:stretch>
        </p:blipFill>
        <p:spPr>
          <a:xfrm>
            <a:off x="5796366" y="2542583"/>
            <a:ext cx="5961681" cy="3974454"/>
          </a:xfrm>
          <a:prstGeom prst="rect">
            <a:avLst/>
          </a:prstGeom>
        </p:spPr>
      </p:pic>
    </p:spTree>
    <p:extLst>
      <p:ext uri="{BB962C8B-B14F-4D97-AF65-F5344CB8AC3E}">
        <p14:creationId xmlns:p14="http://schemas.microsoft.com/office/powerpoint/2010/main" val="130240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6077"/>
            <a:ext cx="10364451" cy="630420"/>
          </a:xfrm>
        </p:spPr>
        <p:txBody>
          <a:bodyPr/>
          <a:lstStyle/>
          <a:p>
            <a:r>
              <a:rPr lang="en-US" dirty="0"/>
              <a:t>Low, lower, Lowest!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4" y="1155700"/>
            <a:ext cx="3704721" cy="5400084"/>
          </a:xfrm>
        </p:spPr>
        <p:txBody>
          <a:bodyPr>
            <a:normAutofit fontScale="92500"/>
          </a:bodyPr>
          <a:lstStyle/>
          <a:p>
            <a:pPr marL="0" indent="0">
              <a:buNone/>
            </a:pPr>
            <a:r>
              <a:rPr lang="en-US" cap="none" dirty="0">
                <a:latin typeface="Calibri" panose="020F0502020204030204" pitchFamily="34" charset="0"/>
                <a:cs typeface="Calibri" panose="020F0502020204030204" pitchFamily="34" charset="0"/>
              </a:rPr>
              <a:t>Debated what percentage of groundwater is renewable…</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Some scientists (University of Victoria, British Columbia), </a:t>
            </a:r>
            <a:r>
              <a:rPr lang="en-US" b="1" cap="none" dirty="0">
                <a:latin typeface="Calibri" panose="020F0502020204030204" pitchFamily="34" charset="0"/>
                <a:cs typeface="Calibri" panose="020F0502020204030204" pitchFamily="34" charset="0"/>
              </a:rPr>
              <a:t>&lt; 6% groundwater above 1.5 miles in Earth’s landmass renewable within human lifetime</a:t>
            </a:r>
            <a:r>
              <a:rPr lang="en-US" cap="none" dirty="0">
                <a:latin typeface="Calibri" panose="020F0502020204030204" pitchFamily="34" charset="0"/>
                <a:cs typeface="Calibri" panose="020F0502020204030204" pitchFamily="34" charset="0"/>
              </a:rPr>
              <a:t>.</a:t>
            </a:r>
          </a:p>
          <a:p>
            <a:pPr marL="0" indent="0">
              <a:buNone/>
            </a:pPr>
            <a:r>
              <a:rPr lang="en-US" sz="500" cap="none" dirty="0">
                <a:latin typeface="Calibri" panose="020F0502020204030204" pitchFamily="34" charset="0"/>
                <a:cs typeface="Calibri" panose="020F0502020204030204" pitchFamily="34" charset="0"/>
              </a:rPr>
              <a:t> </a:t>
            </a:r>
          </a:p>
          <a:p>
            <a:r>
              <a:rPr lang="en-US" b="1" cap="none" dirty="0">
                <a:latin typeface="Calibri" panose="020F0502020204030204" pitchFamily="34" charset="0"/>
                <a:cs typeface="Calibri" panose="020F0502020204030204" pitchFamily="34" charset="0"/>
              </a:rPr>
              <a:t>Others caution </a:t>
            </a:r>
            <a:r>
              <a:rPr lang="en-US" cap="none" dirty="0">
                <a:latin typeface="Calibri" panose="020F0502020204030204" pitchFamily="34" charset="0"/>
                <a:cs typeface="Calibri" panose="020F0502020204030204" pitchFamily="34" charset="0"/>
              </a:rPr>
              <a:t>– more important how water is distributed</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Levels </a:t>
            </a:r>
            <a:r>
              <a:rPr lang="en-US" b="1" cap="none" dirty="0">
                <a:latin typeface="Calibri" panose="020F0502020204030204" pitchFamily="34" charset="0"/>
                <a:cs typeface="Calibri" panose="020F0502020204030204" pitchFamily="34" charset="0"/>
              </a:rPr>
              <a:t>below 50ft not economically practical to pump.</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264CFBD6-AE34-8C4C-9028-F1AAFA4FE788}"/>
              </a:ext>
            </a:extLst>
          </p:cNvPr>
          <p:cNvPicPr>
            <a:picLocks noChangeAspect="1"/>
          </p:cNvPicPr>
          <p:nvPr/>
        </p:nvPicPr>
        <p:blipFill>
          <a:blip r:embed="rId3"/>
          <a:stretch>
            <a:fillRect/>
          </a:stretch>
        </p:blipFill>
        <p:spPr>
          <a:xfrm>
            <a:off x="5198820" y="1615912"/>
            <a:ext cx="6402923" cy="4257944"/>
          </a:xfrm>
          <a:prstGeom prst="rect">
            <a:avLst/>
          </a:prstGeom>
        </p:spPr>
      </p:pic>
    </p:spTree>
    <p:extLst>
      <p:ext uri="{BB962C8B-B14F-4D97-AF65-F5344CB8AC3E}">
        <p14:creationId xmlns:p14="http://schemas.microsoft.com/office/powerpoint/2010/main" val="1745294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192746" y="579254"/>
            <a:ext cx="3394754" cy="630420"/>
          </a:xfrm>
        </p:spPr>
        <p:txBody>
          <a:bodyPr>
            <a:normAutofit fontScale="90000"/>
          </a:bodyPr>
          <a:lstStyle/>
          <a:p>
            <a:r>
              <a:rPr lang="en-US" dirty="0"/>
              <a:t>Case study </a:t>
            </a:r>
            <a:r>
              <a:rPr lang="en-US" b="1" dirty="0"/>
              <a:t>Beijing, China</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6" y="1622077"/>
            <a:ext cx="4045682" cy="5000787"/>
          </a:xfrm>
        </p:spPr>
        <p:txBody>
          <a:bodyPr>
            <a:normAutofit/>
          </a:bodyPr>
          <a:lstStyle/>
          <a:p>
            <a:r>
              <a:rPr lang="en-US" cap="none" dirty="0">
                <a:latin typeface="Calibri" panose="020F0502020204030204" pitchFamily="34" charset="0"/>
                <a:cs typeface="Calibri" panose="020F0502020204030204" pitchFamily="34" charset="0"/>
              </a:rPr>
              <a:t>2/3 of China’s water from </a:t>
            </a:r>
            <a:r>
              <a:rPr lang="en-US" b="1" i="1" cap="none" dirty="0">
                <a:latin typeface="Calibri" panose="020F0502020204030204" pitchFamily="34" charset="0"/>
                <a:cs typeface="Calibri" panose="020F0502020204030204" pitchFamily="34" charset="0"/>
              </a:rPr>
              <a:t>North China Plain aquifer</a:t>
            </a:r>
          </a:p>
          <a:p>
            <a:r>
              <a:rPr lang="en-US" b="1" cap="none" dirty="0">
                <a:latin typeface="Calibri" panose="020F0502020204030204" pitchFamily="34" charset="0"/>
                <a:cs typeface="Calibri" panose="020F0502020204030204" pitchFamily="34" charset="0"/>
              </a:rPr>
              <a:t>20 million people (11% of China) </a:t>
            </a:r>
            <a:r>
              <a:rPr lang="en-US" cap="none" dirty="0">
                <a:latin typeface="Calibri" panose="020F0502020204030204" pitchFamily="34" charset="0"/>
                <a:cs typeface="Calibri" panose="020F0502020204030204" pitchFamily="34" charset="0"/>
              </a:rPr>
              <a:t>dependent on this groundwater.</a:t>
            </a: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Fifth most water-stressed city in the world* (check this stat)</a:t>
            </a:r>
          </a:p>
          <a:p>
            <a:pPr marL="0" indent="0">
              <a:buNone/>
            </a:pPr>
            <a:r>
              <a:rPr lang="en-US" cap="none" dirty="0">
                <a:latin typeface="Calibri" panose="020F0502020204030204" pitchFamily="34" charset="0"/>
                <a:cs typeface="Calibri" panose="020F0502020204030204" pitchFamily="34" charset="0"/>
              </a:rPr>
              <a:t>Aquifer water distribution:</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- 11% drinking water (people)</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- 13% agriculture (commercial)</a:t>
            </a:r>
          </a:p>
          <a:p>
            <a:pPr marL="0" indent="0">
              <a:buNone/>
            </a:pPr>
            <a:r>
              <a:rPr lang="en-US" cap="none" dirty="0">
                <a:latin typeface="Calibri" panose="020F0502020204030204" pitchFamily="34" charset="0"/>
                <a:cs typeface="Calibri" panose="020F0502020204030204" pitchFamily="34" charset="0"/>
              </a:rPr>
              <a:t>- 70% coal production (industrial)</a:t>
            </a:r>
          </a:p>
        </p:txBody>
      </p:sp>
      <p:pic>
        <p:nvPicPr>
          <p:cNvPr id="5" name="Picture 4">
            <a:extLst>
              <a:ext uri="{FF2B5EF4-FFF2-40B4-BE49-F238E27FC236}">
                <a16:creationId xmlns:a16="http://schemas.microsoft.com/office/drawing/2014/main" id="{F5B09E5F-1FB6-564E-A1EE-3D139BA406BD}"/>
              </a:ext>
            </a:extLst>
          </p:cNvPr>
          <p:cNvPicPr>
            <a:picLocks noChangeAspect="1"/>
          </p:cNvPicPr>
          <p:nvPr/>
        </p:nvPicPr>
        <p:blipFill>
          <a:blip r:embed="rId3"/>
          <a:stretch>
            <a:fillRect/>
          </a:stretch>
        </p:blipFill>
        <p:spPr>
          <a:xfrm>
            <a:off x="4959458" y="894464"/>
            <a:ext cx="6913899" cy="5010389"/>
          </a:xfrm>
          <a:prstGeom prst="rect">
            <a:avLst/>
          </a:prstGeom>
        </p:spPr>
      </p:pic>
      <p:sp>
        <p:nvSpPr>
          <p:cNvPr id="6" name="Rectangle 5">
            <a:extLst>
              <a:ext uri="{FF2B5EF4-FFF2-40B4-BE49-F238E27FC236}">
                <a16:creationId xmlns:a16="http://schemas.microsoft.com/office/drawing/2014/main" id="{99CC7B4F-204D-E04A-8D4B-43377A403461}"/>
              </a:ext>
            </a:extLst>
          </p:cNvPr>
          <p:cNvSpPr/>
          <p:nvPr/>
        </p:nvSpPr>
        <p:spPr>
          <a:xfrm>
            <a:off x="11084358" y="5658632"/>
            <a:ext cx="760144"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CWR, 2018</a:t>
            </a:r>
            <a:endParaRPr lang="en-US" sz="1000" dirty="0"/>
          </a:p>
        </p:txBody>
      </p:sp>
    </p:spTree>
    <p:extLst>
      <p:ext uri="{BB962C8B-B14F-4D97-AF65-F5344CB8AC3E}">
        <p14:creationId xmlns:p14="http://schemas.microsoft.com/office/powerpoint/2010/main" val="2377506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29817" y="1411705"/>
            <a:ext cx="3754478" cy="4748463"/>
          </a:xfrm>
        </p:spPr>
        <p:txBody>
          <a:bodyPr>
            <a:normAutofit/>
          </a:bodyPr>
          <a:lstStyle/>
          <a:p>
            <a:r>
              <a:rPr lang="en-US" cap="none" dirty="0">
                <a:latin typeface="Calibri" panose="020F0502020204030204" pitchFamily="34" charset="0"/>
                <a:cs typeface="Calibri" panose="020F0502020204030204" pitchFamily="34" charset="0"/>
              </a:rPr>
              <a:t>Rail system disruptions</a:t>
            </a:r>
          </a:p>
          <a:p>
            <a:r>
              <a:rPr lang="en-US" cap="none" dirty="0">
                <a:latin typeface="Calibri" panose="020F0502020204030204" pitchFamily="34" charset="0"/>
                <a:cs typeface="Calibri" panose="020F0502020204030204" pitchFamily="34" charset="0"/>
              </a:rPr>
              <a:t>Roadway disruptions</a:t>
            </a:r>
          </a:p>
          <a:p>
            <a:r>
              <a:rPr lang="en-US" cap="none" dirty="0">
                <a:latin typeface="Calibri" panose="020F0502020204030204" pitchFamily="34" charset="0"/>
                <a:cs typeface="Calibri" panose="020F0502020204030204" pitchFamily="34" charset="0"/>
              </a:rPr>
              <a:t>Affect structural integrity of building foundations</a:t>
            </a:r>
          </a:p>
          <a:p>
            <a:r>
              <a:rPr lang="en-US" cap="none" dirty="0">
                <a:latin typeface="Calibri" panose="020F0502020204030204" pitchFamily="34" charset="0"/>
                <a:cs typeface="Calibri" panose="020F0502020204030204" pitchFamily="34" charset="0"/>
              </a:rPr>
              <a:t>Drying up of lakes &amp; wetlands</a:t>
            </a:r>
          </a:p>
          <a:p>
            <a:r>
              <a:rPr lang="en-US" cap="none" dirty="0">
                <a:latin typeface="Calibri" panose="020F0502020204030204" pitchFamily="34" charset="0"/>
                <a:cs typeface="Calibri" panose="020F0502020204030204" pitchFamily="34" charset="0"/>
              </a:rPr>
              <a:t>Increased salinity of groundwater supplies</a:t>
            </a:r>
          </a:p>
          <a:p>
            <a:r>
              <a:rPr lang="en-US" cap="none" dirty="0">
                <a:latin typeface="Calibri" panose="020F0502020204030204" pitchFamily="34" charset="0"/>
                <a:cs typeface="Calibri" panose="020F0502020204030204" pitchFamily="34" charset="0"/>
              </a:rPr>
              <a:t>Give rise to subsidence </a:t>
            </a:r>
            <a:r>
              <a:rPr lang="en-US" cap="none" dirty="0">
                <a:latin typeface="Calibri" panose="020F0502020204030204" pitchFamily="34" charset="0"/>
                <a:cs typeface="Calibri" panose="020F0502020204030204" pitchFamily="34" charset="0"/>
                <a:sym typeface="Wingdings" pitchFamily="2" charset="2"/>
              </a:rPr>
              <a:t> damages infrastructure</a:t>
            </a:r>
            <a:endParaRPr lang="en-US" cap="none"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739CEF36-A1F9-F04C-AAB2-6A7C41F0E0FC}"/>
              </a:ext>
            </a:extLst>
          </p:cNvPr>
          <p:cNvPicPr>
            <a:picLocks noChangeAspect="1"/>
          </p:cNvPicPr>
          <p:nvPr/>
        </p:nvPicPr>
        <p:blipFill>
          <a:blip r:embed="rId3"/>
          <a:stretch>
            <a:fillRect/>
          </a:stretch>
        </p:blipFill>
        <p:spPr>
          <a:xfrm>
            <a:off x="4908884" y="1659462"/>
            <a:ext cx="6914148" cy="4252947"/>
          </a:xfrm>
          <a:prstGeom prst="rect">
            <a:avLst/>
          </a:prstGeom>
        </p:spPr>
      </p:pic>
      <p:sp>
        <p:nvSpPr>
          <p:cNvPr id="9" name="Rectangle 8">
            <a:extLst>
              <a:ext uri="{FF2B5EF4-FFF2-40B4-BE49-F238E27FC236}">
                <a16:creationId xmlns:a16="http://schemas.microsoft.com/office/drawing/2014/main" id="{51C5E5CE-AC3F-214B-90A0-F20A99B3A782}"/>
              </a:ext>
            </a:extLst>
          </p:cNvPr>
          <p:cNvSpPr/>
          <p:nvPr/>
        </p:nvSpPr>
        <p:spPr>
          <a:xfrm>
            <a:off x="3845966" y="581344"/>
            <a:ext cx="4728539"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Potential affects of over abstraction in Beijing…</a:t>
            </a:r>
            <a:endParaRPr lang="en-US" dirty="0"/>
          </a:p>
        </p:txBody>
      </p:sp>
    </p:spTree>
    <p:extLst>
      <p:ext uri="{BB962C8B-B14F-4D97-AF65-F5344CB8AC3E}">
        <p14:creationId xmlns:p14="http://schemas.microsoft.com/office/powerpoint/2010/main" val="2220711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063677" y="193676"/>
            <a:ext cx="10364451" cy="630420"/>
          </a:xfrm>
        </p:spPr>
        <p:txBody>
          <a:bodyPr/>
          <a:lstStyle/>
          <a:p>
            <a:r>
              <a:rPr lang="en-US" dirty="0"/>
              <a:t>That sinking feeling</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149903" y="629587"/>
            <a:ext cx="11741980" cy="5531370"/>
          </a:xfrm>
        </p:spPr>
        <p:txBody>
          <a:bodyPr>
            <a:normAutofit/>
          </a:bodyPr>
          <a:lstStyle/>
          <a:p>
            <a:pPr marL="0" indent="0" algn="ctr">
              <a:buNone/>
            </a:pPr>
            <a:r>
              <a:rPr lang="en-US" b="1" i="1" cap="none" dirty="0">
                <a:latin typeface="Calibri" panose="020F0502020204030204" pitchFamily="34" charset="0"/>
                <a:cs typeface="Calibri" panose="020F0502020204030204" pitchFamily="34" charset="0"/>
              </a:rPr>
              <a:t>Around the world</a:t>
            </a:r>
          </a:p>
          <a:p>
            <a:pPr marL="0" indent="0" algn="ctr">
              <a:buNone/>
            </a:pPr>
            <a:endParaRPr lang="en-US" b="1" i="1" cap="none" dirty="0">
              <a:latin typeface="Calibri" panose="020F0502020204030204" pitchFamily="34" charset="0"/>
              <a:cs typeface="Calibri" panose="020F0502020204030204" pitchFamily="34" charset="0"/>
            </a:endParaRPr>
          </a:p>
          <a:p>
            <a:pPr marL="0" indent="0" algn="ctr">
              <a:buNone/>
            </a:pPr>
            <a:endParaRPr lang="en-US" b="1" i="1"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Shanghai, Beijing </a:t>
            </a:r>
            <a:r>
              <a:rPr lang="en-US" cap="none" dirty="0">
                <a:latin typeface="Calibri" panose="020F0502020204030204" pitchFamily="34" charset="0"/>
                <a:cs typeface="Calibri" panose="020F0502020204030204" pitchFamily="34" charset="0"/>
              </a:rPr>
              <a:t>– 4in/year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Mexico City </a:t>
            </a:r>
            <a:r>
              <a:rPr lang="en-US" cap="none" dirty="0">
                <a:latin typeface="Calibri" panose="020F0502020204030204" pitchFamily="34" charset="0"/>
                <a:cs typeface="Calibri" panose="020F0502020204030204" pitchFamily="34" charset="0"/>
              </a:rPr>
              <a:t>– 15in/year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California, Central Valley </a:t>
            </a:r>
            <a:r>
              <a:rPr lang="en-US" cap="none" dirty="0">
                <a:latin typeface="Calibri" panose="020F0502020204030204" pitchFamily="34" charset="0"/>
                <a:cs typeface="Calibri" panose="020F0502020204030204" pitchFamily="34" charset="0"/>
              </a:rPr>
              <a:t>-  1 – 28ft/year</a:t>
            </a:r>
            <a:r>
              <a:rPr lang="en-US" sz="1000" cap="none" dirty="0">
                <a:latin typeface="Calibri" panose="020F0502020204030204" pitchFamily="34" charset="0"/>
                <a:cs typeface="Calibri" panose="020F0502020204030204" pitchFamily="34" charset="0"/>
              </a:rPr>
              <a:t> </a:t>
            </a: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5A6A8411-8952-214C-A22F-F4F813C9A7C9}"/>
              </a:ext>
            </a:extLst>
          </p:cNvPr>
          <p:cNvPicPr>
            <a:picLocks noChangeAspect="1"/>
          </p:cNvPicPr>
          <p:nvPr/>
        </p:nvPicPr>
        <p:blipFill>
          <a:blip r:embed="rId3"/>
          <a:stretch>
            <a:fillRect/>
          </a:stretch>
        </p:blipFill>
        <p:spPr>
          <a:xfrm>
            <a:off x="4811045" y="1260007"/>
            <a:ext cx="6774928" cy="5081196"/>
          </a:xfrm>
          <a:prstGeom prst="rect">
            <a:avLst/>
          </a:prstGeom>
        </p:spPr>
      </p:pic>
      <p:sp>
        <p:nvSpPr>
          <p:cNvPr id="5" name="Rectangle 4">
            <a:extLst>
              <a:ext uri="{FF2B5EF4-FFF2-40B4-BE49-F238E27FC236}">
                <a16:creationId xmlns:a16="http://schemas.microsoft.com/office/drawing/2014/main" id="{D0EDFA8B-F97B-C04B-9110-0C5CB0EA2AD3}"/>
              </a:ext>
            </a:extLst>
          </p:cNvPr>
          <p:cNvSpPr/>
          <p:nvPr/>
        </p:nvSpPr>
        <p:spPr>
          <a:xfrm>
            <a:off x="4811045" y="1271445"/>
            <a:ext cx="3103762" cy="400110"/>
          </a:xfrm>
          <a:prstGeom prst="rect">
            <a:avLst/>
          </a:prstGeom>
        </p:spPr>
        <p:txBody>
          <a:bodyPr wrap="square">
            <a:spAutoFit/>
          </a:bodyPr>
          <a:lstStyle/>
          <a:p>
            <a:r>
              <a:rPr lang="en-GB" sz="1000" b="1" i="1" dirty="0">
                <a:solidFill>
                  <a:schemeClr val="bg1"/>
                </a:solidFill>
                <a:latin typeface="Open Sans"/>
              </a:rPr>
              <a:t>Example of land subsidence in the San Joaquin Valley, Water Education Foundation (2018)</a:t>
            </a:r>
            <a:endParaRPr lang="en-US" sz="1000" dirty="0">
              <a:solidFill>
                <a:schemeClr val="bg1"/>
              </a:solidFill>
            </a:endParaRPr>
          </a:p>
        </p:txBody>
      </p:sp>
    </p:spTree>
    <p:extLst>
      <p:ext uri="{BB962C8B-B14F-4D97-AF65-F5344CB8AC3E}">
        <p14:creationId xmlns:p14="http://schemas.microsoft.com/office/powerpoint/2010/main" val="1110462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400021"/>
            <a:ext cx="10959138" cy="630420"/>
          </a:xfrm>
        </p:spPr>
        <p:txBody>
          <a:bodyPr>
            <a:normAutofit/>
          </a:bodyPr>
          <a:lstStyle/>
          <a:p>
            <a:r>
              <a:rPr lang="en-US" dirty="0"/>
              <a:t>Gravity Recovery and Climate Experiment (GRACE)</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631199" y="2490962"/>
            <a:ext cx="2469189" cy="4005436"/>
          </a:xfrm>
        </p:spPr>
        <p:txBody>
          <a:bodyPr/>
          <a:lstStyle/>
          <a:p>
            <a:r>
              <a:rPr lang="en-US" cap="none" dirty="0">
                <a:latin typeface="Calibri" panose="020F0502020204030204" pitchFamily="34" charset="0"/>
                <a:cs typeface="Calibri" panose="020F0502020204030204" pitchFamily="34" charset="0"/>
              </a:rPr>
              <a:t>21 / 37 of world’s largest aquifers rapidly depleting.</a:t>
            </a:r>
          </a:p>
          <a:p>
            <a:pPr marL="0" indent="0">
              <a:buNone/>
            </a:pPr>
            <a:r>
              <a:rPr lang="en-US" sz="500" cap="none" dirty="0">
                <a:latin typeface="Calibri" panose="020F0502020204030204" pitchFamily="34" charset="0"/>
                <a:cs typeface="Calibri" panose="020F0502020204030204" pitchFamily="34" charset="0"/>
              </a:rPr>
              <a:t> </a:t>
            </a:r>
          </a:p>
          <a:p>
            <a:r>
              <a:rPr lang="en-US" cap="none" dirty="0">
                <a:latin typeface="Calibri" panose="020F0502020204030204" pitchFamily="34" charset="0"/>
                <a:cs typeface="Calibri" panose="020F0502020204030204" pitchFamily="34" charset="0"/>
              </a:rPr>
              <a:t>Many in populated &amp; unstable regions.</a:t>
            </a:r>
          </a:p>
          <a:p>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28A3447-3540-594E-9CF5-0F1BE333B764}"/>
              </a:ext>
            </a:extLst>
          </p:cNvPr>
          <p:cNvPicPr>
            <a:picLocks noChangeAspect="1"/>
          </p:cNvPicPr>
          <p:nvPr/>
        </p:nvPicPr>
        <p:blipFill>
          <a:blip r:embed="rId3"/>
          <a:stretch>
            <a:fillRect/>
          </a:stretch>
        </p:blipFill>
        <p:spPr>
          <a:xfrm>
            <a:off x="3487072" y="1314450"/>
            <a:ext cx="8385841" cy="5181948"/>
          </a:xfrm>
          <a:prstGeom prst="rect">
            <a:avLst/>
          </a:prstGeom>
        </p:spPr>
      </p:pic>
      <p:sp>
        <p:nvSpPr>
          <p:cNvPr id="5" name="Rectangle 4">
            <a:extLst>
              <a:ext uri="{FF2B5EF4-FFF2-40B4-BE49-F238E27FC236}">
                <a16:creationId xmlns:a16="http://schemas.microsoft.com/office/drawing/2014/main" id="{2D555E60-422A-034C-961E-E276D733BA41}"/>
              </a:ext>
            </a:extLst>
          </p:cNvPr>
          <p:cNvSpPr/>
          <p:nvPr/>
        </p:nvSpPr>
        <p:spPr>
          <a:xfrm>
            <a:off x="10234323" y="1314450"/>
            <a:ext cx="1638590"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 Water Partnership, 2015</a:t>
            </a:r>
            <a:endParaRPr lang="en-US" sz="1000" dirty="0"/>
          </a:p>
        </p:txBody>
      </p:sp>
    </p:spTree>
    <p:extLst>
      <p:ext uri="{BB962C8B-B14F-4D97-AF65-F5344CB8AC3E}">
        <p14:creationId xmlns:p14="http://schemas.microsoft.com/office/powerpoint/2010/main" val="2607201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5A79218-FFBB-E945-9AAB-2E4470118E54}"/>
              </a:ext>
            </a:extLst>
          </p:cNvPr>
          <p:cNvPicPr>
            <a:picLocks noChangeAspect="1"/>
          </p:cNvPicPr>
          <p:nvPr/>
        </p:nvPicPr>
        <p:blipFill>
          <a:blip r:embed="rId3"/>
          <a:stretch>
            <a:fillRect/>
          </a:stretch>
        </p:blipFill>
        <p:spPr>
          <a:xfrm>
            <a:off x="1726087" y="1015656"/>
            <a:ext cx="8739823" cy="5400688"/>
          </a:xfrm>
          <a:prstGeom prst="rect">
            <a:avLst/>
          </a:prstGeom>
        </p:spPr>
      </p:pic>
      <p:sp>
        <p:nvSpPr>
          <p:cNvPr id="10" name="Rectangle 9">
            <a:extLst>
              <a:ext uri="{FF2B5EF4-FFF2-40B4-BE49-F238E27FC236}">
                <a16:creationId xmlns:a16="http://schemas.microsoft.com/office/drawing/2014/main" id="{66763175-87D1-A847-88B9-CBFA2DEFD282}"/>
              </a:ext>
            </a:extLst>
          </p:cNvPr>
          <p:cNvSpPr/>
          <p:nvPr/>
        </p:nvSpPr>
        <p:spPr>
          <a:xfrm>
            <a:off x="2807806" y="416468"/>
            <a:ext cx="2792367"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ARABIAN AQUIFER SYSTEM</a:t>
            </a:r>
          </a:p>
        </p:txBody>
      </p:sp>
      <p:cxnSp>
        <p:nvCxnSpPr>
          <p:cNvPr id="12" name="Straight Arrow Connector 11">
            <a:extLst>
              <a:ext uri="{FF2B5EF4-FFF2-40B4-BE49-F238E27FC236}">
                <a16:creationId xmlns:a16="http://schemas.microsoft.com/office/drawing/2014/main" id="{D3D44EF8-0A1B-5F47-A704-4BED5237BBB7}"/>
              </a:ext>
            </a:extLst>
          </p:cNvPr>
          <p:cNvCxnSpPr>
            <a:cxnSpLocks/>
            <a:stCxn id="10" idx="3"/>
          </p:cNvCxnSpPr>
          <p:nvPr/>
        </p:nvCxnSpPr>
        <p:spPr>
          <a:xfrm>
            <a:off x="5600173" y="601134"/>
            <a:ext cx="1408493" cy="2181462"/>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14" name="Rectangle 13">
            <a:extLst>
              <a:ext uri="{FF2B5EF4-FFF2-40B4-BE49-F238E27FC236}">
                <a16:creationId xmlns:a16="http://schemas.microsoft.com/office/drawing/2014/main" id="{A9497A52-0929-E045-B530-28E24BCE469D}"/>
              </a:ext>
            </a:extLst>
          </p:cNvPr>
          <p:cNvSpPr/>
          <p:nvPr/>
        </p:nvSpPr>
        <p:spPr>
          <a:xfrm>
            <a:off x="8831213" y="554521"/>
            <a:ext cx="2345066"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INDUS BASIN AQUIFER</a:t>
            </a:r>
          </a:p>
        </p:txBody>
      </p:sp>
      <p:cxnSp>
        <p:nvCxnSpPr>
          <p:cNvPr id="16" name="Straight Arrow Connector 15">
            <a:extLst>
              <a:ext uri="{FF2B5EF4-FFF2-40B4-BE49-F238E27FC236}">
                <a16:creationId xmlns:a16="http://schemas.microsoft.com/office/drawing/2014/main" id="{A7510BDB-3FE4-6043-8E9F-1ED757392966}"/>
              </a:ext>
            </a:extLst>
          </p:cNvPr>
          <p:cNvCxnSpPr>
            <a:cxnSpLocks/>
          </p:cNvCxnSpPr>
          <p:nvPr/>
        </p:nvCxnSpPr>
        <p:spPr>
          <a:xfrm flipH="1">
            <a:off x="8086727" y="1015656"/>
            <a:ext cx="871536" cy="1943754"/>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
        <p:nvSpPr>
          <p:cNvPr id="23" name="Rectangle 22">
            <a:extLst>
              <a:ext uri="{FF2B5EF4-FFF2-40B4-BE49-F238E27FC236}">
                <a16:creationId xmlns:a16="http://schemas.microsoft.com/office/drawing/2014/main" id="{F5E23BF2-598D-1541-BBCA-7B84E2635529}"/>
              </a:ext>
            </a:extLst>
          </p:cNvPr>
          <p:cNvSpPr/>
          <p:nvPr/>
        </p:nvSpPr>
        <p:spPr>
          <a:xfrm>
            <a:off x="203151" y="3929140"/>
            <a:ext cx="2416302" cy="369332"/>
          </a:xfrm>
          <a:prstGeom prst="rect">
            <a:avLst/>
          </a:prstGeom>
        </p:spPr>
        <p:txBody>
          <a:bodyPr wrap="none">
            <a:spAutoFit/>
          </a:bodyPr>
          <a:lstStyle/>
          <a:p>
            <a:r>
              <a:rPr lang="en-US" b="1" i="1" dirty="0">
                <a:latin typeface="Calibri" panose="020F0502020204030204" pitchFamily="34" charset="0"/>
                <a:cs typeface="Calibri" panose="020F0502020204030204" pitchFamily="34" charset="0"/>
              </a:rPr>
              <a:t>MURZUK-DJADO BASIN</a:t>
            </a:r>
          </a:p>
        </p:txBody>
      </p:sp>
      <p:cxnSp>
        <p:nvCxnSpPr>
          <p:cNvPr id="24" name="Straight Arrow Connector 23">
            <a:extLst>
              <a:ext uri="{FF2B5EF4-FFF2-40B4-BE49-F238E27FC236}">
                <a16:creationId xmlns:a16="http://schemas.microsoft.com/office/drawing/2014/main" id="{63FD4424-391E-D949-83DA-9940DAA9862D}"/>
              </a:ext>
            </a:extLst>
          </p:cNvPr>
          <p:cNvCxnSpPr>
            <a:cxnSpLocks/>
          </p:cNvCxnSpPr>
          <p:nvPr/>
        </p:nvCxnSpPr>
        <p:spPr>
          <a:xfrm flipV="1">
            <a:off x="2507673" y="3105315"/>
            <a:ext cx="3606414" cy="823825"/>
          </a:xfrm>
          <a:prstGeom prst="straightConnector1">
            <a:avLst/>
          </a:prstGeom>
          <a:ln w="76200">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059385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298607"/>
            <a:ext cx="10364451" cy="630420"/>
          </a:xfrm>
        </p:spPr>
        <p:txBody>
          <a:bodyPr/>
          <a:lstStyle/>
          <a:p>
            <a:r>
              <a:rPr lang="en-US" dirty="0"/>
              <a:t>But... How?</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75004" y="1218009"/>
            <a:ext cx="6068916" cy="5465640"/>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Variables impacting water depletion</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Drought </a:t>
            </a:r>
          </a:p>
          <a:p>
            <a:r>
              <a:rPr lang="en-US" cap="none" dirty="0">
                <a:latin typeface="Calibri" panose="020F0502020204030204" pitchFamily="34" charset="0"/>
                <a:cs typeface="Calibri" panose="020F0502020204030204" pitchFamily="34" charset="0"/>
              </a:rPr>
              <a:t>Irresponsible pumping management</a:t>
            </a:r>
          </a:p>
          <a:p>
            <a:r>
              <a:rPr lang="en-US" cap="none" dirty="0">
                <a:latin typeface="Calibri" panose="020F0502020204030204" pitchFamily="34" charset="0"/>
                <a:cs typeface="Calibri" panose="020F0502020204030204" pitchFamily="34" charset="0"/>
              </a:rPr>
              <a:t>Aging infrastructure</a:t>
            </a:r>
          </a:p>
          <a:p>
            <a:r>
              <a:rPr lang="en-US" cap="none" dirty="0">
                <a:latin typeface="Calibri" panose="020F0502020204030204" pitchFamily="34" charset="0"/>
                <a:cs typeface="Calibri" panose="020F0502020204030204" pitchFamily="34" charset="0"/>
              </a:rPr>
              <a:t>Leaking pipes (large city municipal water systems)</a:t>
            </a:r>
          </a:p>
          <a:p>
            <a:r>
              <a:rPr lang="en-US" cap="none" dirty="0">
                <a:latin typeface="Calibri" panose="020F0502020204030204" pitchFamily="34" charset="0"/>
                <a:cs typeface="Calibri" panose="020F0502020204030204" pitchFamily="34" charset="0"/>
              </a:rPr>
              <a:t>Inadequate technology</a:t>
            </a:r>
          </a:p>
          <a:p>
            <a:r>
              <a:rPr lang="en-US" cap="none" dirty="0">
                <a:latin typeface="Calibri" panose="020F0502020204030204" pitchFamily="34" charset="0"/>
                <a:cs typeface="Calibri" panose="020F0502020204030204" pitchFamily="34" charset="0"/>
              </a:rPr>
              <a:t>Population growth</a:t>
            </a:r>
          </a:p>
          <a:p>
            <a:r>
              <a:rPr lang="en-US" cap="none" dirty="0">
                <a:latin typeface="Calibri" panose="020F0502020204030204" pitchFamily="34" charset="0"/>
                <a:cs typeface="Calibri" panose="020F0502020204030204" pitchFamily="34" charset="0"/>
              </a:rPr>
              <a:t>Increased demand for food production</a:t>
            </a:r>
          </a:p>
          <a:p>
            <a:r>
              <a:rPr lang="en-US" cap="none" dirty="0">
                <a:latin typeface="Calibri" panose="020F0502020204030204" pitchFamily="34" charset="0"/>
                <a:cs typeface="Calibri" panose="020F0502020204030204" pitchFamily="34" charset="0"/>
              </a:rPr>
              <a:t>Ineffective agricultural practices (e.g. flood irrigation)</a:t>
            </a:r>
          </a:p>
          <a:p>
            <a:r>
              <a:rPr lang="en-US" cap="none" dirty="0">
                <a:latin typeface="Calibri" panose="020F0502020204030204" pitchFamily="34" charset="0"/>
                <a:cs typeface="Calibri" panose="020F0502020204030204" pitchFamily="34" charset="0"/>
              </a:rPr>
              <a:t>Subsidies on electricity</a:t>
            </a: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99D28B3-8F67-954B-B035-6D916C4CAD77}"/>
              </a:ext>
            </a:extLst>
          </p:cNvPr>
          <p:cNvPicPr>
            <a:picLocks noChangeAspect="1"/>
          </p:cNvPicPr>
          <p:nvPr/>
        </p:nvPicPr>
        <p:blipFill>
          <a:blip r:embed="rId3"/>
          <a:stretch>
            <a:fillRect/>
          </a:stretch>
        </p:blipFill>
        <p:spPr>
          <a:xfrm>
            <a:off x="8172088" y="0"/>
            <a:ext cx="4019912" cy="2555911"/>
          </a:xfrm>
          <a:prstGeom prst="rect">
            <a:avLst/>
          </a:prstGeom>
        </p:spPr>
      </p:pic>
      <p:pic>
        <p:nvPicPr>
          <p:cNvPr id="7" name="Picture 6">
            <a:extLst>
              <a:ext uri="{FF2B5EF4-FFF2-40B4-BE49-F238E27FC236}">
                <a16:creationId xmlns:a16="http://schemas.microsoft.com/office/drawing/2014/main" id="{148F663F-30F3-FD43-951D-C19F96BB6E02}"/>
              </a:ext>
            </a:extLst>
          </p:cNvPr>
          <p:cNvPicPr>
            <a:picLocks noChangeAspect="1"/>
          </p:cNvPicPr>
          <p:nvPr/>
        </p:nvPicPr>
        <p:blipFill>
          <a:blip r:embed="rId4"/>
          <a:stretch>
            <a:fillRect/>
          </a:stretch>
        </p:blipFill>
        <p:spPr>
          <a:xfrm>
            <a:off x="8172088" y="1693535"/>
            <a:ext cx="4019912" cy="2547850"/>
          </a:xfrm>
          <a:prstGeom prst="rect">
            <a:avLst/>
          </a:prstGeom>
        </p:spPr>
      </p:pic>
      <p:pic>
        <p:nvPicPr>
          <p:cNvPr id="8" name="Picture 7">
            <a:extLst>
              <a:ext uri="{FF2B5EF4-FFF2-40B4-BE49-F238E27FC236}">
                <a16:creationId xmlns:a16="http://schemas.microsoft.com/office/drawing/2014/main" id="{A33B97AB-3169-2C45-8FE5-A8506BCEB176}"/>
              </a:ext>
            </a:extLst>
          </p:cNvPr>
          <p:cNvPicPr>
            <a:picLocks noChangeAspect="1"/>
          </p:cNvPicPr>
          <p:nvPr/>
        </p:nvPicPr>
        <p:blipFill>
          <a:blip r:embed="rId5"/>
          <a:stretch>
            <a:fillRect/>
          </a:stretch>
        </p:blipFill>
        <p:spPr>
          <a:xfrm>
            <a:off x="8169639" y="3950829"/>
            <a:ext cx="4071102" cy="2907171"/>
          </a:xfrm>
          <a:prstGeom prst="rect">
            <a:avLst/>
          </a:prstGeom>
        </p:spPr>
      </p:pic>
    </p:spTree>
    <p:extLst>
      <p:ext uri="{BB962C8B-B14F-4D97-AF65-F5344CB8AC3E}">
        <p14:creationId xmlns:p14="http://schemas.microsoft.com/office/powerpoint/2010/main" val="2638922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178687"/>
            <a:ext cx="10364451" cy="630420"/>
          </a:xfrm>
        </p:spPr>
        <p:txBody>
          <a:bodyPr/>
          <a:lstStyle/>
          <a:p>
            <a:r>
              <a:rPr lang="en-US" dirty="0"/>
              <a:t>So what now?</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29730" y="907035"/>
            <a:ext cx="4452704" cy="5746593"/>
          </a:xfrm>
        </p:spPr>
        <p:txBody>
          <a:bodyPr>
            <a:normAutofit fontScale="85000" lnSpcReduction="20000"/>
          </a:bodyPr>
          <a:lstStyle/>
          <a:p>
            <a:pPr marL="0" indent="0">
              <a:buNone/>
            </a:pPr>
            <a:r>
              <a:rPr lang="en-US" b="1" cap="none" dirty="0">
                <a:latin typeface="Calibri" panose="020F0502020204030204" pitchFamily="34" charset="0"/>
                <a:cs typeface="Calibri" panose="020F0502020204030204" pitchFamily="34" charset="0"/>
              </a:rPr>
              <a:t>Environmental Legislation and Licenses</a:t>
            </a:r>
          </a:p>
          <a:p>
            <a:r>
              <a:rPr lang="en-US" cap="none" dirty="0">
                <a:latin typeface="Calibri" panose="020F0502020204030204" pitchFamily="34" charset="0"/>
                <a:cs typeface="Calibri" panose="020F0502020204030204" pitchFamily="34" charset="0"/>
              </a:rPr>
              <a:t>Set legal (regional/national) limitations on abstraction</a:t>
            </a:r>
          </a:p>
          <a:p>
            <a:r>
              <a:rPr lang="en-US" cap="none" dirty="0">
                <a:latin typeface="Calibri" panose="020F0502020204030204" pitchFamily="34" charset="0"/>
                <a:cs typeface="Calibri" panose="020F0502020204030204" pitchFamily="34" charset="0"/>
              </a:rPr>
              <a:t>&gt;20 cubic meters/day in the UK </a:t>
            </a:r>
            <a:r>
              <a:rPr lang="en-US" cap="none" dirty="0">
                <a:latin typeface="Calibri" panose="020F0502020204030204" pitchFamily="34" charset="0"/>
                <a:cs typeface="Calibri" panose="020F0502020204030204" pitchFamily="34" charset="0"/>
                <a:sym typeface="Wingdings" pitchFamily="2" charset="2"/>
              </a:rPr>
              <a:t></a:t>
            </a:r>
            <a:r>
              <a:rPr lang="en-US" cap="none" dirty="0">
                <a:latin typeface="Calibri" panose="020F0502020204030204" pitchFamily="34" charset="0"/>
                <a:cs typeface="Calibri" panose="020F0502020204030204" pitchFamily="34" charset="0"/>
              </a:rPr>
              <a:t>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License from EA </a:t>
            </a:r>
          </a:p>
          <a:p>
            <a:r>
              <a:rPr lang="en-US" cap="none" dirty="0">
                <a:latin typeface="Calibri" panose="020F0502020204030204" pitchFamily="34" charset="0"/>
                <a:cs typeface="Calibri" panose="020F0502020204030204" pitchFamily="34" charset="0"/>
              </a:rPr>
              <a:t>Abstraction Licensing Strategies (ALS)</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Improving Access to Data and Information</a:t>
            </a:r>
          </a:p>
          <a:p>
            <a:r>
              <a:rPr lang="en-US" cap="none" dirty="0">
                <a:latin typeface="Calibri" panose="020F0502020204030204" pitchFamily="34" charset="0"/>
                <a:cs typeface="Calibri" panose="020F0502020204030204" pitchFamily="34" charset="0"/>
              </a:rPr>
              <a:t>Measuring Aquafer variables</a:t>
            </a:r>
          </a:p>
          <a:p>
            <a:r>
              <a:rPr lang="en-US" cap="none" dirty="0">
                <a:latin typeface="Calibri" panose="020F0502020204030204" pitchFamily="34" charset="0"/>
                <a:cs typeface="Calibri" panose="020F0502020204030204" pitchFamily="34" charset="0"/>
              </a:rPr>
              <a:t>Understand each system – Interactions, human activities &amp; ecosystems.</a:t>
            </a:r>
          </a:p>
          <a:p>
            <a:r>
              <a:rPr lang="en-US" cap="none" dirty="0">
                <a:latin typeface="Calibri" panose="020F0502020204030204" pitchFamily="34" charset="0"/>
                <a:cs typeface="Calibri" panose="020F0502020204030204" pitchFamily="34" charset="0"/>
              </a:rPr>
              <a:t>Informed decision-support tool</a:t>
            </a:r>
          </a:p>
          <a:p>
            <a:pPr marL="0" indent="0">
              <a:buNone/>
            </a:pPr>
            <a:endParaRPr lang="en-US" cap="none" dirty="0">
              <a:latin typeface="Calibri" panose="020F0502020204030204" pitchFamily="34" charset="0"/>
              <a:cs typeface="Calibri" panose="020F0502020204030204" pitchFamily="34" charset="0"/>
            </a:endParaRPr>
          </a:p>
          <a:p>
            <a:pPr marL="0" indent="0">
              <a:buNone/>
            </a:pPr>
            <a:r>
              <a:rPr lang="en-US" b="1" cap="none" dirty="0">
                <a:latin typeface="Calibri" panose="020F0502020204030204" pitchFamily="34" charset="0"/>
                <a:cs typeface="Calibri" panose="020F0502020204030204" pitchFamily="34" charset="0"/>
              </a:rPr>
              <a:t>Continued Study &amp; Assessment</a:t>
            </a:r>
          </a:p>
          <a:p>
            <a:r>
              <a:rPr lang="en-US" cap="none" dirty="0">
                <a:latin typeface="Calibri" panose="020F0502020204030204" pitchFamily="34" charset="0"/>
                <a:cs typeface="Calibri" panose="020F0502020204030204" pitchFamily="34" charset="0"/>
              </a:rPr>
              <a:t>Satellite Imagery – Gravity Recovery and Climate Experiment (GRACE)</a:t>
            </a:r>
          </a:p>
          <a:p>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5C4B9EF-8172-3143-9A0E-468D252A7721}"/>
              </a:ext>
            </a:extLst>
          </p:cNvPr>
          <p:cNvPicPr>
            <a:picLocks noChangeAspect="1"/>
          </p:cNvPicPr>
          <p:nvPr/>
        </p:nvPicPr>
        <p:blipFill rotWithShape="1">
          <a:blip r:embed="rId3"/>
          <a:srcRect l="-244" t="460" r="106" b="9254"/>
          <a:stretch/>
        </p:blipFill>
        <p:spPr>
          <a:xfrm>
            <a:off x="5366479" y="3780332"/>
            <a:ext cx="6095792" cy="2925268"/>
          </a:xfrm>
          <a:prstGeom prst="rect">
            <a:avLst/>
          </a:prstGeom>
        </p:spPr>
      </p:pic>
      <p:pic>
        <p:nvPicPr>
          <p:cNvPr id="7" name="Picture 6">
            <a:extLst>
              <a:ext uri="{FF2B5EF4-FFF2-40B4-BE49-F238E27FC236}">
                <a16:creationId xmlns:a16="http://schemas.microsoft.com/office/drawing/2014/main" id="{04B72EB1-3F1F-F74C-ABDF-9C41D1F165FB}"/>
              </a:ext>
            </a:extLst>
          </p:cNvPr>
          <p:cNvPicPr>
            <a:picLocks noChangeAspect="1"/>
          </p:cNvPicPr>
          <p:nvPr/>
        </p:nvPicPr>
        <p:blipFill>
          <a:blip r:embed="rId4"/>
          <a:stretch>
            <a:fillRect/>
          </a:stretch>
        </p:blipFill>
        <p:spPr>
          <a:xfrm rot="401467">
            <a:off x="6912749" y="1195748"/>
            <a:ext cx="4222021" cy="2709213"/>
          </a:xfrm>
          <a:prstGeom prst="rect">
            <a:avLst/>
          </a:prstGeom>
        </p:spPr>
      </p:pic>
    </p:spTree>
    <p:extLst>
      <p:ext uri="{BB962C8B-B14F-4D97-AF65-F5344CB8AC3E}">
        <p14:creationId xmlns:p14="http://schemas.microsoft.com/office/powerpoint/2010/main" val="2834941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913775" y="238647"/>
            <a:ext cx="10364451" cy="630420"/>
          </a:xfrm>
        </p:spPr>
        <p:txBody>
          <a:bodyPr/>
          <a:lstStyle/>
          <a:p>
            <a:r>
              <a:rPr lang="en-US" dirty="0"/>
              <a:t>How long have we got to fix it?</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913775" y="1163782"/>
            <a:ext cx="5172232" cy="5541818"/>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Slow-Speed Crisis</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 have time to develop new tech &amp; water efficiency</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West </a:t>
            </a:r>
            <a:r>
              <a:rPr lang="en-US" cap="none" dirty="0" err="1">
                <a:latin typeface="Calibri" panose="020F0502020204030204" pitchFamily="34" charset="0"/>
                <a:cs typeface="Calibri" panose="020F0502020204030204" pitchFamily="34" charset="0"/>
              </a:rPr>
              <a:t>Aus</a:t>
            </a:r>
            <a:r>
              <a:rPr lang="en-US" cap="none" dirty="0">
                <a:latin typeface="Calibri" panose="020F0502020204030204" pitchFamily="34" charset="0"/>
                <a:cs typeface="Calibri" panose="020F0502020204030204" pitchFamily="34" charset="0"/>
              </a:rPr>
              <a:t> – desalinated water injected</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China – regulations on pumping processes</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West Texas – mixing aquifers to supplement municipal water supply</a:t>
            </a:r>
          </a:p>
          <a:p>
            <a:pPr marL="0" indent="0">
              <a:buNone/>
            </a:pPr>
            <a:endParaRPr lang="en-US" cap="none" dirty="0">
              <a:latin typeface="Calibri" panose="020F0502020204030204" pitchFamily="34" charset="0"/>
              <a:cs typeface="Calibri" panose="020F0502020204030204" pitchFamily="34" charset="0"/>
            </a:endParaRPr>
          </a:p>
          <a:p>
            <a:pPr marL="0" indent="0">
              <a:buNone/>
            </a:pPr>
            <a:endParaRPr lang="en-US" cap="none"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75199DA4-6888-AB45-958A-1CDF03ABA605}"/>
              </a:ext>
            </a:extLst>
          </p:cNvPr>
          <p:cNvPicPr>
            <a:picLocks noChangeAspect="1"/>
          </p:cNvPicPr>
          <p:nvPr/>
        </p:nvPicPr>
        <p:blipFill>
          <a:blip r:embed="rId3"/>
          <a:stretch>
            <a:fillRect/>
          </a:stretch>
        </p:blipFill>
        <p:spPr>
          <a:xfrm>
            <a:off x="6483040" y="1133802"/>
            <a:ext cx="4562029" cy="5086662"/>
          </a:xfrm>
          <a:prstGeom prst="rect">
            <a:avLst/>
          </a:prstGeom>
        </p:spPr>
      </p:pic>
    </p:spTree>
    <p:extLst>
      <p:ext uri="{BB962C8B-B14F-4D97-AF65-F5344CB8AC3E}">
        <p14:creationId xmlns:p14="http://schemas.microsoft.com/office/powerpoint/2010/main" val="3833941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E13BEA-0103-3342-8480-BB8407559151}"/>
              </a:ext>
            </a:extLst>
          </p:cNvPr>
          <p:cNvPicPr>
            <a:picLocks noChangeAspect="1"/>
          </p:cNvPicPr>
          <p:nvPr/>
        </p:nvPicPr>
        <p:blipFill>
          <a:blip r:embed="rId3"/>
          <a:stretch>
            <a:fillRect/>
          </a:stretch>
        </p:blipFill>
        <p:spPr>
          <a:xfrm>
            <a:off x="8859182" y="2533338"/>
            <a:ext cx="3332813" cy="2974536"/>
          </a:xfrm>
          <a:prstGeom prst="rect">
            <a:avLst/>
          </a:prstGeom>
        </p:spPr>
      </p:pic>
      <p:pic>
        <p:nvPicPr>
          <p:cNvPr id="6" name="Picture 5">
            <a:extLst>
              <a:ext uri="{FF2B5EF4-FFF2-40B4-BE49-F238E27FC236}">
                <a16:creationId xmlns:a16="http://schemas.microsoft.com/office/drawing/2014/main" id="{86E2C6FA-E98D-964F-A87D-8D3C78049699}"/>
              </a:ext>
            </a:extLst>
          </p:cNvPr>
          <p:cNvPicPr>
            <a:picLocks noChangeAspect="1"/>
          </p:cNvPicPr>
          <p:nvPr/>
        </p:nvPicPr>
        <p:blipFill>
          <a:blip r:embed="rId4"/>
          <a:stretch>
            <a:fillRect/>
          </a:stretch>
        </p:blipFill>
        <p:spPr>
          <a:xfrm>
            <a:off x="8859183" y="4721157"/>
            <a:ext cx="3332813" cy="2499610"/>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1753223" y="433519"/>
            <a:ext cx="6071641" cy="630420"/>
          </a:xfrm>
        </p:spPr>
        <p:txBody>
          <a:bodyPr/>
          <a:lstStyle/>
          <a:p>
            <a:r>
              <a:rPr lang="en-US" dirty="0"/>
              <a:t>Current happenings </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1048686" y="1439799"/>
            <a:ext cx="7480717" cy="5161613"/>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Responsible Groundwater Abstraction &amp; Ideas</a:t>
            </a:r>
            <a:br>
              <a:rPr lang="en-US" b="1" i="1" cap="none" dirty="0">
                <a:latin typeface="Calibri" panose="020F0502020204030204" pitchFamily="34" charset="0"/>
                <a:cs typeface="Calibri" panose="020F0502020204030204" pitchFamily="34" charset="0"/>
              </a:rPr>
            </a:br>
            <a:endParaRPr lang="en-US" b="1" i="1"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Cape Flats aquifer </a:t>
            </a:r>
            <a:r>
              <a:rPr lang="en-US" cap="none" dirty="0">
                <a:latin typeface="Calibri" panose="020F0502020204030204" pitchFamily="34" charset="0"/>
                <a:cs typeface="Calibri" panose="020F0502020204030204" pitchFamily="34" charset="0"/>
              </a:rPr>
              <a:t>–  Scientifically responsible abstraction </a:t>
            </a:r>
          </a:p>
          <a:p>
            <a:pPr marL="0" indent="0">
              <a:buNone/>
            </a:pP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Abstraction app for water industry (Lanes for Drains) </a:t>
            </a:r>
            <a:r>
              <a:rPr lang="en-US" cap="none" dirty="0">
                <a:latin typeface="Calibri" panose="020F0502020204030204" pitchFamily="34" charset="0"/>
                <a:cs typeface="Calibri" panose="020F0502020204030204" pitchFamily="34" charset="0"/>
              </a:rPr>
              <a:t>– Smartphone technology helping manage wastewater and abstraction.</a:t>
            </a:r>
          </a:p>
          <a:p>
            <a:pPr marL="0" indent="0">
              <a:buNone/>
            </a:pPr>
            <a:endParaRPr lang="en-US" cap="none" dirty="0">
              <a:latin typeface="Calibri" panose="020F0502020204030204" pitchFamily="34" charset="0"/>
              <a:cs typeface="Calibri" panose="020F0502020204030204" pitchFamily="34" charset="0"/>
            </a:endParaRPr>
          </a:p>
          <a:p>
            <a:r>
              <a:rPr lang="en-US" b="1" cap="none" dirty="0">
                <a:latin typeface="Calibri" panose="020F0502020204030204" pitchFamily="34" charset="0"/>
                <a:cs typeface="Calibri" panose="020F0502020204030204" pitchFamily="34" charset="0"/>
              </a:rPr>
              <a:t>Roads for Water, </a:t>
            </a:r>
            <a:r>
              <a:rPr lang="en-US" b="1" cap="none" dirty="0" err="1">
                <a:latin typeface="Calibri" panose="020F0502020204030204" pitchFamily="34" charset="0"/>
                <a:cs typeface="Calibri" panose="020F0502020204030204" pitchFamily="34" charset="0"/>
              </a:rPr>
              <a:t>UPGro</a:t>
            </a:r>
            <a:r>
              <a:rPr lang="en-US" b="1" cap="none" dirty="0">
                <a:latin typeface="Calibri" panose="020F0502020204030204" pitchFamily="34" charset="0"/>
                <a:cs typeface="Calibri" panose="020F0502020204030204" pitchFamily="34" charset="0"/>
              </a:rPr>
              <a:t> Catalyst Project </a:t>
            </a:r>
            <a:r>
              <a:rPr lang="en-US" cap="none" dirty="0">
                <a:latin typeface="Calibri" panose="020F0502020204030204" pitchFamily="34" charset="0"/>
                <a:cs typeface="Calibri" panose="020F0502020204030204" pitchFamily="34" charset="0"/>
              </a:rPr>
              <a:t>– Optimizing road development for groundwater recharge and retention.</a:t>
            </a:r>
          </a:p>
        </p:txBody>
      </p:sp>
      <p:pic>
        <p:nvPicPr>
          <p:cNvPr id="4" name="Picture 3">
            <a:extLst>
              <a:ext uri="{FF2B5EF4-FFF2-40B4-BE49-F238E27FC236}">
                <a16:creationId xmlns:a16="http://schemas.microsoft.com/office/drawing/2014/main" id="{EB65325A-B301-0C49-BDC1-E7D0BC0D92F9}"/>
              </a:ext>
            </a:extLst>
          </p:cNvPr>
          <p:cNvPicPr>
            <a:picLocks noChangeAspect="1"/>
          </p:cNvPicPr>
          <p:nvPr/>
        </p:nvPicPr>
        <p:blipFill>
          <a:blip r:embed="rId5"/>
          <a:stretch>
            <a:fillRect/>
          </a:stretch>
        </p:blipFill>
        <p:spPr>
          <a:xfrm>
            <a:off x="8859185" y="0"/>
            <a:ext cx="3332813" cy="2533338"/>
          </a:xfrm>
          <a:prstGeom prst="rect">
            <a:avLst/>
          </a:prstGeom>
        </p:spPr>
      </p:pic>
    </p:spTree>
    <p:extLst>
      <p:ext uri="{BB962C8B-B14F-4D97-AF65-F5344CB8AC3E}">
        <p14:creationId xmlns:p14="http://schemas.microsoft.com/office/powerpoint/2010/main" val="9553757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0D48686-4686-2F47-9262-A2DDBB6D560E}"/>
              </a:ext>
            </a:extLst>
          </p:cNvPr>
          <p:cNvPicPr>
            <a:picLocks noChangeAspect="1"/>
          </p:cNvPicPr>
          <p:nvPr/>
        </p:nvPicPr>
        <p:blipFill>
          <a:blip r:embed="rId3"/>
          <a:stretch>
            <a:fillRect/>
          </a:stretch>
        </p:blipFill>
        <p:spPr>
          <a:xfrm>
            <a:off x="4935382" y="1224788"/>
            <a:ext cx="6958738" cy="5076283"/>
          </a:xfrm>
          <a:prstGeom prst="rect">
            <a:avLst/>
          </a:prstGeom>
        </p:spPr>
      </p:pic>
      <p:sp>
        <p:nvSpPr>
          <p:cNvPr id="2" name="Title 1">
            <a:extLst>
              <a:ext uri="{FF2B5EF4-FFF2-40B4-BE49-F238E27FC236}">
                <a16:creationId xmlns:a16="http://schemas.microsoft.com/office/drawing/2014/main" id="{DED62145-026C-9348-8768-A1E0D3405AC0}"/>
              </a:ext>
            </a:extLst>
          </p:cNvPr>
          <p:cNvSpPr>
            <a:spLocks noGrp="1"/>
          </p:cNvSpPr>
          <p:nvPr>
            <p:ph type="title"/>
          </p:nvPr>
        </p:nvSpPr>
        <p:spPr>
          <a:xfrm>
            <a:off x="774290" y="379738"/>
            <a:ext cx="10364451" cy="630420"/>
          </a:xfrm>
        </p:spPr>
        <p:txBody>
          <a:bodyPr/>
          <a:lstStyle/>
          <a:p>
            <a:r>
              <a:rPr lang="en-US" dirty="0"/>
              <a:t>It’s not all fresh</a:t>
            </a:r>
          </a:p>
        </p:txBody>
      </p:sp>
      <p:sp>
        <p:nvSpPr>
          <p:cNvPr id="3" name="Content Placeholder 2">
            <a:extLst>
              <a:ext uri="{FF2B5EF4-FFF2-40B4-BE49-F238E27FC236}">
                <a16:creationId xmlns:a16="http://schemas.microsoft.com/office/drawing/2014/main" id="{C9B53C3A-57ED-1F47-8019-17EA5C66ED54}"/>
              </a:ext>
            </a:extLst>
          </p:cNvPr>
          <p:cNvSpPr>
            <a:spLocks noGrp="1"/>
          </p:cNvSpPr>
          <p:nvPr>
            <p:ph idx="1"/>
          </p:nvPr>
        </p:nvSpPr>
        <p:spPr>
          <a:xfrm>
            <a:off x="765712" y="1224788"/>
            <a:ext cx="2840299" cy="4130190"/>
          </a:xfrm>
        </p:spPr>
        <p:txBody>
          <a:bodyPr>
            <a:normAutofit/>
          </a:bodyPr>
          <a:lstStyle/>
          <a:p>
            <a:pPr marL="0" indent="0">
              <a:buNone/>
            </a:pPr>
            <a:r>
              <a:rPr lang="en-US" b="1" i="1" cap="none" dirty="0">
                <a:latin typeface="Calibri" panose="020F0502020204030204" pitchFamily="34" charset="0"/>
                <a:cs typeface="Calibri" panose="020F0502020204030204" pitchFamily="34" charset="0"/>
              </a:rPr>
              <a:t>Salty water</a:t>
            </a:r>
          </a:p>
          <a:p>
            <a:r>
              <a:rPr lang="en-US" cap="none" dirty="0">
                <a:latin typeface="Calibri" panose="020F0502020204030204" pitchFamily="34" charset="0"/>
                <a:cs typeface="Calibri" panose="020F0502020204030204" pitchFamily="34" charset="0"/>
              </a:rPr>
              <a:t>Small % of all world’s freshwater.</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54% groundwater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is saline.</a:t>
            </a:r>
            <a:br>
              <a:rPr lang="en-US" cap="none" dirty="0">
                <a:latin typeface="Calibri" panose="020F0502020204030204" pitchFamily="34" charset="0"/>
                <a:cs typeface="Calibri" panose="020F0502020204030204" pitchFamily="34" charset="0"/>
              </a:rPr>
            </a:br>
            <a:endParaRPr lang="en-US" cap="none" dirty="0">
              <a:latin typeface="Calibri" panose="020F0502020204030204" pitchFamily="34" charset="0"/>
              <a:cs typeface="Calibri" panose="020F0502020204030204" pitchFamily="34" charset="0"/>
            </a:endParaRPr>
          </a:p>
          <a:p>
            <a:r>
              <a:rPr lang="en-US" cap="none" dirty="0">
                <a:latin typeface="Calibri" panose="020F0502020204030204" pitchFamily="34" charset="0"/>
                <a:cs typeface="Calibri" panose="020F0502020204030204" pitchFamily="34" charset="0"/>
              </a:rPr>
              <a:t>Water in aquifers </a:t>
            </a:r>
            <a:br>
              <a:rPr lang="en-US" cap="none" dirty="0">
                <a:latin typeface="Calibri" panose="020F0502020204030204" pitchFamily="34" charset="0"/>
                <a:cs typeface="Calibri" panose="020F0502020204030204" pitchFamily="34" charset="0"/>
              </a:rPr>
            </a:br>
            <a:r>
              <a:rPr lang="en-US" cap="none" dirty="0">
                <a:latin typeface="Calibri" panose="020F0502020204030204" pitchFamily="34" charset="0"/>
                <a:cs typeface="Calibri" panose="020F0502020204030204" pitchFamily="34" charset="0"/>
              </a:rPr>
              <a:t>below the oceans.</a:t>
            </a:r>
          </a:p>
          <a:p>
            <a:pPr marL="0" indent="0">
              <a:buNone/>
            </a:pPr>
            <a:endParaRPr lang="en-US" cap="none" dirty="0">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28C92653-DB32-3F4F-9180-7A2B4023297F}"/>
              </a:ext>
            </a:extLst>
          </p:cNvPr>
          <p:cNvGrpSpPr/>
          <p:nvPr/>
        </p:nvGrpSpPr>
        <p:grpSpPr>
          <a:xfrm>
            <a:off x="3606011" y="2757638"/>
            <a:ext cx="2658741" cy="3758063"/>
            <a:chOff x="6877447" y="2140965"/>
            <a:chExt cx="2662910" cy="3472573"/>
          </a:xfrm>
        </p:grpSpPr>
        <p:sp>
          <p:nvSpPr>
            <p:cNvPr id="5" name="Rectangle 4">
              <a:extLst>
                <a:ext uri="{FF2B5EF4-FFF2-40B4-BE49-F238E27FC236}">
                  <a16:creationId xmlns:a16="http://schemas.microsoft.com/office/drawing/2014/main" id="{3F0E5B31-6C01-0244-9160-27BA6BC6EE74}"/>
                </a:ext>
              </a:extLst>
            </p:cNvPr>
            <p:cNvSpPr/>
            <p:nvPr/>
          </p:nvSpPr>
          <p:spPr>
            <a:xfrm>
              <a:off x="8751357" y="5367317"/>
              <a:ext cx="788999" cy="246221"/>
            </a:xfrm>
            <a:prstGeom prst="rect">
              <a:avLst/>
            </a:prstGeom>
          </p:spPr>
          <p:txBody>
            <a:bodyPr wrap="none">
              <a:spAutoFit/>
            </a:bodyPr>
            <a:lstStyle/>
            <a:p>
              <a:r>
                <a:rPr lang="en-US" sz="1000" dirty="0">
                  <a:latin typeface="Calibri" panose="020F0502020204030204" pitchFamily="34" charset="0"/>
                  <a:cs typeface="Calibri" panose="020F0502020204030204" pitchFamily="34" charset="0"/>
                </a:rPr>
                <a:t>USGS, 2016</a:t>
              </a:r>
              <a:endParaRPr lang="en-US" sz="1000" dirty="0"/>
            </a:p>
          </p:txBody>
        </p:sp>
        <p:pic>
          <p:nvPicPr>
            <p:cNvPr id="4" name="Picture 3">
              <a:extLst>
                <a:ext uri="{FF2B5EF4-FFF2-40B4-BE49-F238E27FC236}">
                  <a16:creationId xmlns:a16="http://schemas.microsoft.com/office/drawing/2014/main" id="{7B4B7599-6B3B-304B-9760-E2E599E43931}"/>
                </a:ext>
              </a:extLst>
            </p:cNvPr>
            <p:cNvPicPr>
              <a:picLocks noChangeAspect="1"/>
            </p:cNvPicPr>
            <p:nvPr/>
          </p:nvPicPr>
          <p:blipFill>
            <a:blip r:embed="rId4"/>
            <a:stretch>
              <a:fillRect/>
            </a:stretch>
          </p:blipFill>
          <p:spPr>
            <a:xfrm>
              <a:off x="6877447" y="2140965"/>
              <a:ext cx="2662910" cy="3260706"/>
            </a:xfrm>
            <a:prstGeom prst="rect">
              <a:avLst/>
            </a:prstGeom>
          </p:spPr>
        </p:pic>
      </p:grpSp>
    </p:spTree>
    <p:extLst>
      <p:ext uri="{BB962C8B-B14F-4D97-AF65-F5344CB8AC3E}">
        <p14:creationId xmlns:p14="http://schemas.microsoft.com/office/powerpoint/2010/main" val="22937441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{A063C44E-B0B2-A847-8355-354AFF0196D8}tf10001073</Template>
  <TotalTime>784</TotalTime>
  <Words>4479</Words>
  <Application>Microsoft Macintosh PowerPoint</Application>
  <PresentationFormat>Widescreen</PresentationFormat>
  <Paragraphs>273</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Open Sans</vt:lpstr>
      <vt:lpstr>Tw Cen MT</vt:lpstr>
      <vt:lpstr>Wingdings</vt:lpstr>
      <vt:lpstr>Droplet</vt:lpstr>
      <vt:lpstr>Previously… pollution</vt:lpstr>
      <vt:lpstr>Abstraction</vt:lpstr>
      <vt:lpstr>Abstraction</vt:lpstr>
      <vt:lpstr>Groundwater abstraction</vt:lpstr>
      <vt:lpstr>most productive ground water supplies</vt:lpstr>
      <vt:lpstr>What, where, how</vt:lpstr>
      <vt:lpstr>In the zone</vt:lpstr>
      <vt:lpstr>Taking too much from the ground</vt:lpstr>
      <vt:lpstr>Low, lower, Lowest!</vt:lpstr>
      <vt:lpstr>Case study Beijing, China</vt:lpstr>
      <vt:lpstr>PowerPoint Presentation</vt:lpstr>
      <vt:lpstr>That sinking feeling</vt:lpstr>
      <vt:lpstr>Gravity Recovery and Climate Experiment (GRACE)</vt:lpstr>
      <vt:lpstr>PowerPoint Presentation</vt:lpstr>
      <vt:lpstr>But... How?</vt:lpstr>
      <vt:lpstr>So what now?</vt:lpstr>
      <vt:lpstr>How long have we got to fix it?</vt:lpstr>
      <vt:lpstr>Current happenings </vt:lpstr>
      <vt:lpstr>It’s not all fresh</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impacts</dc:title>
  <dc:creator>Sam! Sam!</dc:creator>
  <cp:lastModifiedBy>Sam! Sam!</cp:lastModifiedBy>
  <cp:revision>69</cp:revision>
  <dcterms:created xsi:type="dcterms:W3CDTF">2019-01-11T07:40:33Z</dcterms:created>
  <dcterms:modified xsi:type="dcterms:W3CDTF">2020-01-16T14:10:16Z</dcterms:modified>
</cp:coreProperties>
</file>