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10"/>
  </p:normalViewPr>
  <p:slideViewPr>
    <p:cSldViewPr snapToGrid="0" snapToObjects="1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512533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ASTER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201168"/>
          </a:xfrm>
          <a:prstGeom prst="rect">
            <a:avLst/>
          </a:prstGeom>
          <a:solidFill>
            <a:srgbClr val="0F2A43"/>
          </a:solidFill>
          <a:ln w="12700">
            <a:solidFill>
              <a:srgbClr val="0F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502920" y="6327648"/>
            <a:ext cx="11201400" cy="0"/>
          </a:xfrm>
          <a:prstGeom prst="line">
            <a:avLst/>
          </a:prstGeom>
          <a:noFill/>
          <a:ln w="12700">
            <a:solidFill>
              <a:srgbClr val="D7DE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548640" y="6364224"/>
            <a:ext cx="74980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68738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BMHP6026 | Digital Transformation in the Health and Care Professions</a:t>
            </a:r>
            <a:endParaRPr lang="en-US" sz="9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swansurgery.org.uk/nhs-app/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7F9F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201168"/>
            <a:ext cx="12191695" cy="676656"/>
          </a:xfrm>
          <a:prstGeom prst="rect">
            <a:avLst/>
          </a:prstGeom>
          <a:solidFill>
            <a:srgbClr val="EAF0F6"/>
          </a:solidFill>
          <a:ln w="12700">
            <a:solidFill>
              <a:srgbClr val="EAF0F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Shape 1"/>
          <p:cNvSpPr/>
          <p:nvPr/>
        </p:nvSpPr>
        <p:spPr>
          <a:xfrm>
            <a:off x="8156448" y="1481328"/>
            <a:ext cx="3429000" cy="4005072"/>
          </a:xfrm>
          <a:prstGeom prst="roundRect">
            <a:avLst>
              <a:gd name="adj" fmla="val 2667"/>
            </a:avLst>
          </a:prstGeom>
          <a:solidFill>
            <a:srgbClr val="0F2A43"/>
          </a:solidFill>
          <a:ln w="12700">
            <a:solidFill>
              <a:srgbClr val="0F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4" name="Text 2"/>
          <p:cNvSpPr/>
          <p:nvPr/>
        </p:nvSpPr>
        <p:spPr>
          <a:xfrm>
            <a:off x="749808" y="1258606"/>
            <a:ext cx="530352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900" b="1" dirty="0">
                <a:solidFill>
                  <a:srgbClr val="0B8F8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Component 2: Viva Voce</a:t>
            </a:r>
            <a:endParaRPr lang="en-US" sz="1900" dirty="0"/>
          </a:p>
        </p:txBody>
      </p:sp>
      <p:sp>
        <p:nvSpPr>
          <p:cNvPr id="5" name="Text 3"/>
          <p:cNvSpPr/>
          <p:nvPr/>
        </p:nvSpPr>
        <p:spPr>
          <a:xfrm>
            <a:off x="749808" y="1947672"/>
            <a:ext cx="6766560" cy="135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0F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Critical Evaluation of the NHS App as a Digital Innovation in UK Health and Social Care</a:t>
            </a:r>
            <a:endParaRPr lang="en-US" sz="2800" dirty="0"/>
          </a:p>
        </p:txBody>
      </p:sp>
      <p:sp>
        <p:nvSpPr>
          <p:cNvPr id="6" name="Text 4"/>
          <p:cNvSpPr/>
          <p:nvPr/>
        </p:nvSpPr>
        <p:spPr>
          <a:xfrm>
            <a:off x="749808" y="3035808"/>
            <a:ext cx="6400800" cy="53035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600" dirty="0"/>
          </a:p>
        </p:txBody>
      </p:sp>
      <p:sp>
        <p:nvSpPr>
          <p:cNvPr id="7" name="Text 5"/>
          <p:cNvSpPr/>
          <p:nvPr/>
        </p:nvSpPr>
        <p:spPr>
          <a:xfrm>
            <a:off x="8549640" y="1783080"/>
            <a:ext cx="2697480" cy="3493008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Student name</a:t>
            </a:r>
            <a:endParaRPr lang="en-US" sz="1600" dirty="0"/>
          </a:p>
          <a:p>
            <a:pPr marL="0" indent="0">
              <a:buNone/>
            </a:pPr>
            <a:r>
              <a:rPr lang="en-US" sz="1600" dirty="0" err="1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Bouchra</a:t>
            </a: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 El Imrani Taidi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Student number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2321157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Lecturer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Chloe Harries</a:t>
            </a:r>
            <a:endParaRPr lang="en-US" sz="1600" dirty="0"/>
          </a:p>
          <a:p>
            <a:pPr marL="0" indent="0">
              <a:buNone/>
            </a:pP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Module</a:t>
            </a:r>
            <a:endParaRPr lang="en-US" sz="1600" dirty="0"/>
          </a:p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BMHP6026 – Digital Transformation in the Health and Care Professions</a:t>
            </a:r>
            <a:endParaRPr lang="en-US" sz="16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</a:t>
            </a:fld>
            <a:endParaRPr lang="en-US"/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02298" y="3889466"/>
            <a:ext cx="4614454" cy="2014946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537498" y="566928"/>
            <a:ext cx="90525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700" b="1" dirty="0">
                <a:solidFill>
                  <a:srgbClr val="0F2A43"/>
                </a:solidFill>
                <a:latin typeface="Aptos Display" pitchFamily="34" charset="0"/>
                <a:ea typeface="Aptos Display" pitchFamily="34" charset="-122"/>
              </a:rPr>
              <a:t>AIM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685800" y="1417320"/>
            <a:ext cx="10972800" cy="914400"/>
          </a:xfrm>
          <a:prstGeom prst="roundRect">
            <a:avLst>
              <a:gd name="adj" fmla="val 6000"/>
            </a:avLst>
          </a:prstGeom>
          <a:solidFill>
            <a:srgbClr val="EAF0F6"/>
          </a:solidFill>
          <a:ln w="12700">
            <a:solidFill>
              <a:srgbClr val="D4DF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896112" y="1691640"/>
            <a:ext cx="10424160" cy="38404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To critically evaluate how the NHS App has changed professional practice and service-user experience in the UK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777240" y="2834640"/>
            <a:ext cx="2011680" cy="2057400"/>
          </a:xfrm>
          <a:prstGeom prst="roundRect">
            <a:avLst>
              <a:gd name="adj" fmla="val 3182"/>
            </a:avLst>
          </a:prstGeom>
          <a:solidFill>
            <a:srgbClr val="FFFFFF"/>
          </a:solidFill>
          <a:ln w="13970">
            <a:solidFill>
              <a:srgbClr val="D5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1444752" y="3063240"/>
            <a:ext cx="676656" cy="676656"/>
          </a:xfrm>
          <a:prstGeom prst="ellipse">
            <a:avLst/>
          </a:prstGeom>
          <a:solidFill>
            <a:srgbClr val="0F2A43"/>
          </a:solidFill>
          <a:ln w="12700">
            <a:solidFill>
              <a:srgbClr val="0F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1636776" y="3246120"/>
            <a:ext cx="2926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500" dirty="0"/>
          </a:p>
        </p:txBody>
      </p:sp>
      <p:sp>
        <p:nvSpPr>
          <p:cNvPr id="9" name="Text 7"/>
          <p:cNvSpPr/>
          <p:nvPr/>
        </p:nvSpPr>
        <p:spPr>
          <a:xfrm>
            <a:off x="941832" y="3886200"/>
            <a:ext cx="1682496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2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the NHS App is</a:t>
            </a:r>
            <a:endParaRPr lang="en-US" sz="1620" dirty="0"/>
          </a:p>
          <a:p>
            <a:pPr marL="0" indent="0" algn="ctr">
              <a:buNone/>
            </a:pPr>
            <a:r>
              <a:rPr lang="en-US" sz="162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and why it matters</a:t>
            </a:r>
            <a:endParaRPr lang="en-US" sz="1620" dirty="0"/>
          </a:p>
        </p:txBody>
      </p:sp>
      <p:sp>
        <p:nvSpPr>
          <p:cNvPr id="10" name="Shape 8"/>
          <p:cNvSpPr/>
          <p:nvPr/>
        </p:nvSpPr>
        <p:spPr>
          <a:xfrm>
            <a:off x="2953512" y="2834640"/>
            <a:ext cx="2011680" cy="2057400"/>
          </a:xfrm>
          <a:prstGeom prst="roundRect">
            <a:avLst>
              <a:gd name="adj" fmla="val 3182"/>
            </a:avLst>
          </a:prstGeom>
          <a:solidFill>
            <a:srgbClr val="F4F7FB"/>
          </a:solidFill>
          <a:ln w="13970">
            <a:solidFill>
              <a:srgbClr val="D5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Shape 9"/>
          <p:cNvSpPr/>
          <p:nvPr/>
        </p:nvSpPr>
        <p:spPr>
          <a:xfrm>
            <a:off x="3621024" y="3063240"/>
            <a:ext cx="676656" cy="676656"/>
          </a:xfrm>
          <a:prstGeom prst="ellipse">
            <a:avLst/>
          </a:prstGeom>
          <a:solidFill>
            <a:srgbClr val="0F2A43"/>
          </a:solidFill>
          <a:ln w="12700">
            <a:solidFill>
              <a:srgbClr val="0F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2" name="Text 10"/>
          <p:cNvSpPr/>
          <p:nvPr/>
        </p:nvSpPr>
        <p:spPr>
          <a:xfrm>
            <a:off x="3813048" y="3246120"/>
            <a:ext cx="2926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3118104" y="3886200"/>
            <a:ext cx="1682496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2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Impact on the</a:t>
            </a:r>
            <a:endParaRPr lang="en-US" sz="1620" dirty="0"/>
          </a:p>
          <a:p>
            <a:pPr marL="0" indent="0" algn="ctr">
              <a:buNone/>
            </a:pPr>
            <a:r>
              <a:rPr lang="en-US" sz="162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healthcare workforce</a:t>
            </a:r>
            <a:endParaRPr lang="en-US" sz="1620" dirty="0"/>
          </a:p>
        </p:txBody>
      </p:sp>
      <p:sp>
        <p:nvSpPr>
          <p:cNvPr id="14" name="Shape 12"/>
          <p:cNvSpPr/>
          <p:nvPr/>
        </p:nvSpPr>
        <p:spPr>
          <a:xfrm>
            <a:off x="5129784" y="2834640"/>
            <a:ext cx="2011680" cy="2057400"/>
          </a:xfrm>
          <a:prstGeom prst="roundRect">
            <a:avLst>
              <a:gd name="adj" fmla="val 3182"/>
            </a:avLst>
          </a:prstGeom>
          <a:solidFill>
            <a:srgbClr val="FFFFFF"/>
          </a:solidFill>
          <a:ln w="13970">
            <a:solidFill>
              <a:srgbClr val="D5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5797296" y="3063240"/>
            <a:ext cx="676656" cy="676656"/>
          </a:xfrm>
          <a:prstGeom prst="ellipse">
            <a:avLst/>
          </a:prstGeom>
          <a:solidFill>
            <a:srgbClr val="0F2A43"/>
          </a:solidFill>
          <a:ln w="12700">
            <a:solidFill>
              <a:srgbClr val="0F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5989320" y="3246120"/>
            <a:ext cx="2926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500" dirty="0"/>
          </a:p>
        </p:txBody>
      </p:sp>
      <p:sp>
        <p:nvSpPr>
          <p:cNvPr id="17" name="Text 15"/>
          <p:cNvSpPr/>
          <p:nvPr/>
        </p:nvSpPr>
        <p:spPr>
          <a:xfrm>
            <a:off x="5294376" y="3886200"/>
            <a:ext cx="1682496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2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Impact on</a:t>
            </a:r>
            <a:endParaRPr lang="en-US" sz="1620" dirty="0"/>
          </a:p>
          <a:p>
            <a:pPr marL="0" indent="0" algn="ctr">
              <a:buNone/>
            </a:pPr>
            <a:r>
              <a:rPr lang="en-US" sz="162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service delivery</a:t>
            </a:r>
            <a:endParaRPr lang="en-US" sz="1620" dirty="0"/>
          </a:p>
        </p:txBody>
      </p:sp>
      <p:sp>
        <p:nvSpPr>
          <p:cNvPr id="18" name="Shape 16"/>
          <p:cNvSpPr/>
          <p:nvPr/>
        </p:nvSpPr>
        <p:spPr>
          <a:xfrm>
            <a:off x="7306056" y="2834640"/>
            <a:ext cx="2011680" cy="2057400"/>
          </a:xfrm>
          <a:prstGeom prst="roundRect">
            <a:avLst>
              <a:gd name="adj" fmla="val 3182"/>
            </a:avLst>
          </a:prstGeom>
          <a:solidFill>
            <a:srgbClr val="F4F7FB"/>
          </a:solidFill>
          <a:ln w="13970">
            <a:solidFill>
              <a:srgbClr val="D5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9" name="Shape 17"/>
          <p:cNvSpPr/>
          <p:nvPr/>
        </p:nvSpPr>
        <p:spPr>
          <a:xfrm>
            <a:off x="7973568" y="3063240"/>
            <a:ext cx="676656" cy="676656"/>
          </a:xfrm>
          <a:prstGeom prst="ellipse">
            <a:avLst/>
          </a:prstGeom>
          <a:solidFill>
            <a:srgbClr val="0F2A43"/>
          </a:solidFill>
          <a:ln w="12700">
            <a:solidFill>
              <a:srgbClr val="0F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Text 18"/>
          <p:cNvSpPr/>
          <p:nvPr/>
        </p:nvSpPr>
        <p:spPr>
          <a:xfrm>
            <a:off x="8165592" y="3246120"/>
            <a:ext cx="2926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500" dirty="0"/>
          </a:p>
        </p:txBody>
      </p:sp>
      <p:sp>
        <p:nvSpPr>
          <p:cNvPr id="21" name="Text 19"/>
          <p:cNvSpPr/>
          <p:nvPr/>
        </p:nvSpPr>
        <p:spPr>
          <a:xfrm>
            <a:off x="7470648" y="3886200"/>
            <a:ext cx="1682496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2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Impact on patients</a:t>
            </a:r>
            <a:endParaRPr lang="en-US" sz="1620" dirty="0"/>
          </a:p>
          <a:p>
            <a:pPr marL="0" indent="0" algn="ctr">
              <a:buNone/>
            </a:pPr>
            <a:r>
              <a:rPr lang="en-US" sz="162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and communities</a:t>
            </a:r>
            <a:endParaRPr lang="en-US" sz="1620" dirty="0"/>
          </a:p>
        </p:txBody>
      </p:sp>
      <p:sp>
        <p:nvSpPr>
          <p:cNvPr id="22" name="Shape 20"/>
          <p:cNvSpPr/>
          <p:nvPr/>
        </p:nvSpPr>
        <p:spPr>
          <a:xfrm>
            <a:off x="9482328" y="2834640"/>
            <a:ext cx="2011680" cy="2057400"/>
          </a:xfrm>
          <a:prstGeom prst="roundRect">
            <a:avLst>
              <a:gd name="adj" fmla="val 3182"/>
            </a:avLst>
          </a:prstGeom>
          <a:solidFill>
            <a:srgbClr val="FFFFFF"/>
          </a:solidFill>
          <a:ln w="13970">
            <a:solidFill>
              <a:srgbClr val="D5DF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3" name="Shape 21"/>
          <p:cNvSpPr/>
          <p:nvPr/>
        </p:nvSpPr>
        <p:spPr>
          <a:xfrm>
            <a:off x="10149840" y="3063240"/>
            <a:ext cx="676656" cy="676656"/>
          </a:xfrm>
          <a:prstGeom prst="ellipse">
            <a:avLst/>
          </a:prstGeom>
          <a:solidFill>
            <a:srgbClr val="0B8F8C"/>
          </a:solidFill>
          <a:ln w="12700">
            <a:solidFill>
              <a:srgbClr val="0B8F8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4" name="Text 22"/>
          <p:cNvSpPr/>
          <p:nvPr/>
        </p:nvSpPr>
        <p:spPr>
          <a:xfrm>
            <a:off x="10341864" y="3246120"/>
            <a:ext cx="292608" cy="1828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5</a:t>
            </a:r>
            <a:endParaRPr lang="en-US" sz="1500" dirty="0"/>
          </a:p>
        </p:txBody>
      </p:sp>
      <p:sp>
        <p:nvSpPr>
          <p:cNvPr id="25" name="Text 23"/>
          <p:cNvSpPr/>
          <p:nvPr/>
        </p:nvSpPr>
        <p:spPr>
          <a:xfrm>
            <a:off x="9564624" y="3867912"/>
            <a:ext cx="1847088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2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Critical judgement</a:t>
            </a:r>
            <a:endParaRPr lang="en-US" sz="1620" dirty="0"/>
          </a:p>
          <a:p>
            <a:pPr marL="0" indent="0" algn="ctr">
              <a:buNone/>
            </a:pPr>
            <a:r>
              <a:rPr lang="en-US" sz="162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and recommendations</a:t>
            </a:r>
            <a:endParaRPr lang="en-US" sz="1620" dirty="0"/>
          </a:p>
        </p:txBody>
      </p:sp>
      <p:sp>
        <p:nvSpPr>
          <p:cNvPr id="27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84048"/>
            <a:ext cx="90525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0F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What is the NHS App and why was it chosen?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21792" y="877824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5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A digital innovation successfully implemented within UK healthcare in the last 10 years.</a:t>
            </a:r>
            <a:endParaRPr lang="en-US" sz="1150" dirty="0"/>
          </a:p>
        </p:txBody>
      </p:sp>
      <p:sp>
        <p:nvSpPr>
          <p:cNvPr id="6" name="Text 4"/>
          <p:cNvSpPr/>
          <p:nvPr/>
        </p:nvSpPr>
        <p:spPr>
          <a:xfrm>
            <a:off x="932688" y="2084832"/>
            <a:ext cx="3200400" cy="24688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164465" indent="-164465">
              <a:buSzPct val="100000"/>
              <a:buChar char="•"/>
            </a:pPr>
            <a:endParaRPr lang="en-US" sz="1850" dirty="0"/>
          </a:p>
        </p:txBody>
      </p:sp>
      <p:sp>
        <p:nvSpPr>
          <p:cNvPr id="7" name="Text 5"/>
          <p:cNvSpPr/>
          <p:nvPr/>
        </p:nvSpPr>
        <p:spPr>
          <a:xfrm>
            <a:off x="1495044" y="5486400"/>
            <a:ext cx="237744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50" b="1" dirty="0">
                <a:solidFill>
                  <a:srgbClr val="0B8F8C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National launch: 2019</a:t>
            </a:r>
            <a:endParaRPr lang="en-US" sz="1650" dirty="0"/>
          </a:p>
        </p:txBody>
      </p:sp>
      <p:sp>
        <p:nvSpPr>
          <p:cNvPr id="8" name="Shape 6"/>
          <p:cNvSpPr/>
          <p:nvPr/>
        </p:nvSpPr>
        <p:spPr>
          <a:xfrm>
            <a:off x="4892040" y="1481328"/>
            <a:ext cx="6720840" cy="4069080"/>
          </a:xfrm>
          <a:prstGeom prst="roundRect">
            <a:avLst>
              <a:gd name="adj" fmla="val 1348"/>
            </a:avLst>
          </a:prstGeom>
          <a:solidFill>
            <a:srgbClr val="EAF0F6"/>
          </a:solidFill>
          <a:ln w="13970">
            <a:solidFill>
              <a:srgbClr val="D3DF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Text 7"/>
          <p:cNvSpPr/>
          <p:nvPr/>
        </p:nvSpPr>
        <p:spPr>
          <a:xfrm>
            <a:off x="5212080" y="1755648"/>
            <a:ext cx="310896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0F2A4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this innovation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5230368" y="2084832"/>
            <a:ext cx="5897880" cy="2697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/>
          </a:bodyPr>
          <a:lstStyle/>
          <a:p>
            <a:pPr marL="161798" indent="-161798">
              <a:buSzPct val="100000"/>
              <a:buChar char="•"/>
            </a:pPr>
            <a:r>
              <a:rPr lang="en-US" sz="18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Supports NHS digital transformation and patient-centred access to care.</a:t>
            </a:r>
          </a:p>
          <a:p>
            <a:pPr>
              <a:buSzPct val="100000"/>
            </a:pPr>
            <a:endParaRPr lang="en-US" sz="1820" dirty="0"/>
          </a:p>
          <a:p>
            <a:pPr marL="161798" indent="-161798">
              <a:buSzPct val="100000"/>
              <a:buChar char="•"/>
            </a:pPr>
            <a:r>
              <a:rPr lang="en-US" sz="18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Became especially important during COVID-19 </a:t>
            </a:r>
          </a:p>
          <a:p>
            <a:pPr>
              <a:buSzPct val="100000"/>
            </a:pPr>
            <a:endParaRPr lang="en-US" sz="1820" dirty="0">
              <a:solidFill>
                <a:srgbClr val="1F2937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61798" indent="-161798">
              <a:buSzPct val="100000"/>
              <a:buChar char="•"/>
            </a:pPr>
            <a:r>
              <a:rPr lang="en-US" sz="18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Offers clear benefits in convenience and efficiency, but also raises concerns about digital exclusion, staff adaptation and data security.</a:t>
            </a:r>
            <a:endParaRPr lang="en-US" sz="1820" dirty="0"/>
          </a:p>
        </p:txBody>
      </p:sp>
      <p:sp>
        <p:nvSpPr>
          <p:cNvPr id="11" name="Text 9"/>
          <p:cNvSpPr/>
          <p:nvPr/>
        </p:nvSpPr>
        <p:spPr>
          <a:xfrm>
            <a:off x="5230368" y="4553712"/>
            <a:ext cx="5806440" cy="7223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80" i="1" dirty="0">
                <a:solidFill>
                  <a:srgbClr val="5B65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app is significant because it is both useful and contested which makes it strong for critical evaluation.</a:t>
            </a:r>
            <a:endParaRPr lang="en-US" sz="158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3</a:t>
            </a:fld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5819527" y="5824728"/>
            <a:ext cx="4719562" cy="27699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rPr sz="1200" dirty="0"/>
              <a:t>Cook et al., 2011; </a:t>
            </a:r>
            <a:r>
              <a:rPr sz="1200" dirty="0" err="1"/>
              <a:t>McGaghie</a:t>
            </a:r>
            <a:r>
              <a:rPr sz="1200" dirty="0"/>
              <a:t> et al., 2010; Kolb, 1984; Bandura, 1997</a:t>
            </a: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854" y="1577506"/>
            <a:ext cx="3925442" cy="3377531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848097" y="5080319"/>
            <a:ext cx="3874779" cy="21544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800"/>
              <a:t>Swan Surgery </a:t>
            </a:r>
            <a:r>
              <a:rPr lang="en-US" sz="800" i="1"/>
              <a:t>NHS App</a:t>
            </a:r>
            <a:r>
              <a:rPr lang="en-US" sz="800"/>
              <a:t> . </a:t>
            </a:r>
            <a:r>
              <a:rPr lang="en-US" sz="800" dirty="0"/>
              <a:t>Available at: </a:t>
            </a:r>
            <a:r>
              <a:rPr lang="en-US" sz="800" dirty="0">
                <a:hlinkClick r:id="rId4"/>
              </a:rPr>
              <a:t>https://www.swansurgery.org.uk/nhs-app/</a:t>
            </a:r>
            <a:r>
              <a:rPr lang="en-US" sz="800" dirty="0"/>
              <a:t> </a:t>
            </a:r>
            <a:endParaRPr lang="en-IN" sz="80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84048"/>
            <a:ext cx="90525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0F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Impact on the healthcare workforce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21792" y="877824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5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NHS App changes what professionals do, what skills they need and how pressure is distributed.</a:t>
            </a:r>
            <a:endParaRPr lang="en-US" sz="1150" dirty="0"/>
          </a:p>
        </p:txBody>
      </p:sp>
      <p:sp>
        <p:nvSpPr>
          <p:cNvPr id="4" name="Text 2"/>
          <p:cNvSpPr/>
          <p:nvPr/>
        </p:nvSpPr>
        <p:spPr>
          <a:xfrm>
            <a:off x="822960" y="1508760"/>
            <a:ext cx="4800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2054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Positive effects</a:t>
            </a:r>
            <a:endParaRPr lang="en-US" sz="1600" dirty="0"/>
          </a:p>
        </p:txBody>
      </p:sp>
      <p:sp>
        <p:nvSpPr>
          <p:cNvPr id="5" name="Text 3"/>
          <p:cNvSpPr/>
          <p:nvPr/>
        </p:nvSpPr>
        <p:spPr>
          <a:xfrm>
            <a:off x="6355080" y="1508760"/>
            <a:ext cx="480060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B23A4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Limitations and risks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685800" y="1828800"/>
            <a:ext cx="5074920" cy="3611880"/>
          </a:xfrm>
          <a:prstGeom prst="roundRect">
            <a:avLst>
              <a:gd name="adj" fmla="val 1519"/>
            </a:avLst>
          </a:prstGeom>
          <a:solidFill>
            <a:srgbClr val="EDF7F0"/>
          </a:solidFill>
          <a:ln w="15240">
            <a:solidFill>
              <a:srgbClr val="B8D8BF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Shape 5"/>
          <p:cNvSpPr/>
          <p:nvPr/>
        </p:nvSpPr>
        <p:spPr>
          <a:xfrm>
            <a:off x="6400800" y="1828800"/>
            <a:ext cx="5074920" cy="3611880"/>
          </a:xfrm>
          <a:prstGeom prst="roundRect">
            <a:avLst>
              <a:gd name="adj" fmla="val 1519"/>
            </a:avLst>
          </a:prstGeom>
          <a:solidFill>
            <a:srgbClr val="FCEEEF"/>
          </a:solidFill>
          <a:ln w="15240">
            <a:solidFill>
              <a:srgbClr val="E2B9B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914400" y="1993392"/>
            <a:ext cx="1920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E7D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Benefits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6629400" y="1993392"/>
            <a:ext cx="19202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B23A4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Challenges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914400" y="2359152"/>
            <a:ext cx="4480560" cy="27432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85000" lnSpcReduction="20000"/>
          </a:bodyPr>
          <a:lstStyle/>
          <a:p>
            <a:pPr marL="160020" indent="-160020"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Improves efficiency by reducing some routine administrative work, such as repeat prescription requests and appointment handling.</a:t>
            </a:r>
          </a:p>
          <a:p>
            <a:pPr>
              <a:buSzPct val="100000"/>
            </a:pPr>
            <a:endParaRPr lang="en-US" sz="1800" dirty="0"/>
          </a:p>
          <a:p>
            <a:pPr marL="160020" indent="-160020"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Supports better coordination and responsiveness across teams through digital communication and information access.</a:t>
            </a:r>
          </a:p>
          <a:p>
            <a:pPr>
              <a:buSzPct val="100000"/>
            </a:pPr>
            <a:endParaRPr lang="en-US" sz="1800" dirty="0"/>
          </a:p>
          <a:p>
            <a:pPr marL="160020" indent="-160020"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Makes digital competence increasingly important as a professional skill.</a:t>
            </a:r>
          </a:p>
          <a:p>
            <a:pPr>
              <a:buSzPct val="100000"/>
            </a:pPr>
            <a:endParaRPr lang="en-US" dirty="0">
              <a:solidFill>
                <a:srgbClr val="1F2937"/>
              </a:solidFill>
              <a:latin typeface="Aptos" pitchFamily="34" charset="0"/>
              <a:ea typeface="Aptos" pitchFamily="34" charset="-122"/>
            </a:endParaRPr>
          </a:p>
          <a:p>
            <a:pPr>
              <a:buSzPct val="100000"/>
            </a:pPr>
            <a:r>
              <a:rPr lang="en-US" i="1" dirty="0"/>
              <a:t>(NHS Digital, 2023)</a:t>
            </a:r>
            <a:r>
              <a:rPr lang="en-US" dirty="0"/>
              <a:t>, </a:t>
            </a:r>
            <a:r>
              <a:rPr lang="en-US" i="1" dirty="0"/>
              <a:t>(NHS England, 2019)</a:t>
            </a:r>
            <a:r>
              <a:rPr lang="en-US" dirty="0"/>
              <a:t>, </a:t>
            </a:r>
            <a:r>
              <a:rPr lang="en-US" i="1" dirty="0"/>
              <a:t>(</a:t>
            </a:r>
            <a:r>
              <a:rPr lang="en-US" i="1" dirty="0" err="1"/>
              <a:t>Buntin</a:t>
            </a:r>
            <a:r>
              <a:rPr lang="en-US" i="1" dirty="0"/>
              <a:t> et al., 2011)</a:t>
            </a:r>
            <a:br>
              <a:rPr lang="en-US" dirty="0"/>
            </a:b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6629400" y="2359152"/>
            <a:ext cx="4480560" cy="274320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20000"/>
          </a:bodyPr>
          <a:lstStyle/>
          <a:p>
            <a:pPr marL="160020" indent="-160020"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Staff resist digital change, especially where confidence or familiarity with technology is low.</a:t>
            </a:r>
          </a:p>
          <a:p>
            <a:pPr>
              <a:buSzPct val="100000"/>
            </a:pPr>
            <a:endParaRPr lang="en-US" sz="1800" dirty="0"/>
          </a:p>
          <a:p>
            <a:pPr marL="160020" indent="-160020"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Training, adaptation and technical support can increase workload and stress.</a:t>
            </a:r>
          </a:p>
          <a:p>
            <a:pPr marL="160020" indent="-160020">
              <a:buSzPct val="100000"/>
              <a:buChar char="•"/>
            </a:pPr>
            <a:endParaRPr lang="en-US" sz="1800" dirty="0"/>
          </a:p>
          <a:p>
            <a:pPr marL="160020" indent="-160020">
              <a:buSzPct val="100000"/>
              <a:buChar char="•"/>
            </a:pPr>
            <a:r>
              <a:rPr lang="en-US" sz="18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System downtime or technical failure can disrupt workflow and create clinical risk.</a:t>
            </a:r>
          </a:p>
          <a:p>
            <a:pPr marL="160020" indent="-160020">
              <a:buSzPct val="100000"/>
              <a:buChar char="•"/>
            </a:pPr>
            <a:endParaRPr lang="en-US" dirty="0">
              <a:solidFill>
                <a:srgbClr val="1F2937"/>
              </a:solidFill>
              <a:latin typeface="Aptos" pitchFamily="34" charset="0"/>
              <a:ea typeface="Aptos" pitchFamily="34" charset="-122"/>
            </a:endParaRPr>
          </a:p>
          <a:p>
            <a:pPr>
              <a:buSzPct val="100000"/>
            </a:pPr>
            <a:r>
              <a:rPr lang="en-US" i="1" dirty="0"/>
              <a:t>(</a:t>
            </a:r>
            <a:r>
              <a:rPr lang="en-US" i="1" dirty="0" err="1"/>
              <a:t>Greenhalgh</a:t>
            </a:r>
            <a:r>
              <a:rPr lang="en-US" i="1" dirty="0"/>
              <a:t> et al., 2020)</a:t>
            </a:r>
            <a:r>
              <a:rPr lang="en-US" dirty="0"/>
              <a:t>, </a:t>
            </a:r>
            <a:r>
              <a:rPr lang="en-US" i="1" dirty="0"/>
              <a:t>(</a:t>
            </a:r>
            <a:r>
              <a:rPr lang="en-US" i="1" dirty="0" err="1"/>
              <a:t>Topol</a:t>
            </a:r>
            <a:r>
              <a:rPr lang="en-US" i="1" dirty="0"/>
              <a:t>, 2019)</a:t>
            </a:r>
            <a:r>
              <a:rPr lang="en-US" dirty="0"/>
              <a:t>, </a:t>
            </a:r>
            <a:r>
              <a:rPr lang="en-US" i="1" dirty="0"/>
              <a:t>(Public Health England, 2020)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914400" y="5623560"/>
            <a:ext cx="1042416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550" i="1" dirty="0">
                <a:solidFill>
                  <a:srgbClr val="5B65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transformation may improve efficiency overall, but the gains are uneven if staff training, support and infrastructure are weak.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84048"/>
            <a:ext cx="90525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0F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Impact on service delivery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21792" y="877824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5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app modernises access, but digital contact can shift workload rather than remove it.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749808" y="1572768"/>
            <a:ext cx="10972800" cy="685800"/>
          </a:xfrm>
          <a:prstGeom prst="roundRect">
            <a:avLst>
              <a:gd name="adj" fmla="val 6667"/>
            </a:avLst>
          </a:prstGeom>
          <a:solidFill>
            <a:srgbClr val="EAF6F6"/>
          </a:solidFill>
          <a:ln w="12700">
            <a:solidFill>
              <a:srgbClr val="CFE6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32688" y="1792224"/>
            <a:ext cx="105613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950" b="1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Central argument: the NHS App improves accessibility and flexibility, but evidence suggests digital delivery does not automatically reduce pressure on services.</a:t>
            </a:r>
            <a:endParaRPr lang="en-US" sz="1950" dirty="0"/>
          </a:p>
        </p:txBody>
      </p:sp>
      <p:sp>
        <p:nvSpPr>
          <p:cNvPr id="6" name="Shape 4"/>
          <p:cNvSpPr/>
          <p:nvPr/>
        </p:nvSpPr>
        <p:spPr>
          <a:xfrm>
            <a:off x="841248" y="2606040"/>
            <a:ext cx="2971800" cy="2852928"/>
          </a:xfrm>
          <a:prstGeom prst="roundRect">
            <a:avLst>
              <a:gd name="adj" fmla="val 1923"/>
            </a:avLst>
          </a:prstGeom>
          <a:solidFill>
            <a:srgbClr val="FFFFFF"/>
          </a:solidFill>
          <a:ln w="13335">
            <a:solidFill>
              <a:srgbClr val="D9E1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987552" y="2816352"/>
            <a:ext cx="26517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2054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improved</a:t>
            </a:r>
            <a:endParaRPr lang="en-US" sz="1720" dirty="0"/>
          </a:p>
        </p:txBody>
      </p:sp>
      <p:sp>
        <p:nvSpPr>
          <p:cNvPr id="8" name="Text 6"/>
          <p:cNvSpPr/>
          <p:nvPr/>
        </p:nvSpPr>
        <p:spPr>
          <a:xfrm>
            <a:off x="987552" y="3163824"/>
            <a:ext cx="2615184" cy="19659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/>
          </a:bodyPr>
          <a:lstStyle/>
          <a:p>
            <a:pPr marL="148463" indent="-148463">
              <a:buSzPct val="100000"/>
              <a:buChar char="•"/>
            </a:pPr>
            <a:r>
              <a:rPr lang="en-US" sz="16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Faster access to appointments, prescriptions and records.</a:t>
            </a:r>
            <a:endParaRPr lang="en-US" sz="1670" dirty="0"/>
          </a:p>
          <a:p>
            <a:pPr marL="148463" indent="-148463">
              <a:buSzPct val="100000"/>
              <a:buChar char="•"/>
            </a:pPr>
            <a:r>
              <a:rPr lang="en-US" sz="16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Useful for routine issues, follow-up contact and repeat prescriptions.</a:t>
            </a:r>
            <a:endParaRPr lang="en-US" sz="1670" dirty="0"/>
          </a:p>
          <a:p>
            <a:pPr marL="148463" indent="-148463">
              <a:buSzPct val="100000"/>
              <a:buChar char="•"/>
            </a:pPr>
            <a:r>
              <a:rPr lang="en-US" sz="16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Improved flexibility for working people and carers.</a:t>
            </a:r>
            <a:endParaRPr lang="en-US" sz="1670" dirty="0"/>
          </a:p>
        </p:txBody>
      </p:sp>
      <p:sp>
        <p:nvSpPr>
          <p:cNvPr id="9" name="Shape 7"/>
          <p:cNvSpPr/>
          <p:nvPr/>
        </p:nvSpPr>
        <p:spPr>
          <a:xfrm>
            <a:off x="4133088" y="2606040"/>
            <a:ext cx="2971800" cy="2852928"/>
          </a:xfrm>
          <a:prstGeom prst="roundRect">
            <a:avLst>
              <a:gd name="adj" fmla="val 1923"/>
            </a:avLst>
          </a:prstGeom>
          <a:solidFill>
            <a:srgbClr val="F7F2E8"/>
          </a:solidFill>
          <a:ln w="13335">
            <a:solidFill>
              <a:srgbClr val="D9E1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279392" y="2816352"/>
            <a:ext cx="265176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C18F0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stayed difficult</a:t>
            </a:r>
            <a:endParaRPr lang="en-US" sz="1720" dirty="0"/>
          </a:p>
        </p:txBody>
      </p:sp>
      <p:sp>
        <p:nvSpPr>
          <p:cNvPr id="11" name="Text 9"/>
          <p:cNvSpPr/>
          <p:nvPr/>
        </p:nvSpPr>
        <p:spPr>
          <a:xfrm>
            <a:off x="4279392" y="3163824"/>
            <a:ext cx="2615184" cy="19659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10000"/>
          </a:bodyPr>
          <a:lstStyle/>
          <a:p>
            <a:pPr marL="148463" indent="-148463">
              <a:buSzPct val="100000"/>
              <a:buChar char="•"/>
            </a:pPr>
            <a:r>
              <a:rPr lang="en-US" sz="16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Remote contact can generate extra follow-up and duplicated interactions.</a:t>
            </a:r>
            <a:endParaRPr lang="en-US" sz="1670" dirty="0"/>
          </a:p>
          <a:p>
            <a:pPr marL="148463" indent="-148463">
              <a:buSzPct val="100000"/>
              <a:buChar char="•"/>
            </a:pPr>
            <a:r>
              <a:rPr lang="en-US" sz="16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Savings vary across regions depending on digital maturity and infrastructure.</a:t>
            </a:r>
            <a:endParaRPr lang="en-US" sz="1670" dirty="0"/>
          </a:p>
          <a:p>
            <a:pPr marL="148463" indent="-148463">
              <a:buSzPct val="100000"/>
              <a:buChar char="•"/>
            </a:pPr>
            <a:r>
              <a:rPr lang="en-US" sz="16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High initial cost and implementation delays can limit impact.</a:t>
            </a:r>
            <a:endParaRPr lang="en-US" sz="1670" dirty="0"/>
          </a:p>
        </p:txBody>
      </p:sp>
      <p:sp>
        <p:nvSpPr>
          <p:cNvPr id="12" name="Shape 10"/>
          <p:cNvSpPr/>
          <p:nvPr/>
        </p:nvSpPr>
        <p:spPr>
          <a:xfrm>
            <a:off x="7424928" y="2606040"/>
            <a:ext cx="2971800" cy="2852928"/>
          </a:xfrm>
          <a:prstGeom prst="roundRect">
            <a:avLst>
              <a:gd name="adj" fmla="val 1923"/>
            </a:avLst>
          </a:prstGeom>
          <a:solidFill>
            <a:srgbClr val="FCEEEF"/>
          </a:solidFill>
          <a:ln w="13335">
            <a:solidFill>
              <a:srgbClr val="D9E1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7571232" y="2758875"/>
            <a:ext cx="2651760" cy="31350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720" b="1" dirty="0">
                <a:solidFill>
                  <a:srgbClr val="B23A4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Clinical quality and safety</a:t>
            </a:r>
            <a:endParaRPr lang="en-US" sz="1720" dirty="0"/>
          </a:p>
        </p:txBody>
      </p:sp>
      <p:sp>
        <p:nvSpPr>
          <p:cNvPr id="14" name="Text 12"/>
          <p:cNvSpPr/>
          <p:nvPr/>
        </p:nvSpPr>
        <p:spPr>
          <a:xfrm>
            <a:off x="7571232" y="3316659"/>
            <a:ext cx="2615184" cy="196596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85000" lnSpcReduction="10000"/>
          </a:bodyPr>
          <a:lstStyle/>
          <a:p>
            <a:pPr marL="148463" indent="-148463">
              <a:buSzPct val="100000"/>
              <a:buChar char="•"/>
            </a:pPr>
            <a:r>
              <a:rPr lang="en-US" sz="16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Not suitable for every problem, especially complex issues needing physical examination.</a:t>
            </a:r>
            <a:endParaRPr lang="en-US" sz="1670" dirty="0"/>
          </a:p>
          <a:p>
            <a:pPr marL="148463" indent="-148463">
              <a:buSzPct val="100000"/>
              <a:buChar char="•"/>
            </a:pPr>
            <a:r>
              <a:rPr lang="en-US" sz="16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Remote consultations can limit non-verbal communication and clinical judgement.</a:t>
            </a:r>
            <a:endParaRPr lang="en-US" sz="1670" dirty="0"/>
          </a:p>
          <a:p>
            <a:pPr marL="148463" indent="-148463">
              <a:buSzPct val="100000"/>
              <a:buChar char="•"/>
            </a:pPr>
            <a:r>
              <a:rPr lang="en-US" sz="167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systems bring cybersecurity and data-entry risks.</a:t>
            </a:r>
            <a:endParaRPr lang="en-US" sz="167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5</a:t>
            </a:fld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3813048" y="5735900"/>
            <a:ext cx="3943708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rPr dirty="0"/>
              <a:t>Cook et al., 2011; </a:t>
            </a:r>
            <a:r>
              <a:rPr dirty="0" err="1"/>
              <a:t>McGaghie</a:t>
            </a:r>
            <a:r>
              <a:rPr dirty="0"/>
              <a:t> et al., 2010; Kolb, 1984; Bandura, 1997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84048"/>
            <a:ext cx="90525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0F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Impact on patients, service users and communities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21792" y="877824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5B65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Patient empowerment increases for many users, but not for everyone.</a:t>
            </a: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749808" y="1554480"/>
            <a:ext cx="3246120" cy="3977640"/>
          </a:xfrm>
          <a:prstGeom prst="roundRect">
            <a:avLst>
              <a:gd name="adj" fmla="val 1690"/>
            </a:avLst>
          </a:prstGeom>
          <a:solidFill>
            <a:srgbClr val="EDF7F0"/>
          </a:solidFill>
          <a:ln w="12700">
            <a:solidFill>
              <a:srgbClr val="C7E2CC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60120" y="1792224"/>
            <a:ext cx="20116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2E7D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For many patients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950976" y="2148839"/>
            <a:ext cx="2697480" cy="3050177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155575" indent="-155575">
              <a:buSzPct val="100000"/>
              <a:buChar char="•"/>
            </a:pPr>
            <a:r>
              <a:rPr lang="en-US" sz="17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More autonomy through direct access to records, booking and information.</a:t>
            </a:r>
            <a:endParaRPr lang="en-US" sz="1750" dirty="0"/>
          </a:p>
          <a:p>
            <a:pPr marL="155575" indent="-155575">
              <a:buSzPct val="100000"/>
              <a:buChar char="•"/>
            </a:pPr>
            <a:r>
              <a:rPr lang="en-US" sz="17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Greater convenience, less travel and potentially shorter waiting time.</a:t>
            </a:r>
            <a:endParaRPr lang="en-US" sz="1750" dirty="0"/>
          </a:p>
          <a:p>
            <a:pPr marL="155575" indent="-155575">
              <a:buSzPct val="100000"/>
              <a:buChar char="•"/>
            </a:pPr>
            <a:r>
              <a:rPr lang="en-US" sz="17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Can support engagement with treatment plans and shared decision-making.</a:t>
            </a:r>
          </a:p>
          <a:p>
            <a:pPr marL="155575" indent="-155575">
              <a:buSzPct val="100000"/>
              <a:buChar char="•"/>
            </a:pPr>
            <a:endParaRPr lang="en-US" sz="1750" dirty="0">
              <a:solidFill>
                <a:srgbClr val="1F2937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>
              <a:buSzPct val="100000"/>
            </a:pPr>
            <a:r>
              <a:rPr lang="en-IN" sz="1600" dirty="0"/>
              <a:t>(Murphy et al., 2021), </a:t>
            </a:r>
            <a:r>
              <a:rPr lang="en-IN" sz="16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(NHS Digital,2023)</a:t>
            </a:r>
            <a:endParaRPr lang="en-US" sz="1750" dirty="0">
              <a:solidFill>
                <a:srgbClr val="1F2937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>
              <a:buSzPct val="100000"/>
            </a:pPr>
            <a:endParaRPr lang="en-US" sz="1750" dirty="0"/>
          </a:p>
        </p:txBody>
      </p:sp>
      <p:sp>
        <p:nvSpPr>
          <p:cNvPr id="7" name="Shape 5"/>
          <p:cNvSpPr/>
          <p:nvPr/>
        </p:nvSpPr>
        <p:spPr>
          <a:xfrm>
            <a:off x="4407408" y="1554480"/>
            <a:ext cx="3246120" cy="3977640"/>
          </a:xfrm>
          <a:prstGeom prst="roundRect">
            <a:avLst>
              <a:gd name="adj" fmla="val 1690"/>
            </a:avLst>
          </a:prstGeom>
          <a:solidFill>
            <a:srgbClr val="FFF8EB"/>
          </a:solidFill>
          <a:ln w="12700">
            <a:solidFill>
              <a:srgbClr val="E7D8B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Text 6"/>
          <p:cNvSpPr/>
          <p:nvPr/>
        </p:nvSpPr>
        <p:spPr>
          <a:xfrm>
            <a:off x="4617720" y="1792224"/>
            <a:ext cx="201168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C18F0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For excluded groups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4617720" y="2263140"/>
            <a:ext cx="2697480" cy="293587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20000"/>
          </a:bodyPr>
          <a:lstStyle/>
          <a:p>
            <a:pPr marL="155575" indent="-155575">
              <a:buSzPct val="100000"/>
              <a:buChar char="•"/>
            </a:pPr>
            <a:r>
              <a:rPr lang="en-US" sz="17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Older adults, lower-income groups and people with limited digital literacy may struggle to engage.</a:t>
            </a:r>
            <a:endParaRPr lang="en-US" sz="1750" dirty="0"/>
          </a:p>
          <a:p>
            <a:pPr marL="155575" indent="-155575">
              <a:buSzPct val="100000"/>
              <a:buChar char="•"/>
            </a:pPr>
            <a:r>
              <a:rPr lang="en-US" sz="17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Poor internet access can make digital healthcare less accessible rather than more accessible.</a:t>
            </a:r>
            <a:endParaRPr lang="en-US" sz="1750" dirty="0"/>
          </a:p>
          <a:p>
            <a:pPr marL="155575" indent="-155575">
              <a:buSzPct val="100000"/>
              <a:buChar char="•"/>
            </a:pPr>
            <a:r>
              <a:rPr lang="en-US" sz="17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If digital routes dominate, existing health inequalities may widen.</a:t>
            </a:r>
          </a:p>
          <a:p>
            <a:pPr marL="155575" indent="-155575">
              <a:buSzPct val="100000"/>
              <a:buChar char="•"/>
            </a:pPr>
            <a:endParaRPr lang="en-US" sz="1750" dirty="0">
              <a:solidFill>
                <a:srgbClr val="1F2937"/>
              </a:solidFill>
              <a:latin typeface="Aptos" pitchFamily="34" charset="0"/>
              <a:ea typeface="Aptos" pitchFamily="34" charset="-122"/>
            </a:endParaRPr>
          </a:p>
          <a:p>
            <a:pPr>
              <a:buSzPct val="100000"/>
            </a:pPr>
            <a:r>
              <a:rPr lang="en-IN" sz="1600" dirty="0"/>
              <a:t>(</a:t>
            </a:r>
            <a:r>
              <a:rPr lang="en-IN" sz="1600" dirty="0" err="1"/>
              <a:t>Greenhalgh</a:t>
            </a:r>
            <a:r>
              <a:rPr lang="en-IN" sz="1600" dirty="0"/>
              <a:t> et al., 2020), (Public Health England, 2020)</a:t>
            </a:r>
            <a:endParaRPr lang="en-US" sz="1750" dirty="0"/>
          </a:p>
        </p:txBody>
      </p:sp>
      <p:sp>
        <p:nvSpPr>
          <p:cNvPr id="10" name="Shape 8"/>
          <p:cNvSpPr/>
          <p:nvPr/>
        </p:nvSpPr>
        <p:spPr>
          <a:xfrm>
            <a:off x="8065008" y="1554480"/>
            <a:ext cx="3246120" cy="3977640"/>
          </a:xfrm>
          <a:prstGeom prst="roundRect">
            <a:avLst>
              <a:gd name="adj" fmla="val 1690"/>
            </a:avLst>
          </a:prstGeom>
          <a:solidFill>
            <a:srgbClr val="FCEEEF"/>
          </a:solidFill>
          <a:ln w="12700">
            <a:solidFill>
              <a:srgbClr val="E6C2C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8275320" y="1792224"/>
            <a:ext cx="1828800" cy="2377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800" b="1" dirty="0">
                <a:solidFill>
                  <a:srgbClr val="B23A4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Trust and safety</a:t>
            </a:r>
            <a:endParaRPr lang="en-US" sz="1800" dirty="0"/>
          </a:p>
        </p:txBody>
      </p:sp>
      <p:sp>
        <p:nvSpPr>
          <p:cNvPr id="12" name="Text 10"/>
          <p:cNvSpPr/>
          <p:nvPr/>
        </p:nvSpPr>
        <p:spPr>
          <a:xfrm>
            <a:off x="8266176" y="2148840"/>
            <a:ext cx="2697480" cy="3050176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10000"/>
          </a:bodyPr>
          <a:lstStyle/>
          <a:p>
            <a:pPr marL="155575" indent="-155575">
              <a:buSzPct val="100000"/>
              <a:buChar char="•"/>
            </a:pPr>
            <a:r>
              <a:rPr lang="en-US" sz="17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Patients may worry about privacy, data sharing and cyberattacks.</a:t>
            </a:r>
            <a:endParaRPr lang="en-US" sz="1750" dirty="0"/>
          </a:p>
          <a:p>
            <a:pPr marL="155575" indent="-155575">
              <a:buSzPct val="100000"/>
              <a:buChar char="•"/>
            </a:pPr>
            <a:r>
              <a:rPr lang="en-US" sz="17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Confidence in digital healthcare depends on both usefulness and data protection.</a:t>
            </a:r>
            <a:endParaRPr lang="en-US" sz="1750" dirty="0"/>
          </a:p>
          <a:p>
            <a:pPr marL="155575" indent="-155575">
              <a:buSzPct val="100000"/>
              <a:buChar char="•"/>
            </a:pPr>
            <a:r>
              <a:rPr lang="en-US" sz="17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Inclusive support and non-digital routes remain essential.</a:t>
            </a:r>
          </a:p>
          <a:p>
            <a:pPr marL="155575" indent="-155575">
              <a:buSzPct val="100000"/>
              <a:buChar char="•"/>
            </a:pPr>
            <a:endParaRPr lang="en-US" sz="1750" dirty="0">
              <a:solidFill>
                <a:srgbClr val="1F2937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>
              <a:buSzPct val="100000"/>
            </a:pPr>
            <a:endParaRPr lang="en-US" sz="1750" dirty="0">
              <a:solidFill>
                <a:srgbClr val="1F2937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>
              <a:buSzPct val="100000"/>
            </a:pPr>
            <a:r>
              <a:rPr lang="en-IN" sz="1600" dirty="0"/>
              <a:t>(National Audit Office, 2020), (Shaw et al., 2018)</a:t>
            </a:r>
            <a:endParaRPr lang="en-US" sz="17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84048"/>
            <a:ext cx="90525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0F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Critical synthesis: overall strengths and limits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777240" y="1554480"/>
            <a:ext cx="10972800" cy="914400"/>
          </a:xfrm>
          <a:prstGeom prst="roundRect">
            <a:avLst>
              <a:gd name="adj" fmla="val 6000"/>
            </a:avLst>
          </a:prstGeom>
          <a:solidFill>
            <a:srgbClr val="EAF0F6"/>
          </a:solidFill>
          <a:ln w="12700">
            <a:solidFill>
              <a:srgbClr val="D4DFE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941832" y="1828800"/>
            <a:ext cx="105613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solidFill>
                  <a:srgbClr val="0F2A4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Overall the NHS App is a valuable digital innovation, but its success depends on inclusive implementation rather than technology alone.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914400" y="2852928"/>
            <a:ext cx="3063240" cy="2423160"/>
          </a:xfrm>
          <a:prstGeom prst="roundRect">
            <a:avLst>
              <a:gd name="adj" fmla="val 2264"/>
            </a:avLst>
          </a:prstGeom>
          <a:solidFill>
            <a:srgbClr val="EDF7F0"/>
          </a:solidFill>
          <a:ln w="13335">
            <a:solidFill>
              <a:srgbClr val="D9E1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060704" y="2999232"/>
            <a:ext cx="2788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2E7D32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it is valuable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1078992" y="3419856"/>
            <a:ext cx="2752344" cy="1554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137795" indent="-137795">
              <a:buSzPct val="100000"/>
              <a:buChar char="•"/>
            </a:pPr>
            <a:r>
              <a:rPr lang="en-US" sz="15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Better convenience and self-management for many patients.</a:t>
            </a:r>
            <a:endParaRPr lang="en-US" sz="1550" dirty="0"/>
          </a:p>
          <a:p>
            <a:pPr marL="137795" indent="-137795">
              <a:buSzPct val="100000"/>
              <a:buChar char="•"/>
            </a:pPr>
            <a:r>
              <a:rPr lang="en-US" sz="15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Supports continuity of care and administrative efficiency.</a:t>
            </a:r>
            <a:endParaRPr lang="en-US" sz="1550" dirty="0"/>
          </a:p>
          <a:p>
            <a:pPr marL="137795" indent="-137795">
              <a:buSzPct val="100000"/>
              <a:buChar char="•"/>
            </a:pPr>
            <a:r>
              <a:rPr lang="en-US" sz="15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Matches wider NHS policy towards digital transformation.</a:t>
            </a:r>
            <a:endParaRPr lang="en-US" sz="1550" dirty="0"/>
          </a:p>
        </p:txBody>
      </p:sp>
      <p:sp>
        <p:nvSpPr>
          <p:cNvPr id="9" name="Shape 7"/>
          <p:cNvSpPr/>
          <p:nvPr/>
        </p:nvSpPr>
        <p:spPr>
          <a:xfrm>
            <a:off x="4572000" y="2852928"/>
            <a:ext cx="3063240" cy="2423160"/>
          </a:xfrm>
          <a:prstGeom prst="roundRect">
            <a:avLst>
              <a:gd name="adj" fmla="val 2264"/>
            </a:avLst>
          </a:prstGeom>
          <a:solidFill>
            <a:srgbClr val="FFF8EB"/>
          </a:solidFill>
          <a:ln w="13335">
            <a:solidFill>
              <a:srgbClr val="D9E1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Text 8"/>
          <p:cNvSpPr/>
          <p:nvPr/>
        </p:nvSpPr>
        <p:spPr>
          <a:xfrm>
            <a:off x="4718304" y="2999232"/>
            <a:ext cx="2788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C18F00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What complicates success</a:t>
            </a:r>
            <a:endParaRPr lang="en-US" sz="1700" dirty="0"/>
          </a:p>
        </p:txBody>
      </p:sp>
      <p:sp>
        <p:nvSpPr>
          <p:cNvPr id="11" name="Text 9"/>
          <p:cNvSpPr/>
          <p:nvPr/>
        </p:nvSpPr>
        <p:spPr>
          <a:xfrm>
            <a:off x="4736592" y="3419856"/>
            <a:ext cx="2752344" cy="1554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/>
          </a:bodyPr>
          <a:lstStyle/>
          <a:p>
            <a:pPr marL="137795" indent="-137795">
              <a:buSzPct val="100000"/>
              <a:buChar char="•"/>
            </a:pPr>
            <a:r>
              <a:rPr lang="en-US" sz="15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contact may shift workload instead of reducing it.</a:t>
            </a:r>
            <a:endParaRPr lang="en-US" sz="1550" dirty="0"/>
          </a:p>
          <a:p>
            <a:pPr marL="137795" indent="-137795">
              <a:buSzPct val="100000"/>
              <a:buChar char="•"/>
            </a:pPr>
            <a:r>
              <a:rPr lang="en-US" sz="15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Benefits vary by infrastructure, training and local digital maturity.</a:t>
            </a:r>
            <a:endParaRPr lang="en-US" sz="1550" dirty="0"/>
          </a:p>
          <a:p>
            <a:pPr marL="137795" indent="-137795">
              <a:buSzPct val="100000"/>
              <a:buChar char="•"/>
            </a:pPr>
            <a:r>
              <a:rPr lang="en-US" sz="15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Not every clinical situation is suitable for digital-first delivery.</a:t>
            </a:r>
            <a:endParaRPr lang="en-US" sz="1550" dirty="0"/>
          </a:p>
        </p:txBody>
      </p:sp>
      <p:sp>
        <p:nvSpPr>
          <p:cNvPr id="12" name="Shape 10"/>
          <p:cNvSpPr/>
          <p:nvPr/>
        </p:nvSpPr>
        <p:spPr>
          <a:xfrm>
            <a:off x="8229600" y="2852928"/>
            <a:ext cx="3063240" cy="2423160"/>
          </a:xfrm>
          <a:prstGeom prst="roundRect">
            <a:avLst>
              <a:gd name="adj" fmla="val 2264"/>
            </a:avLst>
          </a:prstGeom>
          <a:solidFill>
            <a:srgbClr val="FCEEEF"/>
          </a:solidFill>
          <a:ln w="13335">
            <a:solidFill>
              <a:srgbClr val="D9E1E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Text 11"/>
          <p:cNvSpPr/>
          <p:nvPr/>
        </p:nvSpPr>
        <p:spPr>
          <a:xfrm>
            <a:off x="8375904" y="2999232"/>
            <a:ext cx="2788920" cy="31089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700" b="1" dirty="0">
                <a:solidFill>
                  <a:srgbClr val="B23A48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Why caution is needed</a:t>
            </a:r>
            <a:endParaRPr lang="en-US" sz="1700" dirty="0"/>
          </a:p>
        </p:txBody>
      </p:sp>
      <p:sp>
        <p:nvSpPr>
          <p:cNvPr id="14" name="Text 12"/>
          <p:cNvSpPr/>
          <p:nvPr/>
        </p:nvSpPr>
        <p:spPr>
          <a:xfrm>
            <a:off x="8394192" y="3419856"/>
            <a:ext cx="2752344" cy="1554480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lnSpcReduction="10000"/>
          </a:bodyPr>
          <a:lstStyle/>
          <a:p>
            <a:pPr marL="137795" indent="-137795">
              <a:buSzPct val="100000"/>
              <a:buChar char="•"/>
            </a:pPr>
            <a:r>
              <a:rPr lang="en-US" sz="15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Digital exclusion can widen inequality.</a:t>
            </a:r>
            <a:endParaRPr lang="en-US" sz="1550" dirty="0"/>
          </a:p>
          <a:p>
            <a:pPr marL="137795" indent="-137795">
              <a:buSzPct val="100000"/>
              <a:buChar char="•"/>
            </a:pPr>
            <a:r>
              <a:rPr lang="en-US" sz="15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Privacy and cybersecurity affect trust.</a:t>
            </a:r>
            <a:endParaRPr lang="en-US" sz="1550" dirty="0"/>
          </a:p>
          <a:p>
            <a:pPr marL="137795" indent="-137795">
              <a:buSzPct val="100000"/>
              <a:buChar char="•"/>
            </a:pPr>
            <a:r>
              <a:rPr lang="en-US" sz="155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Over-reliance on technology creates vulnerability when systems fail.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7</a:t>
            </a:fld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4641233" y="5537025"/>
            <a:ext cx="3820277" cy="246221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000"/>
            </a:pPr>
            <a:r>
              <a:rPr lang="en-US" i="1" dirty="0"/>
              <a:t>(NHS England, 2022)</a:t>
            </a:r>
            <a:r>
              <a:rPr lang="en-US" dirty="0"/>
              <a:t>, </a:t>
            </a:r>
            <a:r>
              <a:rPr lang="en-US" i="1" dirty="0"/>
              <a:t>(</a:t>
            </a:r>
            <a:r>
              <a:rPr lang="en-US" sz="1000" dirty="0" err="1"/>
              <a:t>Dafoulas</a:t>
            </a:r>
            <a:r>
              <a:rPr lang="en-US" sz="1000" dirty="0"/>
              <a:t> et al., 2022), </a:t>
            </a:r>
            <a:r>
              <a:rPr lang="en-US" i="1" dirty="0"/>
              <a:t>(NHS Digital, 2023) </a:t>
            </a:r>
            <a:endParaRPr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005840" y="859536"/>
            <a:ext cx="90525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0F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Recommendations for practice</a:t>
            </a:r>
            <a:endParaRPr lang="en-US" sz="2700" dirty="0"/>
          </a:p>
        </p:txBody>
      </p:sp>
      <p:sp>
        <p:nvSpPr>
          <p:cNvPr id="4" name="Shape 2"/>
          <p:cNvSpPr/>
          <p:nvPr/>
        </p:nvSpPr>
        <p:spPr>
          <a:xfrm>
            <a:off x="822960" y="1627632"/>
            <a:ext cx="10972800" cy="932688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12700">
            <a:solidFill>
              <a:srgbClr val="D8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1005840" y="1773936"/>
            <a:ext cx="502920" cy="502920"/>
          </a:xfrm>
          <a:prstGeom prst="ellipse">
            <a:avLst/>
          </a:prstGeom>
          <a:solidFill>
            <a:srgbClr val="0F2A43"/>
          </a:solidFill>
          <a:ln w="12700">
            <a:solidFill>
              <a:srgbClr val="0F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1156716" y="1929384"/>
            <a:ext cx="1828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1</a:t>
            </a:r>
            <a:endParaRPr lang="en-US" sz="1250" dirty="0"/>
          </a:p>
        </p:txBody>
      </p:sp>
      <p:sp>
        <p:nvSpPr>
          <p:cNvPr id="7" name="Text 5"/>
          <p:cNvSpPr/>
          <p:nvPr/>
        </p:nvSpPr>
        <p:spPr>
          <a:xfrm>
            <a:off x="1691640" y="1755648"/>
            <a:ext cx="3794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620" b="1" dirty="0">
                <a:solidFill>
                  <a:srgbClr val="2054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Invest in digital training</a:t>
            </a:r>
            <a:endParaRPr lang="en-US" sz="1620" dirty="0"/>
          </a:p>
        </p:txBody>
      </p:sp>
      <p:sp>
        <p:nvSpPr>
          <p:cNvPr id="8" name="Text 6"/>
          <p:cNvSpPr/>
          <p:nvPr/>
        </p:nvSpPr>
        <p:spPr>
          <a:xfrm>
            <a:off x="1691640" y="2057400"/>
            <a:ext cx="9646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5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Provide ongoing staff development and practical patient guidance so both groups can use the app safely and confidently.</a:t>
            </a:r>
            <a:endParaRPr lang="en-US" sz="1560" dirty="0"/>
          </a:p>
        </p:txBody>
      </p:sp>
      <p:sp>
        <p:nvSpPr>
          <p:cNvPr id="9" name="Shape 7"/>
          <p:cNvSpPr/>
          <p:nvPr/>
        </p:nvSpPr>
        <p:spPr>
          <a:xfrm>
            <a:off x="822960" y="2651760"/>
            <a:ext cx="10972800" cy="932688"/>
          </a:xfrm>
          <a:prstGeom prst="roundRect">
            <a:avLst>
              <a:gd name="adj" fmla="val 4902"/>
            </a:avLst>
          </a:prstGeom>
          <a:solidFill>
            <a:srgbClr val="F4F7FB"/>
          </a:solidFill>
          <a:ln w="12700">
            <a:solidFill>
              <a:srgbClr val="D8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Shape 8"/>
          <p:cNvSpPr/>
          <p:nvPr/>
        </p:nvSpPr>
        <p:spPr>
          <a:xfrm>
            <a:off x="1005840" y="2798064"/>
            <a:ext cx="502920" cy="502920"/>
          </a:xfrm>
          <a:prstGeom prst="ellipse">
            <a:avLst/>
          </a:prstGeom>
          <a:solidFill>
            <a:srgbClr val="0F2A43"/>
          </a:solidFill>
          <a:ln w="12700">
            <a:solidFill>
              <a:srgbClr val="0F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1" name="Text 9"/>
          <p:cNvSpPr/>
          <p:nvPr/>
        </p:nvSpPr>
        <p:spPr>
          <a:xfrm>
            <a:off x="1156716" y="2953512"/>
            <a:ext cx="1828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2</a:t>
            </a:r>
            <a:endParaRPr lang="en-US" sz="1250" dirty="0"/>
          </a:p>
        </p:txBody>
      </p:sp>
      <p:sp>
        <p:nvSpPr>
          <p:cNvPr id="12" name="Text 10"/>
          <p:cNvSpPr/>
          <p:nvPr/>
        </p:nvSpPr>
        <p:spPr>
          <a:xfrm>
            <a:off x="1691640" y="2779776"/>
            <a:ext cx="3794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620" b="1" dirty="0">
                <a:solidFill>
                  <a:srgbClr val="2054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Strengthen digital inclusion</a:t>
            </a:r>
            <a:endParaRPr lang="en-US" sz="1620" dirty="0"/>
          </a:p>
        </p:txBody>
      </p:sp>
      <p:sp>
        <p:nvSpPr>
          <p:cNvPr id="13" name="Text 11"/>
          <p:cNvSpPr/>
          <p:nvPr/>
        </p:nvSpPr>
        <p:spPr>
          <a:xfrm>
            <a:off x="1691640" y="3081528"/>
            <a:ext cx="9646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5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Target support for older adults, low-income users and people with low digital literacy; keep non-digital access routes available.</a:t>
            </a:r>
            <a:endParaRPr lang="en-US" sz="1560" dirty="0"/>
          </a:p>
        </p:txBody>
      </p:sp>
      <p:sp>
        <p:nvSpPr>
          <p:cNvPr id="14" name="Shape 12"/>
          <p:cNvSpPr/>
          <p:nvPr/>
        </p:nvSpPr>
        <p:spPr>
          <a:xfrm>
            <a:off x="822960" y="3675888"/>
            <a:ext cx="10972800" cy="932688"/>
          </a:xfrm>
          <a:prstGeom prst="roundRect">
            <a:avLst>
              <a:gd name="adj" fmla="val 4902"/>
            </a:avLst>
          </a:prstGeom>
          <a:solidFill>
            <a:srgbClr val="FFFFFF"/>
          </a:solidFill>
          <a:ln w="12700">
            <a:solidFill>
              <a:srgbClr val="D8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5" name="Shape 13"/>
          <p:cNvSpPr/>
          <p:nvPr/>
        </p:nvSpPr>
        <p:spPr>
          <a:xfrm>
            <a:off x="1005840" y="3822192"/>
            <a:ext cx="502920" cy="502920"/>
          </a:xfrm>
          <a:prstGeom prst="ellipse">
            <a:avLst/>
          </a:prstGeom>
          <a:solidFill>
            <a:srgbClr val="0F2A43"/>
          </a:solidFill>
          <a:ln w="12700">
            <a:solidFill>
              <a:srgbClr val="0F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 14"/>
          <p:cNvSpPr/>
          <p:nvPr/>
        </p:nvSpPr>
        <p:spPr>
          <a:xfrm>
            <a:off x="1156716" y="3977640"/>
            <a:ext cx="1828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3</a:t>
            </a:r>
            <a:endParaRPr lang="en-US" sz="1250" dirty="0"/>
          </a:p>
        </p:txBody>
      </p:sp>
      <p:sp>
        <p:nvSpPr>
          <p:cNvPr id="17" name="Text 15"/>
          <p:cNvSpPr/>
          <p:nvPr/>
        </p:nvSpPr>
        <p:spPr>
          <a:xfrm>
            <a:off x="1691640" y="3803904"/>
            <a:ext cx="3794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620" b="1" dirty="0">
                <a:solidFill>
                  <a:srgbClr val="2054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Strengthen cybersecurity</a:t>
            </a:r>
            <a:endParaRPr lang="en-US" sz="1620" dirty="0"/>
          </a:p>
        </p:txBody>
      </p:sp>
      <p:sp>
        <p:nvSpPr>
          <p:cNvPr id="18" name="Text 16"/>
          <p:cNvSpPr/>
          <p:nvPr/>
        </p:nvSpPr>
        <p:spPr>
          <a:xfrm>
            <a:off x="1691640" y="4105656"/>
            <a:ext cx="9646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/>
          </a:bodyPr>
          <a:lstStyle/>
          <a:p>
            <a:pPr marL="0" indent="0">
              <a:buNone/>
            </a:pPr>
            <a:r>
              <a:rPr lang="en-US" sz="15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Protect patient trust through robust data protection, transparent governance and rapid response to security threats.</a:t>
            </a:r>
            <a:endParaRPr lang="en-US" sz="1560" dirty="0"/>
          </a:p>
        </p:txBody>
      </p:sp>
      <p:sp>
        <p:nvSpPr>
          <p:cNvPr id="19" name="Shape 17"/>
          <p:cNvSpPr/>
          <p:nvPr/>
        </p:nvSpPr>
        <p:spPr>
          <a:xfrm>
            <a:off x="822960" y="4700016"/>
            <a:ext cx="10972800" cy="932688"/>
          </a:xfrm>
          <a:prstGeom prst="roundRect">
            <a:avLst>
              <a:gd name="adj" fmla="val 4902"/>
            </a:avLst>
          </a:prstGeom>
          <a:solidFill>
            <a:srgbClr val="F4F7FB"/>
          </a:solidFill>
          <a:ln w="12700">
            <a:solidFill>
              <a:srgbClr val="D8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0" name="Shape 18"/>
          <p:cNvSpPr/>
          <p:nvPr/>
        </p:nvSpPr>
        <p:spPr>
          <a:xfrm>
            <a:off x="1005840" y="4846320"/>
            <a:ext cx="502920" cy="502920"/>
          </a:xfrm>
          <a:prstGeom prst="ellipse">
            <a:avLst/>
          </a:prstGeom>
          <a:solidFill>
            <a:srgbClr val="0F2A43"/>
          </a:solidFill>
          <a:ln w="12700">
            <a:solidFill>
              <a:srgbClr val="0F2A43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Text 19"/>
          <p:cNvSpPr/>
          <p:nvPr/>
        </p:nvSpPr>
        <p:spPr>
          <a:xfrm>
            <a:off x="1156716" y="5001768"/>
            <a:ext cx="182880" cy="1097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250" b="1" dirty="0">
                <a:solidFill>
                  <a:srgbClr val="FFFFFF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4</a:t>
            </a:r>
            <a:endParaRPr lang="en-US" sz="1250" dirty="0"/>
          </a:p>
        </p:txBody>
      </p:sp>
      <p:sp>
        <p:nvSpPr>
          <p:cNvPr id="22" name="Text 20"/>
          <p:cNvSpPr/>
          <p:nvPr/>
        </p:nvSpPr>
        <p:spPr>
          <a:xfrm>
            <a:off x="1691640" y="4828032"/>
            <a:ext cx="3794760" cy="201168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US" sz="1620" b="1" dirty="0">
                <a:solidFill>
                  <a:srgbClr val="20549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Keep a hybrid model</a:t>
            </a:r>
            <a:endParaRPr lang="en-US" sz="1620" dirty="0"/>
          </a:p>
        </p:txBody>
      </p:sp>
      <p:sp>
        <p:nvSpPr>
          <p:cNvPr id="23" name="Text 21"/>
          <p:cNvSpPr/>
          <p:nvPr/>
        </p:nvSpPr>
        <p:spPr>
          <a:xfrm>
            <a:off x="1691640" y="5129784"/>
            <a:ext cx="964692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US" sz="156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Blend digital and face-to-face care so routine tasks are streamlined without compromising complex assessment or equity of access.</a:t>
            </a:r>
            <a:endParaRPr lang="en-US" sz="156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8</a:t>
            </a:fld>
            <a:endParaRPr lang="en-US"/>
          </a:p>
        </p:txBody>
      </p:sp>
      <p:sp>
        <p:nvSpPr>
          <p:cNvPr id="26" name="TextBox 25"/>
          <p:cNvSpPr txBox="1"/>
          <p:nvPr/>
        </p:nvSpPr>
        <p:spPr>
          <a:xfrm>
            <a:off x="3757749" y="5857065"/>
            <a:ext cx="4249782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000"/>
            </a:pPr>
            <a:r>
              <a:rPr lang="en-US" sz="1200" dirty="0"/>
              <a:t>(</a:t>
            </a:r>
            <a:r>
              <a:rPr lang="en-US" sz="1200" dirty="0" err="1"/>
              <a:t>Topol</a:t>
            </a:r>
            <a:r>
              <a:rPr lang="en-US" sz="1200" dirty="0"/>
              <a:t>, 2019),  (Zhou et al., 2024), (</a:t>
            </a:r>
            <a:r>
              <a:rPr lang="en-US" sz="1200" dirty="0" err="1"/>
              <a:t>Sukriti</a:t>
            </a:r>
            <a:r>
              <a:rPr lang="en-US" sz="1200" dirty="0"/>
              <a:t> et al., 2023)</a:t>
            </a:r>
            <a:endParaRPr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1577340" y="677963"/>
            <a:ext cx="90525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700" b="1" dirty="0">
                <a:solidFill>
                  <a:srgbClr val="0F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2700" b="1" dirty="0"/>
          </a:p>
        </p:txBody>
      </p:sp>
      <p:sp>
        <p:nvSpPr>
          <p:cNvPr id="4" name="Shape 2"/>
          <p:cNvSpPr/>
          <p:nvPr/>
        </p:nvSpPr>
        <p:spPr>
          <a:xfrm>
            <a:off x="786384" y="1572768"/>
            <a:ext cx="10972800" cy="3383280"/>
          </a:xfrm>
          <a:prstGeom prst="roundRect">
            <a:avLst>
              <a:gd name="adj" fmla="val 1622"/>
            </a:avLst>
          </a:prstGeom>
          <a:solidFill>
            <a:srgbClr val="FFFFFF"/>
          </a:solidFill>
          <a:ln w="13970">
            <a:solidFill>
              <a:srgbClr val="D8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Text 3"/>
          <p:cNvSpPr/>
          <p:nvPr/>
        </p:nvSpPr>
        <p:spPr>
          <a:xfrm>
            <a:off x="1078992" y="1920239"/>
            <a:ext cx="10241280" cy="2690949"/>
          </a:xfrm>
          <a:prstGeom prst="rect">
            <a:avLst/>
          </a:prstGeom>
          <a:noFill/>
          <a:ln/>
        </p:spPr>
        <p:txBody>
          <a:bodyPr wrap="square" lIns="508" tIns="508" rIns="508" bIns="508" rtlCol="0" anchor="t">
            <a:normAutofit fontScale="92500" lnSpcReduction="10000"/>
          </a:bodyPr>
          <a:lstStyle/>
          <a:p>
            <a:pPr marL="177800" indent="-177800">
              <a:buSzPct val="100000"/>
              <a:buChar char="•"/>
            </a:pPr>
            <a:r>
              <a:rPr lang="en-US" sz="20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App has modernised UK healthcare by improving access to appointments, prescriptions, records and health information.</a:t>
            </a:r>
          </a:p>
          <a:p>
            <a:pPr>
              <a:buSzPct val="100000"/>
            </a:pPr>
            <a:endParaRPr lang="en-US" sz="2000" dirty="0">
              <a:solidFill>
                <a:srgbClr val="1F2937"/>
              </a:solidFill>
              <a:latin typeface="Aptos" pitchFamily="34" charset="0"/>
              <a:ea typeface="Aptos" pitchFamily="34" charset="-122"/>
              <a:cs typeface="Aptos" pitchFamily="34" charset="-120"/>
            </a:endParaRPr>
          </a:p>
          <a:p>
            <a:pPr marL="177800" indent="-177800">
              <a:buSzPct val="100000"/>
              <a:buChar char="•"/>
            </a:pPr>
            <a:r>
              <a:rPr lang="en-US" sz="20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Clear benefits for workforce efficiency, service flexibility and patient autonomy.</a:t>
            </a:r>
          </a:p>
          <a:p>
            <a:pPr>
              <a:buSzPct val="100000"/>
            </a:pPr>
            <a:endParaRPr lang="en-US" sz="2000" dirty="0"/>
          </a:p>
          <a:p>
            <a:pPr marL="177800" indent="-177800">
              <a:buSzPct val="100000"/>
              <a:buChar char="•"/>
            </a:pPr>
            <a:r>
              <a:rPr lang="en-US" sz="20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However, it does not automatically reduce workload, and it can widen inequalities if digital exclusion is not addressed.</a:t>
            </a:r>
          </a:p>
          <a:p>
            <a:pPr>
              <a:buSzPct val="100000"/>
            </a:pPr>
            <a:endParaRPr lang="en-US" sz="2000" dirty="0"/>
          </a:p>
          <a:p>
            <a:pPr marL="177800" indent="-177800">
              <a:buSzPct val="100000"/>
              <a:buChar char="•"/>
            </a:pPr>
            <a:r>
              <a:rPr lang="en-US" sz="200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Long-term value depends on training, inclusion, cybersecurity and a sustainable hybrid approach to care.</a:t>
            </a:r>
            <a:endParaRPr lang="en-US" sz="2000" dirty="0"/>
          </a:p>
        </p:txBody>
      </p:sp>
      <p:sp>
        <p:nvSpPr>
          <p:cNvPr id="6" name="Shape 4"/>
          <p:cNvSpPr/>
          <p:nvPr/>
        </p:nvSpPr>
        <p:spPr>
          <a:xfrm>
            <a:off x="1097280" y="5230368"/>
            <a:ext cx="10012680" cy="457200"/>
          </a:xfrm>
          <a:prstGeom prst="roundRect">
            <a:avLst>
              <a:gd name="adj" fmla="val 10000"/>
            </a:avLst>
          </a:prstGeom>
          <a:solidFill>
            <a:srgbClr val="EAF6F6"/>
          </a:solidFill>
          <a:ln w="12700">
            <a:solidFill>
              <a:srgbClr val="CFE6E6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Text 5"/>
          <p:cNvSpPr/>
          <p:nvPr/>
        </p:nvSpPr>
        <p:spPr>
          <a:xfrm>
            <a:off x="1325880" y="5376672"/>
            <a:ext cx="9555480" cy="1645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1630" b="1" dirty="0">
                <a:solidFill>
                  <a:srgbClr val="0F2A43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The NHS App is not just a technical tool; it is a service transformation that only works well when people, systems and equity are all considered together.</a:t>
            </a:r>
            <a:endParaRPr lang="en-US" sz="163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94360" y="384048"/>
            <a:ext cx="9052560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700" b="1" dirty="0">
                <a:solidFill>
                  <a:srgbClr val="0F2A43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Reference list</a:t>
            </a:r>
            <a:endParaRPr lang="en-US" sz="2700" dirty="0"/>
          </a:p>
        </p:txBody>
      </p:sp>
      <p:sp>
        <p:nvSpPr>
          <p:cNvPr id="3" name="Text 1"/>
          <p:cNvSpPr/>
          <p:nvPr/>
        </p:nvSpPr>
        <p:spPr>
          <a:xfrm>
            <a:off x="621792" y="877824"/>
            <a:ext cx="969264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150" dirty="0"/>
          </a:p>
        </p:txBody>
      </p:sp>
      <p:sp>
        <p:nvSpPr>
          <p:cNvPr id="4" name="Shape 2"/>
          <p:cNvSpPr/>
          <p:nvPr/>
        </p:nvSpPr>
        <p:spPr>
          <a:xfrm>
            <a:off x="749808" y="1371600"/>
            <a:ext cx="5394960" cy="4526280"/>
          </a:xfrm>
          <a:prstGeom prst="roundRect">
            <a:avLst>
              <a:gd name="adj" fmla="val 1010"/>
            </a:avLst>
          </a:prstGeom>
          <a:solidFill>
            <a:srgbClr val="FFFFFF"/>
          </a:solidFill>
          <a:ln w="12700">
            <a:solidFill>
              <a:srgbClr val="D8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Shape 3"/>
          <p:cNvSpPr/>
          <p:nvPr/>
        </p:nvSpPr>
        <p:spPr>
          <a:xfrm>
            <a:off x="6172200" y="1371600"/>
            <a:ext cx="5257800" cy="4526280"/>
          </a:xfrm>
          <a:prstGeom prst="roundRect">
            <a:avLst>
              <a:gd name="adj" fmla="val 1010"/>
            </a:avLst>
          </a:prstGeom>
          <a:solidFill>
            <a:srgbClr val="FFFFFF"/>
          </a:solidFill>
          <a:ln w="12700">
            <a:solidFill>
              <a:srgbClr val="D8E0E7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Text 4"/>
          <p:cNvSpPr/>
          <p:nvPr/>
        </p:nvSpPr>
        <p:spPr>
          <a:xfrm>
            <a:off x="914400" y="1627632"/>
            <a:ext cx="4983480" cy="4023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Buntin, M.B. et al. (2011) Benefits of health information technology. Health Affairs.</a:t>
            </a:r>
            <a:endParaRPr lang="en-US" sz="1220" dirty="0"/>
          </a:p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Greenhalgh, T., Koh, G.C.H. and Car, J. (2020) Covid-19: a remote assessment in primary care. BMJ, 368.</a:t>
            </a:r>
            <a:endParaRPr lang="en-US" sz="1220" dirty="0"/>
          </a:p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Murphy, M. et al. (2021) Implementation of remote consulting in UK primary care following the COVID-19 pandemic. British Journal of General Practice.</a:t>
            </a:r>
            <a:endParaRPr lang="en-US" sz="1220" dirty="0"/>
          </a:p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National Audit Office (2020) Digital transformation in the NHS. London: NAO.</a:t>
            </a:r>
            <a:endParaRPr lang="en-US" sz="1220" dirty="0"/>
          </a:p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Digital (2022) Digital access and inclusion information.</a:t>
            </a:r>
            <a:endParaRPr lang="en-US" sz="1220" dirty="0"/>
          </a:p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Digital (2023) NHS App usage statistics.</a:t>
            </a:r>
          </a:p>
          <a:p>
            <a:pPr marL="127000" indent="-127000">
              <a:buSzPct val="100000"/>
              <a:buChar char="•"/>
            </a:pPr>
            <a:r>
              <a:rPr lang="en-US" sz="1220" dirty="0" err="1"/>
              <a:t>Dafoulas</a:t>
            </a:r>
            <a:r>
              <a:rPr lang="en-US" sz="1220" dirty="0"/>
              <a:t>, G., Ueno, A. and Dennis, C., 2022. Digital poverty in the UK:</a:t>
            </a:r>
          </a:p>
          <a:p>
            <a:pPr marL="127000" indent="-127000">
              <a:buSzPct val="100000"/>
              <a:buChar char="•"/>
            </a:pPr>
            <a:r>
              <a:rPr lang="en-US" sz="1220" dirty="0"/>
              <a:t>Analysis of secondary data.</a:t>
            </a:r>
          </a:p>
          <a:p>
            <a:pPr marL="127000" indent="-127000">
              <a:buSzPct val="100000"/>
              <a:buChar char="•"/>
            </a:pPr>
            <a:r>
              <a:rPr lang="en-US" sz="1220" dirty="0" err="1"/>
              <a:t>Topol</a:t>
            </a:r>
            <a:r>
              <a:rPr lang="en-US" sz="1220" dirty="0"/>
              <a:t>, E., 2019. The </a:t>
            </a:r>
            <a:r>
              <a:rPr lang="en-US" sz="1220" dirty="0" err="1"/>
              <a:t>topol</a:t>
            </a:r>
            <a:r>
              <a:rPr lang="en-US" sz="1220" dirty="0"/>
              <a:t> review. Preparing the healthcare workforce to</a:t>
            </a:r>
          </a:p>
          <a:p>
            <a:pPr marL="127000" indent="-127000">
              <a:buSzPct val="100000"/>
              <a:buChar char="•"/>
            </a:pPr>
            <a:r>
              <a:rPr lang="en-US" sz="1220" dirty="0"/>
              <a:t>deliver the digital future, pp.1-48.</a:t>
            </a:r>
          </a:p>
          <a:p>
            <a:pPr marL="127000" indent="-127000">
              <a:buSzPct val="100000"/>
              <a:buChar char="•"/>
            </a:pPr>
            <a:r>
              <a:rPr lang="en-US" sz="1220" dirty="0"/>
              <a:t>Zhou, X., </a:t>
            </a:r>
            <a:r>
              <a:rPr lang="en-US" sz="1220" dirty="0" err="1"/>
              <a:t>Leiva</a:t>
            </a:r>
            <a:r>
              <a:rPr lang="en-US" sz="1220" dirty="0"/>
              <a:t>-Granados, R., Yi, J., Yao, Z., Fang, J. and </a:t>
            </a:r>
            <a:r>
              <a:rPr lang="en-US" sz="1220" dirty="0" err="1"/>
              <a:t>Skordis</a:t>
            </a:r>
            <a:r>
              <a:rPr lang="en-US" sz="1220" dirty="0"/>
              <a:t>, J.,</a:t>
            </a:r>
          </a:p>
          <a:p>
            <a:pPr>
              <a:buSzPct val="100000"/>
            </a:pPr>
            <a:r>
              <a:rPr lang="en-US" sz="1220" dirty="0"/>
              <a:t>2024. Staff experience after investment in digital technologies: A</a:t>
            </a:r>
          </a:p>
          <a:p>
            <a:pPr>
              <a:buSzPct val="100000"/>
            </a:pPr>
            <a:r>
              <a:rPr lang="en-US" sz="1220" dirty="0"/>
              <a:t>difference-in-differences study in the English NHS. Available at SSRN 5198150.</a:t>
            </a:r>
          </a:p>
        </p:txBody>
      </p:sp>
      <p:sp>
        <p:nvSpPr>
          <p:cNvPr id="7" name="Text 5"/>
          <p:cNvSpPr/>
          <p:nvPr/>
        </p:nvSpPr>
        <p:spPr>
          <a:xfrm>
            <a:off x="6327648" y="1627632"/>
            <a:ext cx="4754880" cy="40233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(2019) The NHS Long Term Plan. London: NHS England.</a:t>
            </a:r>
            <a:endParaRPr lang="en-US" sz="1220" dirty="0"/>
          </a:p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NHS England (2022) The NHS digital strategy. London: NHS England.</a:t>
            </a:r>
            <a:endParaRPr lang="en-US" sz="1220" dirty="0"/>
          </a:p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ONS (2022) Internet non-use in the UK.</a:t>
            </a:r>
            <a:endParaRPr lang="en-US" sz="1220" dirty="0"/>
          </a:p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Shaw, J. et al. (2018) Beyond “implementation”: digital health innovation and service design. NPJ Digital Medicine, 1(48).</a:t>
            </a:r>
            <a:endParaRPr lang="en-US" sz="1220" dirty="0"/>
          </a:p>
          <a:p>
            <a:pPr marL="127000" indent="-127000">
              <a:buSzPct val="100000"/>
              <a:buChar char="•"/>
            </a:pPr>
            <a:r>
              <a:rPr lang="en-US" sz="1220" dirty="0">
                <a:solidFill>
                  <a:srgbClr val="1F2937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Sukriti, K.C. et al. (2023) An observational study of uptake and adoption of the NHS App in England. British Journal of General Practice.</a:t>
            </a:r>
            <a:endParaRPr lang="en-US" sz="122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201400" y="6327648"/>
            <a:ext cx="411480" cy="182880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xmlns="" val="0"/>
            </a:ext>
          </a:extLst>
        </p:spPr>
        <p:txBody>
          <a:bodyPr/>
          <a:lstStyle>
            <a:lvl1pPr>
              <a:defRPr sz="900">
                <a:solidFill>
                  <a:srgbClr val="687385"/>
                </a:solidFill>
                <a:latin typeface="Aptos"/>
                <a:ea typeface="Aptos"/>
                <a:cs typeface="Aptos"/>
              </a:defRPr>
            </a:lvl1pPr>
          </a:lstStyle>
          <a:p>
            <a:pPr algn="l"/>
            <a:fld id="{F7021451-1387-4CA6-816F-3879F97B5CBC}" type="slidenum">
              <a:rPr lang="en-US" b="0"/>
              <a:t>10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ptos Display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131</TotalTime>
  <Words>1421</Words>
  <Application>Microsoft Office PowerPoint</Application>
  <PresentationFormat>Widescreen</PresentationFormat>
  <Paragraphs>177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Critical Evaluation of the NHS App</dc:title>
  <dc:subject>BMHP6026 Component 2 Viva Voce</dc:subject>
  <dc:creator>OpenAI</dc:creator>
  <cp:lastModifiedBy>Abhineet John</cp:lastModifiedBy>
  <cp:revision>9</cp:revision>
  <dcterms:created xsi:type="dcterms:W3CDTF">2026-03-05T20:05:43Z</dcterms:created>
  <dcterms:modified xsi:type="dcterms:W3CDTF">2026-03-06T19:38:37Z</dcterms:modified>
</cp:coreProperties>
</file>