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62" r:id="rId5"/>
    <p:sldMasterId id="2147483648" r:id="rId6"/>
  </p:sldMasterIdLst>
  <p:sldIdLst>
    <p:sldId id="256" r:id="rId7"/>
    <p:sldId id="257" r:id="rId8"/>
    <p:sldId id="258" r:id="rId9"/>
    <p:sldId id="268" r:id="rId10"/>
    <p:sldId id="269" r:id="rId11"/>
    <p:sldId id="267" r:id="rId12"/>
    <p:sldId id="259" r:id="rId13"/>
    <p:sldId id="265" r:id="rId14"/>
    <p:sldId id="262" r:id="rId15"/>
    <p:sldId id="261" r:id="rId16"/>
    <p:sldId id="271" r:id="rId17"/>
    <p:sldId id="263" r:id="rId18"/>
    <p:sldId id="27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1A6A86-21A9-43AA-A8A3-9C3765640659}" v="4" dt="2025-01-31T15:43:02.9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E21A6A86-21A9-43AA-A8A3-9C3765640659}"/>
    <pc:docChg chg="undo custSel addSld delSld modSld sldOrd">
      <pc:chgData name="Martin Locock" userId="e15b0232-237d-4436-a587-677fdd88485c" providerId="ADAL" clId="{E21A6A86-21A9-43AA-A8A3-9C3765640659}" dt="2025-02-11T14:54:09.028" v="219" actId="2696"/>
      <pc:docMkLst>
        <pc:docMk/>
      </pc:docMkLst>
      <pc:sldChg chg="modSp mod">
        <pc:chgData name="Martin Locock" userId="e15b0232-237d-4436-a587-677fdd88485c" providerId="ADAL" clId="{E21A6A86-21A9-43AA-A8A3-9C3765640659}" dt="2025-01-31T15:12:30.389" v="1" actId="6549"/>
        <pc:sldMkLst>
          <pc:docMk/>
          <pc:sldMk cId="3572162461" sldId="256"/>
        </pc:sldMkLst>
        <pc:spChg chg="mod">
          <ac:chgData name="Martin Locock" userId="e15b0232-237d-4436-a587-677fdd88485c" providerId="ADAL" clId="{E21A6A86-21A9-43AA-A8A3-9C3765640659}" dt="2025-01-31T15:12:30.389" v="1" actId="6549"/>
          <ac:spMkLst>
            <pc:docMk/>
            <pc:sldMk cId="3572162461" sldId="256"/>
            <ac:spMk id="2" creationId="{1370F653-0A6A-7747-2946-4B3009D18A6E}"/>
          </ac:spMkLst>
        </pc:spChg>
      </pc:sldChg>
      <pc:sldChg chg="modSp mod">
        <pc:chgData name="Martin Locock" userId="e15b0232-237d-4436-a587-677fdd88485c" providerId="ADAL" clId="{E21A6A86-21A9-43AA-A8A3-9C3765640659}" dt="2025-01-31T15:12:45.873" v="12" actId="20577"/>
        <pc:sldMkLst>
          <pc:docMk/>
          <pc:sldMk cId="2818513133" sldId="257"/>
        </pc:sldMkLst>
        <pc:spChg chg="mod">
          <ac:chgData name="Martin Locock" userId="e15b0232-237d-4436-a587-677fdd88485c" providerId="ADAL" clId="{E21A6A86-21A9-43AA-A8A3-9C3765640659}" dt="2025-01-31T15:12:45.873" v="12" actId="20577"/>
          <ac:spMkLst>
            <pc:docMk/>
            <pc:sldMk cId="2818513133" sldId="257"/>
            <ac:spMk id="3" creationId="{97127337-7763-A353-CFCA-3B529E4D62E9}"/>
          </ac:spMkLst>
        </pc:spChg>
      </pc:sldChg>
      <pc:sldChg chg="modSp mod">
        <pc:chgData name="Martin Locock" userId="e15b0232-237d-4436-a587-677fdd88485c" providerId="ADAL" clId="{E21A6A86-21A9-43AA-A8A3-9C3765640659}" dt="2025-02-03T11:19:55.034" v="40" actId="6549"/>
        <pc:sldMkLst>
          <pc:docMk/>
          <pc:sldMk cId="592743160" sldId="265"/>
        </pc:sldMkLst>
        <pc:spChg chg="mod">
          <ac:chgData name="Martin Locock" userId="e15b0232-237d-4436-a587-677fdd88485c" providerId="ADAL" clId="{E21A6A86-21A9-43AA-A8A3-9C3765640659}" dt="2025-02-03T11:19:55.034" v="40" actId="6549"/>
          <ac:spMkLst>
            <pc:docMk/>
            <pc:sldMk cId="592743160" sldId="265"/>
            <ac:spMk id="3" creationId="{242CA32E-5BCD-6369-2C9A-87860AEF0E11}"/>
          </ac:spMkLst>
        </pc:spChg>
      </pc:sldChg>
      <pc:sldChg chg="addSp delSp modSp mod">
        <pc:chgData name="Martin Locock" userId="e15b0232-237d-4436-a587-677fdd88485c" providerId="ADAL" clId="{E21A6A86-21A9-43AA-A8A3-9C3765640659}" dt="2025-01-31T15:43:19.774" v="39" actId="20577"/>
        <pc:sldMkLst>
          <pc:docMk/>
          <pc:sldMk cId="1794067302" sldId="267"/>
        </pc:sldMkLst>
        <pc:spChg chg="mod">
          <ac:chgData name="Martin Locock" userId="e15b0232-237d-4436-a587-677fdd88485c" providerId="ADAL" clId="{E21A6A86-21A9-43AA-A8A3-9C3765640659}" dt="2025-01-31T15:43:19.774" v="39" actId="20577"/>
          <ac:spMkLst>
            <pc:docMk/>
            <pc:sldMk cId="1794067302" sldId="267"/>
            <ac:spMk id="2" creationId="{5F39FE47-2153-80CA-5811-2FCBFBCB1885}"/>
          </ac:spMkLst>
        </pc:spChg>
        <pc:spChg chg="add mod">
          <ac:chgData name="Martin Locock" userId="e15b0232-237d-4436-a587-677fdd88485c" providerId="ADAL" clId="{E21A6A86-21A9-43AA-A8A3-9C3765640659}" dt="2025-01-31T15:43:02.924" v="21" actId="1076"/>
          <ac:spMkLst>
            <pc:docMk/>
            <pc:sldMk cId="1794067302" sldId="267"/>
            <ac:spMk id="7" creationId="{FD30ADE2-7981-69DF-F036-7CEC49E4268F}"/>
          </ac:spMkLst>
        </pc:spChg>
      </pc:sldChg>
      <pc:sldChg chg="new">
        <pc:chgData name="Martin Locock" userId="e15b0232-237d-4436-a587-677fdd88485c" providerId="ADAL" clId="{E21A6A86-21A9-43AA-A8A3-9C3765640659}" dt="2025-02-03T11:45:29.184" v="41" actId="680"/>
        <pc:sldMkLst>
          <pc:docMk/>
          <pc:sldMk cId="3537501251" sldId="271"/>
        </pc:sldMkLst>
      </pc:sldChg>
      <pc:sldChg chg="add del ord">
        <pc:chgData name="Martin Locock" userId="e15b0232-237d-4436-a587-677fdd88485c" providerId="ADAL" clId="{E21A6A86-21A9-43AA-A8A3-9C3765640659}" dt="2025-02-03T11:57:19.390" v="45" actId="2696"/>
        <pc:sldMkLst>
          <pc:docMk/>
          <pc:sldMk cId="3494843945" sldId="272"/>
        </pc:sldMkLst>
      </pc:sldChg>
      <pc:sldChg chg="modSp new del mod">
        <pc:chgData name="Martin Locock" userId="e15b0232-237d-4436-a587-677fdd88485c" providerId="ADAL" clId="{E21A6A86-21A9-43AA-A8A3-9C3765640659}" dt="2025-02-11T14:54:09.028" v="219" actId="2696"/>
        <pc:sldMkLst>
          <pc:docMk/>
          <pc:sldMk cId="3599787455" sldId="272"/>
        </pc:sldMkLst>
        <pc:spChg chg="mod">
          <ac:chgData name="Martin Locock" userId="e15b0232-237d-4436-a587-677fdd88485c" providerId="ADAL" clId="{E21A6A86-21A9-43AA-A8A3-9C3765640659}" dt="2025-02-11T13:44:02.089" v="60" actId="6549"/>
          <ac:spMkLst>
            <pc:docMk/>
            <pc:sldMk cId="3599787455" sldId="272"/>
            <ac:spMk id="2" creationId="{9A0FC5C5-B08C-9BEA-2F36-D8C7D99B0429}"/>
          </ac:spMkLst>
        </pc:spChg>
        <pc:spChg chg="mod">
          <ac:chgData name="Martin Locock" userId="e15b0232-237d-4436-a587-677fdd88485c" providerId="ADAL" clId="{E21A6A86-21A9-43AA-A8A3-9C3765640659}" dt="2025-02-11T13:45:05.134" v="218" actId="20577"/>
          <ac:spMkLst>
            <pc:docMk/>
            <pc:sldMk cId="3599787455" sldId="272"/>
            <ac:spMk id="3" creationId="{D5B04E98-B9D2-8D32-A715-BC10FA96ADF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F959E-31ED-EB92-2DFD-D4609AEDCC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7F715A-75E5-1598-4771-74DFFF11A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3FB067-416B-D975-111A-CD5477AA8D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812D-3300-49E9-9F53-CB604C01F1F0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9AF688-87D1-2BC9-E125-5A3D0AF6E4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F5E343-91F5-450E-3BE7-915DE6DBF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F95B-58A9-46F2-927A-6186014F6C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83892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B2AF6B-BB86-2B66-14E5-8DE90BDD8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11F87-C2EB-48D0-60C0-683D406D8C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1331D1-3E7A-DF05-31E4-3ADB32167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812D-3300-49E9-9F53-CB604C01F1F0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929A45-CB8E-9C2E-7A07-B6EC704EAB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F3832B-8C6F-A3E8-3CAA-F9723FF2F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F95B-58A9-46F2-927A-6186014F6C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98472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527E85-0A62-5176-2498-D67E15FE0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005853-931C-6308-F5CF-446E9AF1E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03D76D-53BF-BD77-8090-2A96F95586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812D-3300-49E9-9F53-CB604C01F1F0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35C690-B186-C2C0-D865-1DA280101E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BCE547-A121-DF72-5210-2EEC0ED14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F95B-58A9-46F2-927A-6186014F6C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266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EE233-91AC-2DFB-08CB-C90572A34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E3E7BA-0F6C-15FB-4D9B-80F935C43A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1AC78B-C6BB-26F5-D37B-73C04926DC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FEDEF6-57CE-9DF3-C228-2FB51BAB20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812D-3300-49E9-9F53-CB604C01F1F0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0B4285-FBCE-7333-1F67-FE0CE62DB0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D436D8-8D4F-D450-51C5-D2266DA46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F95B-58A9-46F2-927A-6186014F6C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40317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8EC8CD-4B21-BD2C-8D7D-82A2AC271F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59C513-4932-F95D-D436-5FB1FBAFDF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16B330-DB51-AD88-D8B0-EAF7E8CEBE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7BDDE6-74BA-EC96-436B-FB67B1099D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6B6BF1-F0A7-FF8F-8078-BB20DFD329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27FE6A-02CE-9418-39D1-ADC94682E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812D-3300-49E9-9F53-CB604C01F1F0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F87AC41-2CC2-BAD0-6417-964FE2824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C5CBBB-12CD-AAF4-4C17-120ADAC9A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F95B-58A9-46F2-927A-6186014F6C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22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55CBB-7998-8D77-E794-4574A8FA96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334359-BD86-E50E-B81B-3EF8ABC25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812D-3300-49E9-9F53-CB604C01F1F0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18709CF-75F2-0592-2F51-203B42328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B8DC67F-69B8-03E2-7DC9-1E96710F4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F95B-58A9-46F2-927A-6186014F6C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722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27EEEFD-0850-FEE8-0564-233F11F36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812D-3300-49E9-9F53-CB604C01F1F0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CCCE834-E4D4-7956-813F-C5388B6F2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DD0038-CBBA-BE5C-7C4F-F95DFB25E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F95B-58A9-46F2-927A-6186014F6C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0195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B1E9B0-2E25-2DBC-BD3F-83AF1A3EF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824DAE-9160-B0B6-201A-877F0241F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1CD4EA-084C-7062-834E-C7D3374924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EE06DF-4CF7-1AFE-DCB7-AFE4EA317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812D-3300-49E9-9F53-CB604C01F1F0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463169-EF58-A613-21D8-D69C8D264E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C501F7-E8F0-8C62-0858-757EF89CC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F95B-58A9-46F2-927A-6186014F6C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0648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ECFA0-4B90-07D4-FAC1-CD3E635A8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EFF183-99E4-EFC8-86A4-C5397468F6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77B84A-9BB6-6FAC-B96A-A0A2FCB5489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E09343-3156-16C6-1BBC-659C8C32D4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812D-3300-49E9-9F53-CB604C01F1F0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99A6EF-779B-D6D6-5913-30AF19D6E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2D5EDF-53CF-C5E0-7A2C-EC7823453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F95B-58A9-46F2-927A-6186014F6C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5811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C837F-7782-3355-24BC-40CC93B72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821DE6-B9FD-F6EA-CB82-DD6BCD4350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CA9DA2-D943-7510-432C-ED496F4CC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812D-3300-49E9-9F53-CB604C01F1F0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FE2E04-07F1-4B3B-CD6F-D7A1A3307E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06B18-7913-941D-C3FC-B3A58B930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F95B-58A9-46F2-927A-6186014F6C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1072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610745-038B-952F-C869-1DC026E901D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A24DA39-3C55-8554-41C2-B350CB2D7C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0B860-7384-F5BA-B2D4-F456A395E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7812D-3300-49E9-9F53-CB604C01F1F0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F56F02-C28D-3270-06BE-1C17CDAB9D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8F5F0-4464-853D-B737-E4A8F5FD4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91F95B-58A9-46F2-927A-6186014F6C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180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60BBC-F394-9FF9-918B-601AD4E8EF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309EEF-3DCA-57B9-C993-3F4ED622FC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EA3881-56B3-3D24-DCB7-7D15AE1D47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C4B5F-5245-4F03-B1C3-1C6D9B463157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8893F-97AC-91BC-F158-04D3144FD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342A1B-80D3-5545-E5D3-A635BB444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05C2C3-8885-4533-8145-BD0436D2524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2009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F3E23-3737-23B7-832D-636855F905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9D843-2C89-6742-FE45-755B30D69B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19AFF0-948A-628B-C087-2F01DAD70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095BDE-AADB-42C3-AD3E-9E74EB130DDD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0D012-7473-5249-B6F9-BBEC14C63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0667BE-C16E-2431-D3BB-F3557E0F2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10328A-C72E-4C77-87B5-588D62E30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66035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022EDD-4454-589F-D890-FD792ADC0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96F96A-E8B0-C938-30E7-2D16A38E6D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37D8FE-5595-A511-88A4-F9F8AE7BA1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E07812D-3300-49E9-9F53-CB604C01F1F0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6BCE3-B501-2299-E68A-7582AB1AF3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119299-F277-B83C-8BB1-932759E12CE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B91F95B-58A9-46F2-927A-6186014F6CF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87546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1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07D9AF-B269-2B15-F832-4BE90226D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0B9C2F-D629-0B41-7AC0-E6BB6FB6A4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D2E025-453B-969E-5FF8-E1297E624C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5C4B5F-5245-4F03-B1C3-1C6D9B463157}" type="datetimeFigureOut">
              <a:rPr lang="en-GB" smtClean="0"/>
              <a:t>11/02/2025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55E0A-6D21-E96F-1913-95D2C86A2D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D7E68C-F06E-7EBB-1FF6-632C362560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05C2C3-8885-4533-8145-BD0436D2524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3166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30D5DE2-3122-DFAD-B6BD-EFDB7F250F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BE853D-4474-5352-A96C-3060EB4E90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1CF01-F621-134C-BF7C-28DF945DC6C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095BDE-AADB-42C3-AD3E-9E74EB130DDD}" type="datetimeFigureOut">
              <a:rPr lang="en-GB" smtClean="0"/>
              <a:t>11/02/2025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9CC04-B078-C794-505F-1E29D7A121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DCBE1-B11B-A59A-E3AD-008076DAC9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10328A-C72E-4C77-87B5-588D62E30E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25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:v:/r/teams/MAArchSpec23_GRP/Shared%20Documents/General/Recordings/Meeting%20in%20_General_-20240508_100325-Meeting%20Recording.mp4?csf=1&amp;web=1&amp;e=pMfjiR&amp;nav=eyJyZWZlcnJhbEluZm8iOnsicmVmZXJyYWxBcHAiOiJTdHJlYW1XZWJBcHAiLCJyZWZlcnJhbFZpZXciOiJTaGFyZURpYWxvZy1MaW5rIiwicmVmZXJyYWxBcHBQbGF0Zm9ybSI6IldlYiIsInJlZmVycmFsTW9kZSI6InZpZXcifX0%3D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0F653-0A6A-7747-2946-4B3009D18A6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HPAR7007 Specialist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AF588E4-7253-C1A0-FBE9-170DF6C533C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Session 2  Being a specialist</a:t>
            </a:r>
          </a:p>
          <a:p>
            <a:r>
              <a:rPr lang="en-GB"/>
              <a:t>12/2/25</a:t>
            </a:r>
          </a:p>
        </p:txBody>
      </p:sp>
    </p:spTree>
    <p:extLst>
      <p:ext uri="{BB962C8B-B14F-4D97-AF65-F5344CB8AC3E}">
        <p14:creationId xmlns:p14="http://schemas.microsoft.com/office/powerpoint/2010/main" val="35721624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666E7-229C-C82D-9F96-415DF52B0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Session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27337-7763-A353-CFCA-3B529E4D62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Being a specialist</a:t>
            </a:r>
          </a:p>
          <a:p>
            <a:r>
              <a:rPr lang="en-GB"/>
              <a:t>Presentations</a:t>
            </a:r>
          </a:p>
          <a:p>
            <a:endParaRPr lang="en-GB"/>
          </a:p>
          <a:p>
            <a:r>
              <a:rPr lang="en-GB"/>
              <a:t>Lorraine Mepham – medieval pottery specialist</a:t>
            </a:r>
          </a:p>
          <a:p>
            <a:endParaRPr lang="en-GB"/>
          </a:p>
          <a:p>
            <a:r>
              <a:rPr lang="en-GB"/>
              <a:t>Presentations</a:t>
            </a:r>
          </a:p>
          <a:p>
            <a:r>
              <a:rPr lang="en-GB"/>
              <a:t>Reflection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5131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845BF-5333-8BF2-8ADB-3EDD6F37EA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A1B25E4-2E0F-F19F-97AB-C5348A2FEA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63237263"/>
              </p:ext>
            </p:extLst>
          </p:nvPr>
        </p:nvGraphicFramePr>
        <p:xfrm>
          <a:off x="1040860" y="2227634"/>
          <a:ext cx="9666469" cy="25603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12405">
                  <a:extLst>
                    <a:ext uri="{9D8B030D-6E8A-4147-A177-3AD203B41FA5}">
                      <a16:colId xmlns:a16="http://schemas.microsoft.com/office/drawing/2014/main" val="1975327826"/>
                    </a:ext>
                  </a:extLst>
                </a:gridCol>
                <a:gridCol w="8554064">
                  <a:extLst>
                    <a:ext uri="{9D8B030D-6E8A-4147-A177-3AD203B41FA5}">
                      <a16:colId xmlns:a16="http://schemas.microsoft.com/office/drawing/2014/main" val="2759207547"/>
                    </a:ext>
                  </a:extLst>
                </a:gridCol>
              </a:tblGrid>
              <a:tr h="561787"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K1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how to recognise and understand archaeological site types, periods, artefacts and ecofacts and site formation processes.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31457655"/>
                  </a:ext>
                </a:extLst>
              </a:tr>
              <a:tr h="561787"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B5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be approachable and able to communicate with all levels of their own and other organisations, as well as the general public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79068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452568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A9AB9-0181-CA99-F86A-CE27319959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Specialist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D1184-6E25-1CDD-6046-749C0FC1D6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Job titles- varied</a:t>
            </a:r>
          </a:p>
          <a:p>
            <a:r>
              <a:rPr lang="en-GB"/>
              <a:t>Functional definition: “A specialist is someone who is sufficiently skilled, experienced and knowledgeable to make reliable judgments about a heritage topic”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1730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7D3A9-CAC6-B90B-F029-2D416312E7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Standards and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7AA42-25C7-1585-AE5B-B1750B4F2C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Best practice (need to know even if don’t follow)</a:t>
            </a:r>
          </a:p>
          <a:p>
            <a:r>
              <a:rPr lang="en-GB"/>
              <a:t>Says who?     Historic England, CIfA, Society for Roman Pottery Studies, Medieval Pottery Research Group, etc</a:t>
            </a:r>
          </a:p>
          <a:p>
            <a:r>
              <a:rPr lang="en-GB"/>
              <a:t>Typically:   written by small group of experts &gt; consultation &gt; issued as common practice/ best practice</a:t>
            </a:r>
          </a:p>
          <a:p>
            <a:r>
              <a:rPr lang="en-GB"/>
              <a:t>Reification of previous practice/ reluctance to adopt new techniques</a:t>
            </a:r>
          </a:p>
          <a:p>
            <a:r>
              <a:rPr lang="en-GB"/>
              <a:t>Mandated by funding body, planning   /   recommended</a:t>
            </a:r>
          </a:p>
          <a:p>
            <a:r>
              <a:rPr lang="en-GB"/>
              <a:t>Reporting and archive</a:t>
            </a:r>
          </a:p>
          <a:p>
            <a:endParaRPr lang="en-GB"/>
          </a:p>
          <a:p>
            <a:r>
              <a:rPr lang="en-GB"/>
              <a:t>CIFA Standards and Guidance - enforceable  </a:t>
            </a:r>
          </a:p>
        </p:txBody>
      </p:sp>
    </p:spTree>
    <p:extLst>
      <p:ext uri="{BB962C8B-B14F-4D97-AF65-F5344CB8AC3E}">
        <p14:creationId xmlns:p14="http://schemas.microsoft.com/office/powerpoint/2010/main" val="1816176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9FE47-2153-80CA-5811-2FCBFBCB1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Behaving as </a:t>
            </a:r>
            <a:r>
              <a:rPr lang="en-GB"/>
              <a:t>a professional (Catch up 8/5/24)  </a:t>
            </a:r>
            <a:br>
              <a:rPr lang="en-GB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27F12-E6A0-CC4F-BD10-00D6B744CF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Professional mindset</a:t>
            </a:r>
          </a:p>
          <a:p>
            <a:r>
              <a:rPr lang="en-GB" dirty="0"/>
              <a:t>Methods</a:t>
            </a:r>
          </a:p>
          <a:p>
            <a:r>
              <a:rPr lang="en-GB" dirty="0"/>
              <a:t>Documentation / record keeping</a:t>
            </a:r>
          </a:p>
          <a:p>
            <a:r>
              <a:rPr lang="en-GB" dirty="0"/>
              <a:t>Judgement – objectivity, impartiality</a:t>
            </a:r>
          </a:p>
          <a:p>
            <a:r>
              <a:rPr lang="en-GB" dirty="0"/>
              <a:t>Well-founded / well-informed </a:t>
            </a:r>
          </a:p>
          <a:p>
            <a:r>
              <a:rPr lang="en-GB" dirty="0"/>
              <a:t>Staying within competence</a:t>
            </a:r>
          </a:p>
          <a:p>
            <a:r>
              <a:rPr lang="en-GB" dirty="0"/>
              <a:t>Collegiality</a:t>
            </a:r>
          </a:p>
          <a:p>
            <a:r>
              <a:rPr lang="en-GB" dirty="0"/>
              <a:t>Personal moral/ethical commitments</a:t>
            </a:r>
          </a:p>
          <a:p>
            <a:r>
              <a:rPr lang="en-GB" dirty="0"/>
              <a:t>Seeking advice  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FD30ADE2-7981-69DF-F036-7CEC49E426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0" y="1213164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Meeting in _General_-20240508_100325-Meeting Recording.mp4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4067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171D0-3D17-44BF-07A0-0807DE5F9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My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B1E5A-C8F1-6C8C-D501-049CB7B6D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1"/>
            <a:r>
              <a:rPr lang="en-GB"/>
              <a:t>Intended/current area of specialism</a:t>
            </a:r>
          </a:p>
          <a:p>
            <a:pPr lvl="1"/>
            <a:r>
              <a:rPr lang="en-GB"/>
              <a:t>Why did you choose this?  </a:t>
            </a:r>
          </a:p>
          <a:p>
            <a:pPr lvl="1"/>
            <a:r>
              <a:rPr lang="en-GB"/>
              <a:t>My favourite object/assemblage/site</a:t>
            </a:r>
          </a:p>
          <a:p>
            <a:pPr lvl="1"/>
            <a:r>
              <a:rPr lang="en-GB"/>
              <a:t>Relevant experience/qualifications</a:t>
            </a:r>
          </a:p>
          <a:p>
            <a:pPr lvl="1"/>
            <a:r>
              <a:rPr lang="en-GB"/>
              <a:t>Professional bodies and research groups covering the topic and your level of engagement</a:t>
            </a:r>
          </a:p>
          <a:p>
            <a:pPr lvl="1"/>
            <a:r>
              <a:rPr lang="en-GB"/>
              <a:t>Key guidance/ documentation/ glossaries</a:t>
            </a:r>
          </a:p>
          <a:p>
            <a:pPr lvl="1"/>
            <a:r>
              <a:rPr lang="en-GB"/>
              <a:t>Main work to date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9780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010249-37F3-F94E-419E-8BB03E2DF4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62AF8-DB39-49DB-AE40-3655F011D1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2CA32E-5BCD-6369-2C9A-87860AEF0E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Robyn</a:t>
            </a:r>
          </a:p>
          <a:p>
            <a:r>
              <a:rPr lang="en-GB"/>
              <a:t>Kristophe</a:t>
            </a:r>
          </a:p>
          <a:p>
            <a:r>
              <a:rPr lang="en-GB"/>
              <a:t>Annie</a:t>
            </a:r>
          </a:p>
          <a:p>
            <a:r>
              <a:rPr lang="en-GB"/>
              <a:t>Connor</a:t>
            </a:r>
          </a:p>
          <a:p>
            <a:r>
              <a:rPr lang="en-GB"/>
              <a:t>Tabitha</a:t>
            </a:r>
          </a:p>
          <a:p>
            <a:r>
              <a:rPr lang="en-GB"/>
              <a:t>Laura</a:t>
            </a:r>
          </a:p>
          <a:p>
            <a:r>
              <a:rPr lang="en-GB"/>
              <a:t>Aimee</a:t>
            </a:r>
          </a:p>
        </p:txBody>
      </p:sp>
    </p:spTree>
    <p:extLst>
      <p:ext uri="{BB962C8B-B14F-4D97-AF65-F5344CB8AC3E}">
        <p14:creationId xmlns:p14="http://schemas.microsoft.com/office/powerpoint/2010/main" val="592743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D260DB-6050-A1BF-AC62-FDA5523CB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Audience role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54FA9-6B9C-6108-4F63-6B6E57DB31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Questions about content</a:t>
            </a:r>
          </a:p>
          <a:p>
            <a:r>
              <a:rPr lang="en-GB"/>
              <a:t>Feedback on presentation – level of detail, pacing, jargon/acronyms </a:t>
            </a:r>
          </a:p>
        </p:txBody>
      </p:sp>
    </p:spTree>
    <p:extLst>
      <p:ext uri="{BB962C8B-B14F-4D97-AF65-F5344CB8AC3E}">
        <p14:creationId xmlns:p14="http://schemas.microsoft.com/office/powerpoint/2010/main" val="3161634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B0CDE-35BB-851C-215A-BB3FA87F26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CCC2F3-2054-0234-329F-115F2CC2B1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Robyn</a:t>
            </a:r>
          </a:p>
          <a:p>
            <a:r>
              <a:rPr lang="en-GB" dirty="0"/>
              <a:t>Kristophe</a:t>
            </a:r>
          </a:p>
          <a:p>
            <a:r>
              <a:rPr lang="en-GB" dirty="0"/>
              <a:t>Annie</a:t>
            </a:r>
          </a:p>
          <a:p>
            <a:r>
              <a:rPr lang="en-GB" dirty="0"/>
              <a:t>Ciar</a:t>
            </a:r>
          </a:p>
          <a:p>
            <a:r>
              <a:rPr lang="en-GB" dirty="0"/>
              <a:t>Connor</a:t>
            </a:r>
          </a:p>
          <a:p>
            <a:r>
              <a:rPr lang="en-GB" dirty="0"/>
              <a:t>Tabitha</a:t>
            </a:r>
          </a:p>
          <a:p>
            <a:r>
              <a:rPr lang="en-GB" dirty="0"/>
              <a:t>Laura</a:t>
            </a:r>
          </a:p>
          <a:p>
            <a:r>
              <a:rPr lang="en-GB" dirty="0"/>
              <a:t>Aimee</a:t>
            </a:r>
          </a:p>
        </p:txBody>
      </p:sp>
    </p:spTree>
    <p:extLst>
      <p:ext uri="{BB962C8B-B14F-4D97-AF65-F5344CB8AC3E}">
        <p14:creationId xmlns:p14="http://schemas.microsoft.com/office/powerpoint/2010/main" val="36037660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4AC21B-1CEC-B2DA-1950-F5D71853CC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B9FE6-669C-D598-DA28-A208ADF30F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5012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64421-1E9E-9E71-DEAB-538C7E834B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Presentations-  reflection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766D0-F9D7-68C3-26AC-E75E7ADAFB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Content – key message</a:t>
            </a:r>
          </a:p>
          <a:p>
            <a:r>
              <a:rPr lang="en-GB" dirty="0"/>
              <a:t>Providing context for audience</a:t>
            </a:r>
          </a:p>
          <a:p>
            <a:r>
              <a:rPr lang="en-GB" dirty="0"/>
              <a:t>Confidence / self-deprecation </a:t>
            </a:r>
          </a:p>
          <a:p>
            <a:r>
              <a:rPr lang="en-GB" dirty="0"/>
              <a:t>Clarity of </a:t>
            </a:r>
            <a:r>
              <a:rPr lang="en-GB"/>
              <a:t>presentation  </a:t>
            </a:r>
          </a:p>
          <a:p>
            <a:r>
              <a:rPr lang="en-GB"/>
              <a:t>Reflects personality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0811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F8BF01-041D-1FEE-AD05-7D9BCE620A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B68C7-22A2-8C1D-7534-D2EF46B90C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KSBs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B690CA1-FCBD-06C9-87A3-1A81A143E09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40860" y="2227634"/>
          <a:ext cx="9666469" cy="256032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1112405">
                  <a:extLst>
                    <a:ext uri="{9D8B030D-6E8A-4147-A177-3AD203B41FA5}">
                      <a16:colId xmlns:a16="http://schemas.microsoft.com/office/drawing/2014/main" val="1975327826"/>
                    </a:ext>
                  </a:extLst>
                </a:gridCol>
                <a:gridCol w="8554064">
                  <a:extLst>
                    <a:ext uri="{9D8B030D-6E8A-4147-A177-3AD203B41FA5}">
                      <a16:colId xmlns:a16="http://schemas.microsoft.com/office/drawing/2014/main" val="2759207547"/>
                    </a:ext>
                  </a:extLst>
                </a:gridCol>
              </a:tblGrid>
              <a:tr h="561787"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K1 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how to recognise and understand archaeological site types, periods, artefacts and ecofacts and site formation processes.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31457655"/>
                  </a:ext>
                </a:extLst>
              </a:tr>
              <a:tr h="561787"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B5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2800">
                          <a:effectLst/>
                        </a:rPr>
                        <a:t>be approachable and able to communicate with all levels of their own and other organisations, as well as the general public 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779068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545171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E6662EB-C425-4A8F-B6EE-111F2F5C0540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98A35F4A-314D-44C2-97C9-73FB060513D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B751799-2A4D-42A1-BD53-3079AC5DBE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368</Words>
  <Application>Microsoft Office PowerPoint</Application>
  <PresentationFormat>Widescreen</PresentationFormat>
  <Paragraphs>78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Calibri Light</vt:lpstr>
      <vt:lpstr>Office Theme</vt:lpstr>
      <vt:lpstr>Office Theme</vt:lpstr>
      <vt:lpstr>Office Theme</vt:lpstr>
      <vt:lpstr>HPAR7007 Specialist Practice</vt:lpstr>
      <vt:lpstr>Session outline</vt:lpstr>
      <vt:lpstr>KSBs</vt:lpstr>
      <vt:lpstr>The Specialist role</vt:lpstr>
      <vt:lpstr>Standards and guidance</vt:lpstr>
      <vt:lpstr>Behaving as a professional (Catch up 8/5/24)   </vt:lpstr>
      <vt:lpstr>My professional practice</vt:lpstr>
      <vt:lpstr>Presentations</vt:lpstr>
      <vt:lpstr>Audience role</vt:lpstr>
      <vt:lpstr>Presentations</vt:lpstr>
      <vt:lpstr>PowerPoint Presentation</vt:lpstr>
      <vt:lpstr>Presentations-  reflection  </vt:lpstr>
      <vt:lpstr>KSBs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2025-01-31T14:39:33Z</dcterms:created>
  <dcterms:modified xsi:type="dcterms:W3CDTF">2025-02-11T14:54:19Z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