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6" r:id="rId7"/>
    <p:sldId id="269" r:id="rId8"/>
    <p:sldId id="277" r:id="rId9"/>
    <p:sldId id="274" r:id="rId10"/>
    <p:sldId id="273" r:id="rId11"/>
    <p:sldId id="261" r:id="rId12"/>
    <p:sldId id="262" r:id="rId13"/>
    <p:sldId id="263" r:id="rId14"/>
    <p:sldId id="264" r:id="rId15"/>
    <p:sldId id="265" r:id="rId16"/>
    <p:sldId id="266" r:id="rId17"/>
    <p:sldId id="267" r:id="rId18"/>
    <p:sldId id="270" r:id="rId19"/>
    <p:sldId id="271" r:id="rId20"/>
    <p:sldId id="272" r:id="rId21"/>
    <p:sldId id="275" r:id="rId22"/>
    <p:sldId id="26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36"/>
      </p:cViewPr>
      <p:guideLst/>
    </p:cSldViewPr>
  </p:slideViewPr>
  <p:notesTextViewPr>
    <p:cViewPr>
      <p:scale>
        <a:sx n="1" d="1"/>
        <a:sy n="1" d="1"/>
      </p:scale>
      <p:origin x="0" y="0"/>
    </p:cViewPr>
  </p:notesTextViewPr>
  <p:sorterViewPr>
    <p:cViewPr>
      <p:scale>
        <a:sx n="100" d="100"/>
        <a:sy n="100" d="100"/>
      </p:scale>
      <p:origin x="0" y="-13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2FCFE82-CA7C-47A2-B1A7-E3AFEC4BBD9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AD05F58-82F7-4806-B168-60E22C6A7C5D}">
      <dgm:prSet/>
      <dgm:spPr/>
      <dgm:t>
        <a:bodyPr/>
        <a:lstStyle/>
        <a:p>
          <a:r>
            <a:rPr lang="en-GB"/>
            <a:t>Results the organisation wants to achieve</a:t>
          </a:r>
          <a:endParaRPr lang="en-US"/>
        </a:p>
      </dgm:t>
    </dgm:pt>
    <dgm:pt modelId="{15E332FF-FC88-4DCA-A307-04288C2FCF2A}" type="parTrans" cxnId="{8E8830B7-5B96-4633-BE35-2AE158BB47D2}">
      <dgm:prSet/>
      <dgm:spPr/>
      <dgm:t>
        <a:bodyPr/>
        <a:lstStyle/>
        <a:p>
          <a:endParaRPr lang="en-US"/>
        </a:p>
      </dgm:t>
    </dgm:pt>
    <dgm:pt modelId="{7D18C6D6-7429-4E7D-9CB3-37046C4DD872}" type="sibTrans" cxnId="{8E8830B7-5B96-4633-BE35-2AE158BB47D2}">
      <dgm:prSet/>
      <dgm:spPr/>
      <dgm:t>
        <a:bodyPr/>
        <a:lstStyle/>
        <a:p>
          <a:endParaRPr lang="en-US"/>
        </a:p>
      </dgm:t>
    </dgm:pt>
    <dgm:pt modelId="{8B2F34AC-BAF0-4D39-8118-A1E995AC9875}">
      <dgm:prSet/>
      <dgm:spPr/>
      <dgm:t>
        <a:bodyPr/>
        <a:lstStyle/>
        <a:p>
          <a:r>
            <a:rPr lang="en-GB" dirty="0"/>
            <a:t>A strategy about how to get there</a:t>
          </a:r>
          <a:endParaRPr lang="en-US" dirty="0"/>
        </a:p>
      </dgm:t>
    </dgm:pt>
    <dgm:pt modelId="{63C4F16C-9CC2-4BE7-B7E3-E5C05B20571B}" type="parTrans" cxnId="{11D015A9-64E1-4DF0-9A91-ECE7BC706183}">
      <dgm:prSet/>
      <dgm:spPr/>
      <dgm:t>
        <a:bodyPr/>
        <a:lstStyle/>
        <a:p>
          <a:endParaRPr lang="en-US"/>
        </a:p>
      </dgm:t>
    </dgm:pt>
    <dgm:pt modelId="{8AE5250D-3D9F-4270-9809-C6E9EF7B265F}" type="sibTrans" cxnId="{11D015A9-64E1-4DF0-9A91-ECE7BC706183}">
      <dgm:prSet/>
      <dgm:spPr/>
      <dgm:t>
        <a:bodyPr/>
        <a:lstStyle/>
        <a:p>
          <a:endParaRPr lang="en-US"/>
        </a:p>
      </dgm:t>
    </dgm:pt>
    <dgm:pt modelId="{AC319A89-2037-405A-99F6-3228F03247D9}" type="pres">
      <dgm:prSet presAssocID="{22FCFE82-CA7C-47A2-B1A7-E3AFEC4BBD98}" presName="linear" presStyleCnt="0">
        <dgm:presLayoutVars>
          <dgm:animLvl val="lvl"/>
          <dgm:resizeHandles val="exact"/>
        </dgm:presLayoutVars>
      </dgm:prSet>
      <dgm:spPr/>
    </dgm:pt>
    <dgm:pt modelId="{1980DE26-DD15-41E0-ADB7-AA5803B3B1F4}" type="pres">
      <dgm:prSet presAssocID="{EAD05F58-82F7-4806-B168-60E22C6A7C5D}" presName="parentText" presStyleLbl="node1" presStyleIdx="0" presStyleCnt="2">
        <dgm:presLayoutVars>
          <dgm:chMax val="0"/>
          <dgm:bulletEnabled val="1"/>
        </dgm:presLayoutVars>
      </dgm:prSet>
      <dgm:spPr/>
    </dgm:pt>
    <dgm:pt modelId="{3F8F99B5-A84E-4C9F-95CE-266D7FB7B315}" type="pres">
      <dgm:prSet presAssocID="{7D18C6D6-7429-4E7D-9CB3-37046C4DD872}" presName="spacer" presStyleCnt="0"/>
      <dgm:spPr/>
    </dgm:pt>
    <dgm:pt modelId="{2F8F56CD-7334-4585-8468-C3491888BE54}" type="pres">
      <dgm:prSet presAssocID="{8B2F34AC-BAF0-4D39-8118-A1E995AC9875}" presName="parentText" presStyleLbl="node1" presStyleIdx="1" presStyleCnt="2">
        <dgm:presLayoutVars>
          <dgm:chMax val="0"/>
          <dgm:bulletEnabled val="1"/>
        </dgm:presLayoutVars>
      </dgm:prSet>
      <dgm:spPr/>
    </dgm:pt>
  </dgm:ptLst>
  <dgm:cxnLst>
    <dgm:cxn modelId="{09A96942-4C6C-4A79-B6B3-B82B357D81E5}" type="presOf" srcId="{22FCFE82-CA7C-47A2-B1A7-E3AFEC4BBD98}" destId="{AC319A89-2037-405A-99F6-3228F03247D9}" srcOrd="0" destOrd="0" presId="urn:microsoft.com/office/officeart/2005/8/layout/vList2"/>
    <dgm:cxn modelId="{F1C16C46-F406-40E1-ADC0-D61D9D6A1101}" type="presOf" srcId="{8B2F34AC-BAF0-4D39-8118-A1E995AC9875}" destId="{2F8F56CD-7334-4585-8468-C3491888BE54}" srcOrd="0" destOrd="0" presId="urn:microsoft.com/office/officeart/2005/8/layout/vList2"/>
    <dgm:cxn modelId="{11D015A9-64E1-4DF0-9A91-ECE7BC706183}" srcId="{22FCFE82-CA7C-47A2-B1A7-E3AFEC4BBD98}" destId="{8B2F34AC-BAF0-4D39-8118-A1E995AC9875}" srcOrd="1" destOrd="0" parTransId="{63C4F16C-9CC2-4BE7-B7E3-E5C05B20571B}" sibTransId="{8AE5250D-3D9F-4270-9809-C6E9EF7B265F}"/>
    <dgm:cxn modelId="{76B1B6B2-DBF5-4605-979E-5920A961D13D}" type="presOf" srcId="{EAD05F58-82F7-4806-B168-60E22C6A7C5D}" destId="{1980DE26-DD15-41E0-ADB7-AA5803B3B1F4}" srcOrd="0" destOrd="0" presId="urn:microsoft.com/office/officeart/2005/8/layout/vList2"/>
    <dgm:cxn modelId="{8E8830B7-5B96-4633-BE35-2AE158BB47D2}" srcId="{22FCFE82-CA7C-47A2-B1A7-E3AFEC4BBD98}" destId="{EAD05F58-82F7-4806-B168-60E22C6A7C5D}" srcOrd="0" destOrd="0" parTransId="{15E332FF-FC88-4DCA-A307-04288C2FCF2A}" sibTransId="{7D18C6D6-7429-4E7D-9CB3-37046C4DD872}"/>
    <dgm:cxn modelId="{3029154F-BBA8-4C34-A8C0-3B5CD8D892FB}" type="presParOf" srcId="{AC319A89-2037-405A-99F6-3228F03247D9}" destId="{1980DE26-DD15-41E0-ADB7-AA5803B3B1F4}" srcOrd="0" destOrd="0" presId="urn:microsoft.com/office/officeart/2005/8/layout/vList2"/>
    <dgm:cxn modelId="{884AF1C6-8E83-4189-B33A-C319A5AFD2CC}" type="presParOf" srcId="{AC319A89-2037-405A-99F6-3228F03247D9}" destId="{3F8F99B5-A84E-4C9F-95CE-266D7FB7B315}" srcOrd="1" destOrd="0" presId="urn:microsoft.com/office/officeart/2005/8/layout/vList2"/>
    <dgm:cxn modelId="{F4DC8561-787C-4F37-82FD-D95AC58819CF}" type="presParOf" srcId="{AC319A89-2037-405A-99F6-3228F03247D9}" destId="{2F8F56CD-7334-4585-8468-C3491888BE5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1D104E-E458-466A-BB4A-BED34148BF11}"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9C841589-86B8-4682-8696-26A8D394D361}">
      <dgm:prSet phldrT="[Text]"/>
      <dgm:spPr/>
      <dgm:t>
        <a:bodyPr/>
        <a:lstStyle/>
        <a:p>
          <a:r>
            <a:rPr lang="en-GB" dirty="0"/>
            <a:t>Plan</a:t>
          </a:r>
        </a:p>
      </dgm:t>
    </dgm:pt>
    <dgm:pt modelId="{C0ABB6C5-CFD3-479C-98CF-7CFEF0289CEE}" type="parTrans" cxnId="{AF3779EF-DAF1-4023-A1D2-275661F605D6}">
      <dgm:prSet/>
      <dgm:spPr/>
      <dgm:t>
        <a:bodyPr/>
        <a:lstStyle/>
        <a:p>
          <a:endParaRPr lang="en-GB"/>
        </a:p>
      </dgm:t>
    </dgm:pt>
    <dgm:pt modelId="{990D980F-DF39-4202-9457-C23EC8857A6E}" type="sibTrans" cxnId="{AF3779EF-DAF1-4023-A1D2-275661F605D6}">
      <dgm:prSet/>
      <dgm:spPr/>
      <dgm:t>
        <a:bodyPr/>
        <a:lstStyle/>
        <a:p>
          <a:endParaRPr lang="en-GB"/>
        </a:p>
      </dgm:t>
    </dgm:pt>
    <dgm:pt modelId="{463E53A8-955B-4C43-A9D5-D226FC589C6B}">
      <dgm:prSet phldrT="[Text]"/>
      <dgm:spPr/>
      <dgm:t>
        <a:bodyPr/>
        <a:lstStyle/>
        <a:p>
          <a:r>
            <a:rPr lang="en-GB" dirty="0"/>
            <a:t>Act</a:t>
          </a:r>
        </a:p>
      </dgm:t>
    </dgm:pt>
    <dgm:pt modelId="{8C01D27B-1F40-4538-BDEA-B41F6CF0129C}" type="parTrans" cxnId="{2F26DD6F-C2AB-4EE4-979F-BFB42CF70F56}">
      <dgm:prSet/>
      <dgm:spPr/>
      <dgm:t>
        <a:bodyPr/>
        <a:lstStyle/>
        <a:p>
          <a:endParaRPr lang="en-GB"/>
        </a:p>
      </dgm:t>
    </dgm:pt>
    <dgm:pt modelId="{DC8FCD8E-0F53-49AC-A3A1-A088C983A0EC}" type="sibTrans" cxnId="{2F26DD6F-C2AB-4EE4-979F-BFB42CF70F56}">
      <dgm:prSet/>
      <dgm:spPr/>
      <dgm:t>
        <a:bodyPr/>
        <a:lstStyle/>
        <a:p>
          <a:endParaRPr lang="en-GB"/>
        </a:p>
      </dgm:t>
    </dgm:pt>
    <dgm:pt modelId="{83270137-2FA4-4A35-87AB-F399A38B20EF}">
      <dgm:prSet phldrT="[Text]"/>
      <dgm:spPr/>
      <dgm:t>
        <a:bodyPr/>
        <a:lstStyle/>
        <a:p>
          <a:r>
            <a:rPr lang="en-GB" dirty="0"/>
            <a:t>Monitor</a:t>
          </a:r>
        </a:p>
      </dgm:t>
    </dgm:pt>
    <dgm:pt modelId="{90AB7607-BC78-4673-936E-BAFD4D7773C4}" type="parTrans" cxnId="{50A74CEC-AC42-4DC5-AFB7-4644972C2143}">
      <dgm:prSet/>
      <dgm:spPr/>
      <dgm:t>
        <a:bodyPr/>
        <a:lstStyle/>
        <a:p>
          <a:endParaRPr lang="en-GB"/>
        </a:p>
      </dgm:t>
    </dgm:pt>
    <dgm:pt modelId="{3FA2B651-F5BF-47AE-95CF-E98816A971C4}" type="sibTrans" cxnId="{50A74CEC-AC42-4DC5-AFB7-4644972C2143}">
      <dgm:prSet/>
      <dgm:spPr/>
      <dgm:t>
        <a:bodyPr/>
        <a:lstStyle/>
        <a:p>
          <a:endParaRPr lang="en-GB"/>
        </a:p>
      </dgm:t>
    </dgm:pt>
    <dgm:pt modelId="{707023CE-CED9-4BB1-B93C-0916D671DD26}">
      <dgm:prSet phldrT="[Text]"/>
      <dgm:spPr/>
      <dgm:t>
        <a:bodyPr/>
        <a:lstStyle/>
        <a:p>
          <a:r>
            <a:rPr lang="en-GB" dirty="0"/>
            <a:t>Review</a:t>
          </a:r>
        </a:p>
      </dgm:t>
    </dgm:pt>
    <dgm:pt modelId="{695F6063-198C-4C5B-B998-FD8D71644B02}" type="parTrans" cxnId="{8D1AF5A5-D72C-4F86-B047-E28EC33F05E1}">
      <dgm:prSet/>
      <dgm:spPr/>
      <dgm:t>
        <a:bodyPr/>
        <a:lstStyle/>
        <a:p>
          <a:endParaRPr lang="en-GB"/>
        </a:p>
      </dgm:t>
    </dgm:pt>
    <dgm:pt modelId="{19A038B6-7EAE-4A95-9D66-31A3789387EA}" type="sibTrans" cxnId="{8D1AF5A5-D72C-4F86-B047-E28EC33F05E1}">
      <dgm:prSet/>
      <dgm:spPr/>
      <dgm:t>
        <a:bodyPr/>
        <a:lstStyle/>
        <a:p>
          <a:endParaRPr lang="en-GB"/>
        </a:p>
      </dgm:t>
    </dgm:pt>
    <dgm:pt modelId="{12136D73-5CB3-4B4C-A128-58F9096B90A1}" type="pres">
      <dgm:prSet presAssocID="{301D104E-E458-466A-BB4A-BED34148BF11}" presName="cycle" presStyleCnt="0">
        <dgm:presLayoutVars>
          <dgm:dir/>
          <dgm:resizeHandles val="exact"/>
        </dgm:presLayoutVars>
      </dgm:prSet>
      <dgm:spPr/>
    </dgm:pt>
    <dgm:pt modelId="{D38433E8-C97F-4166-A1B8-B48F5990D009}" type="pres">
      <dgm:prSet presAssocID="{9C841589-86B8-4682-8696-26A8D394D361}" presName="dummy" presStyleCnt="0"/>
      <dgm:spPr/>
    </dgm:pt>
    <dgm:pt modelId="{D04D864A-D36A-400C-9248-C6BDDA14D65D}" type="pres">
      <dgm:prSet presAssocID="{9C841589-86B8-4682-8696-26A8D394D361}" presName="node" presStyleLbl="revTx" presStyleIdx="0" presStyleCnt="4">
        <dgm:presLayoutVars>
          <dgm:bulletEnabled val="1"/>
        </dgm:presLayoutVars>
      </dgm:prSet>
      <dgm:spPr/>
    </dgm:pt>
    <dgm:pt modelId="{3CFDA405-5F73-47E7-9FCA-11D1DB068898}" type="pres">
      <dgm:prSet presAssocID="{990D980F-DF39-4202-9457-C23EC8857A6E}" presName="sibTrans" presStyleLbl="node1" presStyleIdx="0" presStyleCnt="4"/>
      <dgm:spPr/>
    </dgm:pt>
    <dgm:pt modelId="{1622A58D-BA87-4042-9C89-88AF74572661}" type="pres">
      <dgm:prSet presAssocID="{463E53A8-955B-4C43-A9D5-D226FC589C6B}" presName="dummy" presStyleCnt="0"/>
      <dgm:spPr/>
    </dgm:pt>
    <dgm:pt modelId="{D8FF1C65-00E9-41CB-8158-8977D0C2C8BE}" type="pres">
      <dgm:prSet presAssocID="{463E53A8-955B-4C43-A9D5-D226FC589C6B}" presName="node" presStyleLbl="revTx" presStyleIdx="1" presStyleCnt="4">
        <dgm:presLayoutVars>
          <dgm:bulletEnabled val="1"/>
        </dgm:presLayoutVars>
      </dgm:prSet>
      <dgm:spPr/>
    </dgm:pt>
    <dgm:pt modelId="{B1A9A087-F249-4073-B219-9D54ABFA5E7E}" type="pres">
      <dgm:prSet presAssocID="{DC8FCD8E-0F53-49AC-A3A1-A088C983A0EC}" presName="sibTrans" presStyleLbl="node1" presStyleIdx="1" presStyleCnt="4"/>
      <dgm:spPr/>
    </dgm:pt>
    <dgm:pt modelId="{62365AF8-C3B9-4535-BF9B-580E1FEA72BD}" type="pres">
      <dgm:prSet presAssocID="{83270137-2FA4-4A35-87AB-F399A38B20EF}" presName="dummy" presStyleCnt="0"/>
      <dgm:spPr/>
    </dgm:pt>
    <dgm:pt modelId="{67D64A33-5A46-4063-A52D-84FA29790D70}" type="pres">
      <dgm:prSet presAssocID="{83270137-2FA4-4A35-87AB-F399A38B20EF}" presName="node" presStyleLbl="revTx" presStyleIdx="2" presStyleCnt="4">
        <dgm:presLayoutVars>
          <dgm:bulletEnabled val="1"/>
        </dgm:presLayoutVars>
      </dgm:prSet>
      <dgm:spPr/>
    </dgm:pt>
    <dgm:pt modelId="{74F4A250-7DA2-4488-A7C8-2F657420C161}" type="pres">
      <dgm:prSet presAssocID="{3FA2B651-F5BF-47AE-95CF-E98816A971C4}" presName="sibTrans" presStyleLbl="node1" presStyleIdx="2" presStyleCnt="4"/>
      <dgm:spPr/>
    </dgm:pt>
    <dgm:pt modelId="{18A5C255-E32A-4F87-BF1C-4F577DC07E50}" type="pres">
      <dgm:prSet presAssocID="{707023CE-CED9-4BB1-B93C-0916D671DD26}" presName="dummy" presStyleCnt="0"/>
      <dgm:spPr/>
    </dgm:pt>
    <dgm:pt modelId="{450F0010-EA9D-4B73-82E0-EA58AB2EB8F0}" type="pres">
      <dgm:prSet presAssocID="{707023CE-CED9-4BB1-B93C-0916D671DD26}" presName="node" presStyleLbl="revTx" presStyleIdx="3" presStyleCnt="4">
        <dgm:presLayoutVars>
          <dgm:bulletEnabled val="1"/>
        </dgm:presLayoutVars>
      </dgm:prSet>
      <dgm:spPr/>
    </dgm:pt>
    <dgm:pt modelId="{FB680A90-A794-4B77-94EC-69ABF0484D3B}" type="pres">
      <dgm:prSet presAssocID="{19A038B6-7EAE-4A95-9D66-31A3789387EA}" presName="sibTrans" presStyleLbl="node1" presStyleIdx="3" presStyleCnt="4"/>
      <dgm:spPr/>
    </dgm:pt>
  </dgm:ptLst>
  <dgm:cxnLst>
    <dgm:cxn modelId="{ED8E5F1D-3AA2-453B-A7F0-E8369C6A0DE0}" type="presOf" srcId="{990D980F-DF39-4202-9457-C23EC8857A6E}" destId="{3CFDA405-5F73-47E7-9FCA-11D1DB068898}" srcOrd="0" destOrd="0" presId="urn:microsoft.com/office/officeart/2005/8/layout/cycle1"/>
    <dgm:cxn modelId="{144E9F2E-C609-439B-A479-8EDA6C005954}" type="presOf" srcId="{463E53A8-955B-4C43-A9D5-D226FC589C6B}" destId="{D8FF1C65-00E9-41CB-8158-8977D0C2C8BE}" srcOrd="0" destOrd="0" presId="urn:microsoft.com/office/officeart/2005/8/layout/cycle1"/>
    <dgm:cxn modelId="{2F26DD6F-C2AB-4EE4-979F-BFB42CF70F56}" srcId="{301D104E-E458-466A-BB4A-BED34148BF11}" destId="{463E53A8-955B-4C43-A9D5-D226FC589C6B}" srcOrd="1" destOrd="0" parTransId="{8C01D27B-1F40-4538-BDEA-B41F6CF0129C}" sibTransId="{DC8FCD8E-0F53-49AC-A3A1-A088C983A0EC}"/>
    <dgm:cxn modelId="{0A02AF82-3F88-4A53-85B6-7C58EFFE30B9}" type="presOf" srcId="{9C841589-86B8-4682-8696-26A8D394D361}" destId="{D04D864A-D36A-400C-9248-C6BDDA14D65D}" srcOrd="0" destOrd="0" presId="urn:microsoft.com/office/officeart/2005/8/layout/cycle1"/>
    <dgm:cxn modelId="{1D64DC8A-6DC9-4789-85DB-222D6EB66579}" type="presOf" srcId="{707023CE-CED9-4BB1-B93C-0916D671DD26}" destId="{450F0010-EA9D-4B73-82E0-EA58AB2EB8F0}" srcOrd="0" destOrd="0" presId="urn:microsoft.com/office/officeart/2005/8/layout/cycle1"/>
    <dgm:cxn modelId="{B4F8DB93-2D1A-4CB0-83D8-F35E5B3F52ED}" type="presOf" srcId="{83270137-2FA4-4A35-87AB-F399A38B20EF}" destId="{67D64A33-5A46-4063-A52D-84FA29790D70}" srcOrd="0" destOrd="0" presId="urn:microsoft.com/office/officeart/2005/8/layout/cycle1"/>
    <dgm:cxn modelId="{43D16B96-BB62-4077-828A-9A9232A3608B}" type="presOf" srcId="{301D104E-E458-466A-BB4A-BED34148BF11}" destId="{12136D73-5CB3-4B4C-A128-58F9096B90A1}" srcOrd="0" destOrd="0" presId="urn:microsoft.com/office/officeart/2005/8/layout/cycle1"/>
    <dgm:cxn modelId="{8D1AF5A5-D72C-4F86-B047-E28EC33F05E1}" srcId="{301D104E-E458-466A-BB4A-BED34148BF11}" destId="{707023CE-CED9-4BB1-B93C-0916D671DD26}" srcOrd="3" destOrd="0" parTransId="{695F6063-198C-4C5B-B998-FD8D71644B02}" sibTransId="{19A038B6-7EAE-4A95-9D66-31A3789387EA}"/>
    <dgm:cxn modelId="{4C7D2DB1-A6B4-403F-B081-25FC44904FCD}" type="presOf" srcId="{DC8FCD8E-0F53-49AC-A3A1-A088C983A0EC}" destId="{B1A9A087-F249-4073-B219-9D54ABFA5E7E}" srcOrd="0" destOrd="0" presId="urn:microsoft.com/office/officeart/2005/8/layout/cycle1"/>
    <dgm:cxn modelId="{F3465CCB-8C3D-47CA-8247-F4B27D4936FD}" type="presOf" srcId="{3FA2B651-F5BF-47AE-95CF-E98816A971C4}" destId="{74F4A250-7DA2-4488-A7C8-2F657420C161}" srcOrd="0" destOrd="0" presId="urn:microsoft.com/office/officeart/2005/8/layout/cycle1"/>
    <dgm:cxn modelId="{914257D2-B296-4B79-914A-1493555F7B13}" type="presOf" srcId="{19A038B6-7EAE-4A95-9D66-31A3789387EA}" destId="{FB680A90-A794-4B77-94EC-69ABF0484D3B}" srcOrd="0" destOrd="0" presId="urn:microsoft.com/office/officeart/2005/8/layout/cycle1"/>
    <dgm:cxn modelId="{50A74CEC-AC42-4DC5-AFB7-4644972C2143}" srcId="{301D104E-E458-466A-BB4A-BED34148BF11}" destId="{83270137-2FA4-4A35-87AB-F399A38B20EF}" srcOrd="2" destOrd="0" parTransId="{90AB7607-BC78-4673-936E-BAFD4D7773C4}" sibTransId="{3FA2B651-F5BF-47AE-95CF-E98816A971C4}"/>
    <dgm:cxn modelId="{AF3779EF-DAF1-4023-A1D2-275661F605D6}" srcId="{301D104E-E458-466A-BB4A-BED34148BF11}" destId="{9C841589-86B8-4682-8696-26A8D394D361}" srcOrd="0" destOrd="0" parTransId="{C0ABB6C5-CFD3-479C-98CF-7CFEF0289CEE}" sibTransId="{990D980F-DF39-4202-9457-C23EC8857A6E}"/>
    <dgm:cxn modelId="{B3EB1F5D-FFE0-4918-8D47-3066E2EF1F37}" type="presParOf" srcId="{12136D73-5CB3-4B4C-A128-58F9096B90A1}" destId="{D38433E8-C97F-4166-A1B8-B48F5990D009}" srcOrd="0" destOrd="0" presId="urn:microsoft.com/office/officeart/2005/8/layout/cycle1"/>
    <dgm:cxn modelId="{73955E1E-6441-4219-82A0-663A23FC46AE}" type="presParOf" srcId="{12136D73-5CB3-4B4C-A128-58F9096B90A1}" destId="{D04D864A-D36A-400C-9248-C6BDDA14D65D}" srcOrd="1" destOrd="0" presId="urn:microsoft.com/office/officeart/2005/8/layout/cycle1"/>
    <dgm:cxn modelId="{EED98424-5AD0-49CA-B83C-FC839AAA7E9F}" type="presParOf" srcId="{12136D73-5CB3-4B4C-A128-58F9096B90A1}" destId="{3CFDA405-5F73-47E7-9FCA-11D1DB068898}" srcOrd="2" destOrd="0" presId="urn:microsoft.com/office/officeart/2005/8/layout/cycle1"/>
    <dgm:cxn modelId="{BD2003C8-74F6-40B9-851C-31BEB4D05594}" type="presParOf" srcId="{12136D73-5CB3-4B4C-A128-58F9096B90A1}" destId="{1622A58D-BA87-4042-9C89-88AF74572661}" srcOrd="3" destOrd="0" presId="urn:microsoft.com/office/officeart/2005/8/layout/cycle1"/>
    <dgm:cxn modelId="{5A1DA839-4A67-4762-9E42-049C5193EB60}" type="presParOf" srcId="{12136D73-5CB3-4B4C-A128-58F9096B90A1}" destId="{D8FF1C65-00E9-41CB-8158-8977D0C2C8BE}" srcOrd="4" destOrd="0" presId="urn:microsoft.com/office/officeart/2005/8/layout/cycle1"/>
    <dgm:cxn modelId="{3D811E3C-B942-454E-97C2-9C1415E2E636}" type="presParOf" srcId="{12136D73-5CB3-4B4C-A128-58F9096B90A1}" destId="{B1A9A087-F249-4073-B219-9D54ABFA5E7E}" srcOrd="5" destOrd="0" presId="urn:microsoft.com/office/officeart/2005/8/layout/cycle1"/>
    <dgm:cxn modelId="{77B5F023-D725-4E86-BED7-173D7441B8A9}" type="presParOf" srcId="{12136D73-5CB3-4B4C-A128-58F9096B90A1}" destId="{62365AF8-C3B9-4535-BF9B-580E1FEA72BD}" srcOrd="6" destOrd="0" presId="urn:microsoft.com/office/officeart/2005/8/layout/cycle1"/>
    <dgm:cxn modelId="{CBD9F0C4-3749-469B-B623-A7EF6567AE8A}" type="presParOf" srcId="{12136D73-5CB3-4B4C-A128-58F9096B90A1}" destId="{67D64A33-5A46-4063-A52D-84FA29790D70}" srcOrd="7" destOrd="0" presId="urn:microsoft.com/office/officeart/2005/8/layout/cycle1"/>
    <dgm:cxn modelId="{6BA7CE27-3C11-4F18-8BDC-5DC8D256DA3B}" type="presParOf" srcId="{12136D73-5CB3-4B4C-A128-58F9096B90A1}" destId="{74F4A250-7DA2-4488-A7C8-2F657420C161}" srcOrd="8" destOrd="0" presId="urn:microsoft.com/office/officeart/2005/8/layout/cycle1"/>
    <dgm:cxn modelId="{A7916BA0-FB59-4340-9008-FF3A119F30F4}" type="presParOf" srcId="{12136D73-5CB3-4B4C-A128-58F9096B90A1}" destId="{18A5C255-E32A-4F87-BF1C-4F577DC07E50}" srcOrd="9" destOrd="0" presId="urn:microsoft.com/office/officeart/2005/8/layout/cycle1"/>
    <dgm:cxn modelId="{BA0A686F-44FB-4AF1-AA61-7EEC8B5138E4}" type="presParOf" srcId="{12136D73-5CB3-4B4C-A128-58F9096B90A1}" destId="{450F0010-EA9D-4B73-82E0-EA58AB2EB8F0}" srcOrd="10" destOrd="0" presId="urn:microsoft.com/office/officeart/2005/8/layout/cycle1"/>
    <dgm:cxn modelId="{E64277B6-0040-443E-A290-AE6C4AD19FD6}" type="presParOf" srcId="{12136D73-5CB3-4B4C-A128-58F9096B90A1}" destId="{FB680A90-A794-4B77-94EC-69ABF0484D3B}"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5991BF-DB99-48A4-92AB-49C0F55BC7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EE15E2A-082D-4D2C-8E33-89BFD5793EE5}">
      <dgm:prSet custT="1"/>
      <dgm:spPr/>
      <dgm:t>
        <a:bodyPr/>
        <a:lstStyle/>
        <a:p>
          <a:r>
            <a:rPr lang="en-GB" sz="2800" dirty="0"/>
            <a:t>Respect for the individual</a:t>
          </a:r>
          <a:endParaRPr lang="en-US" sz="2800" dirty="0"/>
        </a:p>
      </dgm:t>
    </dgm:pt>
    <dgm:pt modelId="{F5F09DCE-F73F-4E0F-AB1F-0DBB7FD0F6D0}" type="parTrans" cxnId="{FEE8527C-4CAA-4D93-AC18-B93B4C52BC03}">
      <dgm:prSet/>
      <dgm:spPr/>
      <dgm:t>
        <a:bodyPr/>
        <a:lstStyle/>
        <a:p>
          <a:endParaRPr lang="en-US"/>
        </a:p>
      </dgm:t>
    </dgm:pt>
    <dgm:pt modelId="{5507C7CB-80BB-40B0-B509-874ACBAFCA04}" type="sibTrans" cxnId="{FEE8527C-4CAA-4D93-AC18-B93B4C52BC03}">
      <dgm:prSet/>
      <dgm:spPr/>
      <dgm:t>
        <a:bodyPr/>
        <a:lstStyle/>
        <a:p>
          <a:endParaRPr lang="en-US"/>
        </a:p>
      </dgm:t>
    </dgm:pt>
    <dgm:pt modelId="{C295C37F-C44A-4D70-ADEE-325143ABB61A}">
      <dgm:prSet custT="1"/>
      <dgm:spPr/>
      <dgm:t>
        <a:bodyPr/>
        <a:lstStyle/>
        <a:p>
          <a:r>
            <a:rPr lang="en-GB" sz="2800" dirty="0"/>
            <a:t>Mutual respect</a:t>
          </a:r>
          <a:endParaRPr lang="en-US" sz="2800" dirty="0"/>
        </a:p>
      </dgm:t>
    </dgm:pt>
    <dgm:pt modelId="{243A33C2-27CA-4EF8-822D-22F824E73B7E}" type="parTrans" cxnId="{1B371D76-DAD8-458F-852E-F3F8013FEB6F}">
      <dgm:prSet/>
      <dgm:spPr/>
      <dgm:t>
        <a:bodyPr/>
        <a:lstStyle/>
        <a:p>
          <a:endParaRPr lang="en-US"/>
        </a:p>
      </dgm:t>
    </dgm:pt>
    <dgm:pt modelId="{BA88E9C7-480C-44B5-AF2A-19570BEC2D37}" type="sibTrans" cxnId="{1B371D76-DAD8-458F-852E-F3F8013FEB6F}">
      <dgm:prSet/>
      <dgm:spPr/>
      <dgm:t>
        <a:bodyPr/>
        <a:lstStyle/>
        <a:p>
          <a:endParaRPr lang="en-US"/>
        </a:p>
      </dgm:t>
    </dgm:pt>
    <dgm:pt modelId="{466CAA17-06BD-454A-BAF2-42E12521944C}">
      <dgm:prSet custT="1"/>
      <dgm:spPr/>
      <dgm:t>
        <a:bodyPr/>
        <a:lstStyle/>
        <a:p>
          <a:r>
            <a:rPr lang="en-GB" sz="2800" dirty="0"/>
            <a:t>Procedural fairness</a:t>
          </a:r>
          <a:endParaRPr lang="en-US" sz="2800" dirty="0"/>
        </a:p>
      </dgm:t>
    </dgm:pt>
    <dgm:pt modelId="{ABD99C39-82B5-4F3D-9501-0A07F1AC0373}" type="parTrans" cxnId="{821F760A-5201-4593-A244-F3FDAB278EB7}">
      <dgm:prSet/>
      <dgm:spPr/>
      <dgm:t>
        <a:bodyPr/>
        <a:lstStyle/>
        <a:p>
          <a:endParaRPr lang="en-US"/>
        </a:p>
      </dgm:t>
    </dgm:pt>
    <dgm:pt modelId="{0174E1D4-2750-486F-B313-FDDFEE1CB839}" type="sibTrans" cxnId="{821F760A-5201-4593-A244-F3FDAB278EB7}">
      <dgm:prSet/>
      <dgm:spPr/>
      <dgm:t>
        <a:bodyPr/>
        <a:lstStyle/>
        <a:p>
          <a:endParaRPr lang="en-US"/>
        </a:p>
      </dgm:t>
    </dgm:pt>
    <dgm:pt modelId="{B6DBA242-A82C-4B51-BF1E-FAA458DB3C28}">
      <dgm:prSet custT="1"/>
      <dgm:spPr/>
      <dgm:t>
        <a:bodyPr/>
        <a:lstStyle/>
        <a:p>
          <a:r>
            <a:rPr lang="en-GB" sz="2800" dirty="0"/>
            <a:t>Transparency of decision-making</a:t>
          </a:r>
          <a:endParaRPr lang="en-US" sz="2800" dirty="0"/>
        </a:p>
      </dgm:t>
    </dgm:pt>
    <dgm:pt modelId="{60D88504-3314-494D-A272-34F375754433}" type="parTrans" cxnId="{5B5CD9CD-A9AA-4E51-B311-08E8D543BDC3}">
      <dgm:prSet/>
      <dgm:spPr/>
      <dgm:t>
        <a:bodyPr/>
        <a:lstStyle/>
        <a:p>
          <a:endParaRPr lang="en-US"/>
        </a:p>
      </dgm:t>
    </dgm:pt>
    <dgm:pt modelId="{E96F5B89-2C1F-4D85-ADBD-4FA02290092E}" type="sibTrans" cxnId="{5B5CD9CD-A9AA-4E51-B311-08E8D543BDC3}">
      <dgm:prSet/>
      <dgm:spPr/>
      <dgm:t>
        <a:bodyPr/>
        <a:lstStyle/>
        <a:p>
          <a:endParaRPr lang="en-US"/>
        </a:p>
      </dgm:t>
    </dgm:pt>
    <dgm:pt modelId="{0285EC6C-8578-4E1B-91FF-C87D43E5D05D}" type="pres">
      <dgm:prSet presAssocID="{E85991BF-DB99-48A4-92AB-49C0F55BC764}" presName="root" presStyleCnt="0">
        <dgm:presLayoutVars>
          <dgm:dir/>
          <dgm:resizeHandles val="exact"/>
        </dgm:presLayoutVars>
      </dgm:prSet>
      <dgm:spPr/>
    </dgm:pt>
    <dgm:pt modelId="{5DA3E00D-7C98-4329-9F7C-10DF970E92B0}" type="pres">
      <dgm:prSet presAssocID="{7EE15E2A-082D-4D2C-8E33-89BFD5793EE5}" presName="compNode" presStyleCnt="0"/>
      <dgm:spPr/>
    </dgm:pt>
    <dgm:pt modelId="{BDE3AD04-9FDB-41E6-84D8-E05CDCA77422}" type="pres">
      <dgm:prSet presAssocID="{7EE15E2A-082D-4D2C-8E33-89BFD5793EE5}" presName="bgRect" presStyleLbl="bgShp" presStyleIdx="0" presStyleCnt="4"/>
      <dgm:spPr/>
    </dgm:pt>
    <dgm:pt modelId="{F91DE722-1E1E-4FE8-A07A-90297223B0DB}" type="pres">
      <dgm:prSet presAssocID="{7EE15E2A-082D-4D2C-8E33-89BFD5793E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5EA24948-B417-4FEF-AC64-BF086CF600ED}" type="pres">
      <dgm:prSet presAssocID="{7EE15E2A-082D-4D2C-8E33-89BFD5793EE5}" presName="spaceRect" presStyleCnt="0"/>
      <dgm:spPr/>
    </dgm:pt>
    <dgm:pt modelId="{2C9982B8-A518-437F-9E7B-8B629029EA47}" type="pres">
      <dgm:prSet presAssocID="{7EE15E2A-082D-4D2C-8E33-89BFD5793EE5}" presName="parTx" presStyleLbl="revTx" presStyleIdx="0" presStyleCnt="4">
        <dgm:presLayoutVars>
          <dgm:chMax val="0"/>
          <dgm:chPref val="0"/>
        </dgm:presLayoutVars>
      </dgm:prSet>
      <dgm:spPr/>
    </dgm:pt>
    <dgm:pt modelId="{0C0076B0-FDC4-4804-9938-6C0B53DF4E9F}" type="pres">
      <dgm:prSet presAssocID="{5507C7CB-80BB-40B0-B509-874ACBAFCA04}" presName="sibTrans" presStyleCnt="0"/>
      <dgm:spPr/>
    </dgm:pt>
    <dgm:pt modelId="{8584A614-5F23-4468-BAD7-F61E277BA2CC}" type="pres">
      <dgm:prSet presAssocID="{C295C37F-C44A-4D70-ADEE-325143ABB61A}" presName="compNode" presStyleCnt="0"/>
      <dgm:spPr/>
    </dgm:pt>
    <dgm:pt modelId="{6B374EB1-38F9-4199-BCE8-25D290A65F8E}" type="pres">
      <dgm:prSet presAssocID="{C295C37F-C44A-4D70-ADEE-325143ABB61A}" presName="bgRect" presStyleLbl="bgShp" presStyleIdx="1" presStyleCnt="4"/>
      <dgm:spPr/>
    </dgm:pt>
    <dgm:pt modelId="{AB5EBE81-2B9F-4E8D-988D-2418CED9D967}" type="pres">
      <dgm:prSet presAssocID="{C295C37F-C44A-4D70-ADEE-325143ABB6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A1E77FD-86C7-4179-AE4B-6843DE379E75}" type="pres">
      <dgm:prSet presAssocID="{C295C37F-C44A-4D70-ADEE-325143ABB61A}" presName="spaceRect" presStyleCnt="0"/>
      <dgm:spPr/>
    </dgm:pt>
    <dgm:pt modelId="{551E63AD-0B27-4971-BE7F-C33CF2E98AB4}" type="pres">
      <dgm:prSet presAssocID="{C295C37F-C44A-4D70-ADEE-325143ABB61A}" presName="parTx" presStyleLbl="revTx" presStyleIdx="1" presStyleCnt="4">
        <dgm:presLayoutVars>
          <dgm:chMax val="0"/>
          <dgm:chPref val="0"/>
        </dgm:presLayoutVars>
      </dgm:prSet>
      <dgm:spPr/>
    </dgm:pt>
    <dgm:pt modelId="{C6BDBD09-F60C-48BA-9F7D-CD1F89C567DE}" type="pres">
      <dgm:prSet presAssocID="{BA88E9C7-480C-44B5-AF2A-19570BEC2D37}" presName="sibTrans" presStyleCnt="0"/>
      <dgm:spPr/>
    </dgm:pt>
    <dgm:pt modelId="{8DF675F4-DA80-437B-A186-386A72DC5A7A}" type="pres">
      <dgm:prSet presAssocID="{466CAA17-06BD-454A-BAF2-42E12521944C}" presName="compNode" presStyleCnt="0"/>
      <dgm:spPr/>
    </dgm:pt>
    <dgm:pt modelId="{95FEF0DC-E27C-4363-931D-45CE0593B004}" type="pres">
      <dgm:prSet presAssocID="{466CAA17-06BD-454A-BAF2-42E12521944C}" presName="bgRect" presStyleLbl="bgShp" presStyleIdx="2" presStyleCnt="4"/>
      <dgm:spPr/>
    </dgm:pt>
    <dgm:pt modelId="{3906FA70-CA0C-4A64-9B6C-160AEFE82766}" type="pres">
      <dgm:prSet presAssocID="{466CAA17-06BD-454A-BAF2-42E1252194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73C35A3-FBAC-449F-AFDD-55630EA36B1E}" type="pres">
      <dgm:prSet presAssocID="{466CAA17-06BD-454A-BAF2-42E12521944C}" presName="spaceRect" presStyleCnt="0"/>
      <dgm:spPr/>
    </dgm:pt>
    <dgm:pt modelId="{9EBB7D1B-5D32-45A9-9BFC-B7B55C183823}" type="pres">
      <dgm:prSet presAssocID="{466CAA17-06BD-454A-BAF2-42E12521944C}" presName="parTx" presStyleLbl="revTx" presStyleIdx="2" presStyleCnt="4">
        <dgm:presLayoutVars>
          <dgm:chMax val="0"/>
          <dgm:chPref val="0"/>
        </dgm:presLayoutVars>
      </dgm:prSet>
      <dgm:spPr/>
    </dgm:pt>
    <dgm:pt modelId="{90F27A34-2284-407F-8B9E-6AB4AEE8C856}" type="pres">
      <dgm:prSet presAssocID="{0174E1D4-2750-486F-B313-FDDFEE1CB839}" presName="sibTrans" presStyleCnt="0"/>
      <dgm:spPr/>
    </dgm:pt>
    <dgm:pt modelId="{AC2513FE-0A81-4BA4-8632-38CB829ACDA8}" type="pres">
      <dgm:prSet presAssocID="{B6DBA242-A82C-4B51-BF1E-FAA458DB3C28}" presName="compNode" presStyleCnt="0"/>
      <dgm:spPr/>
    </dgm:pt>
    <dgm:pt modelId="{A22655C7-3C89-49C6-AB82-01AE6D507516}" type="pres">
      <dgm:prSet presAssocID="{B6DBA242-A82C-4B51-BF1E-FAA458DB3C28}" presName="bgRect" presStyleLbl="bgShp" presStyleIdx="3" presStyleCnt="4"/>
      <dgm:spPr/>
    </dgm:pt>
    <dgm:pt modelId="{5FD67315-68D4-4EDD-8383-6DB50B273EA3}" type="pres">
      <dgm:prSet presAssocID="{B6DBA242-A82C-4B51-BF1E-FAA458DB3C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enn Diagram"/>
        </a:ext>
      </dgm:extLst>
    </dgm:pt>
    <dgm:pt modelId="{9EE14F56-11AF-4A97-A491-2DADE7839D19}" type="pres">
      <dgm:prSet presAssocID="{B6DBA242-A82C-4B51-BF1E-FAA458DB3C28}" presName="spaceRect" presStyleCnt="0"/>
      <dgm:spPr/>
    </dgm:pt>
    <dgm:pt modelId="{B2D1FE56-0312-43A8-B876-C2B43DF33DF5}" type="pres">
      <dgm:prSet presAssocID="{B6DBA242-A82C-4B51-BF1E-FAA458DB3C28}" presName="parTx" presStyleLbl="revTx" presStyleIdx="3" presStyleCnt="4">
        <dgm:presLayoutVars>
          <dgm:chMax val="0"/>
          <dgm:chPref val="0"/>
        </dgm:presLayoutVars>
      </dgm:prSet>
      <dgm:spPr/>
    </dgm:pt>
  </dgm:ptLst>
  <dgm:cxnLst>
    <dgm:cxn modelId="{CB670408-9707-441A-B208-5579328914FE}" type="presOf" srcId="{7EE15E2A-082D-4D2C-8E33-89BFD5793EE5}" destId="{2C9982B8-A518-437F-9E7B-8B629029EA47}" srcOrd="0" destOrd="0" presId="urn:microsoft.com/office/officeart/2018/2/layout/IconVerticalSolidList"/>
    <dgm:cxn modelId="{821F760A-5201-4593-A244-F3FDAB278EB7}" srcId="{E85991BF-DB99-48A4-92AB-49C0F55BC764}" destId="{466CAA17-06BD-454A-BAF2-42E12521944C}" srcOrd="2" destOrd="0" parTransId="{ABD99C39-82B5-4F3D-9501-0A07F1AC0373}" sibTransId="{0174E1D4-2750-486F-B313-FDDFEE1CB839}"/>
    <dgm:cxn modelId="{A1D0F33B-8AD4-4C96-B56D-BD72F399ED95}" type="presOf" srcId="{E85991BF-DB99-48A4-92AB-49C0F55BC764}" destId="{0285EC6C-8578-4E1B-91FF-C87D43E5D05D}" srcOrd="0" destOrd="0" presId="urn:microsoft.com/office/officeart/2018/2/layout/IconVerticalSolidList"/>
    <dgm:cxn modelId="{6B36D35F-4582-4270-83A8-12F734616392}" type="presOf" srcId="{466CAA17-06BD-454A-BAF2-42E12521944C}" destId="{9EBB7D1B-5D32-45A9-9BFC-B7B55C183823}" srcOrd="0" destOrd="0" presId="urn:microsoft.com/office/officeart/2018/2/layout/IconVerticalSolidList"/>
    <dgm:cxn modelId="{1C514B65-7D8C-43FD-A0A5-F4EF5A6B45DB}" type="presOf" srcId="{B6DBA242-A82C-4B51-BF1E-FAA458DB3C28}" destId="{B2D1FE56-0312-43A8-B876-C2B43DF33DF5}" srcOrd="0" destOrd="0" presId="urn:microsoft.com/office/officeart/2018/2/layout/IconVerticalSolidList"/>
    <dgm:cxn modelId="{1B371D76-DAD8-458F-852E-F3F8013FEB6F}" srcId="{E85991BF-DB99-48A4-92AB-49C0F55BC764}" destId="{C295C37F-C44A-4D70-ADEE-325143ABB61A}" srcOrd="1" destOrd="0" parTransId="{243A33C2-27CA-4EF8-822D-22F824E73B7E}" sibTransId="{BA88E9C7-480C-44B5-AF2A-19570BEC2D37}"/>
    <dgm:cxn modelId="{FEE8527C-4CAA-4D93-AC18-B93B4C52BC03}" srcId="{E85991BF-DB99-48A4-92AB-49C0F55BC764}" destId="{7EE15E2A-082D-4D2C-8E33-89BFD5793EE5}" srcOrd="0" destOrd="0" parTransId="{F5F09DCE-F73F-4E0F-AB1F-0DBB7FD0F6D0}" sibTransId="{5507C7CB-80BB-40B0-B509-874ACBAFCA04}"/>
    <dgm:cxn modelId="{5B5CD9CD-A9AA-4E51-B311-08E8D543BDC3}" srcId="{E85991BF-DB99-48A4-92AB-49C0F55BC764}" destId="{B6DBA242-A82C-4B51-BF1E-FAA458DB3C28}" srcOrd="3" destOrd="0" parTransId="{60D88504-3314-494D-A272-34F375754433}" sibTransId="{E96F5B89-2C1F-4D85-ADBD-4FA02290092E}"/>
    <dgm:cxn modelId="{DEC967E8-0FF7-4D09-8BB3-0450DC650848}" type="presOf" srcId="{C295C37F-C44A-4D70-ADEE-325143ABB61A}" destId="{551E63AD-0B27-4971-BE7F-C33CF2E98AB4}" srcOrd="0" destOrd="0" presId="urn:microsoft.com/office/officeart/2018/2/layout/IconVerticalSolidList"/>
    <dgm:cxn modelId="{1D41F3A7-A0E6-4184-A24C-303FC24DD00E}" type="presParOf" srcId="{0285EC6C-8578-4E1B-91FF-C87D43E5D05D}" destId="{5DA3E00D-7C98-4329-9F7C-10DF970E92B0}" srcOrd="0" destOrd="0" presId="urn:microsoft.com/office/officeart/2018/2/layout/IconVerticalSolidList"/>
    <dgm:cxn modelId="{AED75849-6A46-4C2D-AC0D-E20F0E4D4B95}" type="presParOf" srcId="{5DA3E00D-7C98-4329-9F7C-10DF970E92B0}" destId="{BDE3AD04-9FDB-41E6-84D8-E05CDCA77422}" srcOrd="0" destOrd="0" presId="urn:microsoft.com/office/officeart/2018/2/layout/IconVerticalSolidList"/>
    <dgm:cxn modelId="{46328068-AE0A-4AB0-A1CA-831C954EBF0C}" type="presParOf" srcId="{5DA3E00D-7C98-4329-9F7C-10DF970E92B0}" destId="{F91DE722-1E1E-4FE8-A07A-90297223B0DB}" srcOrd="1" destOrd="0" presId="urn:microsoft.com/office/officeart/2018/2/layout/IconVerticalSolidList"/>
    <dgm:cxn modelId="{5E13B2DC-5B7E-47E8-8ABF-5AA6A606B7A8}" type="presParOf" srcId="{5DA3E00D-7C98-4329-9F7C-10DF970E92B0}" destId="{5EA24948-B417-4FEF-AC64-BF086CF600ED}" srcOrd="2" destOrd="0" presId="urn:microsoft.com/office/officeart/2018/2/layout/IconVerticalSolidList"/>
    <dgm:cxn modelId="{B04F81DC-B116-45E8-8EA7-D851CC636A91}" type="presParOf" srcId="{5DA3E00D-7C98-4329-9F7C-10DF970E92B0}" destId="{2C9982B8-A518-437F-9E7B-8B629029EA47}" srcOrd="3" destOrd="0" presId="urn:microsoft.com/office/officeart/2018/2/layout/IconVerticalSolidList"/>
    <dgm:cxn modelId="{BDB7C6C9-998D-4D88-9A6F-C27070A27FBD}" type="presParOf" srcId="{0285EC6C-8578-4E1B-91FF-C87D43E5D05D}" destId="{0C0076B0-FDC4-4804-9938-6C0B53DF4E9F}" srcOrd="1" destOrd="0" presId="urn:microsoft.com/office/officeart/2018/2/layout/IconVerticalSolidList"/>
    <dgm:cxn modelId="{6FA1B372-7A97-4FD7-927F-AFD178936E27}" type="presParOf" srcId="{0285EC6C-8578-4E1B-91FF-C87D43E5D05D}" destId="{8584A614-5F23-4468-BAD7-F61E277BA2CC}" srcOrd="2" destOrd="0" presId="urn:microsoft.com/office/officeart/2018/2/layout/IconVerticalSolidList"/>
    <dgm:cxn modelId="{2AAC066B-CC81-481C-9788-F336A370F771}" type="presParOf" srcId="{8584A614-5F23-4468-BAD7-F61E277BA2CC}" destId="{6B374EB1-38F9-4199-BCE8-25D290A65F8E}" srcOrd="0" destOrd="0" presId="urn:microsoft.com/office/officeart/2018/2/layout/IconVerticalSolidList"/>
    <dgm:cxn modelId="{88B6E4B1-EC23-4E54-8C8F-8E0A42D8A2DF}" type="presParOf" srcId="{8584A614-5F23-4468-BAD7-F61E277BA2CC}" destId="{AB5EBE81-2B9F-4E8D-988D-2418CED9D967}" srcOrd="1" destOrd="0" presId="urn:microsoft.com/office/officeart/2018/2/layout/IconVerticalSolidList"/>
    <dgm:cxn modelId="{7AF3E9E9-4D41-4326-8FFC-03D213CE72F8}" type="presParOf" srcId="{8584A614-5F23-4468-BAD7-F61E277BA2CC}" destId="{5A1E77FD-86C7-4179-AE4B-6843DE379E75}" srcOrd="2" destOrd="0" presId="urn:microsoft.com/office/officeart/2018/2/layout/IconVerticalSolidList"/>
    <dgm:cxn modelId="{71F17341-75FA-4A3F-AF87-4AB969C7173C}" type="presParOf" srcId="{8584A614-5F23-4468-BAD7-F61E277BA2CC}" destId="{551E63AD-0B27-4971-BE7F-C33CF2E98AB4}" srcOrd="3" destOrd="0" presId="urn:microsoft.com/office/officeart/2018/2/layout/IconVerticalSolidList"/>
    <dgm:cxn modelId="{9E15810B-EE05-4A29-9DDE-94837AE85B97}" type="presParOf" srcId="{0285EC6C-8578-4E1B-91FF-C87D43E5D05D}" destId="{C6BDBD09-F60C-48BA-9F7D-CD1F89C567DE}" srcOrd="3" destOrd="0" presId="urn:microsoft.com/office/officeart/2018/2/layout/IconVerticalSolidList"/>
    <dgm:cxn modelId="{263183F0-81EF-4419-8C02-AD0C6176EE5B}" type="presParOf" srcId="{0285EC6C-8578-4E1B-91FF-C87D43E5D05D}" destId="{8DF675F4-DA80-437B-A186-386A72DC5A7A}" srcOrd="4" destOrd="0" presId="urn:microsoft.com/office/officeart/2018/2/layout/IconVerticalSolidList"/>
    <dgm:cxn modelId="{34AA4393-3C40-43BC-BC21-AACD9B686520}" type="presParOf" srcId="{8DF675F4-DA80-437B-A186-386A72DC5A7A}" destId="{95FEF0DC-E27C-4363-931D-45CE0593B004}" srcOrd="0" destOrd="0" presId="urn:microsoft.com/office/officeart/2018/2/layout/IconVerticalSolidList"/>
    <dgm:cxn modelId="{7A0077BB-81E3-4D48-BA75-C3052EE92D9C}" type="presParOf" srcId="{8DF675F4-DA80-437B-A186-386A72DC5A7A}" destId="{3906FA70-CA0C-4A64-9B6C-160AEFE82766}" srcOrd="1" destOrd="0" presId="urn:microsoft.com/office/officeart/2018/2/layout/IconVerticalSolidList"/>
    <dgm:cxn modelId="{D1805851-738F-4AB3-95E2-09A3360B9B4C}" type="presParOf" srcId="{8DF675F4-DA80-437B-A186-386A72DC5A7A}" destId="{773C35A3-FBAC-449F-AFDD-55630EA36B1E}" srcOrd="2" destOrd="0" presId="urn:microsoft.com/office/officeart/2018/2/layout/IconVerticalSolidList"/>
    <dgm:cxn modelId="{E91A802B-E60A-47CF-BD51-5257551F381E}" type="presParOf" srcId="{8DF675F4-DA80-437B-A186-386A72DC5A7A}" destId="{9EBB7D1B-5D32-45A9-9BFC-B7B55C183823}" srcOrd="3" destOrd="0" presId="urn:microsoft.com/office/officeart/2018/2/layout/IconVerticalSolidList"/>
    <dgm:cxn modelId="{44E8D558-328E-4B40-8BDE-64EA0F18CB3C}" type="presParOf" srcId="{0285EC6C-8578-4E1B-91FF-C87D43E5D05D}" destId="{90F27A34-2284-407F-8B9E-6AB4AEE8C856}" srcOrd="5" destOrd="0" presId="urn:microsoft.com/office/officeart/2018/2/layout/IconVerticalSolidList"/>
    <dgm:cxn modelId="{6C8758D2-C6F6-40CD-B2FB-E575304A354A}" type="presParOf" srcId="{0285EC6C-8578-4E1B-91FF-C87D43E5D05D}" destId="{AC2513FE-0A81-4BA4-8632-38CB829ACDA8}" srcOrd="6" destOrd="0" presId="urn:microsoft.com/office/officeart/2018/2/layout/IconVerticalSolidList"/>
    <dgm:cxn modelId="{5CACE9BB-7E71-49C4-8643-F2FA1DF70C1D}" type="presParOf" srcId="{AC2513FE-0A81-4BA4-8632-38CB829ACDA8}" destId="{A22655C7-3C89-49C6-AB82-01AE6D507516}" srcOrd="0" destOrd="0" presId="urn:microsoft.com/office/officeart/2018/2/layout/IconVerticalSolidList"/>
    <dgm:cxn modelId="{EF75B447-8B2E-4B07-9520-DB98F162A98D}" type="presParOf" srcId="{AC2513FE-0A81-4BA4-8632-38CB829ACDA8}" destId="{5FD67315-68D4-4EDD-8383-6DB50B273EA3}" srcOrd="1" destOrd="0" presId="urn:microsoft.com/office/officeart/2018/2/layout/IconVerticalSolidList"/>
    <dgm:cxn modelId="{20306D9C-D9BD-40E7-818F-F099878DBDA5}" type="presParOf" srcId="{AC2513FE-0A81-4BA4-8632-38CB829ACDA8}" destId="{9EE14F56-11AF-4A97-A491-2DADE7839D19}" srcOrd="2" destOrd="0" presId="urn:microsoft.com/office/officeart/2018/2/layout/IconVerticalSolidList"/>
    <dgm:cxn modelId="{4AB9CBB8-BCB0-4A25-9854-A49E31D33A79}" type="presParOf" srcId="{AC2513FE-0A81-4BA4-8632-38CB829ACDA8}" destId="{B2D1FE56-0312-43A8-B876-C2B43DF33DF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0DE26-DD15-41E0-ADB7-AA5803B3B1F4}">
      <dsp:nvSpPr>
        <dsp:cNvPr id="0" name=""/>
        <dsp:cNvSpPr/>
      </dsp:nvSpPr>
      <dsp:spPr>
        <a:xfrm>
          <a:off x="0" y="8352"/>
          <a:ext cx="6513603" cy="2859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Results the organisation wants to achieve</a:t>
          </a:r>
          <a:endParaRPr lang="en-US" sz="5200" kern="1200"/>
        </a:p>
      </dsp:txBody>
      <dsp:txXfrm>
        <a:off x="139588" y="147940"/>
        <a:ext cx="6234427" cy="2580304"/>
      </dsp:txXfrm>
    </dsp:sp>
    <dsp:sp modelId="{2F8F56CD-7334-4585-8468-C3491888BE54}">
      <dsp:nvSpPr>
        <dsp:cNvPr id="0" name=""/>
        <dsp:cNvSpPr/>
      </dsp:nvSpPr>
      <dsp:spPr>
        <a:xfrm>
          <a:off x="0" y="3017593"/>
          <a:ext cx="6513603" cy="28594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A strategy about how to get there</a:t>
          </a:r>
          <a:endParaRPr lang="en-US" sz="5200" kern="1200" dirty="0"/>
        </a:p>
      </dsp:txBody>
      <dsp:txXfrm>
        <a:off x="139588" y="3157181"/>
        <a:ext cx="6234427" cy="25803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864A-D36A-400C-9248-C6BDDA14D65D}">
      <dsp:nvSpPr>
        <dsp:cNvPr id="0" name=""/>
        <dsp:cNvSpPr/>
      </dsp:nvSpPr>
      <dsp:spPr>
        <a:xfrm>
          <a:off x="6384218"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Plan</a:t>
          </a:r>
        </a:p>
      </dsp:txBody>
      <dsp:txXfrm>
        <a:off x="6384218" y="132591"/>
        <a:ext cx="2099889" cy="2099889"/>
      </dsp:txXfrm>
    </dsp:sp>
    <dsp:sp modelId="{3CFDA405-5F73-47E7-9FCA-11D1DB068898}">
      <dsp:nvSpPr>
        <dsp:cNvPr id="0" name=""/>
        <dsp:cNvSpPr/>
      </dsp:nvSpPr>
      <dsp:spPr>
        <a:xfrm>
          <a:off x="2686141" y="413"/>
          <a:ext cx="5930145" cy="5930145"/>
        </a:xfrm>
        <a:prstGeom prst="circularArrow">
          <a:avLst>
            <a:gd name="adj1" fmla="val 6905"/>
            <a:gd name="adj2" fmla="val 465588"/>
            <a:gd name="adj3" fmla="val 548422"/>
            <a:gd name="adj4" fmla="val 205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FF1C65-00E9-41CB-8158-8977D0C2C8BE}">
      <dsp:nvSpPr>
        <dsp:cNvPr id="0" name=""/>
        <dsp:cNvSpPr/>
      </dsp:nvSpPr>
      <dsp:spPr>
        <a:xfrm>
          <a:off x="6384218"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Act</a:t>
          </a:r>
        </a:p>
      </dsp:txBody>
      <dsp:txXfrm>
        <a:off x="6384218" y="3698490"/>
        <a:ext cx="2099889" cy="2099889"/>
      </dsp:txXfrm>
    </dsp:sp>
    <dsp:sp modelId="{B1A9A087-F249-4073-B219-9D54ABFA5E7E}">
      <dsp:nvSpPr>
        <dsp:cNvPr id="0" name=""/>
        <dsp:cNvSpPr/>
      </dsp:nvSpPr>
      <dsp:spPr>
        <a:xfrm>
          <a:off x="2686141" y="413"/>
          <a:ext cx="5930145" cy="5930145"/>
        </a:xfrm>
        <a:prstGeom prst="circularArrow">
          <a:avLst>
            <a:gd name="adj1" fmla="val 6905"/>
            <a:gd name="adj2" fmla="val 465588"/>
            <a:gd name="adj3" fmla="val 5948422"/>
            <a:gd name="adj4" fmla="val 43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64A33-5A46-4063-A52D-84FA29790D70}">
      <dsp:nvSpPr>
        <dsp:cNvPr id="0" name=""/>
        <dsp:cNvSpPr/>
      </dsp:nvSpPr>
      <dsp:spPr>
        <a:xfrm>
          <a:off x="2818320" y="3698490"/>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Monitor</a:t>
          </a:r>
        </a:p>
      </dsp:txBody>
      <dsp:txXfrm>
        <a:off x="2818320" y="3698490"/>
        <a:ext cx="2099889" cy="2099889"/>
      </dsp:txXfrm>
    </dsp:sp>
    <dsp:sp modelId="{74F4A250-7DA2-4488-A7C8-2F657420C161}">
      <dsp:nvSpPr>
        <dsp:cNvPr id="0" name=""/>
        <dsp:cNvSpPr/>
      </dsp:nvSpPr>
      <dsp:spPr>
        <a:xfrm>
          <a:off x="2686141" y="413"/>
          <a:ext cx="5930145" cy="5930145"/>
        </a:xfrm>
        <a:prstGeom prst="circularArrow">
          <a:avLst>
            <a:gd name="adj1" fmla="val 6905"/>
            <a:gd name="adj2" fmla="val 465588"/>
            <a:gd name="adj3" fmla="val 11348422"/>
            <a:gd name="adj4" fmla="val 97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F0010-EA9D-4B73-82E0-EA58AB2EB8F0}">
      <dsp:nvSpPr>
        <dsp:cNvPr id="0" name=""/>
        <dsp:cNvSpPr/>
      </dsp:nvSpPr>
      <dsp:spPr>
        <a:xfrm>
          <a:off x="2818320" y="132591"/>
          <a:ext cx="2099889" cy="2099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r>
            <a:rPr lang="en-GB" sz="4600" kern="1200" dirty="0"/>
            <a:t>Review</a:t>
          </a:r>
        </a:p>
      </dsp:txBody>
      <dsp:txXfrm>
        <a:off x="2818320" y="132591"/>
        <a:ext cx="2099889" cy="2099889"/>
      </dsp:txXfrm>
    </dsp:sp>
    <dsp:sp modelId="{FB680A90-A794-4B77-94EC-69ABF0484D3B}">
      <dsp:nvSpPr>
        <dsp:cNvPr id="0" name=""/>
        <dsp:cNvSpPr/>
      </dsp:nvSpPr>
      <dsp:spPr>
        <a:xfrm>
          <a:off x="2686141" y="413"/>
          <a:ext cx="5930145" cy="5930145"/>
        </a:xfrm>
        <a:prstGeom prst="circularArrow">
          <a:avLst>
            <a:gd name="adj1" fmla="val 6905"/>
            <a:gd name="adj2" fmla="val 465588"/>
            <a:gd name="adj3" fmla="val 16748422"/>
            <a:gd name="adj4" fmla="val 15185990"/>
            <a:gd name="adj5" fmla="val 805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3AD04-9FDB-41E6-84D8-E05CDCA77422}">
      <dsp:nvSpPr>
        <dsp:cNvPr id="0" name=""/>
        <dsp:cNvSpPr/>
      </dsp:nvSpPr>
      <dsp:spPr>
        <a:xfrm>
          <a:off x="0" y="2442"/>
          <a:ext cx="6513603" cy="123800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1DE722-1E1E-4FE8-A07A-90297223B0DB}">
      <dsp:nvSpPr>
        <dsp:cNvPr id="0" name=""/>
        <dsp:cNvSpPr/>
      </dsp:nvSpPr>
      <dsp:spPr>
        <a:xfrm>
          <a:off x="374497" y="280994"/>
          <a:ext cx="680904" cy="6809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9982B8-A518-437F-9E7B-8B629029EA47}">
      <dsp:nvSpPr>
        <dsp:cNvPr id="0" name=""/>
        <dsp:cNvSpPr/>
      </dsp:nvSpPr>
      <dsp:spPr>
        <a:xfrm>
          <a:off x="1429899" y="2442"/>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Respect for the individual</a:t>
          </a:r>
          <a:endParaRPr lang="en-US" sz="2800" kern="1200" dirty="0"/>
        </a:p>
      </dsp:txBody>
      <dsp:txXfrm>
        <a:off x="1429899" y="2442"/>
        <a:ext cx="5083704" cy="1238008"/>
      </dsp:txXfrm>
    </dsp:sp>
    <dsp:sp modelId="{6B374EB1-38F9-4199-BCE8-25D290A65F8E}">
      <dsp:nvSpPr>
        <dsp:cNvPr id="0" name=""/>
        <dsp:cNvSpPr/>
      </dsp:nvSpPr>
      <dsp:spPr>
        <a:xfrm>
          <a:off x="0" y="1549953"/>
          <a:ext cx="6513603" cy="123800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5EBE81-2B9F-4E8D-988D-2418CED9D967}">
      <dsp:nvSpPr>
        <dsp:cNvPr id="0" name=""/>
        <dsp:cNvSpPr/>
      </dsp:nvSpPr>
      <dsp:spPr>
        <a:xfrm>
          <a:off x="374497" y="1828505"/>
          <a:ext cx="680904" cy="6809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1E63AD-0B27-4971-BE7F-C33CF2E98AB4}">
      <dsp:nvSpPr>
        <dsp:cNvPr id="0" name=""/>
        <dsp:cNvSpPr/>
      </dsp:nvSpPr>
      <dsp:spPr>
        <a:xfrm>
          <a:off x="1429899" y="1549953"/>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Mutual respect</a:t>
          </a:r>
          <a:endParaRPr lang="en-US" sz="2800" kern="1200" dirty="0"/>
        </a:p>
      </dsp:txBody>
      <dsp:txXfrm>
        <a:off x="1429899" y="1549953"/>
        <a:ext cx="5083704" cy="1238008"/>
      </dsp:txXfrm>
    </dsp:sp>
    <dsp:sp modelId="{95FEF0DC-E27C-4363-931D-45CE0593B004}">
      <dsp:nvSpPr>
        <dsp:cNvPr id="0" name=""/>
        <dsp:cNvSpPr/>
      </dsp:nvSpPr>
      <dsp:spPr>
        <a:xfrm>
          <a:off x="0" y="3097464"/>
          <a:ext cx="6513603" cy="123800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06FA70-CA0C-4A64-9B6C-160AEFE82766}">
      <dsp:nvSpPr>
        <dsp:cNvPr id="0" name=""/>
        <dsp:cNvSpPr/>
      </dsp:nvSpPr>
      <dsp:spPr>
        <a:xfrm>
          <a:off x="374497" y="3376015"/>
          <a:ext cx="680904" cy="6809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B7D1B-5D32-45A9-9BFC-B7B55C183823}">
      <dsp:nvSpPr>
        <dsp:cNvPr id="0" name=""/>
        <dsp:cNvSpPr/>
      </dsp:nvSpPr>
      <dsp:spPr>
        <a:xfrm>
          <a:off x="1429899" y="309746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Procedural fairness</a:t>
          </a:r>
          <a:endParaRPr lang="en-US" sz="2800" kern="1200" dirty="0"/>
        </a:p>
      </dsp:txBody>
      <dsp:txXfrm>
        <a:off x="1429899" y="3097464"/>
        <a:ext cx="5083704" cy="1238008"/>
      </dsp:txXfrm>
    </dsp:sp>
    <dsp:sp modelId="{A22655C7-3C89-49C6-AB82-01AE6D507516}">
      <dsp:nvSpPr>
        <dsp:cNvPr id="0" name=""/>
        <dsp:cNvSpPr/>
      </dsp:nvSpPr>
      <dsp:spPr>
        <a:xfrm>
          <a:off x="0" y="4644974"/>
          <a:ext cx="6513603" cy="123800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D67315-68D4-4EDD-8383-6DB50B273EA3}">
      <dsp:nvSpPr>
        <dsp:cNvPr id="0" name=""/>
        <dsp:cNvSpPr/>
      </dsp:nvSpPr>
      <dsp:spPr>
        <a:xfrm>
          <a:off x="374497" y="4923526"/>
          <a:ext cx="680904" cy="6809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1FE56-0312-43A8-B876-C2B43DF33DF5}">
      <dsp:nvSpPr>
        <dsp:cNvPr id="0" name=""/>
        <dsp:cNvSpPr/>
      </dsp:nvSpPr>
      <dsp:spPr>
        <a:xfrm>
          <a:off x="1429899" y="4644974"/>
          <a:ext cx="5083704" cy="1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3" tIns="131023" rIns="131023" bIns="131023" numCol="1" spcCol="1270" anchor="ctr" anchorCtr="0">
          <a:noAutofit/>
        </a:bodyPr>
        <a:lstStyle/>
        <a:p>
          <a:pPr marL="0" lvl="0" indent="0" algn="l" defTabSz="1244600">
            <a:lnSpc>
              <a:spcPct val="90000"/>
            </a:lnSpc>
            <a:spcBef>
              <a:spcPct val="0"/>
            </a:spcBef>
            <a:spcAft>
              <a:spcPct val="35000"/>
            </a:spcAft>
            <a:buNone/>
          </a:pPr>
          <a:r>
            <a:rPr lang="en-GB" sz="2800" kern="1200" dirty="0"/>
            <a:t>Transparency of decision-making</a:t>
          </a:r>
          <a:endParaRPr lang="en-US" sz="2800" kern="1200" dirty="0"/>
        </a:p>
      </dsp:txBody>
      <dsp:txXfrm>
        <a:off x="1429899" y="4644974"/>
        <a:ext cx="5083704" cy="123800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D572E-B1D9-4C49-AA3D-F1A62B9F63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A49D3E-7780-4358-A214-48070AD62C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9A37E2-7E5C-4306-8472-C4C6D3CE9704}"/>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62C0C51F-07A7-44EA-B79F-8876EB3D79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1EE664-A470-41A4-88D9-083765F25B53}"/>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366269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3672-0101-46AF-8E2D-189F1377CB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8139F4-C098-4C2F-B9DB-26D91DB9E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7D1EA-2696-41CD-9E5C-EA8A61B75844}"/>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3F8161EF-E8EC-47CE-B151-79375EE89A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847A6C-A9CD-43F4-8A57-16F9B812A183}"/>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42709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087E-6D82-4ABF-8253-7C4EA7221A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64600A-A5E1-4959-88A0-56A06444B8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AE4ECA-62BD-4511-89C9-9B0B3F5A804A}"/>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E01A652F-3581-44C0-A766-BF37B4EDAE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8C815-E3FC-49C1-9CEA-72CC77CA0222}"/>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123100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4EA68-F07B-4CD3-A39E-6257B5B6FC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79E06-3C2A-4B6C-B859-5F85605590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3B30F9-DFDE-43E0-9129-DA71792642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445FB4-5F46-4F66-BA57-F200C75C31AD}"/>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6" name="Footer Placeholder 5">
            <a:extLst>
              <a:ext uri="{FF2B5EF4-FFF2-40B4-BE49-F238E27FC236}">
                <a16:creationId xmlns:a16="http://schemas.microsoft.com/office/drawing/2014/main" id="{797EE5C7-59D0-4ACA-A45F-76D660336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E3140-C0A7-47DA-AD6C-4AEE71845CC8}"/>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4215669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614AC-EA55-4308-AAB1-98C3A116445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E6A406-9755-4EF9-9442-D58110EB3D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321AC0-3D2E-45F3-9935-D445FF14D2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C96EFD-7FCF-49B8-86C4-5589AEA5F6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1169B2-A986-4094-B56F-7A0EC656F02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79BC2C-8D5A-46D4-A192-530F4B6A5945}"/>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8" name="Footer Placeholder 7">
            <a:extLst>
              <a:ext uri="{FF2B5EF4-FFF2-40B4-BE49-F238E27FC236}">
                <a16:creationId xmlns:a16="http://schemas.microsoft.com/office/drawing/2014/main" id="{A19824B8-DFB3-4B17-90DF-AC4765FA3F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BEFE1C-BCD0-4AE9-9DE0-B4E4D6EDF3D9}"/>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504235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09869-E56C-4B7E-B15C-036E31E9BD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AA7F85-C6A0-47DC-A3EC-9B6B13DC92FF}"/>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4" name="Footer Placeholder 3">
            <a:extLst>
              <a:ext uri="{FF2B5EF4-FFF2-40B4-BE49-F238E27FC236}">
                <a16:creationId xmlns:a16="http://schemas.microsoft.com/office/drawing/2014/main" id="{02A5B410-83C3-4927-AB21-FDC4E522AE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2DE59B-DF02-4415-AECF-9DAF5BDC6B7C}"/>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592129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2660A1-633D-4B98-9CEC-DF947F2BB3AB}"/>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3" name="Footer Placeholder 2">
            <a:extLst>
              <a:ext uri="{FF2B5EF4-FFF2-40B4-BE49-F238E27FC236}">
                <a16:creationId xmlns:a16="http://schemas.microsoft.com/office/drawing/2014/main" id="{94068B5C-C4C6-4795-BE9A-2AB6F6A22B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EA07EC-F06F-4397-B93B-FD4E57B6756F}"/>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037759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1A2B4-28D9-46B7-8C78-E39DCDA739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69432F-2241-4072-B67D-AEF4F6CE1D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15CBA4-EB14-4908-9F51-37160FBBDC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ED6D1B-0EDB-4E8A-B8AB-23E1E1D56FCE}"/>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6" name="Footer Placeholder 5">
            <a:extLst>
              <a:ext uri="{FF2B5EF4-FFF2-40B4-BE49-F238E27FC236}">
                <a16:creationId xmlns:a16="http://schemas.microsoft.com/office/drawing/2014/main" id="{4D626106-330E-4857-8FD6-CD7A1B703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AE4B6D-E7F1-48BF-86BE-E33778FD4427}"/>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2159522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319ED-6647-4D7C-9F2C-4563A82DFC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EAD19A-F830-447F-8FAD-16FDE321EA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8168DA-C393-4D79-B541-F33C7C1FCB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C1C3CD-3569-44D3-B878-7D0FBC970FD1}"/>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6" name="Footer Placeholder 5">
            <a:extLst>
              <a:ext uri="{FF2B5EF4-FFF2-40B4-BE49-F238E27FC236}">
                <a16:creationId xmlns:a16="http://schemas.microsoft.com/office/drawing/2014/main" id="{72467CE4-560A-4668-8402-BBF37EFA42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2D9EF9-D967-4AB1-94EE-390973E4C97F}"/>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708124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54554-11A1-4E2E-BA5E-B76D5DD1C2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616820-5392-4595-A940-599DDD9994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9F836-A913-42D5-AD5C-40931AD6F6E4}"/>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76DD64AA-FFF1-4FAA-BA34-465644825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1857C-B3AD-4DF5-8D9F-C4F603700725}"/>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074424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9892DD-B6B5-4D87-A9A0-BE40466D4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942EBE-C1B4-426A-A9E4-7475A39268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DE385-86DF-4A47-A2EB-B2009945D7E3}"/>
              </a:ext>
            </a:extLst>
          </p:cNvPr>
          <p:cNvSpPr>
            <a:spLocks noGrp="1"/>
          </p:cNvSpPr>
          <p:nvPr>
            <p:ph type="dt" sz="half" idx="10"/>
          </p:nvPr>
        </p:nvSpPr>
        <p:spPr/>
        <p:txBody>
          <a:body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43D80D60-9827-4FD8-98CD-AD596CC5BD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82BEB-0C76-47B5-9E50-5C4672F9EFDC}"/>
              </a:ext>
            </a:extLst>
          </p:cNvPr>
          <p:cNvSpPr>
            <a:spLocks noGrp="1"/>
          </p:cNvSpPr>
          <p:nvPr>
            <p:ph type="sldNum" sz="quarter" idx="12"/>
          </p:nvPr>
        </p:nvSpPr>
        <p:spPr/>
        <p:txBody>
          <a:bodyPr/>
          <a:lstStyle/>
          <a:p>
            <a:fld id="{0A9CD07B-7AED-4901-9E8F-732CD4FDD006}" type="slidenum">
              <a:rPr lang="en-GB" smtClean="0"/>
              <a:t>‹#›</a:t>
            </a:fld>
            <a:endParaRPr lang="en-GB"/>
          </a:p>
        </p:txBody>
      </p:sp>
    </p:spTree>
    <p:extLst>
      <p:ext uri="{BB962C8B-B14F-4D97-AF65-F5344CB8AC3E}">
        <p14:creationId xmlns:p14="http://schemas.microsoft.com/office/powerpoint/2010/main" val="379336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23E61-F6F8-4D4C-B840-E5D3C08A5C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B1B2CE-1557-489B-9F40-02EC492C85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B8CA2-6D4B-41BE-A95B-B3F7C96F11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D02AF5-1B71-463E-8416-9ADAFE9D64AA}" type="datetimeFigureOut">
              <a:rPr lang="en-GB" smtClean="0"/>
              <a:t>25/11/2019</a:t>
            </a:fld>
            <a:endParaRPr lang="en-GB"/>
          </a:p>
        </p:txBody>
      </p:sp>
      <p:sp>
        <p:nvSpPr>
          <p:cNvPr id="5" name="Footer Placeholder 4">
            <a:extLst>
              <a:ext uri="{FF2B5EF4-FFF2-40B4-BE49-F238E27FC236}">
                <a16:creationId xmlns:a16="http://schemas.microsoft.com/office/drawing/2014/main" id="{5C2D23D6-4ED2-4FA1-9C23-79919F6544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A877FC-F2A6-4BBB-8C4E-62EB5A262A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9CD07B-7AED-4901-9E8F-732CD4FDD006}" type="slidenum">
              <a:rPr lang="en-GB" smtClean="0"/>
              <a:t>‹#›</a:t>
            </a:fld>
            <a:endParaRPr lang="en-GB"/>
          </a:p>
        </p:txBody>
      </p:sp>
    </p:spTree>
    <p:extLst>
      <p:ext uri="{BB962C8B-B14F-4D97-AF65-F5344CB8AC3E}">
        <p14:creationId xmlns:p14="http://schemas.microsoft.com/office/powerpoint/2010/main" val="4051484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civilservicejobs.service.gov.uk/csr/index.cgi"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5F7B2-CEDA-4F31-99F1-F4484CF69C31}"/>
              </a:ext>
            </a:extLst>
          </p:cNvPr>
          <p:cNvSpPr>
            <a:spLocks noGrp="1"/>
          </p:cNvSpPr>
          <p:nvPr>
            <p:ph type="ctrTitle"/>
          </p:nvPr>
        </p:nvSpPr>
        <p:spPr/>
        <p:txBody>
          <a:bodyPr/>
          <a:lstStyle/>
          <a:p>
            <a:r>
              <a:rPr lang="en-GB" dirty="0"/>
              <a:t>Managing Performance</a:t>
            </a:r>
          </a:p>
        </p:txBody>
      </p:sp>
      <p:sp>
        <p:nvSpPr>
          <p:cNvPr id="3" name="Subtitle 2">
            <a:extLst>
              <a:ext uri="{FF2B5EF4-FFF2-40B4-BE49-F238E27FC236}">
                <a16:creationId xmlns:a16="http://schemas.microsoft.com/office/drawing/2014/main" id="{B630DFB5-033D-41F4-9B5A-A14E412C9426}"/>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C8E5C20C-528D-4328-8BCA-F916A8EAF457}"/>
              </a:ext>
            </a:extLst>
          </p:cNvPr>
          <p:cNvPicPr>
            <a:picLocks noChangeAspect="1"/>
          </p:cNvPicPr>
          <p:nvPr/>
        </p:nvPicPr>
        <p:blipFill>
          <a:blip r:embed="rId2"/>
          <a:stretch>
            <a:fillRect/>
          </a:stretch>
        </p:blipFill>
        <p:spPr>
          <a:xfrm>
            <a:off x="1322830" y="144517"/>
            <a:ext cx="9345169" cy="6713483"/>
          </a:xfrm>
          <a:prstGeom prst="rect">
            <a:avLst/>
          </a:prstGeom>
        </p:spPr>
      </p:pic>
    </p:spTree>
    <p:extLst>
      <p:ext uri="{BB962C8B-B14F-4D97-AF65-F5344CB8AC3E}">
        <p14:creationId xmlns:p14="http://schemas.microsoft.com/office/powerpoint/2010/main" val="3368366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a:xfrm>
            <a:off x="761999" y="227972"/>
            <a:ext cx="5314536" cy="1325563"/>
          </a:xfrm>
        </p:spPr>
        <p:txBody>
          <a:bodyPr>
            <a:normAutofit/>
          </a:bodyPr>
          <a:lstStyle/>
          <a:p>
            <a:r>
              <a:rPr lang="en-GB" dirty="0"/>
              <a:t>Performance management and … </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701988" y="1796133"/>
            <a:ext cx="6171424" cy="4676586"/>
          </a:xfrm>
        </p:spPr>
        <p:txBody>
          <a:bodyPr anchor="t">
            <a:noAutofit/>
          </a:bodyPr>
          <a:lstStyle/>
          <a:p>
            <a:r>
              <a:rPr lang="en-GB" dirty="0"/>
              <a:t>Definition</a:t>
            </a:r>
          </a:p>
          <a:p>
            <a:r>
              <a:rPr lang="en-GB" dirty="0"/>
              <a:t>Good objectives</a:t>
            </a:r>
          </a:p>
          <a:p>
            <a:r>
              <a:rPr lang="en-GB" dirty="0"/>
              <a:t>Systems</a:t>
            </a:r>
          </a:p>
          <a:p>
            <a:r>
              <a:rPr lang="en-GB" dirty="0"/>
              <a:t>Discretionary behaviour</a:t>
            </a:r>
          </a:p>
          <a:p>
            <a:r>
              <a:rPr lang="en-GB" dirty="0"/>
              <a:t>Human Resource Management</a:t>
            </a:r>
          </a:p>
          <a:p>
            <a:r>
              <a:rPr lang="en-GB" dirty="0"/>
              <a:t>The PM Cycle</a:t>
            </a:r>
          </a:p>
          <a:p>
            <a:r>
              <a:rPr lang="en-GB" dirty="0"/>
              <a:t>Performance appraisal</a:t>
            </a:r>
          </a:p>
          <a:p>
            <a:r>
              <a:rPr lang="en-GB" dirty="0"/>
              <a:t>Processes</a:t>
            </a:r>
          </a:p>
          <a:p>
            <a:r>
              <a:rPr lang="en-GB" dirty="0"/>
              <a:t>Expectation clarity</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E34DB1C-E092-40E7-B670-FF1EC8A52F7B}"/>
              </a:ext>
            </a:extLst>
          </p:cNvPr>
          <p:cNvPicPr>
            <a:picLocks noChangeAspect="1"/>
          </p:cNvPicPr>
          <p:nvPr/>
        </p:nvPicPr>
        <p:blipFill rotWithShape="1">
          <a:blip r:embed="rId2"/>
          <a:srcRect l="3768" r="-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4135569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762001" y="803325"/>
            <a:ext cx="5314536" cy="1325563"/>
          </a:xfrm>
        </p:spPr>
        <p:txBody>
          <a:bodyPr>
            <a:normAutofit/>
          </a:bodyPr>
          <a:lstStyle/>
          <a:p>
            <a:r>
              <a:rPr lang="en-GB" sz="6000" dirty="0">
                <a:latin typeface="+mn-lt"/>
              </a:rPr>
              <a:t>Definition</a:t>
            </a:r>
          </a:p>
        </p:txBody>
      </p: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762000" y="2279017"/>
            <a:ext cx="5988141" cy="4419733"/>
          </a:xfrm>
        </p:spPr>
        <p:txBody>
          <a:bodyPr anchor="t">
            <a:noAutofit/>
          </a:bodyPr>
          <a:lstStyle/>
          <a:p>
            <a:r>
              <a:rPr lang="en-GB" sz="2400" dirty="0"/>
              <a:t>First used in the 1990s as organisations became increasingly concerned with the management of individual performance</a:t>
            </a:r>
          </a:p>
          <a:p>
            <a:r>
              <a:rPr lang="en-GB" sz="2400" dirty="0"/>
              <a:t>“Directing and supporting employees to work as effectively and efficiently as possible in line with the needs of the organisation.” (Walters 1995)</a:t>
            </a:r>
          </a:p>
          <a:p>
            <a:r>
              <a:rPr lang="en-GB" sz="2400" dirty="0"/>
              <a:t>Performance management is concerned with under-performers by providing the means for people to improve their performance or make better use of their abilities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C38B053-2998-4CFD-843A-32EEC8F66676}"/>
              </a:ext>
            </a:extLst>
          </p:cNvPr>
          <p:cNvPicPr>
            <a:picLocks noChangeAspect="1"/>
          </p:cNvPicPr>
          <p:nvPr/>
        </p:nvPicPr>
        <p:blipFill rotWithShape="1">
          <a:blip r:embed="rId2"/>
          <a:srcRect l="35764" r="2"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267267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a:xfrm>
            <a:off x="4965430" y="477764"/>
            <a:ext cx="6932043" cy="1437664"/>
          </a:xfrm>
        </p:spPr>
        <p:txBody>
          <a:bodyPr anchor="b">
            <a:normAutofit/>
          </a:bodyPr>
          <a:lstStyle/>
          <a:p>
            <a:r>
              <a:rPr lang="en-GB" sz="6000" dirty="0"/>
              <a:t>History</a:t>
            </a:r>
          </a:p>
        </p:txBody>
      </p:sp>
      <p:pic>
        <p:nvPicPr>
          <p:cNvPr id="4" name="Picture 3">
            <a:extLst>
              <a:ext uri="{FF2B5EF4-FFF2-40B4-BE49-F238E27FC236}">
                <a16:creationId xmlns:a16="http://schemas.microsoft.com/office/drawing/2014/main" id="{0CC4B6F1-BEDC-4E57-A68E-D95625FA9661}"/>
              </a:ext>
            </a:extLst>
          </p:cNvPr>
          <p:cNvPicPr>
            <a:picLocks noChangeAspect="1"/>
          </p:cNvPicPr>
          <p:nvPr/>
        </p:nvPicPr>
        <p:blipFill rotWithShape="1">
          <a:blip r:embed="rId2"/>
          <a:srcRect r="-1" b="383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ABDF3"/>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a:xfrm>
            <a:off x="4965431" y="2438400"/>
            <a:ext cx="6932043" cy="3941836"/>
          </a:xfrm>
        </p:spPr>
        <p:txBody>
          <a:bodyPr>
            <a:normAutofit/>
          </a:bodyPr>
          <a:lstStyle/>
          <a:p>
            <a:r>
              <a:rPr lang="en-GB" dirty="0"/>
              <a:t>FW Taylor (1856-1915) before World War 1</a:t>
            </a:r>
          </a:p>
          <a:p>
            <a:r>
              <a:rPr lang="en-GB" dirty="0"/>
              <a:t>‘Scientific management’</a:t>
            </a:r>
          </a:p>
          <a:p>
            <a:r>
              <a:rPr lang="en-GB" dirty="0"/>
              <a:t>Rating for officers in the US armed services in the 1920s</a:t>
            </a:r>
          </a:p>
          <a:p>
            <a:r>
              <a:rPr lang="en-GB" dirty="0"/>
              <a:t>Spread to the UK</a:t>
            </a:r>
          </a:p>
          <a:p>
            <a:r>
              <a:rPr lang="en-GB" dirty="0"/>
              <a:t>Merit ratings in the 1950s and 60s, also called ‘performance appraisal’</a:t>
            </a:r>
          </a:p>
        </p:txBody>
      </p:sp>
    </p:spTree>
    <p:extLst>
      <p:ext uri="{BB962C8B-B14F-4D97-AF65-F5344CB8AC3E}">
        <p14:creationId xmlns:p14="http://schemas.microsoft.com/office/powerpoint/2010/main" val="210995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p:txBody>
          <a:bodyPr>
            <a:normAutofit/>
          </a:bodyPr>
          <a:lstStyle/>
          <a:p>
            <a:r>
              <a:rPr lang="en-GB" sz="6000" dirty="0">
                <a:latin typeface="+mn-lt"/>
              </a:rPr>
              <a:t>History</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38200" y="1825625"/>
            <a:ext cx="5757809" cy="4351338"/>
          </a:xfrm>
        </p:spPr>
        <p:txBody>
          <a:bodyPr/>
          <a:lstStyle/>
          <a:p>
            <a:r>
              <a:rPr lang="en-GB" dirty="0"/>
              <a:t>Management By Objectives (MBO) in the 60s and 70s</a:t>
            </a:r>
          </a:p>
          <a:p>
            <a:r>
              <a:rPr lang="en-GB" dirty="0"/>
              <a:t>Results-orientated performance has shaped the modern context</a:t>
            </a:r>
          </a:p>
          <a:p>
            <a:r>
              <a:rPr lang="en-GB" dirty="0"/>
              <a:t>‘Performance management’ first used in the 1970s by Beer and </a:t>
            </a:r>
            <a:r>
              <a:rPr lang="en-GB" dirty="0" err="1"/>
              <a:t>Ruh</a:t>
            </a:r>
            <a:endParaRPr lang="en-GB" dirty="0"/>
          </a:p>
          <a:p>
            <a:r>
              <a:rPr lang="en-GB" dirty="0"/>
              <a:t>Became widely recognised after the Institute of Personnel Management research in 1992</a:t>
            </a:r>
          </a:p>
        </p:txBody>
      </p:sp>
      <p:sp>
        <p:nvSpPr>
          <p:cNvPr id="4" name="TextBox 3">
            <a:extLst>
              <a:ext uri="{FF2B5EF4-FFF2-40B4-BE49-F238E27FC236}">
                <a16:creationId xmlns:a16="http://schemas.microsoft.com/office/drawing/2014/main" id="{1650CE14-10FB-493C-8203-38003D788425}"/>
              </a:ext>
            </a:extLst>
          </p:cNvPr>
          <p:cNvSpPr txBox="1"/>
          <p:nvPr/>
        </p:nvSpPr>
        <p:spPr>
          <a:xfrm>
            <a:off x="6791218" y="1027906"/>
            <a:ext cx="4962418" cy="5170646"/>
          </a:xfrm>
          <a:prstGeom prst="rect">
            <a:avLst/>
          </a:prstGeom>
          <a:solidFill>
            <a:srgbClr val="FFFF00"/>
          </a:solidFill>
          <a:ln w="38100">
            <a:solidFill>
              <a:schemeClr val="tx1"/>
            </a:solidFill>
          </a:ln>
        </p:spPr>
        <p:txBody>
          <a:bodyPr wrap="square" rtlCol="0">
            <a:spAutoFit/>
          </a:bodyPr>
          <a:lstStyle/>
          <a:p>
            <a:r>
              <a:rPr lang="en-GB" sz="2800" dirty="0"/>
              <a:t>A strategy which relates to every activity of the organisation set in the context of its human resource policies, culture, style and communication systems. The nature of the strategy depends on the organisational context and can vary from organisation to organisation</a:t>
            </a:r>
          </a:p>
          <a:p>
            <a:endParaRPr lang="en-GB" dirty="0"/>
          </a:p>
          <a:p>
            <a:r>
              <a:rPr lang="en-GB" sz="2000" dirty="0"/>
              <a:t>Institute of Personnel Management (1992) Performance management in the UK: an analysis of the issues. London: IPM</a:t>
            </a:r>
          </a:p>
        </p:txBody>
      </p:sp>
    </p:spTree>
    <p:extLst>
      <p:ext uri="{BB962C8B-B14F-4D97-AF65-F5344CB8AC3E}">
        <p14:creationId xmlns:p14="http://schemas.microsoft.com/office/powerpoint/2010/main" val="190916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03663-71E8-4ECD-A3DE-31542D6DF2A0}"/>
              </a:ext>
            </a:extLst>
          </p:cNvPr>
          <p:cNvSpPr>
            <a:spLocks noGrp="1"/>
          </p:cNvSpPr>
          <p:nvPr>
            <p:ph type="title"/>
          </p:nvPr>
        </p:nvSpPr>
        <p:spPr>
          <a:xfrm>
            <a:off x="863029" y="1012004"/>
            <a:ext cx="3416158" cy="4795408"/>
          </a:xfrm>
        </p:spPr>
        <p:txBody>
          <a:bodyPr>
            <a:normAutofit/>
          </a:bodyPr>
          <a:lstStyle/>
          <a:p>
            <a:r>
              <a:rPr lang="en-GB" sz="5400" dirty="0">
                <a:solidFill>
                  <a:srgbClr val="FFFFFF"/>
                </a:solidFill>
              </a:rPr>
              <a:t>Objectives</a:t>
            </a:r>
          </a:p>
        </p:txBody>
      </p:sp>
      <p:graphicFrame>
        <p:nvGraphicFramePr>
          <p:cNvPr id="6" name="Content Placeholder 2">
            <a:extLst>
              <a:ext uri="{FF2B5EF4-FFF2-40B4-BE49-F238E27FC236}">
                <a16:creationId xmlns:a16="http://schemas.microsoft.com/office/drawing/2014/main" id="{B7EA3F56-DD2B-42E1-BEF4-01EA24B1D4C3}"/>
              </a:ext>
            </a:extLst>
          </p:cNvPr>
          <p:cNvGraphicFramePr>
            <a:graphicFrameLocks noGrp="1"/>
          </p:cNvGraphicFramePr>
          <p:nvPr>
            <p:ph idx="1"/>
            <p:extLst>
              <p:ext uri="{D42A27DB-BD31-4B8C-83A1-F6EECF244321}">
                <p14:modId xmlns:p14="http://schemas.microsoft.com/office/powerpoint/2010/main" val="990853024"/>
              </p:ext>
            </p:extLst>
          </p:nvPr>
        </p:nvGraphicFramePr>
        <p:xfrm>
          <a:off x="4937446" y="486287"/>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801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graphicEl>
                                              <a:dgm id="{1980DE26-DD15-41E0-ADB7-AA5803B3B1F4}"/>
                                            </p:graphicEl>
                                          </p:spTgt>
                                        </p:tgtEl>
                                        <p:attrNameLst>
                                          <p:attrName>style.visibility</p:attrName>
                                        </p:attrNameLst>
                                      </p:cBhvr>
                                      <p:to>
                                        <p:strVal val="visible"/>
                                      </p:to>
                                    </p:set>
                                    <p:anim calcmode="lin" valueType="num">
                                      <p:cBhvr additive="base">
                                        <p:cTn id="7" dur="500" fill="hold"/>
                                        <p:tgtEl>
                                          <p:spTgt spid="6">
                                            <p:graphicEl>
                                              <a:dgm id="{1980DE26-DD15-41E0-ADB7-AA5803B3B1F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graphicEl>
                                              <a:dgm id="{1980DE26-DD15-41E0-ADB7-AA5803B3B1F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graphicEl>
                                              <a:dgm id="{2F8F56CD-7334-4585-8468-C3491888BE54}"/>
                                            </p:graphicEl>
                                          </p:spTgt>
                                        </p:tgtEl>
                                        <p:attrNameLst>
                                          <p:attrName>style.visibility</p:attrName>
                                        </p:attrNameLst>
                                      </p:cBhvr>
                                      <p:to>
                                        <p:strVal val="visible"/>
                                      </p:to>
                                    </p:set>
                                    <p:anim calcmode="lin" valueType="num">
                                      <p:cBhvr additive="base">
                                        <p:cTn id="13" dur="500" fill="hold"/>
                                        <p:tgtEl>
                                          <p:spTgt spid="6">
                                            <p:graphicEl>
                                              <a:dgm id="{2F8F56CD-7334-4585-8468-C3491888BE5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graphicEl>
                                              <a:dgm id="{2F8F56CD-7334-4585-8468-C3491888BE5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6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2B6D77EC-582D-4D7C-A1B0-41E3CC7C3490}"/>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5656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6A4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5B454F-2CB6-42C2-8551-42791F9DCEDB}"/>
              </a:ext>
            </a:extLst>
          </p:cNvPr>
          <p:cNvSpPr>
            <a:spLocks noGrp="1"/>
          </p:cNvSpPr>
          <p:nvPr>
            <p:ph type="title"/>
          </p:nvPr>
        </p:nvSpPr>
        <p:spPr>
          <a:xfrm>
            <a:off x="524256" y="4767072"/>
            <a:ext cx="6594189" cy="1625210"/>
          </a:xfrm>
        </p:spPr>
        <p:txBody>
          <a:bodyPr>
            <a:normAutofit/>
          </a:bodyPr>
          <a:lstStyle/>
          <a:p>
            <a:pPr algn="r"/>
            <a:r>
              <a:rPr lang="en-GB" sz="6000" dirty="0">
                <a:solidFill>
                  <a:srgbClr val="FFFFFF"/>
                </a:solidFill>
              </a:rPr>
              <a:t>Good objectives</a:t>
            </a:r>
          </a:p>
        </p:txBody>
      </p:sp>
      <p:pic>
        <p:nvPicPr>
          <p:cNvPr id="4" name="Picture 3">
            <a:extLst>
              <a:ext uri="{FF2B5EF4-FFF2-40B4-BE49-F238E27FC236}">
                <a16:creationId xmlns:a16="http://schemas.microsoft.com/office/drawing/2014/main" id="{D5C8B9F0-4158-4F2C-9C83-868C15D84BB9}"/>
              </a:ext>
            </a:extLst>
          </p:cNvPr>
          <p:cNvPicPr>
            <a:picLocks noChangeAspect="1"/>
          </p:cNvPicPr>
          <p:nvPr/>
        </p:nvPicPr>
        <p:blipFill rotWithShape="1">
          <a:blip r:embed="rId2"/>
          <a:srcRect r="3770"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EC33A1-422B-496F-8FA0-8474D70578F3}"/>
              </a:ext>
            </a:extLst>
          </p:cNvPr>
          <p:cNvSpPr>
            <a:spLocks noGrp="1"/>
          </p:cNvSpPr>
          <p:nvPr>
            <p:ph idx="1"/>
          </p:nvPr>
        </p:nvSpPr>
        <p:spPr>
          <a:xfrm>
            <a:off x="7777537" y="760288"/>
            <a:ext cx="3890207" cy="5383657"/>
          </a:xfrm>
        </p:spPr>
        <p:txBody>
          <a:bodyPr anchor="ctr">
            <a:noAutofit/>
          </a:bodyPr>
          <a:lstStyle/>
          <a:p>
            <a:r>
              <a:rPr lang="en-GB" sz="2400" dirty="0">
                <a:solidFill>
                  <a:srgbClr val="FFFFFF"/>
                </a:solidFill>
              </a:rPr>
              <a:t>Consistent with the values of the organisation</a:t>
            </a:r>
          </a:p>
          <a:p>
            <a:r>
              <a:rPr lang="en-GB" sz="2400" dirty="0">
                <a:solidFill>
                  <a:srgbClr val="FFFFFF"/>
                </a:solidFill>
              </a:rPr>
              <a:t>Precise, clear well-defined and positive</a:t>
            </a:r>
          </a:p>
          <a:p>
            <a:r>
              <a:rPr lang="en-GB" sz="2400" dirty="0">
                <a:solidFill>
                  <a:srgbClr val="FFFFFF"/>
                </a:solidFill>
              </a:rPr>
              <a:t>Challenging to reach higher standards</a:t>
            </a:r>
          </a:p>
          <a:p>
            <a:r>
              <a:rPr lang="en-GB" sz="2400" dirty="0">
                <a:solidFill>
                  <a:srgbClr val="FFFFFF"/>
                </a:solidFill>
              </a:rPr>
              <a:t>Measurable: what does success look like</a:t>
            </a:r>
          </a:p>
          <a:p>
            <a:r>
              <a:rPr lang="en-GB" sz="2400" dirty="0">
                <a:solidFill>
                  <a:srgbClr val="FFFFFF"/>
                </a:solidFill>
              </a:rPr>
              <a:t>Achievable</a:t>
            </a:r>
          </a:p>
          <a:p>
            <a:r>
              <a:rPr lang="en-GB" sz="2400" dirty="0">
                <a:solidFill>
                  <a:srgbClr val="FFFFFF"/>
                </a:solidFill>
              </a:rPr>
              <a:t>Agreed by the manager</a:t>
            </a:r>
          </a:p>
          <a:p>
            <a:r>
              <a:rPr lang="en-GB" sz="2400" dirty="0">
                <a:solidFill>
                  <a:srgbClr val="FFFFFF"/>
                </a:solidFill>
              </a:rPr>
              <a:t>Time-related</a:t>
            </a:r>
          </a:p>
          <a:p>
            <a:r>
              <a:rPr lang="en-GB" sz="2400" dirty="0">
                <a:solidFill>
                  <a:srgbClr val="FFFFFF"/>
                </a:solidFill>
              </a:rPr>
              <a:t>Focused on teamwork</a:t>
            </a:r>
          </a:p>
        </p:txBody>
      </p:sp>
    </p:spTree>
    <p:extLst>
      <p:ext uri="{BB962C8B-B14F-4D97-AF65-F5344CB8AC3E}">
        <p14:creationId xmlns:p14="http://schemas.microsoft.com/office/powerpoint/2010/main" val="177793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B64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F2EE870-CBD9-455C-8D9E-F7F409C25556}"/>
              </a:ext>
            </a:extLst>
          </p:cNvPr>
          <p:cNvPicPr>
            <a:picLocks noGrp="1" noChangeAspect="1"/>
          </p:cNvPicPr>
          <p:nvPr>
            <p:ph idx="1"/>
          </p:nvPr>
        </p:nvPicPr>
        <p:blipFill>
          <a:blip r:embed="rId2"/>
          <a:stretch>
            <a:fillRect/>
          </a:stretch>
        </p:blipFill>
        <p:spPr>
          <a:xfrm>
            <a:off x="864951" y="643467"/>
            <a:ext cx="10462097" cy="5571066"/>
          </a:xfrm>
          <a:prstGeom prst="rect">
            <a:avLst/>
          </a:prstGeom>
        </p:spPr>
      </p:pic>
    </p:spTree>
    <p:extLst>
      <p:ext uri="{BB962C8B-B14F-4D97-AF65-F5344CB8AC3E}">
        <p14:creationId xmlns:p14="http://schemas.microsoft.com/office/powerpoint/2010/main" val="3822244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creenshot of a social media post&#10;&#10;Description automatically generated">
            <a:extLst>
              <a:ext uri="{FF2B5EF4-FFF2-40B4-BE49-F238E27FC236}">
                <a16:creationId xmlns:a16="http://schemas.microsoft.com/office/drawing/2014/main" id="{B3B9BB0C-FFFC-451C-9F86-90710EAA9CDD}"/>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1810195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8FE80-4678-4447-B042-1AA9D2886BCF}"/>
              </a:ext>
            </a:extLst>
          </p:cNvPr>
          <p:cNvPicPr>
            <a:picLocks noChangeAspect="1"/>
          </p:cNvPicPr>
          <p:nvPr/>
        </p:nvPicPr>
        <p:blipFill rotWithShape="1">
          <a:blip r:embed="rId2"/>
          <a:srcRect l="757" r="12274" b="-2"/>
          <a:stretch/>
        </p:blipFill>
        <p:spPr>
          <a:xfrm>
            <a:off x="0" y="-103391"/>
            <a:ext cx="5311719" cy="7516843"/>
          </a:xfrm>
          <a:prstGeom prst="rect">
            <a:avLst/>
          </a:prstGeom>
          <a:effectLst/>
        </p:spPr>
      </p:pic>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4965430" y="629268"/>
            <a:ext cx="6586491" cy="1286160"/>
          </a:xfrm>
        </p:spPr>
        <p:txBody>
          <a:bodyPr anchor="b">
            <a:normAutofit/>
          </a:bodyPr>
          <a:lstStyle/>
          <a:p>
            <a:pPr algn="r"/>
            <a:r>
              <a:rPr lang="en-GB" sz="4100" dirty="0"/>
              <a:t>Performance Management System (PMS)</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450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5578867" y="2438400"/>
            <a:ext cx="6309360" cy="4178150"/>
          </a:xfrm>
        </p:spPr>
        <p:txBody>
          <a:bodyPr>
            <a:noAutofit/>
          </a:bodyPr>
          <a:lstStyle/>
          <a:p>
            <a:r>
              <a:rPr lang="en-GB" sz="2400" dirty="0"/>
              <a:t>A vision of objectives communicated to all employees</a:t>
            </a:r>
          </a:p>
          <a:p>
            <a:r>
              <a:rPr lang="en-GB" sz="2400" dirty="0"/>
              <a:t>Departmental and individual targets tied to wider objectives</a:t>
            </a:r>
          </a:p>
          <a:p>
            <a:r>
              <a:rPr lang="en-GB" sz="2400" dirty="0"/>
              <a:t>Formal review of progress towards targets</a:t>
            </a:r>
          </a:p>
          <a:p>
            <a:r>
              <a:rPr lang="en-GB" sz="2400" dirty="0"/>
              <a:t>Review process identifies training, development and rewards</a:t>
            </a:r>
          </a:p>
          <a:p>
            <a:r>
              <a:rPr lang="en-GB" sz="2400" dirty="0"/>
              <a:t>Whole process to improve effectiveness</a:t>
            </a:r>
          </a:p>
          <a:p>
            <a:r>
              <a:rPr lang="en-GB" sz="2400" dirty="0"/>
              <a:t>Regular formal appraisal procedures to communicate performance requirements</a:t>
            </a:r>
          </a:p>
        </p:txBody>
      </p:sp>
    </p:spTree>
    <p:extLst>
      <p:ext uri="{BB962C8B-B14F-4D97-AF65-F5344CB8AC3E}">
        <p14:creationId xmlns:p14="http://schemas.microsoft.com/office/powerpoint/2010/main" val="259425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fade">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a:xfrm>
            <a:off x="762001" y="803325"/>
            <a:ext cx="5314536" cy="1325563"/>
          </a:xfrm>
        </p:spPr>
        <p:txBody>
          <a:bodyPr>
            <a:normAutofit/>
          </a:bodyPr>
          <a:lstStyle/>
          <a:p>
            <a:r>
              <a:rPr lang="en-GB" dirty="0"/>
              <a:t>PM and Discretionary Behaviour</a:t>
            </a:r>
          </a:p>
        </p:txBody>
      </p: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a:xfrm>
            <a:off x="762000" y="2279017"/>
            <a:ext cx="5731267" cy="4316991"/>
          </a:xfrm>
        </p:spPr>
        <p:txBody>
          <a:bodyPr anchor="t">
            <a:noAutofit/>
          </a:bodyPr>
          <a:lstStyle/>
          <a:p>
            <a:r>
              <a:rPr lang="en-GB" dirty="0"/>
              <a:t>Refers to the choices we make at work</a:t>
            </a:r>
          </a:p>
          <a:p>
            <a:r>
              <a:rPr lang="en-GB" dirty="0"/>
              <a:t>How employees carry out their work</a:t>
            </a:r>
          </a:p>
          <a:p>
            <a:r>
              <a:rPr lang="en-GB" dirty="0"/>
              <a:t>The amount of effort, care, innovation and productive behaviour displayed</a:t>
            </a:r>
          </a:p>
          <a:p>
            <a:r>
              <a:rPr lang="en-GB" dirty="0"/>
              <a:t>The difference between just doing a job and people doing a great job</a:t>
            </a:r>
          </a:p>
          <a:p>
            <a:r>
              <a:rPr lang="en-GB" dirty="0"/>
              <a:t>Success reinforces positive attitudes</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C813B64-C94C-4DE0-AB3D-C5BDED3CCC22}"/>
              </a:ext>
            </a:extLst>
          </p:cNvPr>
          <p:cNvPicPr>
            <a:picLocks noChangeAspect="1"/>
          </p:cNvPicPr>
          <p:nvPr/>
        </p:nvPicPr>
        <p:blipFill rotWithShape="1">
          <a:blip r:embed="rId2"/>
          <a:srcRect l="2036" r="1730"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8823099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barn(inVertical)">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F49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PM and human capital advantage</a:t>
            </a:r>
          </a:p>
        </p:txBody>
      </p:sp>
      <p:pic>
        <p:nvPicPr>
          <p:cNvPr id="4" name="Picture 3">
            <a:extLst>
              <a:ext uri="{FF2B5EF4-FFF2-40B4-BE49-F238E27FC236}">
                <a16:creationId xmlns:a16="http://schemas.microsoft.com/office/drawing/2014/main" id="{F562AF04-8D5A-4380-8E80-0EB86DB50718}"/>
              </a:ext>
            </a:extLst>
          </p:cNvPr>
          <p:cNvPicPr>
            <a:picLocks noChangeAspect="1"/>
          </p:cNvPicPr>
          <p:nvPr/>
        </p:nvPicPr>
        <p:blipFill rotWithShape="1">
          <a:blip r:embed="rId2"/>
          <a:srcRect l="1064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029319" y="917725"/>
            <a:ext cx="3744865" cy="5144028"/>
          </a:xfrm>
        </p:spPr>
        <p:txBody>
          <a:bodyPr anchor="ctr">
            <a:normAutofit/>
          </a:bodyPr>
          <a:lstStyle/>
          <a:p>
            <a:r>
              <a:rPr lang="en-GB" sz="2400" dirty="0">
                <a:solidFill>
                  <a:srgbClr val="FFFFFF"/>
                </a:solidFill>
              </a:rPr>
              <a:t>People are the most important aspect of what we would call in business - competitive advantage</a:t>
            </a:r>
          </a:p>
          <a:p>
            <a:r>
              <a:rPr lang="en-GB" sz="2400" dirty="0">
                <a:solidFill>
                  <a:srgbClr val="FFFFFF"/>
                </a:solidFill>
              </a:rPr>
              <a:t>The people factor</a:t>
            </a:r>
          </a:p>
          <a:p>
            <a:r>
              <a:rPr lang="en-GB" sz="2400" dirty="0">
                <a:solidFill>
                  <a:srgbClr val="FFFFFF"/>
                </a:solidFill>
              </a:rPr>
              <a:t>Knowledge, skills, qualifications</a:t>
            </a:r>
          </a:p>
          <a:p>
            <a:r>
              <a:rPr lang="en-GB" sz="2400" dirty="0">
                <a:solidFill>
                  <a:srgbClr val="FFFFFF"/>
                </a:solidFill>
              </a:rPr>
              <a:t>Experience built over time</a:t>
            </a:r>
          </a:p>
          <a:p>
            <a:r>
              <a:rPr lang="en-GB" sz="2400" dirty="0">
                <a:solidFill>
                  <a:srgbClr val="FFFFFF"/>
                </a:solidFill>
              </a:rPr>
              <a:t>Enthusiasm and commitment</a:t>
            </a:r>
          </a:p>
          <a:p>
            <a:endParaRPr lang="en-GB" sz="2000" dirty="0">
              <a:solidFill>
                <a:srgbClr val="FFFFFF"/>
              </a:solidFill>
            </a:endParaRPr>
          </a:p>
        </p:txBody>
      </p:sp>
    </p:spTree>
    <p:extLst>
      <p:ext uri="{BB962C8B-B14F-4D97-AF65-F5344CB8AC3E}">
        <p14:creationId xmlns:p14="http://schemas.microsoft.com/office/powerpoint/2010/main" val="2283691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838200" y="365125"/>
            <a:ext cx="3312560" cy="5727450"/>
          </a:xfrm>
        </p:spPr>
        <p:txBody>
          <a:bodyPr>
            <a:normAutofit/>
          </a:bodyPr>
          <a:lstStyle/>
          <a:p>
            <a:r>
              <a:rPr lang="en-GB" dirty="0"/>
              <a:t>The Performance Management Cycle</a:t>
            </a:r>
          </a:p>
        </p:txBody>
      </p:sp>
      <p:graphicFrame>
        <p:nvGraphicFramePr>
          <p:cNvPr id="4" name="Content Placeholder 3">
            <a:extLst>
              <a:ext uri="{FF2B5EF4-FFF2-40B4-BE49-F238E27FC236}">
                <a16:creationId xmlns:a16="http://schemas.microsoft.com/office/drawing/2014/main" id="{6F963601-AC9A-4C07-B2B9-DDED6B15D784}"/>
              </a:ext>
            </a:extLst>
          </p:cNvPr>
          <p:cNvGraphicFramePr>
            <a:graphicFrameLocks noGrp="1"/>
          </p:cNvGraphicFramePr>
          <p:nvPr>
            <p:ph idx="1"/>
            <p:extLst>
              <p:ext uri="{D42A27DB-BD31-4B8C-83A1-F6EECF244321}">
                <p14:modId xmlns:p14="http://schemas.microsoft.com/office/powerpoint/2010/main" val="1266605134"/>
              </p:ext>
            </p:extLst>
          </p:nvPr>
        </p:nvGraphicFramePr>
        <p:xfrm>
          <a:off x="2390027" y="561903"/>
          <a:ext cx="11302429" cy="59309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9EB734EB-F70B-4780-BD11-C85E9DBE094C}"/>
              </a:ext>
            </a:extLst>
          </p:cNvPr>
          <p:cNvSpPr txBox="1"/>
          <p:nvPr/>
        </p:nvSpPr>
        <p:spPr>
          <a:xfrm>
            <a:off x="760288" y="5866544"/>
            <a:ext cx="3051424" cy="646331"/>
          </a:xfrm>
          <a:prstGeom prst="rect">
            <a:avLst/>
          </a:prstGeom>
          <a:noFill/>
        </p:spPr>
        <p:txBody>
          <a:bodyPr wrap="square" rtlCol="0">
            <a:spAutoFit/>
          </a:bodyPr>
          <a:lstStyle/>
          <a:p>
            <a:r>
              <a:rPr lang="en-GB" dirty="0"/>
              <a:t>After Deming 1986:</a:t>
            </a:r>
          </a:p>
          <a:p>
            <a:r>
              <a:rPr lang="en-GB" dirty="0"/>
              <a:t>Plan-Do-Check-Act model</a:t>
            </a:r>
          </a:p>
        </p:txBody>
      </p:sp>
    </p:spTree>
    <p:extLst>
      <p:ext uri="{BB962C8B-B14F-4D97-AF65-F5344CB8AC3E}">
        <p14:creationId xmlns:p14="http://schemas.microsoft.com/office/powerpoint/2010/main" val="412771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D04D864A-D36A-400C-9248-C6BDDA14D65D}"/>
                                            </p:graphicEl>
                                          </p:spTgt>
                                        </p:tgtEl>
                                        <p:attrNameLst>
                                          <p:attrName>style.visibility</p:attrName>
                                        </p:attrNameLst>
                                      </p:cBhvr>
                                      <p:to>
                                        <p:strVal val="visible"/>
                                      </p:to>
                                    </p:set>
                                    <p:anim calcmode="lin" valueType="num">
                                      <p:cBhvr additive="base">
                                        <p:cTn id="7" dur="500" fill="hold"/>
                                        <p:tgtEl>
                                          <p:spTgt spid="4">
                                            <p:graphicEl>
                                              <a:dgm id="{D04D864A-D36A-400C-9248-C6BDDA14D65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D04D864A-D36A-400C-9248-C6BDDA14D65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3CFDA405-5F73-47E7-9FCA-11D1DB068898}"/>
                                            </p:graphicEl>
                                          </p:spTgt>
                                        </p:tgtEl>
                                        <p:attrNameLst>
                                          <p:attrName>style.visibility</p:attrName>
                                        </p:attrNameLst>
                                      </p:cBhvr>
                                      <p:to>
                                        <p:strVal val="visible"/>
                                      </p:to>
                                    </p:set>
                                    <p:anim calcmode="lin" valueType="num">
                                      <p:cBhvr additive="base">
                                        <p:cTn id="13" dur="500" fill="hold"/>
                                        <p:tgtEl>
                                          <p:spTgt spid="4">
                                            <p:graphicEl>
                                              <a:dgm id="{3CFDA405-5F73-47E7-9FCA-11D1DB06889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3CFDA405-5F73-47E7-9FCA-11D1DB068898}"/>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D8FF1C65-00E9-41CB-8158-8977D0C2C8BE}"/>
                                            </p:graphicEl>
                                          </p:spTgt>
                                        </p:tgtEl>
                                        <p:attrNameLst>
                                          <p:attrName>style.visibility</p:attrName>
                                        </p:attrNameLst>
                                      </p:cBhvr>
                                      <p:to>
                                        <p:strVal val="visible"/>
                                      </p:to>
                                    </p:set>
                                    <p:anim calcmode="lin" valueType="num">
                                      <p:cBhvr additive="base">
                                        <p:cTn id="17" dur="500" fill="hold"/>
                                        <p:tgtEl>
                                          <p:spTgt spid="4">
                                            <p:graphicEl>
                                              <a:dgm id="{D8FF1C65-00E9-41CB-8158-8977D0C2C8B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D8FF1C65-00E9-41CB-8158-8977D0C2C8BE}"/>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B1A9A087-F249-4073-B219-9D54ABFA5E7E}"/>
                                            </p:graphicEl>
                                          </p:spTgt>
                                        </p:tgtEl>
                                        <p:attrNameLst>
                                          <p:attrName>style.visibility</p:attrName>
                                        </p:attrNameLst>
                                      </p:cBhvr>
                                      <p:to>
                                        <p:strVal val="visible"/>
                                      </p:to>
                                    </p:set>
                                    <p:anim calcmode="lin" valueType="num">
                                      <p:cBhvr additive="base">
                                        <p:cTn id="23" dur="500" fill="hold"/>
                                        <p:tgtEl>
                                          <p:spTgt spid="4">
                                            <p:graphicEl>
                                              <a:dgm id="{B1A9A087-F249-4073-B219-9D54ABFA5E7E}"/>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B1A9A087-F249-4073-B219-9D54ABFA5E7E}"/>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67D64A33-5A46-4063-A52D-84FA29790D70}"/>
                                            </p:graphicEl>
                                          </p:spTgt>
                                        </p:tgtEl>
                                        <p:attrNameLst>
                                          <p:attrName>style.visibility</p:attrName>
                                        </p:attrNameLst>
                                      </p:cBhvr>
                                      <p:to>
                                        <p:strVal val="visible"/>
                                      </p:to>
                                    </p:set>
                                    <p:anim calcmode="lin" valueType="num">
                                      <p:cBhvr additive="base">
                                        <p:cTn id="27" dur="500" fill="hold"/>
                                        <p:tgtEl>
                                          <p:spTgt spid="4">
                                            <p:graphicEl>
                                              <a:dgm id="{67D64A33-5A46-4063-A52D-84FA29790D7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67D64A33-5A46-4063-A52D-84FA29790D70}"/>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74F4A250-7DA2-4488-A7C8-2F657420C161}"/>
                                            </p:graphicEl>
                                          </p:spTgt>
                                        </p:tgtEl>
                                        <p:attrNameLst>
                                          <p:attrName>style.visibility</p:attrName>
                                        </p:attrNameLst>
                                      </p:cBhvr>
                                      <p:to>
                                        <p:strVal val="visible"/>
                                      </p:to>
                                    </p:set>
                                    <p:anim calcmode="lin" valueType="num">
                                      <p:cBhvr additive="base">
                                        <p:cTn id="33" dur="500" fill="hold"/>
                                        <p:tgtEl>
                                          <p:spTgt spid="4">
                                            <p:graphicEl>
                                              <a:dgm id="{74F4A250-7DA2-4488-A7C8-2F657420C161}"/>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74F4A250-7DA2-4488-A7C8-2F657420C161}"/>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450F0010-EA9D-4B73-82E0-EA58AB2EB8F0}"/>
                                            </p:graphicEl>
                                          </p:spTgt>
                                        </p:tgtEl>
                                        <p:attrNameLst>
                                          <p:attrName>style.visibility</p:attrName>
                                        </p:attrNameLst>
                                      </p:cBhvr>
                                      <p:to>
                                        <p:strVal val="visible"/>
                                      </p:to>
                                    </p:set>
                                    <p:anim calcmode="lin" valueType="num">
                                      <p:cBhvr additive="base">
                                        <p:cTn id="37" dur="500" fill="hold"/>
                                        <p:tgtEl>
                                          <p:spTgt spid="4">
                                            <p:graphicEl>
                                              <a:dgm id="{450F0010-EA9D-4B73-82E0-EA58AB2EB8F0}"/>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50F0010-EA9D-4B73-82E0-EA58AB2EB8F0}"/>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FB680A90-A794-4B77-94EC-69ABF0484D3B}"/>
                                            </p:graphicEl>
                                          </p:spTgt>
                                        </p:tgtEl>
                                        <p:attrNameLst>
                                          <p:attrName>style.visibility</p:attrName>
                                        </p:attrNameLst>
                                      </p:cBhvr>
                                      <p:to>
                                        <p:strVal val="visible"/>
                                      </p:to>
                                    </p:set>
                                    <p:anim calcmode="lin" valueType="num">
                                      <p:cBhvr additive="base">
                                        <p:cTn id="41" dur="500" fill="hold"/>
                                        <p:tgtEl>
                                          <p:spTgt spid="4">
                                            <p:graphicEl>
                                              <a:dgm id="{FB680A90-A794-4B77-94EC-69ABF0484D3B}"/>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FB680A90-A794-4B77-94EC-69ABF0484D3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p:txBody>
          <a:bodyPr/>
          <a:lstStyle/>
          <a:p>
            <a:r>
              <a:rPr lang="en-GB" dirty="0"/>
              <a:t>Performance Management &amp; Appraisal</a:t>
            </a:r>
          </a:p>
        </p:txBody>
      </p:sp>
      <p:sp>
        <p:nvSpPr>
          <p:cNvPr id="4" name="Content Placeholder 3">
            <a:extLst>
              <a:ext uri="{FF2B5EF4-FFF2-40B4-BE49-F238E27FC236}">
                <a16:creationId xmlns:a16="http://schemas.microsoft.com/office/drawing/2014/main" id="{A083BE53-4185-4E61-97D7-9D1F5E0738F3}"/>
              </a:ext>
            </a:extLst>
          </p:cNvPr>
          <p:cNvSpPr>
            <a:spLocks noGrp="1"/>
          </p:cNvSpPr>
          <p:nvPr>
            <p:ph sz="half" idx="1"/>
          </p:nvPr>
        </p:nvSpPr>
        <p:spPr/>
        <p:txBody>
          <a:bodyPr>
            <a:normAutofit lnSpcReduction="10000"/>
          </a:bodyPr>
          <a:lstStyle/>
          <a:p>
            <a:pPr marL="0" indent="0">
              <a:buNone/>
            </a:pPr>
            <a:r>
              <a:rPr lang="en-GB" sz="3200" b="1" dirty="0"/>
              <a:t>Performance Management</a:t>
            </a:r>
          </a:p>
          <a:p>
            <a:r>
              <a:rPr lang="en-GB" dirty="0"/>
              <a:t>Top-down assessment</a:t>
            </a:r>
          </a:p>
          <a:p>
            <a:r>
              <a:rPr lang="en-GB" dirty="0"/>
              <a:t>Annual appraisal</a:t>
            </a:r>
          </a:p>
          <a:p>
            <a:r>
              <a:rPr lang="en-GB" dirty="0"/>
              <a:t>Use of ratings</a:t>
            </a:r>
          </a:p>
          <a:p>
            <a:r>
              <a:rPr lang="en-GB" dirty="0"/>
              <a:t>Monolithic system</a:t>
            </a:r>
          </a:p>
          <a:p>
            <a:r>
              <a:rPr lang="en-GB" dirty="0"/>
              <a:t>Quantified objectives</a:t>
            </a:r>
          </a:p>
          <a:p>
            <a:r>
              <a:rPr lang="en-GB" dirty="0"/>
              <a:t>Often linked to pay</a:t>
            </a:r>
          </a:p>
          <a:p>
            <a:r>
              <a:rPr lang="en-GB" dirty="0"/>
              <a:t>Bureaucratic</a:t>
            </a:r>
          </a:p>
          <a:p>
            <a:r>
              <a:rPr lang="en-GB" dirty="0"/>
              <a:t>Owned by HR department</a:t>
            </a:r>
          </a:p>
        </p:txBody>
      </p:sp>
      <p:sp>
        <p:nvSpPr>
          <p:cNvPr id="5" name="Content Placeholder 4">
            <a:extLst>
              <a:ext uri="{FF2B5EF4-FFF2-40B4-BE49-F238E27FC236}">
                <a16:creationId xmlns:a16="http://schemas.microsoft.com/office/drawing/2014/main" id="{B8CB02E7-6164-4392-9B2D-7FF9B8D1EECB}"/>
              </a:ext>
            </a:extLst>
          </p:cNvPr>
          <p:cNvSpPr>
            <a:spLocks noGrp="1"/>
          </p:cNvSpPr>
          <p:nvPr>
            <p:ph sz="half" idx="2"/>
          </p:nvPr>
        </p:nvSpPr>
        <p:spPr/>
        <p:txBody>
          <a:bodyPr>
            <a:normAutofit lnSpcReduction="10000"/>
          </a:bodyPr>
          <a:lstStyle/>
          <a:p>
            <a:pPr marL="0" indent="0">
              <a:buNone/>
            </a:pPr>
            <a:r>
              <a:rPr lang="en-GB" sz="3200" b="1" dirty="0"/>
              <a:t>Performance Appraisal</a:t>
            </a:r>
          </a:p>
          <a:p>
            <a:r>
              <a:rPr lang="en-GB" dirty="0"/>
              <a:t>Joint process and dialogue</a:t>
            </a:r>
          </a:p>
          <a:p>
            <a:r>
              <a:rPr lang="en-GB" dirty="0"/>
              <a:t>Continuous review</a:t>
            </a:r>
          </a:p>
          <a:p>
            <a:r>
              <a:rPr lang="en-GB" dirty="0"/>
              <a:t>Ratings less common</a:t>
            </a:r>
          </a:p>
          <a:p>
            <a:r>
              <a:rPr lang="en-GB" dirty="0"/>
              <a:t>Flexible process</a:t>
            </a:r>
          </a:p>
          <a:p>
            <a:r>
              <a:rPr lang="en-GB" dirty="0"/>
              <a:t>Values &amp; behaviours too</a:t>
            </a:r>
          </a:p>
          <a:p>
            <a:r>
              <a:rPr lang="en-GB" dirty="0"/>
              <a:t>Less likely tied to pay</a:t>
            </a:r>
          </a:p>
          <a:p>
            <a:r>
              <a:rPr lang="en-GB" dirty="0"/>
              <a:t>Minimal documentation</a:t>
            </a:r>
          </a:p>
          <a:p>
            <a:r>
              <a:rPr lang="en-GB" dirty="0"/>
              <a:t>Owned by line managers</a:t>
            </a:r>
          </a:p>
          <a:p>
            <a:endParaRPr lang="en-GB" dirty="0"/>
          </a:p>
        </p:txBody>
      </p:sp>
    </p:spTree>
    <p:extLst>
      <p:ext uri="{BB962C8B-B14F-4D97-AF65-F5344CB8AC3E}">
        <p14:creationId xmlns:p14="http://schemas.microsoft.com/office/powerpoint/2010/main" val="243763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 calcmode="lin" valueType="num">
                                      <p:cBhvr additive="base">
                                        <p:cTn id="6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1" end="1"/>
                                            </p:txEl>
                                          </p:spTgt>
                                        </p:tgtEl>
                                        <p:attrNameLst>
                                          <p:attrName>style.visibility</p:attrName>
                                        </p:attrNameLst>
                                      </p:cBhvr>
                                      <p:to>
                                        <p:strVal val="visible"/>
                                      </p:to>
                                    </p:set>
                                    <p:anim calcmode="lin" valueType="num">
                                      <p:cBhvr additive="base">
                                        <p:cTn id="6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5">
                                            <p:txEl>
                                              <p:pRg st="2" end="2"/>
                                            </p:txEl>
                                          </p:spTgt>
                                        </p:tgtEl>
                                        <p:attrNameLst>
                                          <p:attrName>style.visibility</p:attrName>
                                        </p:attrNameLst>
                                      </p:cBhvr>
                                      <p:to>
                                        <p:strVal val="visible"/>
                                      </p:to>
                                    </p:set>
                                    <p:anim calcmode="lin" valueType="num">
                                      <p:cBhvr additive="base">
                                        <p:cTn id="7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5">
                                            <p:txEl>
                                              <p:pRg st="3" end="3"/>
                                            </p:txEl>
                                          </p:spTgt>
                                        </p:tgtEl>
                                        <p:attrNameLst>
                                          <p:attrName>style.visibility</p:attrName>
                                        </p:attrNameLst>
                                      </p:cBhvr>
                                      <p:to>
                                        <p:strVal val="visible"/>
                                      </p:to>
                                    </p:set>
                                    <p:anim calcmode="lin" valueType="num">
                                      <p:cBhvr additive="base">
                                        <p:cTn id="7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5">
                                            <p:txEl>
                                              <p:pRg st="4" end="4"/>
                                            </p:txEl>
                                          </p:spTgt>
                                        </p:tgtEl>
                                        <p:attrNameLst>
                                          <p:attrName>style.visibility</p:attrName>
                                        </p:attrNameLst>
                                      </p:cBhvr>
                                      <p:to>
                                        <p:strVal val="visible"/>
                                      </p:to>
                                    </p:set>
                                    <p:anim calcmode="lin" valueType="num">
                                      <p:cBhvr additive="base">
                                        <p:cTn id="8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5">
                                            <p:txEl>
                                              <p:pRg st="5" end="5"/>
                                            </p:txEl>
                                          </p:spTgt>
                                        </p:tgtEl>
                                        <p:attrNameLst>
                                          <p:attrName>style.visibility</p:attrName>
                                        </p:attrNameLst>
                                      </p:cBhvr>
                                      <p:to>
                                        <p:strVal val="visible"/>
                                      </p:to>
                                    </p:set>
                                    <p:anim calcmode="lin" valueType="num">
                                      <p:cBhvr additive="base">
                                        <p:cTn id="9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5">
                                            <p:txEl>
                                              <p:pRg st="6" end="6"/>
                                            </p:txEl>
                                          </p:spTgt>
                                        </p:tgtEl>
                                        <p:attrNameLst>
                                          <p:attrName>style.visibility</p:attrName>
                                        </p:attrNameLst>
                                      </p:cBhvr>
                                      <p:to>
                                        <p:strVal val="visible"/>
                                      </p:to>
                                    </p:set>
                                    <p:anim calcmode="lin" valueType="num">
                                      <p:cBhvr additive="base">
                                        <p:cTn id="9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5">
                                            <p:txEl>
                                              <p:pRg st="7" end="7"/>
                                            </p:txEl>
                                          </p:spTgt>
                                        </p:tgtEl>
                                        <p:attrNameLst>
                                          <p:attrName>style.visibility</p:attrName>
                                        </p:attrNameLst>
                                      </p:cBhvr>
                                      <p:to>
                                        <p:strVal val="visible"/>
                                      </p:to>
                                    </p:set>
                                    <p:anim calcmode="lin" valueType="num">
                                      <p:cBhvr additive="base">
                                        <p:cTn id="103"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5">
                                            <p:txEl>
                                              <p:pRg st="8" end="8"/>
                                            </p:txEl>
                                          </p:spTgt>
                                        </p:tgtEl>
                                        <p:attrNameLst>
                                          <p:attrName>style.visibility</p:attrName>
                                        </p:attrNameLst>
                                      </p:cBhvr>
                                      <p:to>
                                        <p:strVal val="visible"/>
                                      </p:to>
                                    </p:set>
                                    <p:anim calcmode="lin" valueType="num">
                                      <p:cBhvr additive="base">
                                        <p:cTn id="10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72A33-DAFB-40E1-8357-B946BA196B3B}"/>
              </a:ext>
            </a:extLst>
          </p:cNvPr>
          <p:cNvSpPr>
            <a:spLocks noGrp="1"/>
          </p:cNvSpPr>
          <p:nvPr>
            <p:ph type="title"/>
          </p:nvPr>
        </p:nvSpPr>
        <p:spPr/>
        <p:txBody>
          <a:bodyPr/>
          <a:lstStyle/>
          <a:p>
            <a:r>
              <a:rPr lang="en-GB" dirty="0"/>
              <a:t>PM and line managers</a:t>
            </a:r>
          </a:p>
        </p:txBody>
      </p:sp>
      <p:sp>
        <p:nvSpPr>
          <p:cNvPr id="3" name="Content Placeholder 2">
            <a:extLst>
              <a:ext uri="{FF2B5EF4-FFF2-40B4-BE49-F238E27FC236}">
                <a16:creationId xmlns:a16="http://schemas.microsoft.com/office/drawing/2014/main" id="{F77FD4A5-F739-4B41-8317-875EA5849CCB}"/>
              </a:ext>
            </a:extLst>
          </p:cNvPr>
          <p:cNvSpPr>
            <a:spLocks noGrp="1"/>
          </p:cNvSpPr>
          <p:nvPr>
            <p:ph idx="1"/>
          </p:nvPr>
        </p:nvSpPr>
        <p:spPr>
          <a:xfrm>
            <a:off x="838200" y="1825625"/>
            <a:ext cx="5439770" cy="4351338"/>
          </a:xfrm>
        </p:spPr>
        <p:txBody>
          <a:bodyPr/>
          <a:lstStyle/>
          <a:p>
            <a:r>
              <a:rPr lang="en-GB" dirty="0"/>
              <a:t>Performance management is owned and delivered by line managers</a:t>
            </a:r>
          </a:p>
          <a:p>
            <a:r>
              <a:rPr lang="en-GB" dirty="0"/>
              <a:t>It is not a personnel technique run by Human Resources</a:t>
            </a:r>
          </a:p>
          <a:p>
            <a:r>
              <a:rPr lang="en-GB" dirty="0"/>
              <a:t>Line managers bring policies to life</a:t>
            </a:r>
          </a:p>
          <a:p>
            <a:r>
              <a:rPr lang="en-GB" dirty="0"/>
              <a:t>Supervisors and mangers have crucial importance to engage and inspire the frontline, and to hold the corporate line</a:t>
            </a:r>
          </a:p>
        </p:txBody>
      </p:sp>
      <p:pic>
        <p:nvPicPr>
          <p:cNvPr id="4" name="Picture 3">
            <a:extLst>
              <a:ext uri="{FF2B5EF4-FFF2-40B4-BE49-F238E27FC236}">
                <a16:creationId xmlns:a16="http://schemas.microsoft.com/office/drawing/2014/main" id="{B7283287-A173-4231-8ECC-C78A707BEFEF}"/>
              </a:ext>
            </a:extLst>
          </p:cNvPr>
          <p:cNvPicPr>
            <a:picLocks noChangeAspect="1"/>
          </p:cNvPicPr>
          <p:nvPr/>
        </p:nvPicPr>
        <p:blipFill>
          <a:blip r:embed="rId2"/>
          <a:stretch>
            <a:fillRect/>
          </a:stretch>
        </p:blipFill>
        <p:spPr>
          <a:xfrm>
            <a:off x="7507264" y="492125"/>
            <a:ext cx="3914775" cy="6000750"/>
          </a:xfrm>
          <a:prstGeom prst="rect">
            <a:avLst/>
          </a:prstGeom>
        </p:spPr>
      </p:pic>
    </p:spTree>
    <p:extLst>
      <p:ext uri="{BB962C8B-B14F-4D97-AF65-F5344CB8AC3E}">
        <p14:creationId xmlns:p14="http://schemas.microsoft.com/office/powerpoint/2010/main" val="237137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down)">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DD29-5E24-45C0-8129-B0FAB61BA84C}"/>
              </a:ext>
            </a:extLst>
          </p:cNvPr>
          <p:cNvSpPr>
            <a:spLocks noGrp="1"/>
          </p:cNvSpPr>
          <p:nvPr>
            <p:ph type="title"/>
          </p:nvPr>
        </p:nvSpPr>
        <p:spPr>
          <a:xfrm>
            <a:off x="762001" y="540280"/>
            <a:ext cx="5988140" cy="1325563"/>
          </a:xfrm>
        </p:spPr>
        <p:txBody>
          <a:bodyPr>
            <a:normAutofit/>
          </a:bodyPr>
          <a:lstStyle/>
          <a:p>
            <a:r>
              <a:rPr lang="en-GB" dirty="0"/>
              <a:t>Achieving line management buy-in</a:t>
            </a:r>
          </a:p>
        </p:txBody>
      </p:sp>
      <p:sp>
        <p:nvSpPr>
          <p:cNvPr id="3" name="Content Placeholder 2">
            <a:extLst>
              <a:ext uri="{FF2B5EF4-FFF2-40B4-BE49-F238E27FC236}">
                <a16:creationId xmlns:a16="http://schemas.microsoft.com/office/drawing/2014/main" id="{E15003C6-DA0E-4B49-B28B-5A935F9B5F6C}"/>
              </a:ext>
            </a:extLst>
          </p:cNvPr>
          <p:cNvSpPr>
            <a:spLocks noGrp="1"/>
          </p:cNvSpPr>
          <p:nvPr>
            <p:ph idx="1"/>
          </p:nvPr>
        </p:nvSpPr>
        <p:spPr>
          <a:xfrm>
            <a:off x="456248" y="2181749"/>
            <a:ext cx="6293893" cy="4230964"/>
          </a:xfrm>
        </p:spPr>
        <p:txBody>
          <a:bodyPr anchor="t">
            <a:noAutofit/>
          </a:bodyPr>
          <a:lstStyle/>
          <a:p>
            <a:r>
              <a:rPr lang="en-GB" dirty="0"/>
              <a:t>Leadership from the top</a:t>
            </a:r>
          </a:p>
          <a:p>
            <a:r>
              <a:rPr lang="en-GB" dirty="0"/>
              <a:t>Involvement in design and development</a:t>
            </a:r>
          </a:p>
          <a:p>
            <a:r>
              <a:rPr lang="en-GB" dirty="0"/>
              <a:t>Ability to manage performance</a:t>
            </a:r>
          </a:p>
          <a:p>
            <a:r>
              <a:rPr lang="en-GB" dirty="0"/>
              <a:t>Use of 360-degree feedback</a:t>
            </a:r>
          </a:p>
          <a:p>
            <a:r>
              <a:rPr lang="en-GB" dirty="0"/>
              <a:t>Regular surveys of employee reactions</a:t>
            </a:r>
          </a:p>
          <a:p>
            <a:r>
              <a:rPr lang="en-GB" dirty="0"/>
              <a:t>Formal training</a:t>
            </a:r>
          </a:p>
          <a:p>
            <a:r>
              <a:rPr lang="en-GB" dirty="0"/>
              <a:t>Coaching and guidance</a:t>
            </a:r>
          </a:p>
          <a:p>
            <a:r>
              <a:rPr lang="en-GB" dirty="0"/>
              <a:t>Links with HR</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421A19A-BC8A-4FDB-AF2A-E9F1DFDEBAB1}"/>
              </a:ext>
            </a:extLst>
          </p:cNvPr>
          <p:cNvPicPr>
            <a:picLocks noChangeAspect="1"/>
          </p:cNvPicPr>
          <p:nvPr/>
        </p:nvPicPr>
        <p:blipFill rotWithShape="1">
          <a:blip r:embed="rId2"/>
          <a:srcRect t="4320" r="3" b="5536"/>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7637196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47D60E-9DF3-4CBF-B7A7-834357E07A41}"/>
              </a:ext>
            </a:extLst>
          </p:cNvPr>
          <p:cNvSpPr>
            <a:spLocks noGrp="1"/>
          </p:cNvSpPr>
          <p:nvPr>
            <p:ph type="title"/>
          </p:nvPr>
        </p:nvSpPr>
        <p:spPr>
          <a:xfrm>
            <a:off x="863029" y="1012004"/>
            <a:ext cx="3416158" cy="4795408"/>
          </a:xfrm>
        </p:spPr>
        <p:txBody>
          <a:bodyPr>
            <a:normAutofit/>
          </a:bodyPr>
          <a:lstStyle/>
          <a:p>
            <a:r>
              <a:rPr lang="en-GB">
                <a:solidFill>
                  <a:srgbClr val="FFFFFF"/>
                </a:solidFill>
              </a:rPr>
              <a:t>The ethics of performance management</a:t>
            </a:r>
          </a:p>
        </p:txBody>
      </p:sp>
      <p:graphicFrame>
        <p:nvGraphicFramePr>
          <p:cNvPr id="5" name="Content Placeholder 2">
            <a:extLst>
              <a:ext uri="{FF2B5EF4-FFF2-40B4-BE49-F238E27FC236}">
                <a16:creationId xmlns:a16="http://schemas.microsoft.com/office/drawing/2014/main" id="{B989FD56-9A44-4175-BED5-72129D8FA6C3}"/>
              </a:ext>
            </a:extLst>
          </p:cNvPr>
          <p:cNvGraphicFramePr>
            <a:graphicFrameLocks noGrp="1"/>
          </p:cNvGraphicFramePr>
          <p:nvPr>
            <p:ph idx="1"/>
            <p:extLst>
              <p:ext uri="{D42A27DB-BD31-4B8C-83A1-F6EECF244321}">
                <p14:modId xmlns:p14="http://schemas.microsoft.com/office/powerpoint/2010/main" val="169616556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BCE78E8-DFC6-4E7E-A9CB-A1C47AD93FCA}"/>
              </a:ext>
            </a:extLst>
          </p:cNvPr>
          <p:cNvSpPr txBox="1"/>
          <p:nvPr/>
        </p:nvSpPr>
        <p:spPr>
          <a:xfrm>
            <a:off x="1058205" y="5845996"/>
            <a:ext cx="3971498" cy="369332"/>
          </a:xfrm>
          <a:prstGeom prst="rect">
            <a:avLst/>
          </a:prstGeom>
          <a:noFill/>
        </p:spPr>
        <p:txBody>
          <a:bodyPr wrap="square" rtlCol="0">
            <a:spAutoFit/>
          </a:bodyPr>
          <a:lstStyle/>
          <a:p>
            <a:r>
              <a:rPr lang="en-GB" dirty="0">
                <a:solidFill>
                  <a:schemeClr val="bg1"/>
                </a:solidFill>
              </a:rPr>
              <a:t>Winstanley &amp; Stuart-Smith 1996</a:t>
            </a:r>
          </a:p>
        </p:txBody>
      </p:sp>
    </p:spTree>
    <p:extLst>
      <p:ext uri="{BB962C8B-B14F-4D97-AF65-F5344CB8AC3E}">
        <p14:creationId xmlns:p14="http://schemas.microsoft.com/office/powerpoint/2010/main" val="1741217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91DE722-1E1E-4FE8-A07A-90297223B0DB}"/>
                                            </p:graphicEl>
                                          </p:spTgt>
                                        </p:tgtEl>
                                        <p:attrNameLst>
                                          <p:attrName>style.visibility</p:attrName>
                                        </p:attrNameLst>
                                      </p:cBhvr>
                                      <p:to>
                                        <p:strVal val="visible"/>
                                      </p:to>
                                    </p:set>
                                    <p:anim calcmode="lin" valueType="num">
                                      <p:cBhvr additive="base">
                                        <p:cTn id="7" dur="500" fill="hold"/>
                                        <p:tgtEl>
                                          <p:spTgt spid="5">
                                            <p:graphicEl>
                                              <a:dgm id="{F91DE722-1E1E-4FE8-A07A-90297223B0D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91DE722-1E1E-4FE8-A07A-90297223B0D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BDE3AD04-9FDB-41E6-84D8-E05CDCA77422}"/>
                                            </p:graphicEl>
                                          </p:spTgt>
                                        </p:tgtEl>
                                        <p:attrNameLst>
                                          <p:attrName>style.visibility</p:attrName>
                                        </p:attrNameLst>
                                      </p:cBhvr>
                                      <p:to>
                                        <p:strVal val="visible"/>
                                      </p:to>
                                    </p:set>
                                    <p:anim calcmode="lin" valueType="num">
                                      <p:cBhvr additive="base">
                                        <p:cTn id="11" dur="500" fill="hold"/>
                                        <p:tgtEl>
                                          <p:spTgt spid="5">
                                            <p:graphicEl>
                                              <a:dgm id="{BDE3AD04-9FDB-41E6-84D8-E05CDCA77422}"/>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BDE3AD04-9FDB-41E6-84D8-E05CDCA77422}"/>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2C9982B8-A518-437F-9E7B-8B629029EA47}"/>
                                            </p:graphicEl>
                                          </p:spTgt>
                                        </p:tgtEl>
                                        <p:attrNameLst>
                                          <p:attrName>style.visibility</p:attrName>
                                        </p:attrNameLst>
                                      </p:cBhvr>
                                      <p:to>
                                        <p:strVal val="visible"/>
                                      </p:to>
                                    </p:set>
                                    <p:anim calcmode="lin" valueType="num">
                                      <p:cBhvr additive="base">
                                        <p:cTn id="15" dur="500" fill="hold"/>
                                        <p:tgtEl>
                                          <p:spTgt spid="5">
                                            <p:graphicEl>
                                              <a:dgm id="{2C9982B8-A518-437F-9E7B-8B629029EA47}"/>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2C9982B8-A518-437F-9E7B-8B629029EA47}"/>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AB5EBE81-2B9F-4E8D-988D-2418CED9D967}"/>
                                            </p:graphicEl>
                                          </p:spTgt>
                                        </p:tgtEl>
                                        <p:attrNameLst>
                                          <p:attrName>style.visibility</p:attrName>
                                        </p:attrNameLst>
                                      </p:cBhvr>
                                      <p:to>
                                        <p:strVal val="visible"/>
                                      </p:to>
                                    </p:set>
                                    <p:anim calcmode="lin" valueType="num">
                                      <p:cBhvr additive="base">
                                        <p:cTn id="21" dur="500" fill="hold"/>
                                        <p:tgtEl>
                                          <p:spTgt spid="5">
                                            <p:graphicEl>
                                              <a:dgm id="{AB5EBE81-2B9F-4E8D-988D-2418CED9D967}"/>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AB5EBE81-2B9F-4E8D-988D-2418CED9D967}"/>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6B374EB1-38F9-4199-BCE8-25D290A65F8E}"/>
                                            </p:graphicEl>
                                          </p:spTgt>
                                        </p:tgtEl>
                                        <p:attrNameLst>
                                          <p:attrName>style.visibility</p:attrName>
                                        </p:attrNameLst>
                                      </p:cBhvr>
                                      <p:to>
                                        <p:strVal val="visible"/>
                                      </p:to>
                                    </p:set>
                                    <p:anim calcmode="lin" valueType="num">
                                      <p:cBhvr additive="base">
                                        <p:cTn id="25" dur="500" fill="hold"/>
                                        <p:tgtEl>
                                          <p:spTgt spid="5">
                                            <p:graphicEl>
                                              <a:dgm id="{6B374EB1-38F9-4199-BCE8-25D290A65F8E}"/>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6B374EB1-38F9-4199-BCE8-25D290A65F8E}"/>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551E63AD-0B27-4971-BE7F-C33CF2E98AB4}"/>
                                            </p:graphicEl>
                                          </p:spTgt>
                                        </p:tgtEl>
                                        <p:attrNameLst>
                                          <p:attrName>style.visibility</p:attrName>
                                        </p:attrNameLst>
                                      </p:cBhvr>
                                      <p:to>
                                        <p:strVal val="visible"/>
                                      </p:to>
                                    </p:set>
                                    <p:anim calcmode="lin" valueType="num">
                                      <p:cBhvr additive="base">
                                        <p:cTn id="29" dur="500" fill="hold"/>
                                        <p:tgtEl>
                                          <p:spTgt spid="5">
                                            <p:graphicEl>
                                              <a:dgm id="{551E63AD-0B27-4971-BE7F-C33CF2E98AB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551E63AD-0B27-4971-BE7F-C33CF2E98AB4}"/>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3906FA70-CA0C-4A64-9B6C-160AEFE82766}"/>
                                            </p:graphicEl>
                                          </p:spTgt>
                                        </p:tgtEl>
                                        <p:attrNameLst>
                                          <p:attrName>style.visibility</p:attrName>
                                        </p:attrNameLst>
                                      </p:cBhvr>
                                      <p:to>
                                        <p:strVal val="visible"/>
                                      </p:to>
                                    </p:set>
                                    <p:anim calcmode="lin" valueType="num">
                                      <p:cBhvr additive="base">
                                        <p:cTn id="35" dur="500" fill="hold"/>
                                        <p:tgtEl>
                                          <p:spTgt spid="5">
                                            <p:graphicEl>
                                              <a:dgm id="{3906FA70-CA0C-4A64-9B6C-160AEFE82766}"/>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3906FA70-CA0C-4A64-9B6C-160AEFE82766}"/>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95FEF0DC-E27C-4363-931D-45CE0593B004}"/>
                                            </p:graphicEl>
                                          </p:spTgt>
                                        </p:tgtEl>
                                        <p:attrNameLst>
                                          <p:attrName>style.visibility</p:attrName>
                                        </p:attrNameLst>
                                      </p:cBhvr>
                                      <p:to>
                                        <p:strVal val="visible"/>
                                      </p:to>
                                    </p:set>
                                    <p:anim calcmode="lin" valueType="num">
                                      <p:cBhvr additive="base">
                                        <p:cTn id="39" dur="500" fill="hold"/>
                                        <p:tgtEl>
                                          <p:spTgt spid="5">
                                            <p:graphicEl>
                                              <a:dgm id="{95FEF0DC-E27C-4363-931D-45CE0593B004}"/>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95FEF0DC-E27C-4363-931D-45CE0593B004}"/>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9EBB7D1B-5D32-45A9-9BFC-B7B55C183823}"/>
                                            </p:graphicEl>
                                          </p:spTgt>
                                        </p:tgtEl>
                                        <p:attrNameLst>
                                          <p:attrName>style.visibility</p:attrName>
                                        </p:attrNameLst>
                                      </p:cBhvr>
                                      <p:to>
                                        <p:strVal val="visible"/>
                                      </p:to>
                                    </p:set>
                                    <p:anim calcmode="lin" valueType="num">
                                      <p:cBhvr additive="base">
                                        <p:cTn id="43" dur="500" fill="hold"/>
                                        <p:tgtEl>
                                          <p:spTgt spid="5">
                                            <p:graphicEl>
                                              <a:dgm id="{9EBB7D1B-5D32-45A9-9BFC-B7B55C183823}"/>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9EBB7D1B-5D32-45A9-9BFC-B7B55C183823}"/>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graphicEl>
                                              <a:dgm id="{A22655C7-3C89-49C6-AB82-01AE6D507516}"/>
                                            </p:graphicEl>
                                          </p:spTgt>
                                        </p:tgtEl>
                                        <p:attrNameLst>
                                          <p:attrName>style.visibility</p:attrName>
                                        </p:attrNameLst>
                                      </p:cBhvr>
                                      <p:to>
                                        <p:strVal val="visible"/>
                                      </p:to>
                                    </p:set>
                                    <p:anim calcmode="lin" valueType="num">
                                      <p:cBhvr additive="base">
                                        <p:cTn id="49" dur="500" fill="hold"/>
                                        <p:tgtEl>
                                          <p:spTgt spid="5">
                                            <p:graphicEl>
                                              <a:dgm id="{A22655C7-3C89-49C6-AB82-01AE6D507516}"/>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graphicEl>
                                              <a:dgm id="{A22655C7-3C89-49C6-AB82-01AE6D507516}"/>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5">
                                            <p:graphicEl>
                                              <a:dgm id="{5FD67315-68D4-4EDD-8383-6DB50B273EA3}"/>
                                            </p:graphicEl>
                                          </p:spTgt>
                                        </p:tgtEl>
                                        <p:attrNameLst>
                                          <p:attrName>style.visibility</p:attrName>
                                        </p:attrNameLst>
                                      </p:cBhvr>
                                      <p:to>
                                        <p:strVal val="visible"/>
                                      </p:to>
                                    </p:set>
                                    <p:anim calcmode="lin" valueType="num">
                                      <p:cBhvr additive="base">
                                        <p:cTn id="53" dur="500" fill="hold"/>
                                        <p:tgtEl>
                                          <p:spTgt spid="5">
                                            <p:graphicEl>
                                              <a:dgm id="{5FD67315-68D4-4EDD-8383-6DB50B273EA3}"/>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5FD67315-68D4-4EDD-8383-6DB50B273EA3}"/>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5">
                                            <p:graphicEl>
                                              <a:dgm id="{B2D1FE56-0312-43A8-B876-C2B43DF33DF5}"/>
                                            </p:graphicEl>
                                          </p:spTgt>
                                        </p:tgtEl>
                                        <p:attrNameLst>
                                          <p:attrName>style.visibility</p:attrName>
                                        </p:attrNameLst>
                                      </p:cBhvr>
                                      <p:to>
                                        <p:strVal val="visible"/>
                                      </p:to>
                                    </p:set>
                                    <p:anim calcmode="lin" valueType="num">
                                      <p:cBhvr additive="base">
                                        <p:cTn id="57" dur="500" fill="hold"/>
                                        <p:tgtEl>
                                          <p:spTgt spid="5">
                                            <p:graphicEl>
                                              <a:dgm id="{B2D1FE56-0312-43A8-B876-C2B43DF33DF5}"/>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graphicEl>
                                              <a:dgm id="{B2D1FE56-0312-43A8-B876-C2B43DF33DF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C1861-F1A7-4FB2-904F-514F827D6F44}"/>
              </a:ext>
            </a:extLst>
          </p:cNvPr>
          <p:cNvSpPr>
            <a:spLocks noGrp="1"/>
          </p:cNvSpPr>
          <p:nvPr>
            <p:ph type="title"/>
          </p:nvPr>
        </p:nvSpPr>
        <p:spPr/>
        <p:txBody>
          <a:bodyPr/>
          <a:lstStyle/>
          <a:p>
            <a:r>
              <a:rPr lang="en-GB" dirty="0"/>
              <a:t>PM processes</a:t>
            </a:r>
          </a:p>
        </p:txBody>
      </p:sp>
      <p:sp>
        <p:nvSpPr>
          <p:cNvPr id="4" name="Content Placeholder 3">
            <a:extLst>
              <a:ext uri="{FF2B5EF4-FFF2-40B4-BE49-F238E27FC236}">
                <a16:creationId xmlns:a16="http://schemas.microsoft.com/office/drawing/2014/main" id="{CC1936D8-2995-46B0-B07E-40FBA1959717}"/>
              </a:ext>
            </a:extLst>
          </p:cNvPr>
          <p:cNvSpPr>
            <a:spLocks noGrp="1"/>
          </p:cNvSpPr>
          <p:nvPr>
            <p:ph sz="half" idx="1"/>
          </p:nvPr>
        </p:nvSpPr>
        <p:spPr/>
        <p:txBody>
          <a:bodyPr>
            <a:normAutofit/>
          </a:bodyPr>
          <a:lstStyle/>
          <a:p>
            <a:r>
              <a:rPr lang="en-GB" sz="3200" dirty="0"/>
              <a:t>Performance planning</a:t>
            </a:r>
          </a:p>
          <a:p>
            <a:r>
              <a:rPr lang="en-GB" sz="3200" b="1" dirty="0"/>
              <a:t>Defining expectations</a:t>
            </a:r>
          </a:p>
          <a:p>
            <a:r>
              <a:rPr lang="en-GB" sz="3200" b="1" dirty="0"/>
              <a:t>Objectives</a:t>
            </a:r>
          </a:p>
          <a:p>
            <a:r>
              <a:rPr lang="en-GB" sz="3200" dirty="0"/>
              <a:t>Measuring performance</a:t>
            </a:r>
          </a:p>
          <a:p>
            <a:r>
              <a:rPr lang="en-GB" sz="3200" dirty="0"/>
              <a:t>Continuous process</a:t>
            </a:r>
          </a:p>
          <a:p>
            <a:r>
              <a:rPr lang="en-GB" sz="3200" dirty="0"/>
              <a:t>Reviewing performance</a:t>
            </a:r>
          </a:p>
        </p:txBody>
      </p:sp>
      <p:sp>
        <p:nvSpPr>
          <p:cNvPr id="5" name="Content Placeholder 4">
            <a:extLst>
              <a:ext uri="{FF2B5EF4-FFF2-40B4-BE49-F238E27FC236}">
                <a16:creationId xmlns:a16="http://schemas.microsoft.com/office/drawing/2014/main" id="{06AD8B44-F5C3-4DF1-913C-19CA92D2F7DE}"/>
              </a:ext>
            </a:extLst>
          </p:cNvPr>
          <p:cNvSpPr>
            <a:spLocks noGrp="1"/>
          </p:cNvSpPr>
          <p:nvPr>
            <p:ph sz="half" idx="2"/>
          </p:nvPr>
        </p:nvSpPr>
        <p:spPr/>
        <p:txBody>
          <a:bodyPr>
            <a:normAutofit/>
          </a:bodyPr>
          <a:lstStyle/>
          <a:p>
            <a:r>
              <a:rPr lang="en-GB" sz="3200" dirty="0"/>
              <a:t>Assessing performance</a:t>
            </a:r>
          </a:p>
          <a:p>
            <a:r>
              <a:rPr lang="en-GB" sz="3200" dirty="0"/>
              <a:t>Rating performance</a:t>
            </a:r>
          </a:p>
          <a:p>
            <a:r>
              <a:rPr lang="en-GB" sz="3200" dirty="0"/>
              <a:t>Alternative visual approaches</a:t>
            </a:r>
          </a:p>
          <a:p>
            <a:r>
              <a:rPr lang="en-GB" sz="3200" dirty="0"/>
              <a:t>Coaching</a:t>
            </a:r>
          </a:p>
          <a:p>
            <a:r>
              <a:rPr lang="en-GB" sz="3200" dirty="0"/>
              <a:t>Documents and records</a:t>
            </a:r>
          </a:p>
        </p:txBody>
      </p:sp>
    </p:spTree>
    <p:extLst>
      <p:ext uri="{BB962C8B-B14F-4D97-AF65-F5344CB8AC3E}">
        <p14:creationId xmlns:p14="http://schemas.microsoft.com/office/powerpoint/2010/main" val="3398048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 calcmode="lin" valueType="num">
                                      <p:cBhvr additive="base">
                                        <p:cTn id="4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 calcmode="lin" valueType="num">
                                      <p:cBhvr additive="base">
                                        <p:cTn id="5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3" end="3"/>
                                            </p:txEl>
                                          </p:spTgt>
                                        </p:tgtEl>
                                        <p:attrNameLst>
                                          <p:attrName>style.visibility</p:attrName>
                                        </p:attrNameLst>
                                      </p:cBhvr>
                                      <p:to>
                                        <p:strVal val="visible"/>
                                      </p:to>
                                    </p:set>
                                    <p:anim calcmode="lin" valueType="num">
                                      <p:cBhvr additive="base">
                                        <p:cTn id="6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6C565-B948-4BA5-ADB0-740326EB766B}"/>
              </a:ext>
            </a:extLst>
          </p:cNvPr>
          <p:cNvSpPr>
            <a:spLocks noGrp="1"/>
          </p:cNvSpPr>
          <p:nvPr>
            <p:ph type="title"/>
          </p:nvPr>
        </p:nvSpPr>
        <p:spPr/>
        <p:txBody>
          <a:bodyPr/>
          <a:lstStyle/>
          <a:p>
            <a:r>
              <a:rPr lang="en-GB" dirty="0"/>
              <a:t>Defining expectations</a:t>
            </a:r>
          </a:p>
        </p:txBody>
      </p:sp>
      <p:sp>
        <p:nvSpPr>
          <p:cNvPr id="3" name="Content Placeholder 2">
            <a:extLst>
              <a:ext uri="{FF2B5EF4-FFF2-40B4-BE49-F238E27FC236}">
                <a16:creationId xmlns:a16="http://schemas.microsoft.com/office/drawing/2014/main" id="{805C1CBE-86C4-40B5-B4CB-F07D502DC360}"/>
              </a:ext>
            </a:extLst>
          </p:cNvPr>
          <p:cNvSpPr>
            <a:spLocks noGrp="1"/>
          </p:cNvSpPr>
          <p:nvPr>
            <p:ph idx="1"/>
          </p:nvPr>
        </p:nvSpPr>
        <p:spPr>
          <a:xfrm>
            <a:off x="838200" y="2183641"/>
            <a:ext cx="4689143" cy="3993321"/>
          </a:xfrm>
        </p:spPr>
        <p:txBody>
          <a:bodyPr>
            <a:normAutofit/>
          </a:bodyPr>
          <a:lstStyle/>
          <a:p>
            <a:r>
              <a:rPr lang="en-GB" sz="3200" dirty="0"/>
              <a:t>A central aspect of performance management</a:t>
            </a:r>
          </a:p>
          <a:p>
            <a:r>
              <a:rPr lang="en-GB" sz="3200" dirty="0"/>
              <a:t>Job Descriptions</a:t>
            </a:r>
          </a:p>
          <a:p>
            <a:r>
              <a:rPr lang="en-GB" sz="3200" dirty="0"/>
              <a:t>Person Specifications</a:t>
            </a:r>
          </a:p>
          <a:p>
            <a:r>
              <a:rPr lang="en-GB" sz="3200" dirty="0"/>
              <a:t>Contracts of employment</a:t>
            </a:r>
          </a:p>
        </p:txBody>
      </p:sp>
      <p:pic>
        <p:nvPicPr>
          <p:cNvPr id="4" name="Picture 3">
            <a:hlinkClick r:id="rId2"/>
            <a:extLst>
              <a:ext uri="{FF2B5EF4-FFF2-40B4-BE49-F238E27FC236}">
                <a16:creationId xmlns:a16="http://schemas.microsoft.com/office/drawing/2014/main" id="{48D7C0CA-0D93-45E5-AAAE-651B61A6B659}"/>
              </a:ext>
            </a:extLst>
          </p:cNvPr>
          <p:cNvPicPr>
            <a:picLocks noChangeAspect="1"/>
          </p:cNvPicPr>
          <p:nvPr/>
        </p:nvPicPr>
        <p:blipFill>
          <a:blip r:embed="rId3"/>
          <a:stretch>
            <a:fillRect/>
          </a:stretch>
        </p:blipFill>
        <p:spPr>
          <a:xfrm>
            <a:off x="5545043" y="1337481"/>
            <a:ext cx="6427123" cy="4759325"/>
          </a:xfrm>
          <a:prstGeom prst="rect">
            <a:avLst/>
          </a:prstGeom>
        </p:spPr>
      </p:pic>
    </p:spTree>
    <p:extLst>
      <p:ext uri="{BB962C8B-B14F-4D97-AF65-F5344CB8AC3E}">
        <p14:creationId xmlns:p14="http://schemas.microsoft.com/office/powerpoint/2010/main" val="384396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0AF26-58D6-4500-8B64-F3B8058457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097C42-FA77-428D-8713-FA4ABE4D39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29194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A7044-5B70-488B-9E72-4AE2AA79B5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089C0A-3AC9-4E5D-AC50-52D1D9EAAA1F}"/>
              </a:ext>
            </a:extLst>
          </p:cNvPr>
          <p:cNvSpPr>
            <a:spLocks noGrp="1"/>
          </p:cNvSpPr>
          <p:nvPr>
            <p:ph idx="1"/>
          </p:nvPr>
        </p:nvSpPr>
        <p:spPr/>
        <p:txBody>
          <a:bodyPr/>
          <a:lstStyle/>
          <a:p>
            <a:r>
              <a:rPr lang="en-GB" dirty="0"/>
              <a:t>Armstrong M and Baron A (2005) </a:t>
            </a:r>
            <a:r>
              <a:rPr lang="en-GB" i="1" dirty="0"/>
              <a:t>Managing Performance: performance management in action</a:t>
            </a:r>
            <a:r>
              <a:rPr lang="en-GB" dirty="0"/>
              <a:t>. London: CIPD.</a:t>
            </a:r>
          </a:p>
          <a:p>
            <a:r>
              <a:rPr lang="en-GB" dirty="0"/>
              <a:t>Deming WE (1986) </a:t>
            </a:r>
            <a:r>
              <a:rPr lang="en-GB" i="1" dirty="0"/>
              <a:t>Out of the Crisis</a:t>
            </a:r>
            <a:r>
              <a:rPr lang="en-GB" dirty="0"/>
              <a:t>. Cambridge, Mass. Massachusetts Institute of Technology</a:t>
            </a:r>
          </a:p>
          <a:p>
            <a:r>
              <a:rPr lang="en-GB" dirty="0"/>
              <a:t>Winstanley D and Stuart-Smith K (1990) ‘Beyond formal procedures: the impersonal context of procedural justice,’ in SJ Carroll (ed), </a:t>
            </a:r>
            <a:r>
              <a:rPr lang="en-GB" i="1" dirty="0"/>
              <a:t>Applied Social Psychology and Organisational Settings</a:t>
            </a:r>
            <a:r>
              <a:rPr lang="en-GB" dirty="0"/>
              <a:t>. New Jersey: Lawrence </a:t>
            </a:r>
            <a:r>
              <a:rPr lang="en-GB" dirty="0" err="1"/>
              <a:t>Earlbaum</a:t>
            </a:r>
            <a:endParaRPr lang="en-GB" dirty="0"/>
          </a:p>
        </p:txBody>
      </p:sp>
    </p:spTree>
    <p:extLst>
      <p:ext uri="{BB962C8B-B14F-4D97-AF65-F5344CB8AC3E}">
        <p14:creationId xmlns:p14="http://schemas.microsoft.com/office/powerpoint/2010/main" val="36138086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709</Words>
  <Application>Microsoft Office PowerPoint</Application>
  <PresentationFormat>Widescreen</PresentationFormat>
  <Paragraphs>126</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Managing Performance</vt:lpstr>
      <vt:lpstr>Performance management and … </vt:lpstr>
      <vt:lpstr>Definition</vt:lpstr>
      <vt:lpstr>History</vt:lpstr>
      <vt:lpstr>History</vt:lpstr>
      <vt:lpstr>Objectives</vt:lpstr>
      <vt:lpstr>PowerPoint Presentation</vt:lpstr>
      <vt:lpstr>Good objectives</vt:lpstr>
      <vt:lpstr>PowerPoint Presentation</vt:lpstr>
      <vt:lpstr>PowerPoint Presentation</vt:lpstr>
      <vt:lpstr>Performance Management System (PMS)</vt:lpstr>
      <vt:lpstr>PM and Discretionary Behaviour</vt:lpstr>
      <vt:lpstr>PM and human capital advantage</vt:lpstr>
      <vt:lpstr>The Performance Management Cycle</vt:lpstr>
      <vt:lpstr>Performance Management &amp; Appraisal</vt:lpstr>
      <vt:lpstr>PM and line managers</vt:lpstr>
      <vt:lpstr>Achieving line management buy-in</vt:lpstr>
      <vt:lpstr>The ethics of performance management</vt:lpstr>
      <vt:lpstr>PM processes</vt:lpstr>
      <vt:lpstr>Defining expectations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Performance</dc:title>
  <dc:creator>Mike Durke</dc:creator>
  <cp:lastModifiedBy>Mike Durke</cp:lastModifiedBy>
  <cp:revision>7</cp:revision>
  <dcterms:created xsi:type="dcterms:W3CDTF">2019-11-25T21:02:45Z</dcterms:created>
  <dcterms:modified xsi:type="dcterms:W3CDTF">2019-11-25T21:38:42Z</dcterms:modified>
</cp:coreProperties>
</file>