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6" r:id="rId19"/>
  </p:sldIdLst>
  <p:sldSz cx="9144000" cy="5143500" type="screen16x9"/>
  <p:notesSz cx="6858000" cy="9144000"/>
  <p:embeddedFontLst>
    <p:embeddedFont>
      <p:font typeface="Lato" panose="020F0502020204030203" pitchFamily="34" charset="0"/>
      <p:regular r:id="rId21"/>
      <p:bold r:id="rId22"/>
      <p:italic r:id="rId23"/>
      <p:boldItalic r:id="rId24"/>
    </p:embeddedFont>
    <p:embeddedFont>
      <p:font typeface="Old English Text MT" panose="03040902040508030806" pitchFamily="66" charset="0"/>
      <p:regular r:id="rId25"/>
    </p:embeddedFont>
    <p:embeddedFont>
      <p:font typeface="Raleway" pitchFamily="2"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3419A38-8FB5-4218-B80C-C19743EDFF70}">
  <a:tblStyle styleId="{73419A38-8FB5-4218-B80C-C19743EDFF70}"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54"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22402167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cb9a0b074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cb9a0b074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d5b15f0a3_5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d5b15f0a3_5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sz="1100" b="0" i="0" u="none" strike="noStrike" cap="none" dirty="0">
                <a:solidFill>
                  <a:srgbClr val="000000"/>
                </a:solidFill>
                <a:effectLst/>
                <a:latin typeface="Arial"/>
                <a:ea typeface="Arial"/>
                <a:cs typeface="Arial"/>
                <a:sym typeface="Arial"/>
              </a:rPr>
              <a:t>A framework that connects practices in human resource management and development to long-term corporate goals and outcomes is provided by strategic human resource management (strategic HRM). It emphasizes concerns about long-term resource issues more in the context of organizational goals and the changing nature of work. The staff's quality is a competitive advantage over the company's procedures and processes in human resources. The process of finding, selecting, deploying, and managing employees within an organization is known as human resource management. Human resources management, also known as HRM, is another name for it (</a:t>
            </a:r>
            <a:r>
              <a:rPr lang="en-IN" sz="1100" b="0" i="0" u="none" strike="noStrike" cap="none" dirty="0" err="1">
                <a:solidFill>
                  <a:srgbClr val="000000"/>
                </a:solidFill>
                <a:effectLst/>
                <a:latin typeface="Arial"/>
                <a:ea typeface="Arial"/>
                <a:cs typeface="Arial"/>
                <a:sym typeface="Arial"/>
              </a:rPr>
              <a:t>Azizi</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2021). The HR department of a business or organization is usually in charge of developing, enforcing, and monitoring its policies regarding employees and how it interacts with them. In the end, businesses that have better employees outperform their competitors. Public area associations have generally utilised more HRM rehearses focused on equivalent possibilities and government assistance organisation, as well as development and vocation the board, and less HRM rehearses focused on examination and adequacy, as well as pay and advantages, when contrasted with private area associations</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723630543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723630543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sz="1100" b="0" i="0" u="none" strike="noStrike" cap="none" dirty="0">
                <a:solidFill>
                  <a:srgbClr val="000000"/>
                </a:solidFill>
                <a:effectLst/>
                <a:latin typeface="Arial"/>
                <a:ea typeface="Arial"/>
                <a:cs typeface="Arial"/>
                <a:sym typeface="Arial"/>
              </a:rPr>
              <a:t>The main aim of the research is to identify the practices of human resources management and their strategy that they use to maintain the stability or profit of the organisation</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d251bb473_0_6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d251bb473_0_6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IN" sz="1100" b="0" i="0" u="none" strike="noStrike" cap="none" dirty="0">
                <a:solidFill>
                  <a:srgbClr val="000000"/>
                </a:solidFill>
                <a:effectLst/>
                <a:latin typeface="Arial"/>
                <a:ea typeface="Arial"/>
                <a:cs typeface="Arial"/>
                <a:sym typeface="Arial"/>
              </a:rPr>
              <a:t>Forty six percent to fifty percent of the average person's lifetime wages are attributable to skills acquired on the job, and organisations that invest in their people have a better likelihood of advancing their staff members into higher pay tiers over the course of a career (</a:t>
            </a:r>
            <a:r>
              <a:rPr lang="en-IN" sz="1100" b="0" i="0" u="none" strike="noStrike" cap="none" dirty="0" err="1">
                <a:solidFill>
                  <a:srgbClr val="000000"/>
                </a:solidFill>
                <a:effectLst/>
                <a:latin typeface="Arial"/>
                <a:ea typeface="Arial"/>
                <a:cs typeface="Arial"/>
                <a:sym typeface="Arial"/>
              </a:rPr>
              <a:t>Vrontis</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2022).These businesses have a higher likelihood of becoming well-known "superstars." They are everywhere and generate an annual economic profit of more than $1 billion. Contrasting with other top-performing organisations, which tended to be mainly top-down and transactional, this type of organisational capital is more bottom-up. This management approach appears to mobilise human resources and produce a real competitive advantage.</a:t>
            </a: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d251bb473_0_6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d251bb473_0_6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sz="1100" b="0" i="0" u="none" strike="noStrike" cap="none" dirty="0">
                <a:solidFill>
                  <a:srgbClr val="000000"/>
                </a:solidFill>
                <a:effectLst/>
                <a:latin typeface="Arial"/>
                <a:ea typeface="Arial"/>
                <a:cs typeface="Arial"/>
                <a:sym typeface="Arial"/>
              </a:rPr>
              <a:t>The economic and finance ministry of the government, which includes HM Treasury, is in charge of regulating public spending, determining the course of UK economic policy, and aiming to foster robust and long-term economic growth. The ministerial department HMT receives support from 15 government agencies. Any business relies heavily on human resource management (</a:t>
            </a:r>
            <a:r>
              <a:rPr lang="en-IN" sz="1100" b="0" i="0" u="none" strike="noStrike" cap="none" dirty="0" err="1">
                <a:solidFill>
                  <a:srgbClr val="000000"/>
                </a:solidFill>
                <a:effectLst/>
                <a:latin typeface="Arial"/>
                <a:ea typeface="Arial"/>
                <a:cs typeface="Arial"/>
                <a:sym typeface="Arial"/>
              </a:rPr>
              <a:t>Qutni</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2021). HM Treasury is the name of the government's ministry of economics and finance. Maintaining control over public spending, determining how tax dollars are raised, and establishing the direction of UK economic policy is among the goals. Economists frequently draw connections between the general state of the economy and the financial sector. The typical customer suffers as a result of the financial institutions' weakening.</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e965474a9_3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e965474a9_3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sz="1100" b="0" i="0" u="none" strike="noStrike" cap="none" dirty="0">
                <a:solidFill>
                  <a:srgbClr val="000000"/>
                </a:solidFill>
                <a:effectLst/>
                <a:latin typeface="Arial"/>
                <a:ea typeface="Arial"/>
                <a:cs typeface="Arial"/>
                <a:sym typeface="Arial"/>
              </a:rPr>
              <a:t>Tesco manufactures all of its own food products. By not needing to purchase anything from outside sources, it may save all of that money. Particularly reasonable in this approach are dairy and meat products. Tesco is committed to upholding human rights and fully endorses the ILO's Core Conventions on forced labour, child </a:t>
            </a:r>
            <a:r>
              <a:rPr lang="en-IN" sz="1100" b="0" i="0" u="none" strike="noStrike" cap="none" dirty="0" err="1">
                <a:solidFill>
                  <a:srgbClr val="000000"/>
                </a:solidFill>
                <a:effectLst/>
                <a:latin typeface="Arial"/>
                <a:ea typeface="Arial"/>
                <a:cs typeface="Arial"/>
                <a:sym typeface="Arial"/>
              </a:rPr>
              <a:t>labor</a:t>
            </a:r>
            <a:r>
              <a:rPr lang="en-IN" sz="1100" b="0" i="0" u="none" strike="noStrike" cap="none" dirty="0">
                <a:solidFill>
                  <a:srgbClr val="000000"/>
                </a:solidFill>
                <a:effectLst/>
                <a:latin typeface="Arial"/>
                <a:ea typeface="Arial"/>
                <a:cs typeface="Arial"/>
                <a:sym typeface="Arial"/>
              </a:rPr>
              <a:t>, freedom of association and collective bargaining (ANDRICORY, 2023). Additionally, it fully endorses the Universal Declaration of Human Rights issued by the United Nations. The efficient management of human resources is a necessity for any business. There were issues with Tesco, such as poor customer service, the horsemeat crisis</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cb9a0b074_1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cb9a0b074_1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sz="1100" b="0" i="0" u="none" strike="noStrike" cap="none" dirty="0">
                <a:solidFill>
                  <a:srgbClr val="000000"/>
                </a:solidFill>
                <a:effectLst/>
                <a:latin typeface="Arial"/>
                <a:ea typeface="Arial"/>
                <a:cs typeface="Arial"/>
                <a:sym typeface="Arial"/>
              </a:rPr>
              <a:t>HR is crucial on the grounds that, through their human administration practices, they empower the production of significant upper hands. Deals are helped by expanded efficiency and staff satisfaction, which regularly prompts better client assistance. HR administrators that are fruitful are ground breaking and responsive to novel ideas. They want to know where the HR industry is going and are interested in following HR trends. As far as HR, upper hand performances to representative quality, which, in contrast to an organisation's frameworks and methods, cannot be copied. In the end, businesses with superior employees have a competitive advantage (Islam, and </a:t>
            </a:r>
            <a:r>
              <a:rPr lang="en-IN" sz="1100" b="0" i="0" u="none" strike="noStrike" cap="none" dirty="0" err="1">
                <a:solidFill>
                  <a:srgbClr val="000000"/>
                </a:solidFill>
                <a:effectLst/>
                <a:latin typeface="Arial"/>
                <a:ea typeface="Arial"/>
                <a:cs typeface="Arial"/>
                <a:sym typeface="Arial"/>
              </a:rPr>
              <a:t>Uddin</a:t>
            </a:r>
            <a:r>
              <a:rPr lang="en-IN" sz="1100" b="0" i="0" u="none" strike="noStrike" cap="none" dirty="0">
                <a:solidFill>
                  <a:srgbClr val="000000"/>
                </a:solidFill>
                <a:effectLst/>
                <a:latin typeface="Arial"/>
                <a:ea typeface="Arial"/>
                <a:cs typeface="Arial"/>
                <a:sym typeface="Arial"/>
              </a:rPr>
              <a:t>, 2020. ). To ensure the best staff are kept and will keep on supporting an organisation's upper hand, HR experts are habitually entrusted with making and executing preparing and proficient improvement programs. A technique for dealing with an organisation's human resources, like its faculty, is known as an essential HR model. By aligning its objectives with those of the business, it provides direction for personnel selection, performance evaluation, and compensation determination. Models are typically long-term plans that take time to develop and implement. Being progressive means that, being able to change the strategies and be flexible at the market or organizational changes. HR professionals, managers, and other corporate leaders can refer to this framework to engage employees and boost their performance throughout their careers. In order to assist managers and teams, an HR representative needs to be able to comprehend the essential components of collaboration.</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723630543_1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723630543_1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IN" sz="1100" b="0" i="0" u="none" strike="noStrike" cap="none" dirty="0">
                <a:solidFill>
                  <a:srgbClr val="000000"/>
                </a:solidFill>
                <a:effectLst/>
                <a:latin typeface="Arial"/>
                <a:ea typeface="Arial"/>
                <a:cs typeface="Arial"/>
                <a:sym typeface="Arial"/>
              </a:rPr>
              <a:t>One common metric for productivity is production per worker-hour, or the ratio of hours worked to total production. Individual can also calculate the productivity on a weekly or monthly basis if each output unit takes more than an hour to complete. A method of corporate management known as performance management helps supervisors screen and assess workers' exhibition (</a:t>
            </a:r>
            <a:r>
              <a:rPr lang="en-IN" sz="1100" b="0" i="0" u="none" strike="noStrike" cap="none" dirty="0" err="1">
                <a:solidFill>
                  <a:srgbClr val="000000"/>
                </a:solidFill>
                <a:effectLst/>
                <a:latin typeface="Arial"/>
                <a:ea typeface="Arial"/>
                <a:cs typeface="Arial"/>
                <a:sym typeface="Arial"/>
              </a:rPr>
              <a:t>Ajibola</a:t>
            </a:r>
            <a:r>
              <a:rPr lang="en-IN" sz="1100" b="0" i="0" u="none" strike="noStrike" cap="none" dirty="0">
                <a:solidFill>
                  <a:srgbClr val="000000"/>
                </a:solidFill>
                <a:effectLst/>
                <a:latin typeface="Arial"/>
                <a:ea typeface="Arial"/>
                <a:cs typeface="Arial"/>
                <a:sym typeface="Arial"/>
              </a:rPr>
              <a:t>, 2022). Execution the board expects to establish a climate where representatives can work to their fullest potential and produce the greatest work in the most proficient and viable way. The practice of adhering to regulations, rules, directives, and specifications that are relevant to the business processes of an organization is referred to as regulatory compliance. Legal sanctions, including federal fines, frequently result from regulatory compliance violations.</a:t>
            </a:r>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cb9a0b074_1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cb9a0b074_1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IN" sz="1100" b="0" i="0" u="none" strike="noStrike" cap="none" dirty="0">
                <a:solidFill>
                  <a:srgbClr val="000000"/>
                </a:solidFill>
                <a:effectLst/>
                <a:latin typeface="Arial"/>
                <a:ea typeface="Arial"/>
                <a:cs typeface="Arial"/>
                <a:sym typeface="Arial"/>
              </a:rPr>
              <a:t>Activity that must be removed or implemented the current issue by involving in maintaining few processes, like taking an instant action, p[roper verification and planning and exploration. These factors and large events happen just after the crisis’ effect phase within an organisation. Inspection, show, test, and examination are the essential strategies for check (</a:t>
            </a:r>
            <a:r>
              <a:rPr lang="en-IN" sz="1100" b="0" i="0" u="none" strike="noStrike" cap="none" dirty="0" err="1">
                <a:solidFill>
                  <a:srgbClr val="000000"/>
                </a:solidFill>
                <a:effectLst/>
                <a:latin typeface="Arial"/>
                <a:ea typeface="Arial"/>
                <a:cs typeface="Arial"/>
                <a:sym typeface="Arial"/>
              </a:rPr>
              <a:t>Arsawan</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2022). The four methodologies have a marginally various levelled structure since they thoroughly confirm a framework’s or alternately item’s necessities in a steady progression. An investigation plan depicts the association and execution of a program of exploratory exercises. An intensive investigation plan determines the region and sort of investigation to be done, the natural insurance conventions to be utilised, the present and arranged courses, and the recovery and relinquishment cycles to be followed once exercises are finished.</a:t>
            </a:r>
          </a:p>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d814cf7d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d814cf7d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IN" sz="1100" b="0" i="0" u="none" strike="noStrike" cap="none" dirty="0">
                <a:solidFill>
                  <a:srgbClr val="000000"/>
                </a:solidFill>
                <a:effectLst/>
                <a:latin typeface="Arial"/>
                <a:ea typeface="Arial"/>
                <a:cs typeface="Arial"/>
                <a:sym typeface="Arial"/>
              </a:rPr>
              <a:t>The five phases or processes of the project management process must be completed by all projects: starting, getting ready, executing, observing and controlling, and shutting. These phases of project management are also known as the project management cycle, project lifecycle, and process groups. In project management, this procedure is referred to as the lifespan of a project. Beginning, planning, executing, and concluding are the four phases of a project's lifecycle. However, monitoring and controlling is a fifth stage that is included by some project managers (Stone,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2020). A process is a distinct activity that encompasses both the internal operations of the project and its entire implementation. This is why the term "project process" is used. Job instructions, process methodologies, network strategies, and instruments are also taken into </a:t>
            </a:r>
            <a:r>
              <a:rPr lang="en-IN" sz="1100" b="0" i="0" u="none" strike="noStrike" cap="none" dirty="0" err="1">
                <a:solidFill>
                  <a:srgbClr val="000000"/>
                </a:solidFill>
                <a:effectLst/>
                <a:latin typeface="Arial"/>
                <a:ea typeface="Arial"/>
                <a:cs typeface="Arial"/>
                <a:sym typeface="Arial"/>
              </a:rPr>
              <a:t>consideration.The</a:t>
            </a:r>
            <a:r>
              <a:rPr lang="en-IN" sz="1100" b="0" i="0" u="none" strike="noStrike" cap="none" dirty="0">
                <a:solidFill>
                  <a:srgbClr val="000000"/>
                </a:solidFill>
                <a:effectLst/>
                <a:latin typeface="Arial"/>
                <a:ea typeface="Arial"/>
                <a:cs typeface="Arial"/>
                <a:sym typeface="Arial"/>
              </a:rPr>
              <a:t> Delphi method is a method that is mostly used in economics and research to try to get people to agree on a particular study issue or specialised subject (</a:t>
            </a:r>
            <a:r>
              <a:rPr lang="en-IN" sz="1100" b="0" i="0" u="none" strike="noStrike" cap="none" dirty="0" err="1">
                <a:solidFill>
                  <a:srgbClr val="000000"/>
                </a:solidFill>
                <a:effectLst/>
                <a:latin typeface="Arial"/>
                <a:ea typeface="Arial"/>
                <a:cs typeface="Arial"/>
                <a:sym typeface="Arial"/>
              </a:rPr>
              <a:t>Hamadamin</a:t>
            </a:r>
            <a:r>
              <a:rPr lang="en-IN" sz="1100" b="0" i="0" u="none" strike="noStrike" cap="none" dirty="0">
                <a:solidFill>
                  <a:srgbClr val="000000"/>
                </a:solidFill>
                <a:effectLst/>
                <a:latin typeface="Arial"/>
                <a:ea typeface="Arial"/>
                <a:cs typeface="Arial"/>
                <a:sym typeface="Arial"/>
              </a:rPr>
              <a:t>, and </a:t>
            </a:r>
            <a:r>
              <a:rPr lang="en-IN" sz="1100" b="0" i="0" u="none" strike="noStrike" cap="none" dirty="0" err="1">
                <a:solidFill>
                  <a:srgbClr val="000000"/>
                </a:solidFill>
                <a:effectLst/>
                <a:latin typeface="Arial"/>
                <a:ea typeface="Arial"/>
                <a:cs typeface="Arial"/>
                <a:sym typeface="Arial"/>
              </a:rPr>
              <a:t>Atan</a:t>
            </a:r>
            <a:r>
              <a:rPr lang="en-IN" sz="1100" b="0" i="0" u="none" strike="noStrike" cap="none" dirty="0">
                <a:solidFill>
                  <a:srgbClr val="000000"/>
                </a:solidFill>
                <a:effectLst/>
                <a:latin typeface="Arial"/>
                <a:ea typeface="Arial"/>
                <a:cs typeface="Arial"/>
                <a:sym typeface="Arial"/>
              </a:rPr>
              <a:t>, 2019). A virtual panel of experts' opinions are frequently gathered through the use of surveys. A method for identifying and resolving HR-related issues is provided by the Addie Model, a framework for managing human resources. The idea is centred on four primary regions: information, job, climate, and capacity.</a:t>
            </a:r>
          </a:p>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723630543_5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723630543_5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sz="1100" b="0" i="0" u="none" strike="noStrike" cap="none" dirty="0">
                <a:solidFill>
                  <a:srgbClr val="000000"/>
                </a:solidFill>
                <a:effectLst/>
                <a:latin typeface="Arial"/>
                <a:ea typeface="Arial"/>
                <a:cs typeface="Arial"/>
                <a:sym typeface="Arial"/>
              </a:rPr>
              <a:t>This research simply deals with the methods called primary methods as well as used secondary methods. Here both the methods have been used in the research procedure. Instead of relying on data from previous studies, primary research is a method by which researchers directly collect data (Collins, 2021). Optional examination is a sort of examination that utilises data accumulated through a writing study. To put it another way, any investigation that makes use of data that already exists is referred to as secondary research. For a single study, a mixed-methods approach involves collecting and analysing both quantitative and qualitative data.</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e965474a9_3_3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e965474a9_3_3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e965474a9_3_3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e965474a9_3_3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IN" sz="1100" b="0" i="0" u="none" strike="noStrike" cap="none" dirty="0">
                <a:solidFill>
                  <a:srgbClr val="000000"/>
                </a:solidFill>
                <a:effectLst/>
                <a:latin typeface="Arial"/>
                <a:ea typeface="Arial"/>
                <a:cs typeface="Arial"/>
                <a:sym typeface="Arial"/>
              </a:rPr>
              <a:t>The capacity for strategic orientation is the capacity to link the long-term goal of Indigenous self-determination to everyday labour. This ability can range from a basic understanding to a profit factor of the entire implications of thinking and acting. This progression is characterised by three distinct phases: financial repression, financial growth, and </a:t>
            </a:r>
            <a:r>
              <a:rPr lang="en-IN" sz="1100" b="0" i="0" u="none" strike="noStrike" cap="none" dirty="0" err="1">
                <a:solidFill>
                  <a:srgbClr val="000000"/>
                </a:solidFill>
                <a:effectLst/>
                <a:latin typeface="Arial"/>
                <a:ea typeface="Arial"/>
                <a:cs typeface="Arial"/>
                <a:sym typeface="Arial"/>
              </a:rPr>
              <a:t>financialization</a:t>
            </a:r>
            <a:r>
              <a:rPr lang="en-IN" sz="1100" b="0" i="0" u="none" strike="noStrike" cap="none" dirty="0">
                <a:solidFill>
                  <a:srgbClr val="000000"/>
                </a:solidFill>
                <a:effectLst/>
                <a:latin typeface="Arial"/>
                <a:ea typeface="Arial"/>
                <a:cs typeface="Arial"/>
                <a:sym typeface="Arial"/>
              </a:rPr>
              <a:t> in HM Treasury (</a:t>
            </a:r>
            <a:r>
              <a:rPr lang="en-IN" sz="1100" b="0" i="0" u="none" strike="noStrike" cap="none" dirty="0" err="1">
                <a:solidFill>
                  <a:srgbClr val="000000"/>
                </a:solidFill>
                <a:effectLst/>
                <a:latin typeface="Arial"/>
                <a:ea typeface="Arial"/>
                <a:cs typeface="Arial"/>
                <a:sym typeface="Arial"/>
              </a:rPr>
              <a:t>Polak</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2020). The financial sector has distinct effects on society or the economy at each level. There are many reasons why Tesco has been able to make a lot of money. Tesco is able to spread risk and increase profitability thanks to their diverse income sources, which include online food delivery, clothing and home goods, insurance, and more.</a:t>
            </a:r>
          </a:p>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cb9a0b074_1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cb9a0b074_1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IN" sz="1100" b="0" i="0" u="none" strike="noStrike" cap="none" dirty="0">
                <a:solidFill>
                  <a:srgbClr val="000000"/>
                </a:solidFill>
                <a:effectLst/>
                <a:latin typeface="Arial"/>
                <a:ea typeface="Arial"/>
                <a:cs typeface="Arial"/>
                <a:sym typeface="Arial"/>
              </a:rPr>
              <a:t>The process of critical thinking include resolving a problem, identifying its underlying cause, identifying, locating, and selecting the most likely arrangements, as well as putting those arrangements into motion. Problem-solving is a necessary step toward developing resilience (</a:t>
            </a:r>
            <a:r>
              <a:rPr lang="en-IN" sz="1100" b="0" i="0" u="none" strike="noStrike" cap="none" dirty="0" err="1">
                <a:solidFill>
                  <a:srgbClr val="000000"/>
                </a:solidFill>
                <a:effectLst/>
                <a:latin typeface="Arial"/>
                <a:ea typeface="Arial"/>
                <a:cs typeface="Arial"/>
                <a:sym typeface="Arial"/>
              </a:rPr>
              <a:t>Alshurideh</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2022). The knowledge that one is capable of overcoming obstacles, gaining knowledge from obstacles, and profiting from mistakes provides a solid foundation for success in later life. The ability to plan for the future is one definition of strategic thinking. It is the capacity to devise strategies and concepts that can both adapt to shifting circumstances and address the numerous challenges that lie ahead</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cb9a0b074_1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cb9a0b074_1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IN" sz="1100" b="0" i="0" u="none" strike="noStrike" cap="none" dirty="0">
                <a:solidFill>
                  <a:srgbClr val="000000"/>
                </a:solidFill>
                <a:effectLst/>
                <a:latin typeface="Arial"/>
                <a:ea typeface="Arial"/>
                <a:cs typeface="Arial"/>
                <a:sym typeface="Arial"/>
              </a:rPr>
              <a:t>Human resource management is the strategic approach to assisting and developing employees as well as creating a pleasant work environment. Tesco has expanded its product offerings to include books, furniture, apparel, gadgets, and furniture. Despite its apparent success, Tesco faces difficulties such as the accounting crisis, the horsemeat incident, and a decline in service quality. Human resource management includes the creation of personnel policies and procedures that are in line with the strategic plans and goals of the organization. To achieve this objective, it is essential to cultivate a culture that reflects fundamental values and provides staff members with the resources they require to be as productive as possible. Execution assessment is vital since it advances representative development through productive analysis as well as goes about as an aide for pay builds, advancements, and terminations (</a:t>
            </a:r>
            <a:r>
              <a:rPr lang="en-IN" sz="1100" b="0" i="0" u="none" strike="noStrike" cap="none" dirty="0" err="1">
                <a:solidFill>
                  <a:srgbClr val="000000"/>
                </a:solidFill>
                <a:effectLst/>
                <a:latin typeface="Arial"/>
                <a:ea typeface="Arial"/>
                <a:cs typeface="Arial"/>
                <a:sym typeface="Arial"/>
              </a:rPr>
              <a:t>Saeidi</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et al.</a:t>
            </a:r>
            <a:r>
              <a:rPr lang="en-IN" sz="1100" b="0" i="0" u="none" strike="noStrike" cap="none" dirty="0">
                <a:solidFill>
                  <a:srgbClr val="000000"/>
                </a:solidFill>
                <a:effectLst/>
                <a:latin typeface="Arial"/>
                <a:ea typeface="Arial"/>
                <a:cs typeface="Arial"/>
                <a:sym typeface="Arial"/>
              </a:rPr>
              <a:t> 2019). HM Treasury is the name of the government's ministry of economics and finance. Human resource planning aims to hire the right number, mix, and quality of employees at the right time to achieve organizational objectives. Programs for employing are affected by both interior and outside factors.</a:t>
            </a:r>
          </a:p>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cb9a0b074_1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cb9a0b074_1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IN" sz="1100" b="0" i="0" u="none" strike="noStrike" cap="none" dirty="0">
                <a:solidFill>
                  <a:srgbClr val="000000"/>
                </a:solidFill>
                <a:effectLst/>
                <a:latin typeface="Arial"/>
                <a:ea typeface="Arial"/>
                <a:cs typeface="Arial"/>
                <a:sym typeface="Arial"/>
              </a:rPr>
              <a:t>One of the most important factors in job satisfaction appears to be adequate compensation and benefits. Employees want to feel valued (Anwar, and Abdullah, 2021). They will be more joyful in their positions assuming their compensation is equivalent with how much work they put in. The ability to communicate effectively enables individuals to comprehend and comprehend others. These can consolidate yet are not confined to really giving considerations to others, actually tuning in conversations, giving and getting fundamental examination and public talking. Stay aware of changes in the industry, focus on client patterns, and make interests in new advances.</a:t>
            </a:r>
          </a:p>
          <a:p>
            <a:br>
              <a:rPr lang="en-IN" sz="1100" b="0" i="0" u="none" strike="noStrike" cap="none" dirty="0">
                <a:solidFill>
                  <a:srgbClr val="000000"/>
                </a:solidFill>
                <a:effectLst/>
                <a:latin typeface="Arial"/>
                <a:ea typeface="Arial"/>
                <a:cs typeface="Arial"/>
                <a:sym typeface="Arial"/>
              </a:rPr>
            </a:br>
            <a:r>
              <a:rPr lang="en-IN" sz="1100" b="0" i="0" u="none" strike="noStrike" cap="none" dirty="0">
                <a:solidFill>
                  <a:srgbClr val="000000"/>
                </a:solidFill>
                <a:effectLst/>
                <a:latin typeface="Arial"/>
                <a:ea typeface="Arial"/>
                <a:cs typeface="Arial"/>
                <a:sym typeface="Arial"/>
              </a:rPr>
              <a:t> </a:t>
            </a:r>
          </a:p>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cb9a0b074_1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cb9a0b074_1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IN" sz="1100" b="0" i="0" u="none" strike="noStrike" cap="none" dirty="0">
                <a:solidFill>
                  <a:srgbClr val="000000"/>
                </a:solidFill>
                <a:effectLst/>
                <a:latin typeface="Arial"/>
                <a:ea typeface="Arial"/>
                <a:cs typeface="Arial"/>
                <a:sym typeface="Arial"/>
              </a:rPr>
              <a:t>ANDRICORY, A.A., 2023. </a:t>
            </a:r>
            <a:r>
              <a:rPr lang="en-IN" sz="1100" b="0" i="1" u="none" strike="noStrike" cap="none" dirty="0">
                <a:solidFill>
                  <a:srgbClr val="000000"/>
                </a:solidFill>
                <a:effectLst/>
                <a:latin typeface="Arial"/>
                <a:ea typeface="Arial"/>
                <a:cs typeface="Arial"/>
                <a:sym typeface="Arial"/>
              </a:rPr>
              <a:t>THE DIFFERENCES IN FOOD WASTE MANAGEMENT OF TESCO COMPANY AND ALBERT HEIJN COMPANY</a:t>
            </a:r>
            <a:r>
              <a:rPr lang="en-IN" sz="1100" b="0" i="0" u="none" strike="noStrike" cap="none" dirty="0">
                <a:solidFill>
                  <a:srgbClr val="000000"/>
                </a:solidFill>
                <a:effectLst/>
                <a:latin typeface="Arial"/>
                <a:ea typeface="Arial"/>
                <a:cs typeface="Arial"/>
                <a:sym typeface="Arial"/>
              </a:rPr>
              <a:t> (Doctoral dissertation, </a:t>
            </a:r>
            <a:r>
              <a:rPr lang="en-IN" sz="1100" b="0" i="0" u="none" strike="noStrike" cap="none" dirty="0" err="1">
                <a:solidFill>
                  <a:srgbClr val="000000"/>
                </a:solidFill>
                <a:effectLst/>
                <a:latin typeface="Arial"/>
                <a:ea typeface="Arial"/>
                <a:cs typeface="Arial"/>
                <a:sym typeface="Arial"/>
              </a:rPr>
              <a:t>Universitas</a:t>
            </a:r>
            <a:r>
              <a:rPr lang="en-IN" sz="1100" b="0" i="0" u="none" strike="noStrike" cap="none" dirty="0">
                <a:solidFill>
                  <a:srgbClr val="000000"/>
                </a:solidFill>
                <a:effectLst/>
                <a:latin typeface="Arial"/>
                <a:ea typeface="Arial"/>
                <a:cs typeface="Arial"/>
                <a:sym typeface="Arial"/>
              </a:rPr>
              <a:t> Islam Indonesia).</a:t>
            </a:r>
          </a:p>
          <a:p>
            <a:r>
              <a:rPr lang="en-IN" sz="1100" b="0" i="0" u="none" strike="noStrike" cap="none" dirty="0">
                <a:solidFill>
                  <a:srgbClr val="000000"/>
                </a:solidFill>
                <a:effectLst/>
                <a:latin typeface="Arial"/>
                <a:ea typeface="Arial"/>
                <a:cs typeface="Arial"/>
                <a:sym typeface="Arial"/>
              </a:rPr>
              <a:t>Anwar, G. and Abdullah, N.N., 2021. The impact of Human resource management practice on Organizational performance. </a:t>
            </a:r>
            <a:r>
              <a:rPr lang="en-IN" sz="1100" b="0" i="1" u="none" strike="noStrike" cap="none" dirty="0">
                <a:solidFill>
                  <a:srgbClr val="000000"/>
                </a:solidFill>
                <a:effectLst/>
                <a:latin typeface="Arial"/>
                <a:ea typeface="Arial"/>
                <a:cs typeface="Arial"/>
                <a:sym typeface="Arial"/>
              </a:rPr>
              <a:t>International journal of Engineering, Business and Management (IJEBM)</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5</a:t>
            </a:r>
            <a:endParaRPr lang="en-IN" sz="1100" b="0" i="0" u="none" strike="noStrike" cap="none" dirty="0">
              <a:solidFill>
                <a:srgbClr val="000000"/>
              </a:solidFill>
              <a:effectLst/>
              <a:latin typeface="Arial"/>
              <a:ea typeface="Arial"/>
              <a:cs typeface="Arial"/>
              <a:sym typeface="Arial"/>
            </a:endParaRPr>
          </a:p>
          <a:p>
            <a:r>
              <a:rPr lang="en-IN" sz="1100" b="0" i="0" u="none" strike="noStrike" cap="none" dirty="0" err="1">
                <a:solidFill>
                  <a:srgbClr val="000000"/>
                </a:solidFill>
                <a:effectLst/>
                <a:latin typeface="Arial"/>
                <a:ea typeface="Arial"/>
                <a:cs typeface="Arial"/>
                <a:sym typeface="Arial"/>
              </a:rPr>
              <a:t>Arsawan</a:t>
            </a:r>
            <a:r>
              <a:rPr lang="en-IN" sz="1100" b="0" i="0" u="none" strike="noStrike" cap="none" dirty="0">
                <a:solidFill>
                  <a:srgbClr val="000000"/>
                </a:solidFill>
                <a:effectLst/>
                <a:latin typeface="Arial"/>
                <a:ea typeface="Arial"/>
                <a:cs typeface="Arial"/>
                <a:sym typeface="Arial"/>
              </a:rPr>
              <a:t>, I.W.E., </a:t>
            </a:r>
            <a:r>
              <a:rPr lang="en-IN" sz="1100" b="0" i="0" u="none" strike="noStrike" cap="none" dirty="0" err="1">
                <a:solidFill>
                  <a:srgbClr val="000000"/>
                </a:solidFill>
                <a:effectLst/>
                <a:latin typeface="Arial"/>
                <a:ea typeface="Arial"/>
                <a:cs typeface="Arial"/>
                <a:sym typeface="Arial"/>
              </a:rPr>
              <a:t>Koval</a:t>
            </a:r>
            <a:r>
              <a:rPr lang="en-IN" sz="1100" b="0" i="0" u="none" strike="noStrike" cap="none" dirty="0">
                <a:solidFill>
                  <a:srgbClr val="000000"/>
                </a:solidFill>
                <a:effectLst/>
                <a:latin typeface="Arial"/>
                <a:ea typeface="Arial"/>
                <a:cs typeface="Arial"/>
                <a:sym typeface="Arial"/>
              </a:rPr>
              <a:t>, V., </a:t>
            </a:r>
            <a:r>
              <a:rPr lang="en-IN" sz="1100" b="0" i="0" u="none" strike="noStrike" cap="none" dirty="0" err="1">
                <a:solidFill>
                  <a:srgbClr val="000000"/>
                </a:solidFill>
                <a:effectLst/>
                <a:latin typeface="Arial"/>
                <a:ea typeface="Arial"/>
                <a:cs typeface="Arial"/>
                <a:sym typeface="Arial"/>
              </a:rPr>
              <a:t>Rajiani</a:t>
            </a:r>
            <a:r>
              <a:rPr lang="en-IN" sz="1100" b="0" i="0" u="none" strike="noStrike" cap="none" dirty="0">
                <a:solidFill>
                  <a:srgbClr val="000000"/>
                </a:solidFill>
                <a:effectLst/>
                <a:latin typeface="Arial"/>
                <a:ea typeface="Arial"/>
                <a:cs typeface="Arial"/>
                <a:sym typeface="Arial"/>
              </a:rPr>
              <a:t>, I., </a:t>
            </a:r>
            <a:r>
              <a:rPr lang="en-IN" sz="1100" b="0" i="0" u="none" strike="noStrike" cap="none" dirty="0" err="1">
                <a:solidFill>
                  <a:srgbClr val="000000"/>
                </a:solidFill>
                <a:effectLst/>
                <a:latin typeface="Arial"/>
                <a:ea typeface="Arial"/>
                <a:cs typeface="Arial"/>
                <a:sym typeface="Arial"/>
              </a:rPr>
              <a:t>Rustiarini</a:t>
            </a:r>
            <a:r>
              <a:rPr lang="en-IN" sz="1100" b="0" i="0" u="none" strike="noStrike" cap="none" dirty="0">
                <a:solidFill>
                  <a:srgbClr val="000000"/>
                </a:solidFill>
                <a:effectLst/>
                <a:latin typeface="Arial"/>
                <a:ea typeface="Arial"/>
                <a:cs typeface="Arial"/>
                <a:sym typeface="Arial"/>
              </a:rPr>
              <a:t>, N.W., </a:t>
            </a:r>
            <a:r>
              <a:rPr lang="en-IN" sz="1100" b="0" i="0" u="none" strike="noStrike" cap="none" dirty="0" err="1">
                <a:solidFill>
                  <a:srgbClr val="000000"/>
                </a:solidFill>
                <a:effectLst/>
                <a:latin typeface="Arial"/>
                <a:ea typeface="Arial"/>
                <a:cs typeface="Arial"/>
                <a:sym typeface="Arial"/>
              </a:rPr>
              <a:t>Supartha</a:t>
            </a:r>
            <a:r>
              <a:rPr lang="en-IN" sz="1100" b="0" i="0" u="none" strike="noStrike" cap="none" dirty="0">
                <a:solidFill>
                  <a:srgbClr val="000000"/>
                </a:solidFill>
                <a:effectLst/>
                <a:latin typeface="Arial"/>
                <a:ea typeface="Arial"/>
                <a:cs typeface="Arial"/>
                <a:sym typeface="Arial"/>
              </a:rPr>
              <a:t>, W.G. and </a:t>
            </a:r>
            <a:r>
              <a:rPr lang="en-IN" sz="1100" b="0" i="0" u="none" strike="noStrike" cap="none" dirty="0" err="1">
                <a:solidFill>
                  <a:srgbClr val="000000"/>
                </a:solidFill>
                <a:effectLst/>
                <a:latin typeface="Arial"/>
                <a:ea typeface="Arial"/>
                <a:cs typeface="Arial"/>
                <a:sym typeface="Arial"/>
              </a:rPr>
              <a:t>Suryantini</a:t>
            </a:r>
            <a:r>
              <a:rPr lang="en-IN" sz="1100" b="0" i="0" u="none" strike="noStrike" cap="none" dirty="0">
                <a:solidFill>
                  <a:srgbClr val="000000"/>
                </a:solidFill>
                <a:effectLst/>
                <a:latin typeface="Arial"/>
                <a:ea typeface="Arial"/>
                <a:cs typeface="Arial"/>
                <a:sym typeface="Arial"/>
              </a:rPr>
              <a:t>, N.P.S., 2022. Leveraging knowledge sharing and innovation culture into SMEs sustainable competitive advantage. </a:t>
            </a:r>
            <a:r>
              <a:rPr lang="en-IN" sz="1100" b="0" i="1" u="none" strike="noStrike" cap="none" dirty="0">
                <a:solidFill>
                  <a:srgbClr val="000000"/>
                </a:solidFill>
                <a:effectLst/>
                <a:latin typeface="Arial"/>
                <a:ea typeface="Arial"/>
                <a:cs typeface="Arial"/>
                <a:sym typeface="Arial"/>
              </a:rPr>
              <a:t>International journal of productivity and performance management</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71</a:t>
            </a:r>
            <a:r>
              <a:rPr lang="en-IN" sz="1100" b="0" i="0" u="none" strike="noStrike" cap="none" dirty="0">
                <a:solidFill>
                  <a:srgbClr val="000000"/>
                </a:solidFill>
                <a:effectLst/>
                <a:latin typeface="Arial"/>
                <a:ea typeface="Arial"/>
                <a:cs typeface="Arial"/>
                <a:sym typeface="Arial"/>
              </a:rPr>
              <a:t>(2), pp.405-428.</a:t>
            </a:r>
          </a:p>
          <a:p>
            <a:r>
              <a:rPr lang="en-IN" sz="1100" b="0" i="0" u="none" strike="noStrike" cap="none" dirty="0" err="1">
                <a:solidFill>
                  <a:srgbClr val="000000"/>
                </a:solidFill>
                <a:effectLst/>
                <a:latin typeface="Arial"/>
                <a:ea typeface="Arial"/>
                <a:cs typeface="Arial"/>
                <a:sym typeface="Arial"/>
              </a:rPr>
              <a:t>Azizi</a:t>
            </a:r>
            <a:r>
              <a:rPr lang="en-IN" sz="1100" b="0" i="0" u="none" strike="noStrike" cap="none" dirty="0">
                <a:solidFill>
                  <a:srgbClr val="000000"/>
                </a:solidFill>
                <a:effectLst/>
                <a:latin typeface="Arial"/>
                <a:ea typeface="Arial"/>
                <a:cs typeface="Arial"/>
                <a:sym typeface="Arial"/>
              </a:rPr>
              <a:t>, M.R., </a:t>
            </a:r>
            <a:r>
              <a:rPr lang="en-IN" sz="1100" b="0" i="0" u="none" strike="noStrike" cap="none" dirty="0" err="1">
                <a:solidFill>
                  <a:srgbClr val="000000"/>
                </a:solidFill>
                <a:effectLst/>
                <a:latin typeface="Arial"/>
                <a:ea typeface="Arial"/>
                <a:cs typeface="Arial"/>
                <a:sym typeface="Arial"/>
              </a:rPr>
              <a:t>Atlasi</a:t>
            </a:r>
            <a:r>
              <a:rPr lang="en-IN" sz="1100" b="0" i="0" u="none" strike="noStrike" cap="none" dirty="0">
                <a:solidFill>
                  <a:srgbClr val="000000"/>
                </a:solidFill>
                <a:effectLst/>
                <a:latin typeface="Arial"/>
                <a:ea typeface="Arial"/>
                <a:cs typeface="Arial"/>
                <a:sym typeface="Arial"/>
              </a:rPr>
              <a:t>, R., </a:t>
            </a:r>
            <a:r>
              <a:rPr lang="en-IN" sz="1100" b="0" i="0" u="none" strike="noStrike" cap="none" dirty="0" err="1">
                <a:solidFill>
                  <a:srgbClr val="000000"/>
                </a:solidFill>
                <a:effectLst/>
                <a:latin typeface="Arial"/>
                <a:ea typeface="Arial"/>
                <a:cs typeface="Arial"/>
                <a:sym typeface="Arial"/>
              </a:rPr>
              <a:t>Ziapour</a:t>
            </a:r>
            <a:r>
              <a:rPr lang="en-IN" sz="1100" b="0" i="0" u="none" strike="noStrike" cap="none" dirty="0">
                <a:solidFill>
                  <a:srgbClr val="000000"/>
                </a:solidFill>
                <a:effectLst/>
                <a:latin typeface="Arial"/>
                <a:ea typeface="Arial"/>
                <a:cs typeface="Arial"/>
                <a:sym typeface="Arial"/>
              </a:rPr>
              <a:t>, A., Abbas, J. and </a:t>
            </a:r>
            <a:r>
              <a:rPr lang="en-IN" sz="1100" b="0" i="0" u="none" strike="noStrike" cap="none" dirty="0" err="1">
                <a:solidFill>
                  <a:srgbClr val="000000"/>
                </a:solidFill>
                <a:effectLst/>
                <a:latin typeface="Arial"/>
                <a:ea typeface="Arial"/>
                <a:cs typeface="Arial"/>
                <a:sym typeface="Arial"/>
              </a:rPr>
              <a:t>Naemi</a:t>
            </a:r>
            <a:r>
              <a:rPr lang="en-IN" sz="1100" b="0" i="0" u="none" strike="noStrike" cap="none" dirty="0">
                <a:solidFill>
                  <a:srgbClr val="000000"/>
                </a:solidFill>
                <a:effectLst/>
                <a:latin typeface="Arial"/>
                <a:ea typeface="Arial"/>
                <a:cs typeface="Arial"/>
                <a:sym typeface="Arial"/>
              </a:rPr>
              <a:t>, R., 2021. Innovative human resource management strategies during the COVID-19 pandemic: A systematic narrative review approach. </a:t>
            </a:r>
            <a:r>
              <a:rPr lang="en-IN" sz="1100" b="0" i="1" u="none" strike="noStrike" cap="none" dirty="0" err="1">
                <a:solidFill>
                  <a:srgbClr val="000000"/>
                </a:solidFill>
                <a:effectLst/>
                <a:latin typeface="Arial"/>
                <a:ea typeface="Arial"/>
                <a:cs typeface="Arial"/>
                <a:sym typeface="Arial"/>
              </a:rPr>
              <a:t>Heliyon</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7</a:t>
            </a:r>
            <a:r>
              <a:rPr lang="en-IN" sz="1100" b="0" i="0" u="none" strike="noStrike" cap="none" dirty="0">
                <a:solidFill>
                  <a:srgbClr val="000000"/>
                </a:solidFill>
                <a:effectLst/>
                <a:latin typeface="Arial"/>
                <a:ea typeface="Arial"/>
                <a:cs typeface="Arial"/>
                <a:sym typeface="Arial"/>
              </a:rPr>
              <a:t>(6).</a:t>
            </a:r>
          </a:p>
          <a:p>
            <a:r>
              <a:rPr lang="en-IN" sz="1100" b="0" i="0" u="none" strike="noStrike" cap="none" dirty="0">
                <a:solidFill>
                  <a:srgbClr val="000000"/>
                </a:solidFill>
                <a:effectLst/>
                <a:latin typeface="Arial"/>
                <a:ea typeface="Arial"/>
                <a:cs typeface="Arial"/>
                <a:sym typeface="Arial"/>
              </a:rPr>
              <a:t>Collins, C.J., 2021. Expanding the resource based view model of strategic human resource management. </a:t>
            </a:r>
            <a:r>
              <a:rPr lang="en-IN" sz="1100" b="0" i="1" u="none" strike="noStrike" cap="none" dirty="0">
                <a:solidFill>
                  <a:srgbClr val="000000"/>
                </a:solidFill>
                <a:effectLst/>
                <a:latin typeface="Arial"/>
                <a:ea typeface="Arial"/>
                <a:cs typeface="Arial"/>
                <a:sym typeface="Arial"/>
              </a:rPr>
              <a:t>The International Journal of Human Resource Management</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32</a:t>
            </a:r>
            <a:r>
              <a:rPr lang="en-IN" sz="1100" b="0" i="0" u="none" strike="noStrike" cap="none" dirty="0">
                <a:solidFill>
                  <a:srgbClr val="000000"/>
                </a:solidFill>
                <a:effectLst/>
                <a:latin typeface="Arial"/>
                <a:ea typeface="Arial"/>
                <a:cs typeface="Arial"/>
                <a:sym typeface="Arial"/>
              </a:rPr>
              <a:t>(2), pp.331-358.</a:t>
            </a:r>
          </a:p>
          <a:p>
            <a:r>
              <a:rPr lang="en-IN" sz="1100" b="0" i="0" u="none" strike="noStrike" cap="none" dirty="0" err="1">
                <a:solidFill>
                  <a:srgbClr val="000000"/>
                </a:solidFill>
                <a:effectLst/>
                <a:latin typeface="Arial"/>
                <a:ea typeface="Arial"/>
                <a:cs typeface="Arial"/>
                <a:sym typeface="Arial"/>
              </a:rPr>
              <a:t>Hamadamin</a:t>
            </a:r>
            <a:r>
              <a:rPr lang="en-IN" sz="1100" b="0" i="0" u="none" strike="noStrike" cap="none" dirty="0">
                <a:solidFill>
                  <a:srgbClr val="000000"/>
                </a:solidFill>
                <a:effectLst/>
                <a:latin typeface="Arial"/>
                <a:ea typeface="Arial"/>
                <a:cs typeface="Arial"/>
                <a:sym typeface="Arial"/>
              </a:rPr>
              <a:t>, H.H. and </a:t>
            </a:r>
            <a:r>
              <a:rPr lang="en-IN" sz="1100" b="0" i="0" u="none" strike="noStrike" cap="none" dirty="0" err="1">
                <a:solidFill>
                  <a:srgbClr val="000000"/>
                </a:solidFill>
                <a:effectLst/>
                <a:latin typeface="Arial"/>
                <a:ea typeface="Arial"/>
                <a:cs typeface="Arial"/>
                <a:sym typeface="Arial"/>
              </a:rPr>
              <a:t>Atan</a:t>
            </a:r>
            <a:r>
              <a:rPr lang="en-IN" sz="1100" b="0" i="0" u="none" strike="noStrike" cap="none" dirty="0">
                <a:solidFill>
                  <a:srgbClr val="000000"/>
                </a:solidFill>
                <a:effectLst/>
                <a:latin typeface="Arial"/>
                <a:ea typeface="Arial"/>
                <a:cs typeface="Arial"/>
                <a:sym typeface="Arial"/>
              </a:rPr>
              <a:t>, T., 2019. The impact of strategic human resource management practices on competitive advantage sustainability: The mediation of human capital development and employee commitment. </a:t>
            </a:r>
            <a:r>
              <a:rPr lang="en-IN" sz="1100" b="0" i="1" u="none" strike="noStrike" cap="none" dirty="0">
                <a:solidFill>
                  <a:srgbClr val="000000"/>
                </a:solidFill>
                <a:effectLst/>
                <a:latin typeface="Arial"/>
                <a:ea typeface="Arial"/>
                <a:cs typeface="Arial"/>
                <a:sym typeface="Arial"/>
              </a:rPr>
              <a:t>Sustainability</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11</a:t>
            </a:r>
            <a:r>
              <a:rPr lang="en-IN" sz="1100" b="0" i="0" u="none" strike="noStrike" cap="none" dirty="0">
                <a:solidFill>
                  <a:srgbClr val="000000"/>
                </a:solidFill>
                <a:effectLst/>
                <a:latin typeface="Arial"/>
                <a:ea typeface="Arial"/>
                <a:cs typeface="Arial"/>
                <a:sym typeface="Arial"/>
              </a:rPr>
              <a:t>(20), p.5782.</a:t>
            </a:r>
          </a:p>
          <a:p>
            <a:r>
              <a:rPr lang="en-IN" sz="1100" b="0" i="0" u="none" strike="noStrike" cap="none" dirty="0">
                <a:solidFill>
                  <a:srgbClr val="000000"/>
                </a:solidFill>
                <a:effectLst/>
                <a:latin typeface="Arial"/>
                <a:ea typeface="Arial"/>
                <a:cs typeface="Arial"/>
                <a:sym typeface="Arial"/>
              </a:rPr>
              <a:t>Islam, M.K. and </a:t>
            </a:r>
            <a:r>
              <a:rPr lang="en-IN" sz="1100" b="0" i="0" u="none" strike="noStrike" cap="none" dirty="0" err="1">
                <a:solidFill>
                  <a:srgbClr val="000000"/>
                </a:solidFill>
                <a:effectLst/>
                <a:latin typeface="Arial"/>
                <a:ea typeface="Arial"/>
                <a:cs typeface="Arial"/>
                <a:sym typeface="Arial"/>
              </a:rPr>
              <a:t>Uddin</a:t>
            </a:r>
            <a:r>
              <a:rPr lang="en-IN" sz="1100" b="0" i="0" u="none" strike="noStrike" cap="none" dirty="0">
                <a:solidFill>
                  <a:srgbClr val="000000"/>
                </a:solidFill>
                <a:effectLst/>
                <a:latin typeface="Arial"/>
                <a:ea typeface="Arial"/>
                <a:cs typeface="Arial"/>
                <a:sym typeface="Arial"/>
              </a:rPr>
              <a:t>, M.J., 2020. Multifaceted Ramifications of Institutional Human Resource Management Practices on Secondary School Teachers’ Performance and Expectations.</a:t>
            </a:r>
          </a:p>
          <a:p>
            <a:r>
              <a:rPr lang="en-IN" sz="1100" b="0" i="0" u="none" strike="noStrike" cap="none" dirty="0" err="1">
                <a:solidFill>
                  <a:srgbClr val="000000"/>
                </a:solidFill>
                <a:effectLst/>
                <a:latin typeface="Arial"/>
                <a:ea typeface="Arial"/>
                <a:cs typeface="Arial"/>
                <a:sym typeface="Arial"/>
              </a:rPr>
              <a:t>Polak</a:t>
            </a:r>
            <a:r>
              <a:rPr lang="en-IN" sz="1100" b="0" i="0" u="none" strike="noStrike" cap="none" dirty="0">
                <a:solidFill>
                  <a:srgbClr val="000000"/>
                </a:solidFill>
                <a:effectLst/>
                <a:latin typeface="Arial"/>
                <a:ea typeface="Arial"/>
                <a:cs typeface="Arial"/>
                <a:sym typeface="Arial"/>
              </a:rPr>
              <a:t>, P., </a:t>
            </a:r>
            <a:r>
              <a:rPr lang="en-IN" sz="1100" b="0" i="0" u="none" strike="noStrike" cap="none" dirty="0" err="1">
                <a:solidFill>
                  <a:srgbClr val="000000"/>
                </a:solidFill>
                <a:effectLst/>
                <a:latin typeface="Arial"/>
                <a:ea typeface="Arial"/>
                <a:cs typeface="Arial"/>
                <a:sym typeface="Arial"/>
              </a:rPr>
              <a:t>Nelischer</a:t>
            </a:r>
            <a:r>
              <a:rPr lang="en-IN" sz="1100" b="0" i="0" u="none" strike="noStrike" cap="none" dirty="0">
                <a:solidFill>
                  <a:srgbClr val="000000"/>
                </a:solidFill>
                <a:effectLst/>
                <a:latin typeface="Arial"/>
                <a:ea typeface="Arial"/>
                <a:cs typeface="Arial"/>
                <a:sym typeface="Arial"/>
              </a:rPr>
              <a:t>, C., </a:t>
            </a:r>
            <a:r>
              <a:rPr lang="en-IN" sz="1100" b="0" i="0" u="none" strike="noStrike" cap="none" dirty="0" err="1">
                <a:solidFill>
                  <a:srgbClr val="000000"/>
                </a:solidFill>
                <a:effectLst/>
                <a:latin typeface="Arial"/>
                <a:ea typeface="Arial"/>
                <a:cs typeface="Arial"/>
                <a:sym typeface="Arial"/>
              </a:rPr>
              <a:t>Guo</a:t>
            </a:r>
            <a:r>
              <a:rPr lang="en-IN" sz="1100" b="0" i="0" u="none" strike="noStrike" cap="none" dirty="0">
                <a:solidFill>
                  <a:srgbClr val="000000"/>
                </a:solidFill>
                <a:effectLst/>
                <a:latin typeface="Arial"/>
                <a:ea typeface="Arial"/>
                <a:cs typeface="Arial"/>
                <a:sym typeface="Arial"/>
              </a:rPr>
              <a:t>, H. and Robertson, D.C., 2020. “Intelligent” finance and treasury management: what we can expect. </a:t>
            </a:r>
            <a:r>
              <a:rPr lang="en-IN" sz="1100" b="0" i="1" u="none" strike="noStrike" cap="none" dirty="0">
                <a:solidFill>
                  <a:srgbClr val="000000"/>
                </a:solidFill>
                <a:effectLst/>
                <a:latin typeface="Arial"/>
                <a:ea typeface="Arial"/>
                <a:cs typeface="Arial"/>
                <a:sym typeface="Arial"/>
              </a:rPr>
              <a:t>Ai &amp; Society</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35</a:t>
            </a:r>
            <a:r>
              <a:rPr lang="en-IN" sz="1100" b="0" i="0" u="none" strike="noStrike" cap="none" dirty="0">
                <a:solidFill>
                  <a:srgbClr val="000000"/>
                </a:solidFill>
                <a:effectLst/>
                <a:latin typeface="Arial"/>
                <a:ea typeface="Arial"/>
                <a:cs typeface="Arial"/>
                <a:sym typeface="Arial"/>
              </a:rPr>
              <a:t>, pp.715-726.</a:t>
            </a:r>
          </a:p>
          <a:p>
            <a:r>
              <a:rPr lang="en-IN" sz="1100" b="0" i="0" u="none" strike="noStrike" cap="none" dirty="0" err="1">
                <a:solidFill>
                  <a:srgbClr val="000000"/>
                </a:solidFill>
                <a:effectLst/>
                <a:latin typeface="Arial"/>
                <a:ea typeface="Arial"/>
                <a:cs typeface="Arial"/>
                <a:sym typeface="Arial"/>
              </a:rPr>
              <a:t>Qutni</a:t>
            </a:r>
            <a:r>
              <a:rPr lang="en-IN" sz="1100" b="0" i="0" u="none" strike="noStrike" cap="none" dirty="0">
                <a:solidFill>
                  <a:srgbClr val="000000"/>
                </a:solidFill>
                <a:effectLst/>
                <a:latin typeface="Arial"/>
                <a:ea typeface="Arial"/>
                <a:cs typeface="Arial"/>
                <a:sym typeface="Arial"/>
              </a:rPr>
              <a:t>, D., </a:t>
            </a:r>
            <a:r>
              <a:rPr lang="en-IN" sz="1100" b="0" i="0" u="none" strike="noStrike" cap="none" dirty="0" err="1">
                <a:solidFill>
                  <a:srgbClr val="000000"/>
                </a:solidFill>
                <a:effectLst/>
                <a:latin typeface="Arial"/>
                <a:ea typeface="Arial"/>
                <a:cs typeface="Arial"/>
                <a:sym typeface="Arial"/>
              </a:rPr>
              <a:t>Kristiawan</a:t>
            </a:r>
            <a:r>
              <a:rPr lang="en-IN" sz="1100" b="0" i="0" u="none" strike="noStrike" cap="none" dirty="0">
                <a:solidFill>
                  <a:srgbClr val="000000"/>
                </a:solidFill>
                <a:effectLst/>
                <a:latin typeface="Arial"/>
                <a:ea typeface="Arial"/>
                <a:cs typeface="Arial"/>
                <a:sym typeface="Arial"/>
              </a:rPr>
              <a:t>, M. and </a:t>
            </a:r>
            <a:r>
              <a:rPr lang="en-IN" sz="1100" b="0" i="0" u="none" strike="noStrike" cap="none" dirty="0" err="1">
                <a:solidFill>
                  <a:srgbClr val="000000"/>
                </a:solidFill>
                <a:effectLst/>
                <a:latin typeface="Arial"/>
                <a:ea typeface="Arial"/>
                <a:cs typeface="Arial"/>
                <a:sym typeface="Arial"/>
              </a:rPr>
              <a:t>Fitriani</a:t>
            </a:r>
            <a:r>
              <a:rPr lang="en-IN" sz="1100" b="0" i="0" u="none" strike="noStrike" cap="none" dirty="0">
                <a:solidFill>
                  <a:srgbClr val="000000"/>
                </a:solidFill>
                <a:effectLst/>
                <a:latin typeface="Arial"/>
                <a:ea typeface="Arial"/>
                <a:cs typeface="Arial"/>
                <a:sym typeface="Arial"/>
              </a:rPr>
              <a:t>, Y., 2021. Human Resource Management in Improving The Quality of Education. </a:t>
            </a:r>
            <a:r>
              <a:rPr lang="en-IN" sz="1100" b="0" i="1" u="none" strike="noStrike" cap="none" dirty="0" err="1">
                <a:solidFill>
                  <a:srgbClr val="000000"/>
                </a:solidFill>
                <a:effectLst/>
                <a:latin typeface="Arial"/>
                <a:ea typeface="Arial"/>
                <a:cs typeface="Arial"/>
                <a:sym typeface="Arial"/>
              </a:rPr>
              <a:t>Edunesia</a:t>
            </a:r>
            <a:r>
              <a:rPr lang="en-IN" sz="1100" b="0" i="1" u="none" strike="noStrike" cap="none" dirty="0">
                <a:solidFill>
                  <a:srgbClr val="000000"/>
                </a:solidFill>
                <a:effectLst/>
                <a:latin typeface="Arial"/>
                <a:ea typeface="Arial"/>
                <a:cs typeface="Arial"/>
                <a:sym typeface="Arial"/>
              </a:rPr>
              <a:t>: </a:t>
            </a:r>
            <a:r>
              <a:rPr lang="en-IN" sz="1100" b="0" i="1" u="none" strike="noStrike" cap="none" dirty="0" err="1">
                <a:solidFill>
                  <a:srgbClr val="000000"/>
                </a:solidFill>
                <a:effectLst/>
                <a:latin typeface="Arial"/>
                <a:ea typeface="Arial"/>
                <a:cs typeface="Arial"/>
                <a:sym typeface="Arial"/>
              </a:rPr>
              <a:t>Jurnal</a:t>
            </a:r>
            <a:r>
              <a:rPr lang="en-IN" sz="1100" b="0" i="1" u="none" strike="noStrike" cap="none" dirty="0">
                <a:solidFill>
                  <a:srgbClr val="000000"/>
                </a:solidFill>
                <a:effectLst/>
                <a:latin typeface="Arial"/>
                <a:ea typeface="Arial"/>
                <a:cs typeface="Arial"/>
                <a:sym typeface="Arial"/>
              </a:rPr>
              <a:t> </a:t>
            </a:r>
            <a:r>
              <a:rPr lang="en-IN" sz="1100" b="0" i="1" u="none" strike="noStrike" cap="none" dirty="0" err="1">
                <a:solidFill>
                  <a:srgbClr val="000000"/>
                </a:solidFill>
                <a:effectLst/>
                <a:latin typeface="Arial"/>
                <a:ea typeface="Arial"/>
                <a:cs typeface="Arial"/>
                <a:sym typeface="Arial"/>
              </a:rPr>
              <a:t>Ilmiah</a:t>
            </a:r>
            <a:r>
              <a:rPr lang="en-IN" sz="1100" b="0" i="1" u="none" strike="noStrike" cap="none" dirty="0">
                <a:solidFill>
                  <a:srgbClr val="000000"/>
                </a:solidFill>
                <a:effectLst/>
                <a:latin typeface="Arial"/>
                <a:ea typeface="Arial"/>
                <a:cs typeface="Arial"/>
                <a:sym typeface="Arial"/>
              </a:rPr>
              <a:t> </a:t>
            </a:r>
            <a:r>
              <a:rPr lang="en-IN" sz="1100" b="0" i="1" u="none" strike="noStrike" cap="none" dirty="0" err="1">
                <a:solidFill>
                  <a:srgbClr val="000000"/>
                </a:solidFill>
                <a:effectLst/>
                <a:latin typeface="Arial"/>
                <a:ea typeface="Arial"/>
                <a:cs typeface="Arial"/>
                <a:sym typeface="Arial"/>
              </a:rPr>
              <a:t>Pendidikan</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2</a:t>
            </a:r>
            <a:r>
              <a:rPr lang="en-IN" sz="1100" b="0" i="0" u="none" strike="noStrike" cap="none" dirty="0">
                <a:solidFill>
                  <a:srgbClr val="000000"/>
                </a:solidFill>
                <a:effectLst/>
                <a:latin typeface="Arial"/>
                <a:ea typeface="Arial"/>
                <a:cs typeface="Arial"/>
                <a:sym typeface="Arial"/>
              </a:rPr>
              <a:t>(2), pp.354-366.</a:t>
            </a:r>
          </a:p>
          <a:p>
            <a:r>
              <a:rPr lang="en-IN" sz="1100" b="0" i="0" u="none" strike="noStrike" cap="none" dirty="0" err="1">
                <a:solidFill>
                  <a:srgbClr val="000000"/>
                </a:solidFill>
                <a:effectLst/>
                <a:latin typeface="Arial"/>
                <a:ea typeface="Arial"/>
                <a:cs typeface="Arial"/>
                <a:sym typeface="Arial"/>
              </a:rPr>
              <a:t>Saeidi</a:t>
            </a:r>
            <a:r>
              <a:rPr lang="en-IN" sz="1100" b="0" i="0" u="none" strike="noStrike" cap="none" dirty="0">
                <a:solidFill>
                  <a:srgbClr val="000000"/>
                </a:solidFill>
                <a:effectLst/>
                <a:latin typeface="Arial"/>
                <a:ea typeface="Arial"/>
                <a:cs typeface="Arial"/>
                <a:sym typeface="Arial"/>
              </a:rPr>
              <a:t>, P., </a:t>
            </a:r>
            <a:r>
              <a:rPr lang="en-IN" sz="1100" b="0" i="0" u="none" strike="noStrike" cap="none" dirty="0" err="1">
                <a:solidFill>
                  <a:srgbClr val="000000"/>
                </a:solidFill>
                <a:effectLst/>
                <a:latin typeface="Arial"/>
                <a:ea typeface="Arial"/>
                <a:cs typeface="Arial"/>
                <a:sym typeface="Arial"/>
              </a:rPr>
              <a:t>Saeidi</a:t>
            </a:r>
            <a:r>
              <a:rPr lang="en-IN" sz="1100" b="0" i="0" u="none" strike="noStrike" cap="none" dirty="0">
                <a:solidFill>
                  <a:srgbClr val="000000"/>
                </a:solidFill>
                <a:effectLst/>
                <a:latin typeface="Arial"/>
                <a:ea typeface="Arial"/>
                <a:cs typeface="Arial"/>
                <a:sym typeface="Arial"/>
              </a:rPr>
              <a:t>, S.P., </a:t>
            </a:r>
            <a:r>
              <a:rPr lang="en-IN" sz="1100" b="0" i="0" u="none" strike="noStrike" cap="none" dirty="0" err="1">
                <a:solidFill>
                  <a:srgbClr val="000000"/>
                </a:solidFill>
                <a:effectLst/>
                <a:latin typeface="Arial"/>
                <a:ea typeface="Arial"/>
                <a:cs typeface="Arial"/>
                <a:sym typeface="Arial"/>
              </a:rPr>
              <a:t>Sofian</a:t>
            </a:r>
            <a:r>
              <a:rPr lang="en-IN" sz="1100" b="0" i="0" u="none" strike="noStrike" cap="none" dirty="0">
                <a:solidFill>
                  <a:srgbClr val="000000"/>
                </a:solidFill>
                <a:effectLst/>
                <a:latin typeface="Arial"/>
                <a:ea typeface="Arial"/>
                <a:cs typeface="Arial"/>
                <a:sym typeface="Arial"/>
              </a:rPr>
              <a:t>, S., </a:t>
            </a:r>
            <a:r>
              <a:rPr lang="en-IN" sz="1100" b="0" i="0" u="none" strike="noStrike" cap="none" dirty="0" err="1">
                <a:solidFill>
                  <a:srgbClr val="000000"/>
                </a:solidFill>
                <a:effectLst/>
                <a:latin typeface="Arial"/>
                <a:ea typeface="Arial"/>
                <a:cs typeface="Arial"/>
                <a:sym typeface="Arial"/>
              </a:rPr>
              <a:t>Saeidi</a:t>
            </a:r>
            <a:r>
              <a:rPr lang="en-IN" sz="1100" b="0" i="0" u="none" strike="noStrike" cap="none" dirty="0">
                <a:solidFill>
                  <a:srgbClr val="000000"/>
                </a:solidFill>
                <a:effectLst/>
                <a:latin typeface="Arial"/>
                <a:ea typeface="Arial"/>
                <a:cs typeface="Arial"/>
                <a:sym typeface="Arial"/>
              </a:rPr>
              <a:t>, S.P., </a:t>
            </a:r>
            <a:r>
              <a:rPr lang="en-IN" sz="1100" b="0" i="0" u="none" strike="noStrike" cap="none" dirty="0" err="1">
                <a:solidFill>
                  <a:srgbClr val="000000"/>
                </a:solidFill>
                <a:effectLst/>
                <a:latin typeface="Arial"/>
                <a:ea typeface="Arial"/>
                <a:cs typeface="Arial"/>
                <a:sym typeface="Arial"/>
              </a:rPr>
              <a:t>Nilashi</a:t>
            </a:r>
            <a:r>
              <a:rPr lang="en-IN" sz="1100" b="0" i="0" u="none" strike="noStrike" cap="none" dirty="0">
                <a:solidFill>
                  <a:srgbClr val="000000"/>
                </a:solidFill>
                <a:effectLst/>
                <a:latin typeface="Arial"/>
                <a:ea typeface="Arial"/>
                <a:cs typeface="Arial"/>
                <a:sym typeface="Arial"/>
              </a:rPr>
              <a:t>, M. and </a:t>
            </a:r>
            <a:r>
              <a:rPr lang="en-IN" sz="1100" b="0" i="0" u="none" strike="noStrike" cap="none" dirty="0" err="1">
                <a:solidFill>
                  <a:srgbClr val="000000"/>
                </a:solidFill>
                <a:effectLst/>
                <a:latin typeface="Arial"/>
                <a:ea typeface="Arial"/>
                <a:cs typeface="Arial"/>
                <a:sym typeface="Arial"/>
              </a:rPr>
              <a:t>Mardani</a:t>
            </a:r>
            <a:r>
              <a:rPr lang="en-IN" sz="1100" b="0" i="0" u="none" strike="noStrike" cap="none" dirty="0">
                <a:solidFill>
                  <a:srgbClr val="000000"/>
                </a:solidFill>
                <a:effectLst/>
                <a:latin typeface="Arial"/>
                <a:ea typeface="Arial"/>
                <a:cs typeface="Arial"/>
                <a:sym typeface="Arial"/>
              </a:rPr>
              <a:t>, A., 2019. The impact of enterprise risk management on competitive advantage by moderating role of information technology. </a:t>
            </a:r>
            <a:r>
              <a:rPr lang="en-IN" sz="1100" b="0" i="1" u="none" strike="noStrike" cap="none" dirty="0">
                <a:solidFill>
                  <a:srgbClr val="000000"/>
                </a:solidFill>
                <a:effectLst/>
                <a:latin typeface="Arial"/>
                <a:ea typeface="Arial"/>
                <a:cs typeface="Arial"/>
                <a:sym typeface="Arial"/>
              </a:rPr>
              <a:t>Computer standards &amp; interfaces</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63</a:t>
            </a:r>
            <a:r>
              <a:rPr lang="en-IN" sz="1100" b="0" i="0" u="none" strike="noStrike" cap="none" dirty="0">
                <a:solidFill>
                  <a:srgbClr val="000000"/>
                </a:solidFill>
                <a:effectLst/>
                <a:latin typeface="Arial"/>
                <a:ea typeface="Arial"/>
                <a:cs typeface="Arial"/>
                <a:sym typeface="Arial"/>
              </a:rPr>
              <a:t>, pp.67-82.</a:t>
            </a:r>
          </a:p>
          <a:p>
            <a:r>
              <a:rPr lang="en-IN" sz="1100" b="0" i="0" u="none" strike="noStrike" cap="none" dirty="0">
                <a:solidFill>
                  <a:srgbClr val="000000"/>
                </a:solidFill>
                <a:effectLst/>
                <a:latin typeface="Arial"/>
                <a:ea typeface="Arial"/>
                <a:cs typeface="Arial"/>
                <a:sym typeface="Arial"/>
              </a:rPr>
              <a:t>Stone, R.J., Cox, A. and Gavin, M., 2020. </a:t>
            </a:r>
            <a:r>
              <a:rPr lang="en-IN" sz="1100" b="0" i="1" u="none" strike="noStrike" cap="none" dirty="0">
                <a:solidFill>
                  <a:srgbClr val="000000"/>
                </a:solidFill>
                <a:effectLst/>
                <a:latin typeface="Arial"/>
                <a:ea typeface="Arial"/>
                <a:cs typeface="Arial"/>
                <a:sym typeface="Arial"/>
              </a:rPr>
              <a:t>Human resource management</a:t>
            </a:r>
            <a:r>
              <a:rPr lang="en-IN" sz="1100" b="0" i="0" u="none" strike="noStrike" cap="none" dirty="0">
                <a:solidFill>
                  <a:srgbClr val="000000"/>
                </a:solidFill>
                <a:effectLst/>
                <a:latin typeface="Arial"/>
                <a:ea typeface="Arial"/>
                <a:cs typeface="Arial"/>
                <a:sym typeface="Arial"/>
              </a:rPr>
              <a:t>. John Wiley &amp; Sons.</a:t>
            </a:r>
          </a:p>
          <a:p>
            <a:r>
              <a:rPr lang="en-IN" sz="1100" b="0" i="0" u="none" strike="noStrike" cap="none" dirty="0" err="1">
                <a:solidFill>
                  <a:srgbClr val="000000"/>
                </a:solidFill>
                <a:effectLst/>
                <a:latin typeface="Arial"/>
                <a:ea typeface="Arial"/>
                <a:cs typeface="Arial"/>
                <a:sym typeface="Arial"/>
              </a:rPr>
              <a:t>Vrontis</a:t>
            </a:r>
            <a:r>
              <a:rPr lang="en-IN" sz="1100" b="0" i="0" u="none" strike="noStrike" cap="none" dirty="0">
                <a:solidFill>
                  <a:srgbClr val="000000"/>
                </a:solidFill>
                <a:effectLst/>
                <a:latin typeface="Arial"/>
                <a:ea typeface="Arial"/>
                <a:cs typeface="Arial"/>
                <a:sym typeface="Arial"/>
              </a:rPr>
              <a:t>, D., </a:t>
            </a:r>
            <a:r>
              <a:rPr lang="en-IN" sz="1100" b="0" i="0" u="none" strike="noStrike" cap="none" dirty="0" err="1">
                <a:solidFill>
                  <a:srgbClr val="000000"/>
                </a:solidFill>
                <a:effectLst/>
                <a:latin typeface="Arial"/>
                <a:ea typeface="Arial"/>
                <a:cs typeface="Arial"/>
                <a:sym typeface="Arial"/>
              </a:rPr>
              <a:t>Christofi</a:t>
            </a:r>
            <a:r>
              <a:rPr lang="en-IN" sz="1100" b="0" i="0" u="none" strike="noStrike" cap="none" dirty="0">
                <a:solidFill>
                  <a:srgbClr val="000000"/>
                </a:solidFill>
                <a:effectLst/>
                <a:latin typeface="Arial"/>
                <a:ea typeface="Arial"/>
                <a:cs typeface="Arial"/>
                <a:sym typeface="Arial"/>
              </a:rPr>
              <a:t>, M., Pereira, V., </a:t>
            </a:r>
            <a:r>
              <a:rPr lang="en-IN" sz="1100" b="0" i="0" u="none" strike="noStrike" cap="none" dirty="0" err="1">
                <a:solidFill>
                  <a:srgbClr val="000000"/>
                </a:solidFill>
                <a:effectLst/>
                <a:latin typeface="Arial"/>
                <a:ea typeface="Arial"/>
                <a:cs typeface="Arial"/>
                <a:sym typeface="Arial"/>
              </a:rPr>
              <a:t>Tarba</a:t>
            </a:r>
            <a:r>
              <a:rPr lang="en-IN" sz="1100" b="0" i="0" u="none" strike="noStrike" cap="none" dirty="0">
                <a:solidFill>
                  <a:srgbClr val="000000"/>
                </a:solidFill>
                <a:effectLst/>
                <a:latin typeface="Arial"/>
                <a:ea typeface="Arial"/>
                <a:cs typeface="Arial"/>
                <a:sym typeface="Arial"/>
              </a:rPr>
              <a:t>, S., </a:t>
            </a:r>
            <a:r>
              <a:rPr lang="en-IN" sz="1100" b="0" i="0" u="none" strike="noStrike" cap="none" dirty="0" err="1">
                <a:solidFill>
                  <a:srgbClr val="000000"/>
                </a:solidFill>
                <a:effectLst/>
                <a:latin typeface="Arial"/>
                <a:ea typeface="Arial"/>
                <a:cs typeface="Arial"/>
                <a:sym typeface="Arial"/>
              </a:rPr>
              <a:t>Makrides</a:t>
            </a:r>
            <a:r>
              <a:rPr lang="en-IN" sz="1100" b="0" i="0" u="none" strike="noStrike" cap="none" dirty="0">
                <a:solidFill>
                  <a:srgbClr val="000000"/>
                </a:solidFill>
                <a:effectLst/>
                <a:latin typeface="Arial"/>
                <a:ea typeface="Arial"/>
                <a:cs typeface="Arial"/>
                <a:sym typeface="Arial"/>
              </a:rPr>
              <a:t>, A. and Trichina, E., 2022. Artificial intelligence, robotics, advanced technologies and human resource management: a systematic review. </a:t>
            </a:r>
            <a:r>
              <a:rPr lang="en-IN" sz="1100" b="0" i="1" u="none" strike="noStrike" cap="none" dirty="0">
                <a:solidFill>
                  <a:srgbClr val="000000"/>
                </a:solidFill>
                <a:effectLst/>
                <a:latin typeface="Arial"/>
                <a:ea typeface="Arial"/>
                <a:cs typeface="Arial"/>
                <a:sym typeface="Arial"/>
              </a:rPr>
              <a:t>The International Journal of Human Resource Management</a:t>
            </a:r>
            <a:r>
              <a:rPr lang="en-IN" sz="1100" b="0" i="0" u="none" strike="noStrike" cap="none" dirty="0">
                <a:solidFill>
                  <a:srgbClr val="000000"/>
                </a:solidFill>
                <a:effectLst/>
                <a:latin typeface="Arial"/>
                <a:ea typeface="Arial"/>
                <a:cs typeface="Arial"/>
                <a:sym typeface="Arial"/>
              </a:rPr>
              <a:t>, </a:t>
            </a:r>
            <a:r>
              <a:rPr lang="en-IN" sz="1100" b="0" i="1" u="none" strike="noStrike" cap="none" dirty="0">
                <a:solidFill>
                  <a:srgbClr val="000000"/>
                </a:solidFill>
                <a:effectLst/>
                <a:latin typeface="Arial"/>
                <a:ea typeface="Arial"/>
                <a:cs typeface="Arial"/>
                <a:sym typeface="Arial"/>
              </a:rPr>
              <a:t>33</a:t>
            </a:r>
            <a:r>
              <a:rPr lang="en-IN" sz="1100" b="0" i="0" u="none" strike="noStrike" cap="none" dirty="0">
                <a:solidFill>
                  <a:srgbClr val="000000"/>
                </a:solidFill>
                <a:effectLst/>
                <a:latin typeface="Arial"/>
                <a:ea typeface="Arial"/>
                <a:cs typeface="Arial"/>
                <a:sym typeface="Arial"/>
              </a:rPr>
              <a:t>(6), pp.1237-1266.</a:t>
            </a:r>
          </a:p>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cb9a0b074_1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cb9a0b074_1_2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cxnSp>
        <p:nvCxnSpPr>
          <p:cNvPr id="10" name="Google Shape;10;p2"/>
          <p:cNvCxnSpPr/>
          <p:nvPr/>
        </p:nvCxnSpPr>
        <p:spPr>
          <a:xfrm>
            <a:off x="2477724" y="415650"/>
            <a:ext cx="6244200" cy="0"/>
          </a:xfrm>
          <a:prstGeom prst="straightConnector1">
            <a:avLst/>
          </a:prstGeom>
          <a:noFill/>
          <a:ln w="38100" cap="flat" cmpd="sng">
            <a:solidFill>
              <a:schemeClr val="lt1"/>
            </a:solidFill>
            <a:prstDash val="solid"/>
            <a:round/>
            <a:headEnd type="none" w="sm" len="sm"/>
            <a:tailEnd type="none" w="sm" len="sm"/>
          </a:ln>
        </p:spPr>
      </p:cxnSp>
      <p:cxnSp>
        <p:nvCxnSpPr>
          <p:cNvPr id="11" name="Google Shape;11;p2"/>
          <p:cNvCxnSpPr/>
          <p:nvPr/>
        </p:nvCxnSpPr>
        <p:spPr>
          <a:xfrm>
            <a:off x="2477724" y="4740000"/>
            <a:ext cx="6244200" cy="0"/>
          </a:xfrm>
          <a:prstGeom prst="straightConnector1">
            <a:avLst/>
          </a:prstGeom>
          <a:noFill/>
          <a:ln w="19050" cap="flat" cmpd="sng">
            <a:solidFill>
              <a:schemeClr val="lt1"/>
            </a:solidFill>
            <a:prstDash val="solid"/>
            <a:round/>
            <a:headEnd type="none" w="sm" len="sm"/>
            <a:tailEnd type="none" w="sm" len="sm"/>
          </a:ln>
        </p:spPr>
      </p:cxnSp>
      <p:cxnSp>
        <p:nvCxnSpPr>
          <p:cNvPr id="12" name="Google Shape;12;p2"/>
          <p:cNvCxnSpPr/>
          <p:nvPr/>
        </p:nvCxnSpPr>
        <p:spPr>
          <a:xfrm>
            <a:off x="425198" y="415650"/>
            <a:ext cx="183300" cy="0"/>
          </a:xfrm>
          <a:prstGeom prst="straightConnector1">
            <a:avLst/>
          </a:prstGeom>
          <a:noFill/>
          <a:ln w="19050" cap="flat" cmpd="sng">
            <a:solidFill>
              <a:schemeClr val="lt1"/>
            </a:solidFill>
            <a:prstDash val="solid"/>
            <a:round/>
            <a:headEnd type="none" w="sm" len="sm"/>
            <a:tailEnd type="none" w="sm" len="sm"/>
          </a:ln>
        </p:spPr>
      </p:cxnSp>
      <p:sp>
        <p:nvSpPr>
          <p:cNvPr id="13" name="Google Shape;13;p2"/>
          <p:cNvSpPr txBox="1">
            <a:spLocks noGrp="1"/>
          </p:cNvSpPr>
          <p:nvPr>
            <p:ph type="ctrTitle"/>
          </p:nvPr>
        </p:nvSpPr>
        <p:spPr>
          <a:xfrm>
            <a:off x="2371725" y="630225"/>
            <a:ext cx="6331500" cy="15420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a:endParaRPr/>
          </a:p>
        </p:txBody>
      </p:sp>
      <p:sp>
        <p:nvSpPr>
          <p:cNvPr id="14" name="Google Shape;14;p2"/>
          <p:cNvSpPr txBox="1">
            <a:spLocks noGrp="1"/>
          </p:cNvSpPr>
          <p:nvPr>
            <p:ph type="subTitle" idx="1"/>
          </p:nvPr>
        </p:nvSpPr>
        <p:spPr>
          <a:xfrm>
            <a:off x="2390267" y="3238450"/>
            <a:ext cx="6331500" cy="1241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Clr>
                <a:schemeClr val="lt1"/>
              </a:buClr>
              <a:buSzPts val="1800"/>
              <a:buNone/>
              <a:defRPr>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5" name="Google Shape;15;p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6"/>
        <p:cNvGrpSpPr/>
        <p:nvPr/>
      </p:nvGrpSpPr>
      <p:grpSpPr>
        <a:xfrm>
          <a:off x="0" y="0"/>
          <a:ext cx="0" cy="0"/>
          <a:chOff x="0" y="0"/>
          <a:chExt cx="0" cy="0"/>
        </a:xfrm>
      </p:grpSpPr>
      <p:cxnSp>
        <p:nvCxnSpPr>
          <p:cNvPr id="17" name="Google Shape;17;p3"/>
          <p:cNvCxnSpPr/>
          <p:nvPr/>
        </p:nvCxnSpPr>
        <p:spPr>
          <a:xfrm>
            <a:off x="425200" y="415650"/>
            <a:ext cx="8296800" cy="0"/>
          </a:xfrm>
          <a:prstGeom prst="straightConnector1">
            <a:avLst/>
          </a:prstGeom>
          <a:noFill/>
          <a:ln w="38100" cap="flat" cmpd="sng">
            <a:solidFill>
              <a:schemeClr val="lt1"/>
            </a:solidFill>
            <a:prstDash val="solid"/>
            <a:round/>
            <a:headEnd type="none" w="sm" len="sm"/>
            <a:tailEnd type="none" w="sm" len="sm"/>
          </a:ln>
        </p:spPr>
      </p:cxnSp>
      <p:cxnSp>
        <p:nvCxnSpPr>
          <p:cNvPr id="18" name="Google Shape;18;p3"/>
          <p:cNvCxnSpPr/>
          <p:nvPr/>
        </p:nvCxnSpPr>
        <p:spPr>
          <a:xfrm>
            <a:off x="425200" y="4740000"/>
            <a:ext cx="8296800" cy="0"/>
          </a:xfrm>
          <a:prstGeom prst="straightConnector1">
            <a:avLst/>
          </a:prstGeom>
          <a:noFill/>
          <a:ln w="19050" cap="flat" cmpd="sng">
            <a:solidFill>
              <a:schemeClr val="lt1"/>
            </a:solidFill>
            <a:prstDash val="solid"/>
            <a:round/>
            <a:headEnd type="none" w="sm" len="sm"/>
            <a:tailEnd type="none" w="sm" len="sm"/>
          </a:ln>
        </p:spPr>
      </p:cxnSp>
      <p:sp>
        <p:nvSpPr>
          <p:cNvPr id="19" name="Google Shape;19;p3"/>
          <p:cNvSpPr txBox="1">
            <a:spLocks noGrp="1"/>
          </p:cNvSpPr>
          <p:nvPr>
            <p:ph type="title"/>
          </p:nvPr>
        </p:nvSpPr>
        <p:spPr>
          <a:xfrm>
            <a:off x="406425" y="1806825"/>
            <a:ext cx="8296800" cy="1542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20" name="Google Shape;20;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cxnSp>
        <p:nvCxnSpPr>
          <p:cNvPr id="22" name="Google Shape;22;p4"/>
          <p:cNvCxnSpPr/>
          <p:nvPr/>
        </p:nvCxnSpPr>
        <p:spPr>
          <a:xfrm>
            <a:off x="2477724" y="415650"/>
            <a:ext cx="6244200" cy="0"/>
          </a:xfrm>
          <a:prstGeom prst="straightConnector1">
            <a:avLst/>
          </a:prstGeom>
          <a:noFill/>
          <a:ln w="38100" cap="flat" cmpd="sng">
            <a:solidFill>
              <a:schemeClr val="dk2"/>
            </a:solidFill>
            <a:prstDash val="solid"/>
            <a:round/>
            <a:headEnd type="none" w="sm" len="sm"/>
            <a:tailEnd type="none" w="sm" len="sm"/>
          </a:ln>
        </p:spPr>
      </p:cxnSp>
      <p:cxnSp>
        <p:nvCxnSpPr>
          <p:cNvPr id="23" name="Google Shape;23;p4"/>
          <p:cNvCxnSpPr/>
          <p:nvPr/>
        </p:nvCxnSpPr>
        <p:spPr>
          <a:xfrm>
            <a:off x="2477724" y="4740000"/>
            <a:ext cx="6244200" cy="0"/>
          </a:xfrm>
          <a:prstGeom prst="straightConnector1">
            <a:avLst/>
          </a:prstGeom>
          <a:noFill/>
          <a:ln w="19050" cap="flat" cmpd="sng">
            <a:solidFill>
              <a:schemeClr val="dk2"/>
            </a:solidFill>
            <a:prstDash val="solid"/>
            <a:round/>
            <a:headEnd type="none" w="sm" len="sm"/>
            <a:tailEnd type="none" w="sm" len="sm"/>
          </a:ln>
        </p:spPr>
      </p:cxnSp>
      <p:cxnSp>
        <p:nvCxnSpPr>
          <p:cNvPr id="24" name="Google Shape;24;p4"/>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25" name="Google Shape;25;p4"/>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6" name="Google Shape;26;p4"/>
          <p:cNvSpPr txBox="1">
            <a:spLocks noGrp="1"/>
          </p:cNvSpPr>
          <p:nvPr>
            <p:ph type="body" idx="1"/>
          </p:nvPr>
        </p:nvSpPr>
        <p:spPr>
          <a:xfrm>
            <a:off x="2410112" y="1595776"/>
            <a:ext cx="6321600" cy="3002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7" name="Google Shape;27;p4"/>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cxnSp>
        <p:nvCxnSpPr>
          <p:cNvPr id="29" name="Google Shape;29;p5"/>
          <p:cNvCxnSpPr/>
          <p:nvPr/>
        </p:nvCxnSpPr>
        <p:spPr>
          <a:xfrm>
            <a:off x="2477724" y="415650"/>
            <a:ext cx="6244200" cy="0"/>
          </a:xfrm>
          <a:prstGeom prst="straightConnector1">
            <a:avLst/>
          </a:prstGeom>
          <a:noFill/>
          <a:ln w="38100" cap="flat" cmpd="sng">
            <a:solidFill>
              <a:schemeClr val="dk2"/>
            </a:solidFill>
            <a:prstDash val="solid"/>
            <a:round/>
            <a:headEnd type="none" w="sm" len="sm"/>
            <a:tailEnd type="none" w="sm" len="sm"/>
          </a:ln>
        </p:spPr>
      </p:cxnSp>
      <p:cxnSp>
        <p:nvCxnSpPr>
          <p:cNvPr id="30" name="Google Shape;30;p5"/>
          <p:cNvCxnSpPr/>
          <p:nvPr/>
        </p:nvCxnSpPr>
        <p:spPr>
          <a:xfrm>
            <a:off x="2477724" y="4740000"/>
            <a:ext cx="6244200" cy="0"/>
          </a:xfrm>
          <a:prstGeom prst="straightConnector1">
            <a:avLst/>
          </a:prstGeom>
          <a:noFill/>
          <a:ln w="19050" cap="flat" cmpd="sng">
            <a:solidFill>
              <a:schemeClr val="dk2"/>
            </a:solidFill>
            <a:prstDash val="solid"/>
            <a:round/>
            <a:headEnd type="none" w="sm" len="sm"/>
            <a:tailEnd type="none" w="sm" len="sm"/>
          </a:ln>
        </p:spPr>
      </p:cxnSp>
      <p:cxnSp>
        <p:nvCxnSpPr>
          <p:cNvPr id="31" name="Google Shape;31;p5"/>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32" name="Google Shape;32;p5"/>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3" name="Google Shape;33;p5"/>
          <p:cNvSpPr txBox="1">
            <a:spLocks noGrp="1"/>
          </p:cNvSpPr>
          <p:nvPr>
            <p:ph type="body" idx="1"/>
          </p:nvPr>
        </p:nvSpPr>
        <p:spPr>
          <a:xfrm>
            <a:off x="2400303" y="1602675"/>
            <a:ext cx="3071400" cy="3002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4" name="Google Shape;34;p5"/>
          <p:cNvSpPr txBox="1">
            <a:spLocks noGrp="1"/>
          </p:cNvSpPr>
          <p:nvPr>
            <p:ph type="body" idx="2"/>
          </p:nvPr>
        </p:nvSpPr>
        <p:spPr>
          <a:xfrm>
            <a:off x="5650572" y="1602675"/>
            <a:ext cx="3071400" cy="3002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5" name="Google Shape;35;p5"/>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9"/>
        <p:cNvGrpSpPr/>
        <p:nvPr/>
      </p:nvGrpSpPr>
      <p:grpSpPr>
        <a:xfrm>
          <a:off x="0" y="0"/>
          <a:ext cx="0" cy="0"/>
          <a:chOff x="0" y="0"/>
          <a:chExt cx="0" cy="0"/>
        </a:xfrm>
      </p:grpSpPr>
      <p:cxnSp>
        <p:nvCxnSpPr>
          <p:cNvPr id="40" name="Google Shape;40;p7"/>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7"/>
          <p:cNvSpPr txBox="1">
            <a:spLocks noGrp="1"/>
          </p:cNvSpPr>
          <p:nvPr>
            <p:ph type="title"/>
          </p:nvPr>
        </p:nvSpPr>
        <p:spPr>
          <a:xfrm>
            <a:off x="319500" y="936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2" name="Google Shape;42;p7"/>
          <p:cNvSpPr txBox="1">
            <a:spLocks noGrp="1"/>
          </p:cNvSpPr>
          <p:nvPr>
            <p:ph type="body" idx="1"/>
          </p:nvPr>
        </p:nvSpPr>
        <p:spPr>
          <a:xfrm>
            <a:off x="319500" y="1846804"/>
            <a:ext cx="2808000" cy="28062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43" name="Google Shape;43;p7"/>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rgbClr val="353535"/>
        </a:solidFill>
        <a:effectLst/>
      </p:bgPr>
    </p:bg>
    <p:spTree>
      <p:nvGrpSpPr>
        <p:cNvPr id="1" name="Shape 44"/>
        <p:cNvGrpSpPr/>
        <p:nvPr/>
      </p:nvGrpSpPr>
      <p:grpSpPr>
        <a:xfrm>
          <a:off x="0" y="0"/>
          <a:ext cx="0" cy="0"/>
          <a:chOff x="0" y="0"/>
          <a:chExt cx="0" cy="0"/>
        </a:xfrm>
      </p:grpSpPr>
      <p:cxnSp>
        <p:nvCxnSpPr>
          <p:cNvPr id="45" name="Google Shape;45;p8"/>
          <p:cNvCxnSpPr/>
          <p:nvPr/>
        </p:nvCxnSpPr>
        <p:spPr>
          <a:xfrm>
            <a:off x="425198" y="415650"/>
            <a:ext cx="183300" cy="0"/>
          </a:xfrm>
          <a:prstGeom prst="straightConnector1">
            <a:avLst/>
          </a:prstGeom>
          <a:noFill/>
          <a:ln w="19050" cap="flat" cmpd="sng">
            <a:solidFill>
              <a:schemeClr val="lt1"/>
            </a:solidFill>
            <a:prstDash val="solid"/>
            <a:round/>
            <a:headEnd type="none" w="sm" len="sm"/>
            <a:tailEnd type="none" w="sm" len="sm"/>
          </a:ln>
        </p:spPr>
      </p:cxnSp>
      <p:sp>
        <p:nvSpPr>
          <p:cNvPr id="46" name="Google Shape;46;p8"/>
          <p:cNvSpPr txBox="1">
            <a:spLocks noGrp="1"/>
          </p:cNvSpPr>
          <p:nvPr>
            <p:ph type="title"/>
          </p:nvPr>
        </p:nvSpPr>
        <p:spPr>
          <a:xfrm>
            <a:off x="283103" y="712141"/>
            <a:ext cx="6244200" cy="38355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a:endParaRPr/>
          </a:p>
        </p:txBody>
      </p:sp>
      <p:sp>
        <p:nvSpPr>
          <p:cNvPr id="47" name="Google Shape;47;p8"/>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8"/>
        <p:cNvGrpSpPr/>
        <p:nvPr/>
      </p:nvGrpSpPr>
      <p:grpSpPr>
        <a:xfrm>
          <a:off x="0" y="0"/>
          <a:ext cx="0" cy="0"/>
          <a:chOff x="0" y="0"/>
          <a:chExt cx="0" cy="0"/>
        </a:xfrm>
      </p:grpSpPr>
      <p:sp>
        <p:nvSpPr>
          <p:cNvPr id="49" name="Google Shape;49;p9"/>
          <p:cNvSpPr/>
          <p:nvPr/>
        </p:nvSpPr>
        <p:spPr>
          <a:xfrm>
            <a:off x="4572000" y="1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0" name="Google Shape;5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51" name="Google Shape;51;p9"/>
          <p:cNvSpPr txBox="1">
            <a:spLocks noGrp="1"/>
          </p:cNvSpPr>
          <p:nvPr>
            <p:ph type="title"/>
          </p:nvPr>
        </p:nvSpPr>
        <p:spPr>
          <a:xfrm>
            <a:off x="265500" y="1397350"/>
            <a:ext cx="4045200" cy="13182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3600"/>
              <a:buNone/>
              <a:defRPr sz="3600">
                <a:solidFill>
                  <a:schemeClr val="dk1"/>
                </a:solidFill>
              </a:defRPr>
            </a:lvl1pPr>
            <a:lvl2pPr lvl="1" algn="ctr" rtl="0">
              <a:spcBef>
                <a:spcPts val="0"/>
              </a:spcBef>
              <a:spcAft>
                <a:spcPts val="0"/>
              </a:spcAft>
              <a:buClr>
                <a:schemeClr val="dk1"/>
              </a:buClr>
              <a:buSzPts val="3600"/>
              <a:buNone/>
              <a:defRPr sz="3600">
                <a:solidFill>
                  <a:schemeClr val="dk1"/>
                </a:solidFill>
              </a:defRPr>
            </a:lvl2pPr>
            <a:lvl3pPr lvl="2" algn="ctr" rtl="0">
              <a:spcBef>
                <a:spcPts val="0"/>
              </a:spcBef>
              <a:spcAft>
                <a:spcPts val="0"/>
              </a:spcAft>
              <a:buClr>
                <a:schemeClr val="dk1"/>
              </a:buClr>
              <a:buSzPts val="3600"/>
              <a:buNone/>
              <a:defRPr sz="3600">
                <a:solidFill>
                  <a:schemeClr val="dk1"/>
                </a:solidFill>
              </a:defRPr>
            </a:lvl3pPr>
            <a:lvl4pPr lvl="3" algn="ctr" rtl="0">
              <a:spcBef>
                <a:spcPts val="0"/>
              </a:spcBef>
              <a:spcAft>
                <a:spcPts val="0"/>
              </a:spcAft>
              <a:buClr>
                <a:schemeClr val="dk1"/>
              </a:buClr>
              <a:buSzPts val="3600"/>
              <a:buNone/>
              <a:defRPr sz="3600">
                <a:solidFill>
                  <a:schemeClr val="dk1"/>
                </a:solidFill>
              </a:defRPr>
            </a:lvl4pPr>
            <a:lvl5pPr lvl="4" algn="ctr" rtl="0">
              <a:spcBef>
                <a:spcPts val="0"/>
              </a:spcBef>
              <a:spcAft>
                <a:spcPts val="0"/>
              </a:spcAft>
              <a:buClr>
                <a:schemeClr val="dk1"/>
              </a:buClr>
              <a:buSzPts val="3600"/>
              <a:buNone/>
              <a:defRPr sz="3600">
                <a:solidFill>
                  <a:schemeClr val="dk1"/>
                </a:solidFill>
              </a:defRPr>
            </a:lvl5pPr>
            <a:lvl6pPr lvl="5" algn="ctr" rtl="0">
              <a:spcBef>
                <a:spcPts val="0"/>
              </a:spcBef>
              <a:spcAft>
                <a:spcPts val="0"/>
              </a:spcAft>
              <a:buClr>
                <a:schemeClr val="dk1"/>
              </a:buClr>
              <a:buSzPts val="3600"/>
              <a:buNone/>
              <a:defRPr sz="3600">
                <a:solidFill>
                  <a:schemeClr val="dk1"/>
                </a:solidFill>
              </a:defRPr>
            </a:lvl6pPr>
            <a:lvl7pPr lvl="6" algn="ctr" rtl="0">
              <a:spcBef>
                <a:spcPts val="0"/>
              </a:spcBef>
              <a:spcAft>
                <a:spcPts val="0"/>
              </a:spcAft>
              <a:buClr>
                <a:schemeClr val="dk1"/>
              </a:buClr>
              <a:buSzPts val="3600"/>
              <a:buNone/>
              <a:defRPr sz="3600">
                <a:solidFill>
                  <a:schemeClr val="dk1"/>
                </a:solidFill>
              </a:defRPr>
            </a:lvl7pPr>
            <a:lvl8pPr lvl="7" algn="ctr" rtl="0">
              <a:spcBef>
                <a:spcPts val="0"/>
              </a:spcBef>
              <a:spcAft>
                <a:spcPts val="0"/>
              </a:spcAft>
              <a:buClr>
                <a:schemeClr val="dk1"/>
              </a:buClr>
              <a:buSzPts val="3600"/>
              <a:buNone/>
              <a:defRPr sz="3600">
                <a:solidFill>
                  <a:schemeClr val="dk1"/>
                </a:solidFill>
              </a:defRPr>
            </a:lvl8pPr>
            <a:lvl9pPr lvl="8" algn="ctr" rtl="0">
              <a:spcBef>
                <a:spcPts val="0"/>
              </a:spcBef>
              <a:spcAft>
                <a:spcPts val="0"/>
              </a:spcAft>
              <a:buClr>
                <a:schemeClr val="dk1"/>
              </a:buClr>
              <a:buSzPts val="3600"/>
              <a:buNone/>
              <a:defRPr sz="3600">
                <a:solidFill>
                  <a:schemeClr val="dk1"/>
                </a:solidFill>
              </a:defRPr>
            </a:lvl9pPr>
          </a:lstStyle>
          <a:p>
            <a:endParaRPr/>
          </a:p>
        </p:txBody>
      </p:sp>
      <p:sp>
        <p:nvSpPr>
          <p:cNvPr id="52" name="Google Shape;52;p9"/>
          <p:cNvSpPr txBox="1">
            <a:spLocks noGrp="1"/>
          </p:cNvSpPr>
          <p:nvPr>
            <p:ph type="subTitle" idx="1"/>
          </p:nvPr>
        </p:nvSpPr>
        <p:spPr>
          <a:xfrm>
            <a:off x="265500" y="2735371"/>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53" name="Google Shape;5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lt1"/>
              </a:buClr>
              <a:buSzPts val="1800"/>
              <a:buChar char="●"/>
              <a:defRPr>
                <a:solidFill>
                  <a:schemeClr val="lt1"/>
                </a:solidFill>
              </a:defRPr>
            </a:lvl1pPr>
            <a:lvl2pPr marL="914400" lvl="1" indent="-317500" rtl="0">
              <a:spcBef>
                <a:spcPts val="1600"/>
              </a:spcBef>
              <a:spcAft>
                <a:spcPts val="0"/>
              </a:spcAft>
              <a:buClr>
                <a:schemeClr val="lt1"/>
              </a:buClr>
              <a:buSzPts val="1400"/>
              <a:buChar char="○"/>
              <a:defRPr>
                <a:solidFill>
                  <a:schemeClr val="lt1"/>
                </a:solidFill>
              </a:defRPr>
            </a:lvl2pPr>
            <a:lvl3pPr marL="1371600" lvl="2" indent="-317500" rtl="0">
              <a:spcBef>
                <a:spcPts val="1600"/>
              </a:spcBef>
              <a:spcAft>
                <a:spcPts val="0"/>
              </a:spcAft>
              <a:buClr>
                <a:schemeClr val="lt1"/>
              </a:buClr>
              <a:buSzPts val="1400"/>
              <a:buChar char="■"/>
              <a:defRPr>
                <a:solidFill>
                  <a:schemeClr val="lt1"/>
                </a:solidFill>
              </a:defRPr>
            </a:lvl3pPr>
            <a:lvl4pPr marL="1828800" lvl="3" indent="-317500" rtl="0">
              <a:spcBef>
                <a:spcPts val="1600"/>
              </a:spcBef>
              <a:spcAft>
                <a:spcPts val="0"/>
              </a:spcAft>
              <a:buClr>
                <a:schemeClr val="lt1"/>
              </a:buClr>
              <a:buSzPts val="1400"/>
              <a:buChar char="●"/>
              <a:defRPr>
                <a:solidFill>
                  <a:schemeClr val="lt1"/>
                </a:solidFill>
              </a:defRPr>
            </a:lvl4pPr>
            <a:lvl5pPr marL="2286000" lvl="4" indent="-317500" rtl="0">
              <a:spcBef>
                <a:spcPts val="1600"/>
              </a:spcBef>
              <a:spcAft>
                <a:spcPts val="0"/>
              </a:spcAft>
              <a:buClr>
                <a:schemeClr val="lt1"/>
              </a:buClr>
              <a:buSzPts val="1400"/>
              <a:buChar char="○"/>
              <a:defRPr>
                <a:solidFill>
                  <a:schemeClr val="lt1"/>
                </a:solidFill>
              </a:defRPr>
            </a:lvl5pPr>
            <a:lvl6pPr marL="2743200" lvl="5" indent="-317500" rtl="0">
              <a:spcBef>
                <a:spcPts val="1600"/>
              </a:spcBef>
              <a:spcAft>
                <a:spcPts val="0"/>
              </a:spcAft>
              <a:buClr>
                <a:schemeClr val="lt1"/>
              </a:buClr>
              <a:buSzPts val="1400"/>
              <a:buChar char="■"/>
              <a:defRPr>
                <a:solidFill>
                  <a:schemeClr val="lt1"/>
                </a:solidFill>
              </a:defRPr>
            </a:lvl6pPr>
            <a:lvl7pPr marL="3200400" lvl="6" indent="-317500" rtl="0">
              <a:spcBef>
                <a:spcPts val="1600"/>
              </a:spcBef>
              <a:spcAft>
                <a:spcPts val="0"/>
              </a:spcAft>
              <a:buClr>
                <a:schemeClr val="lt1"/>
              </a:buClr>
              <a:buSzPts val="1400"/>
              <a:buChar char="●"/>
              <a:defRPr>
                <a:solidFill>
                  <a:schemeClr val="lt1"/>
                </a:solidFill>
              </a:defRPr>
            </a:lvl7pPr>
            <a:lvl8pPr marL="3657600" lvl="7" indent="-317500" rtl="0">
              <a:spcBef>
                <a:spcPts val="1600"/>
              </a:spcBef>
              <a:spcAft>
                <a:spcPts val="0"/>
              </a:spcAft>
              <a:buClr>
                <a:schemeClr val="lt1"/>
              </a:buClr>
              <a:buSzPts val="1400"/>
              <a:buChar char="○"/>
              <a:defRPr>
                <a:solidFill>
                  <a:schemeClr val="lt1"/>
                </a:solidFill>
              </a:defRPr>
            </a:lvl8pPr>
            <a:lvl9pPr marL="4114800" lvl="8" indent="-317500" rtl="0">
              <a:spcBef>
                <a:spcPts val="1600"/>
              </a:spcBef>
              <a:spcAft>
                <a:spcPts val="1600"/>
              </a:spcAft>
              <a:buClr>
                <a:schemeClr val="lt1"/>
              </a:buClr>
              <a:buSzPts val="1400"/>
              <a:buChar char="■"/>
              <a:defRPr>
                <a:solidFill>
                  <a:schemeClr val="lt1"/>
                </a:solidFill>
              </a:defRPr>
            </a:lvl9pPr>
          </a:lstStyle>
          <a:p>
            <a:endParaRPr/>
          </a:p>
        </p:txBody>
      </p:sp>
      <p:sp>
        <p:nvSpPr>
          <p:cNvPr id="54" name="Google Shape;54;p9"/>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5"/>
        <p:cNvGrpSpPr/>
        <p:nvPr/>
      </p:nvGrpSpPr>
      <p:grpSpPr>
        <a:xfrm>
          <a:off x="0" y="0"/>
          <a:ext cx="0" cy="0"/>
          <a:chOff x="0" y="0"/>
          <a:chExt cx="0" cy="0"/>
        </a:xfrm>
      </p:grpSpPr>
      <p:cxnSp>
        <p:nvCxnSpPr>
          <p:cNvPr id="56" name="Google Shape;56;p10"/>
          <p:cNvCxnSpPr/>
          <p:nvPr/>
        </p:nvCxnSpPr>
        <p:spPr>
          <a:xfrm>
            <a:off x="425200" y="4740000"/>
            <a:ext cx="8296800" cy="0"/>
          </a:xfrm>
          <a:prstGeom prst="straightConnector1">
            <a:avLst/>
          </a:prstGeom>
          <a:noFill/>
          <a:ln w="19050" cap="flat" cmpd="sng">
            <a:solidFill>
              <a:schemeClr val="dk2"/>
            </a:solidFill>
            <a:prstDash val="solid"/>
            <a:round/>
            <a:headEnd type="none" w="sm" len="sm"/>
            <a:tailEnd type="none" w="sm" len="sm"/>
          </a:ln>
        </p:spPr>
      </p:cxnSp>
      <p:cxnSp>
        <p:nvCxnSpPr>
          <p:cNvPr id="57" name="Google Shape;57;p10"/>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58" name="Google Shape;58;p10"/>
          <p:cNvSpPr txBox="1">
            <a:spLocks noGrp="1"/>
          </p:cNvSpPr>
          <p:nvPr>
            <p:ph type="body" idx="1"/>
          </p:nvPr>
        </p:nvSpPr>
        <p:spPr>
          <a:xfrm>
            <a:off x="328017" y="4226025"/>
            <a:ext cx="8388600" cy="3936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59" name="Google Shape;59;p10"/>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0"/>
        <p:cNvGrpSpPr/>
        <p:nvPr/>
      </p:nvGrpSpPr>
      <p:grpSpPr>
        <a:xfrm>
          <a:off x="0" y="0"/>
          <a:ext cx="0" cy="0"/>
          <a:chOff x="0" y="0"/>
          <a:chExt cx="0" cy="0"/>
        </a:xfrm>
      </p:grpSpPr>
      <p:cxnSp>
        <p:nvCxnSpPr>
          <p:cNvPr id="61" name="Google Shape;61;p11"/>
          <p:cNvCxnSpPr/>
          <p:nvPr/>
        </p:nvCxnSpPr>
        <p:spPr>
          <a:xfrm>
            <a:off x="425200" y="4740000"/>
            <a:ext cx="8296800" cy="0"/>
          </a:xfrm>
          <a:prstGeom prst="straightConnector1">
            <a:avLst/>
          </a:prstGeom>
          <a:noFill/>
          <a:ln w="19050" cap="flat" cmpd="sng">
            <a:solidFill>
              <a:schemeClr val="dk2"/>
            </a:solidFill>
            <a:prstDash val="solid"/>
            <a:round/>
            <a:headEnd type="none" w="sm" len="sm"/>
            <a:tailEnd type="none" w="sm" len="sm"/>
          </a:ln>
        </p:spPr>
      </p:cxnSp>
      <p:cxnSp>
        <p:nvCxnSpPr>
          <p:cNvPr id="62" name="Google Shape;62;p11"/>
          <p:cNvCxnSpPr/>
          <p:nvPr/>
        </p:nvCxnSpPr>
        <p:spPr>
          <a:xfrm>
            <a:off x="425200" y="415650"/>
            <a:ext cx="8296800" cy="0"/>
          </a:xfrm>
          <a:prstGeom prst="straightConnector1">
            <a:avLst/>
          </a:prstGeom>
          <a:noFill/>
          <a:ln w="38100" cap="flat" cmpd="sng">
            <a:solidFill>
              <a:schemeClr val="dk2"/>
            </a:solidFill>
            <a:prstDash val="solid"/>
            <a:round/>
            <a:headEnd type="none" w="sm" len="sm"/>
            <a:tailEnd type="none" w="sm" len="sm"/>
          </a:ln>
        </p:spPr>
      </p:cxnSp>
      <p:sp>
        <p:nvSpPr>
          <p:cNvPr id="63" name="Google Shape;63;p11"/>
          <p:cNvSpPr txBox="1">
            <a:spLocks noGrp="1"/>
          </p:cNvSpPr>
          <p:nvPr>
            <p:ph type="title" hasCustomPrompt="1"/>
          </p:nvPr>
        </p:nvSpPr>
        <p:spPr>
          <a:xfrm>
            <a:off x="853950" y="1304850"/>
            <a:ext cx="7436100" cy="1538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1pPr>
            <a:lvl2pPr lvl="1"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2pPr>
            <a:lvl3pPr lvl="2"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3pPr>
            <a:lvl4pPr lvl="3"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4pPr>
            <a:lvl5pPr lvl="4"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5pPr>
            <a:lvl6pPr lvl="5"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6pPr>
            <a:lvl7pPr lvl="6"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7pPr>
            <a:lvl8pPr lvl="7"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8pPr>
            <a:lvl9pPr lvl="8" algn="ctr" rtl="0">
              <a:spcBef>
                <a:spcPts val="0"/>
              </a:spcBef>
              <a:spcAft>
                <a:spcPts val="0"/>
              </a:spcAft>
              <a:buClr>
                <a:schemeClr val="dk1"/>
              </a:buClr>
              <a:buSzPts val="9600"/>
              <a:buFont typeface="Lato"/>
              <a:buNone/>
              <a:defRPr sz="9600">
                <a:solidFill>
                  <a:schemeClr val="dk1"/>
                </a:solidFill>
                <a:latin typeface="Lato"/>
                <a:ea typeface="Lato"/>
                <a:cs typeface="Lato"/>
                <a:sym typeface="Lato"/>
              </a:defRPr>
            </a:lvl9pPr>
          </a:lstStyle>
          <a:p>
            <a:r>
              <a:t>xx%</a:t>
            </a:r>
          </a:p>
        </p:txBody>
      </p:sp>
      <p:sp>
        <p:nvSpPr>
          <p:cNvPr id="64" name="Google Shape;64;p11"/>
          <p:cNvSpPr txBox="1">
            <a:spLocks noGrp="1"/>
          </p:cNvSpPr>
          <p:nvPr>
            <p:ph type="body" idx="1"/>
          </p:nvPr>
        </p:nvSpPr>
        <p:spPr>
          <a:xfrm>
            <a:off x="853950" y="2919450"/>
            <a:ext cx="7436100" cy="10716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65" name="Google Shape;65;p11"/>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1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wiss-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400250" y="575950"/>
            <a:ext cx="6321600" cy="6354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1pPr>
            <a:lvl2pPr lvl="1"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2pPr>
            <a:lvl3pPr lvl="2"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3pPr>
            <a:lvl4pPr lvl="3"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4pPr>
            <a:lvl5pPr lvl="4"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5pPr>
            <a:lvl6pPr lvl="5"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6pPr>
            <a:lvl7pPr lvl="6"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7pPr>
            <a:lvl8pPr lvl="7"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8pPr>
            <a:lvl9pPr lvl="8" rt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2410112" y="1595776"/>
            <a:ext cx="6321600" cy="3002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rtl="0">
              <a:lnSpc>
                <a:spcPct val="115000"/>
              </a:lnSpc>
              <a:spcBef>
                <a:spcPts val="1600"/>
              </a:spcBef>
              <a:spcAft>
                <a:spcPts val="160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Lato"/>
                <a:ea typeface="Lato"/>
                <a:cs typeface="Lato"/>
                <a:sym typeface="Lato"/>
              </a:defRPr>
            </a:lvl1pPr>
            <a:lvl2pPr lvl="1" algn="r" rtl="0">
              <a:buNone/>
              <a:defRPr sz="1000">
                <a:solidFill>
                  <a:schemeClr val="dk2"/>
                </a:solidFill>
                <a:latin typeface="Lato"/>
                <a:ea typeface="Lato"/>
                <a:cs typeface="Lato"/>
                <a:sym typeface="Lato"/>
              </a:defRPr>
            </a:lvl2pPr>
            <a:lvl3pPr lvl="2" algn="r" rtl="0">
              <a:buNone/>
              <a:defRPr sz="1000">
                <a:solidFill>
                  <a:schemeClr val="dk2"/>
                </a:solidFill>
                <a:latin typeface="Lato"/>
                <a:ea typeface="Lato"/>
                <a:cs typeface="Lato"/>
                <a:sym typeface="Lato"/>
              </a:defRPr>
            </a:lvl3pPr>
            <a:lvl4pPr lvl="3" algn="r" rtl="0">
              <a:buNone/>
              <a:defRPr sz="1000">
                <a:solidFill>
                  <a:schemeClr val="dk2"/>
                </a:solidFill>
                <a:latin typeface="Lato"/>
                <a:ea typeface="Lato"/>
                <a:cs typeface="Lato"/>
                <a:sym typeface="Lato"/>
              </a:defRPr>
            </a:lvl4pPr>
            <a:lvl5pPr lvl="4" algn="r" rtl="0">
              <a:buNone/>
              <a:defRPr sz="1000">
                <a:solidFill>
                  <a:schemeClr val="dk2"/>
                </a:solidFill>
                <a:latin typeface="Lato"/>
                <a:ea typeface="Lato"/>
                <a:cs typeface="Lato"/>
                <a:sym typeface="Lato"/>
              </a:defRPr>
            </a:lvl5pPr>
            <a:lvl6pPr lvl="5" algn="r" rtl="0">
              <a:buNone/>
              <a:defRPr sz="1000">
                <a:solidFill>
                  <a:schemeClr val="dk2"/>
                </a:solidFill>
                <a:latin typeface="Lato"/>
                <a:ea typeface="Lato"/>
                <a:cs typeface="Lato"/>
                <a:sym typeface="Lato"/>
              </a:defRPr>
            </a:lvl6pPr>
            <a:lvl7pPr lvl="6" algn="r" rtl="0">
              <a:buNone/>
              <a:defRPr sz="1000">
                <a:solidFill>
                  <a:schemeClr val="dk2"/>
                </a:solidFill>
                <a:latin typeface="Lato"/>
                <a:ea typeface="Lato"/>
                <a:cs typeface="Lato"/>
                <a:sym typeface="Lato"/>
              </a:defRPr>
            </a:lvl7pPr>
            <a:lvl8pPr lvl="7" algn="r" rtl="0">
              <a:buNone/>
              <a:defRPr sz="1000">
                <a:solidFill>
                  <a:schemeClr val="dk2"/>
                </a:solidFill>
                <a:latin typeface="Lato"/>
                <a:ea typeface="Lato"/>
                <a:cs typeface="Lato"/>
                <a:sym typeface="Lato"/>
              </a:defRPr>
            </a:lvl8pPr>
            <a:lvl9pPr lvl="8" algn="r" rtl="0">
              <a:buNone/>
              <a:defRPr sz="10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0.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3"/>
          <p:cNvSpPr txBox="1">
            <a:spLocks noGrp="1"/>
          </p:cNvSpPr>
          <p:nvPr>
            <p:ph type="ctrTitle"/>
          </p:nvPr>
        </p:nvSpPr>
        <p:spPr>
          <a:xfrm>
            <a:off x="2138459" y="935831"/>
            <a:ext cx="6331500" cy="1571625"/>
          </a:xfrm>
          <a:prstGeom prst="rect">
            <a:avLst/>
          </a:prstGeom>
        </p:spPr>
        <p:txBody>
          <a:bodyPr spcFirstLastPara="1" wrap="square" lIns="91425" tIns="91425" rIns="91425" bIns="91425" anchor="t" anchorCtr="0">
            <a:noAutofit/>
          </a:bodyPr>
          <a:lstStyle/>
          <a:p>
            <a:r>
              <a:rPr lang="en-IN" sz="3600" dirty="0"/>
              <a:t>HUMAN RESOURCE MANAGEMENT </a:t>
            </a:r>
          </a:p>
        </p:txBody>
      </p:sp>
      <p:sp>
        <p:nvSpPr>
          <p:cNvPr id="2" name="TextBox 1">
            <a:extLst>
              <a:ext uri="{FF2B5EF4-FFF2-40B4-BE49-F238E27FC236}">
                <a16:creationId xmlns:a16="http://schemas.microsoft.com/office/drawing/2014/main" id="{A60E3ED7-1567-8E46-BC14-2E329FC53987}"/>
              </a:ext>
            </a:extLst>
          </p:cNvPr>
          <p:cNvSpPr txBox="1"/>
          <p:nvPr/>
        </p:nvSpPr>
        <p:spPr>
          <a:xfrm>
            <a:off x="2138459" y="2406848"/>
            <a:ext cx="4969572" cy="307777"/>
          </a:xfrm>
          <a:prstGeom prst="rect">
            <a:avLst/>
          </a:prstGeom>
          <a:noFill/>
        </p:spPr>
        <p:txBody>
          <a:bodyPr wrap="square" rtlCol="0">
            <a:spAutoFit/>
          </a:bodyPr>
          <a:lstStyle/>
          <a:p>
            <a:r>
              <a:rPr lang="en-US" dirty="0"/>
              <a:t>Student Name: Pranjal Trivedi </a:t>
            </a:r>
            <a:endParaRPr lang="en-IN" dirty="0"/>
          </a:p>
        </p:txBody>
      </p:sp>
      <p:sp>
        <p:nvSpPr>
          <p:cNvPr id="6" name="TextBox 5">
            <a:extLst>
              <a:ext uri="{FF2B5EF4-FFF2-40B4-BE49-F238E27FC236}">
                <a16:creationId xmlns:a16="http://schemas.microsoft.com/office/drawing/2014/main" id="{038AA3DE-2284-8B4F-67EB-D52FB1464D56}"/>
              </a:ext>
            </a:extLst>
          </p:cNvPr>
          <p:cNvSpPr txBox="1"/>
          <p:nvPr/>
        </p:nvSpPr>
        <p:spPr>
          <a:xfrm>
            <a:off x="2214564" y="2778920"/>
            <a:ext cx="2497654" cy="307777"/>
          </a:xfrm>
          <a:prstGeom prst="rect">
            <a:avLst/>
          </a:prstGeom>
          <a:noFill/>
        </p:spPr>
        <p:txBody>
          <a:bodyPr wrap="square" rtlCol="0">
            <a:spAutoFit/>
          </a:bodyPr>
          <a:lstStyle/>
          <a:p>
            <a:r>
              <a:rPr lang="en-US" dirty="0"/>
              <a:t>Student ID: 2241418</a:t>
            </a:r>
            <a:endParaRPr lang="en-IN"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4"/>
          <p:cNvSpPr txBox="1">
            <a:spLocks noGrp="1"/>
          </p:cNvSpPr>
          <p:nvPr>
            <p:ph type="title" idx="4294967295"/>
          </p:nvPr>
        </p:nvSpPr>
        <p:spPr>
          <a:xfrm>
            <a:off x="535775" y="712150"/>
            <a:ext cx="5197200" cy="768000"/>
          </a:xfrm>
          <a:prstGeom prst="rect">
            <a:avLst/>
          </a:prstGeom>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2"/>
              </a:buClr>
              <a:buSzPts val="1100"/>
              <a:buFont typeface="Arial"/>
              <a:buNone/>
            </a:pPr>
            <a:r>
              <a:rPr lang="en" sz="2300">
                <a:latin typeface="Times New Roman"/>
                <a:ea typeface="Times New Roman"/>
                <a:cs typeface="Times New Roman"/>
                <a:sym typeface="Times New Roman"/>
              </a:rPr>
              <a:t>Introduction</a:t>
            </a:r>
            <a:endParaRPr sz="3300"/>
          </a:p>
        </p:txBody>
      </p:sp>
      <p:sp>
        <p:nvSpPr>
          <p:cNvPr id="79" name="Google Shape;79;p14"/>
          <p:cNvSpPr txBox="1">
            <a:spLocks noGrp="1"/>
          </p:cNvSpPr>
          <p:nvPr>
            <p:ph type="title" idx="4294967295"/>
          </p:nvPr>
        </p:nvSpPr>
        <p:spPr>
          <a:xfrm>
            <a:off x="535775" y="1480150"/>
            <a:ext cx="5197200" cy="3067500"/>
          </a:xfrm>
          <a:prstGeom prst="rect">
            <a:avLst/>
          </a:prstGeom>
        </p:spPr>
        <p:txBody>
          <a:bodyPr spcFirstLastPara="1" wrap="square" lIns="91425" tIns="91425" rIns="91425" bIns="91425" anchor="t" anchorCtr="0">
            <a:noAutofit/>
          </a:bodyPr>
          <a:lstStyle/>
          <a:p>
            <a:pPr lvl="0"/>
            <a:r>
              <a:rPr lang="en-IN" sz="1800" dirty="0">
                <a:latin typeface="Times New Roman" pitchFamily="18" charset="0"/>
                <a:cs typeface="Times New Roman" pitchFamily="18" charset="0"/>
              </a:rPr>
              <a:t>HRM (human resource management) strategy </a:t>
            </a:r>
            <a:br>
              <a:rPr lang="en-IN" sz="1800" dirty="0">
                <a:latin typeface="Times New Roman" pitchFamily="18" charset="0"/>
                <a:cs typeface="Times New Roman" pitchFamily="18" charset="0"/>
              </a:rPr>
            </a:br>
            <a:br>
              <a:rPr lang="en-IN" sz="1800" dirty="0">
                <a:latin typeface="Times New Roman" pitchFamily="18" charset="0"/>
                <a:cs typeface="Times New Roman" pitchFamily="18" charset="0"/>
              </a:rPr>
            </a:br>
            <a:r>
              <a:rPr lang="en-IN" sz="1800" dirty="0">
                <a:latin typeface="Times New Roman" pitchFamily="18" charset="0"/>
                <a:cs typeface="Times New Roman" pitchFamily="18" charset="0"/>
              </a:rPr>
              <a:t>Competitive advantages in HR </a:t>
            </a:r>
            <a:br>
              <a:rPr lang="en-IN" sz="1800" dirty="0">
                <a:latin typeface="Times New Roman" pitchFamily="18" charset="0"/>
                <a:cs typeface="Times New Roman" pitchFamily="18" charset="0"/>
              </a:rPr>
            </a:br>
            <a:br>
              <a:rPr lang="en-IN" sz="1800" dirty="0">
                <a:latin typeface="Times New Roman" pitchFamily="18" charset="0"/>
                <a:cs typeface="Times New Roman" pitchFamily="18" charset="0"/>
              </a:rPr>
            </a:br>
            <a:r>
              <a:rPr lang="en-IN" sz="1800" dirty="0">
                <a:latin typeface="Times New Roman" pitchFamily="18" charset="0"/>
                <a:cs typeface="Times New Roman" pitchFamily="18" charset="0"/>
              </a:rPr>
              <a:t>Public sector and private sector organisation  </a:t>
            </a:r>
            <a:br>
              <a:rPr lang="en-IN" sz="1800" dirty="0">
                <a:latin typeface="Times New Roman" pitchFamily="18" charset="0"/>
                <a:cs typeface="Times New Roman" pitchFamily="18" charset="0"/>
              </a:rPr>
            </a:br>
            <a:endParaRPr sz="1700" dirty="0">
              <a:latin typeface="Times New Roman" pitchFamily="18" charset="0"/>
              <a:ea typeface="Lato"/>
              <a:cs typeface="Times New Roman" pitchFamily="18" charset="0"/>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83"/>
        <p:cNvGrpSpPr/>
        <p:nvPr/>
      </p:nvGrpSpPr>
      <p:grpSpPr>
        <a:xfrm>
          <a:off x="0" y="0"/>
          <a:ext cx="0" cy="0"/>
          <a:chOff x="0" y="0"/>
          <a:chExt cx="0" cy="0"/>
        </a:xfrm>
      </p:grpSpPr>
      <p:pic>
        <p:nvPicPr>
          <p:cNvPr id="84" name="Google Shape;84;p15"/>
          <p:cNvPicPr preferRelativeResize="0"/>
          <p:nvPr/>
        </p:nvPicPr>
        <p:blipFill>
          <a:blip r:embed="rId3">
            <a:alphaModFix/>
          </a:blip>
          <a:stretch>
            <a:fillRect/>
          </a:stretch>
        </p:blipFill>
        <p:spPr>
          <a:xfrm>
            <a:off x="2444700" y="162737"/>
            <a:ext cx="4254600" cy="4818038"/>
          </a:xfrm>
          <a:prstGeom prst="rect">
            <a:avLst/>
          </a:prstGeom>
          <a:noFill/>
          <a:ln>
            <a:noFill/>
          </a:ln>
        </p:spPr>
      </p:pic>
      <p:pic>
        <p:nvPicPr>
          <p:cNvPr id="85" name="Google Shape;85;p15" descr="Piece of duct tape sticking a note to the slide"/>
          <p:cNvPicPr preferRelativeResize="0"/>
          <p:nvPr/>
        </p:nvPicPr>
        <p:blipFill rotWithShape="1">
          <a:blip r:embed="rId4">
            <a:alphaModFix/>
          </a:blip>
          <a:srcRect l="9244" t="5926" r="2118" b="10011"/>
          <a:stretch/>
        </p:blipFill>
        <p:spPr>
          <a:xfrm rot="154828">
            <a:off x="3536000" y="147301"/>
            <a:ext cx="2072000" cy="736050"/>
          </a:xfrm>
          <a:prstGeom prst="rect">
            <a:avLst/>
          </a:prstGeom>
          <a:noFill/>
          <a:ln>
            <a:noFill/>
          </a:ln>
        </p:spPr>
      </p:pic>
      <p:sp>
        <p:nvSpPr>
          <p:cNvPr id="86" name="Google Shape;86;p15"/>
          <p:cNvSpPr txBox="1"/>
          <p:nvPr/>
        </p:nvSpPr>
        <p:spPr>
          <a:xfrm>
            <a:off x="2855550" y="687397"/>
            <a:ext cx="3432900" cy="762600"/>
          </a:xfrm>
          <a:prstGeom prst="rect">
            <a:avLst/>
          </a:prstGeom>
          <a:noFill/>
          <a:ln>
            <a:noFill/>
          </a:ln>
        </p:spPr>
        <p:txBody>
          <a:bodyPr spcFirstLastPara="1" wrap="square" lIns="91425" tIns="91425" rIns="91425" bIns="91425" anchor="b" anchorCtr="0">
            <a:noAutofit/>
          </a:bodyPr>
          <a:lstStyle/>
          <a:p>
            <a:pPr lvl="0" algn="ctr">
              <a:lnSpc>
                <a:spcPct val="115000"/>
              </a:lnSpc>
              <a:buClr>
                <a:schemeClr val="dk2"/>
              </a:buClr>
              <a:buSzPts val="1100"/>
            </a:pPr>
            <a:r>
              <a:rPr lang="en-IN" sz="1600" b="1" dirty="0">
                <a:latin typeface="Times New Roman" pitchFamily="18" charset="0"/>
                <a:cs typeface="Times New Roman" pitchFamily="18" charset="0"/>
              </a:rPr>
              <a:t>Research Objectives and strategic aim of organisation</a:t>
            </a:r>
            <a:endParaRPr sz="1600" b="1" dirty="0">
              <a:solidFill>
                <a:schemeClr val="lt2"/>
              </a:solidFill>
              <a:latin typeface="Times New Roman" pitchFamily="18" charset="0"/>
              <a:ea typeface="Raleway"/>
              <a:cs typeface="Times New Roman" pitchFamily="18" charset="0"/>
              <a:sym typeface="Raleway"/>
            </a:endParaRPr>
          </a:p>
        </p:txBody>
      </p:sp>
      <p:sp>
        <p:nvSpPr>
          <p:cNvPr id="87" name="Google Shape;87;p15"/>
          <p:cNvSpPr txBox="1">
            <a:spLocks noGrp="1"/>
          </p:cNvSpPr>
          <p:nvPr>
            <p:ph type="body" idx="4294967295"/>
          </p:nvPr>
        </p:nvSpPr>
        <p:spPr>
          <a:xfrm>
            <a:off x="2855550" y="1377480"/>
            <a:ext cx="3432900" cy="3327900"/>
          </a:xfrm>
          <a:prstGeom prst="rect">
            <a:avLst/>
          </a:prstGeom>
        </p:spPr>
        <p:txBody>
          <a:bodyPr spcFirstLastPara="1" wrap="square" lIns="91425" tIns="91425" rIns="91425" bIns="91425" anchor="t" anchorCtr="0">
            <a:noAutofit/>
          </a:bodyPr>
          <a:lstStyle/>
          <a:p>
            <a:pPr lvl="0"/>
            <a:r>
              <a:rPr lang="en-IN" sz="1200" dirty="0"/>
              <a:t>To find the practices of human resource management and their strategy in organisation</a:t>
            </a:r>
          </a:p>
          <a:p>
            <a:pPr lvl="0"/>
            <a:r>
              <a:rPr lang="en-IN" sz="1200" dirty="0"/>
              <a:t>To understand the factor which called competitive advantage and its impact on organisation</a:t>
            </a:r>
          </a:p>
          <a:p>
            <a:pPr lvl="0"/>
            <a:r>
              <a:rPr lang="en-IN" sz="1200" dirty="0"/>
              <a:t>To understand the difference between public sector HR (HM treasury) and private sector HR (Tesco)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6"/>
          <p:cNvSpPr txBox="1">
            <a:spLocks noGrp="1"/>
          </p:cNvSpPr>
          <p:nvPr>
            <p:ph type="title"/>
          </p:nvPr>
        </p:nvSpPr>
        <p:spPr>
          <a:xfrm>
            <a:off x="348415" y="1529076"/>
            <a:ext cx="4400867" cy="2618567"/>
          </a:xfrm>
          <a:prstGeom prst="rect">
            <a:avLst/>
          </a:prstGeom>
        </p:spPr>
        <p:txBody>
          <a:bodyPr spcFirstLastPara="1" wrap="square" lIns="91425" tIns="91425" rIns="91425" bIns="91425" anchor="t" anchorCtr="0">
            <a:noAutofit/>
          </a:bodyPr>
          <a:lstStyle/>
          <a:p>
            <a:pPr lvl="0"/>
            <a:r>
              <a:rPr lang="en-IN" sz="3600" dirty="0">
                <a:latin typeface="Times New Roman" pitchFamily="18" charset="0"/>
                <a:cs typeface="Times New Roman" pitchFamily="18" charset="0"/>
              </a:rPr>
              <a:t>Literature review on article 1</a:t>
            </a:r>
          </a:p>
        </p:txBody>
      </p:sp>
      <p:grpSp>
        <p:nvGrpSpPr>
          <p:cNvPr id="93" name="Google Shape;93;p16"/>
          <p:cNvGrpSpPr/>
          <p:nvPr/>
        </p:nvGrpSpPr>
        <p:grpSpPr>
          <a:xfrm>
            <a:off x="5029200" y="886408"/>
            <a:ext cx="3964917" cy="4114600"/>
            <a:chOff x="6803275" y="395363"/>
            <a:chExt cx="2212050" cy="2537076"/>
          </a:xfrm>
        </p:grpSpPr>
        <p:pic>
          <p:nvPicPr>
            <p:cNvPr id="94" name="Google Shape;94;p16"/>
            <p:cNvPicPr preferRelativeResize="0"/>
            <p:nvPr/>
          </p:nvPicPr>
          <p:blipFill>
            <a:blip r:embed="rId3">
              <a:alphaModFix/>
            </a:blip>
            <a:stretch>
              <a:fillRect/>
            </a:stretch>
          </p:blipFill>
          <p:spPr>
            <a:xfrm>
              <a:off x="6803275" y="427445"/>
              <a:ext cx="2212050" cy="2504994"/>
            </a:xfrm>
            <a:prstGeom prst="rect">
              <a:avLst/>
            </a:prstGeom>
            <a:noFill/>
            <a:ln>
              <a:noFill/>
            </a:ln>
          </p:spPr>
        </p:pic>
        <p:pic>
          <p:nvPicPr>
            <p:cNvPr id="95" name="Google Shape;95;p16" descr="Piece of duct tape sticking a note to the slide"/>
            <p:cNvPicPr preferRelativeResize="0"/>
            <p:nvPr/>
          </p:nvPicPr>
          <p:blipFill rotWithShape="1">
            <a:blip r:embed="rId4">
              <a:alphaModFix/>
            </a:blip>
            <a:srcRect l="9244" t="5926" r="2118" b="10011"/>
            <a:stretch/>
          </p:blipFill>
          <p:spPr>
            <a:xfrm rot="154826">
              <a:off x="7370663" y="419419"/>
              <a:ext cx="1077273" cy="382687"/>
            </a:xfrm>
            <a:prstGeom prst="rect">
              <a:avLst/>
            </a:prstGeom>
            <a:noFill/>
            <a:ln>
              <a:noFill/>
            </a:ln>
          </p:spPr>
        </p:pic>
        <p:sp>
          <p:nvSpPr>
            <p:cNvPr id="96" name="Google Shape;96;p16"/>
            <p:cNvSpPr txBox="1"/>
            <p:nvPr/>
          </p:nvSpPr>
          <p:spPr>
            <a:xfrm>
              <a:off x="6944800" y="684231"/>
              <a:ext cx="1929000" cy="200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2"/>
                </a:buClr>
                <a:buSzPts val="1100"/>
                <a:buFont typeface="Arial"/>
                <a:buNone/>
              </a:pPr>
              <a:endParaRPr b="1" dirty="0">
                <a:solidFill>
                  <a:schemeClr val="dk1"/>
                </a:solidFill>
                <a:latin typeface="Raleway"/>
                <a:ea typeface="Raleway"/>
                <a:cs typeface="Raleway"/>
                <a:sym typeface="Raleway"/>
              </a:endParaRPr>
            </a:p>
            <a:p>
              <a:pPr marL="0" lvl="0" indent="0" algn="l" rtl="0">
                <a:spcBef>
                  <a:spcPts val="800"/>
                </a:spcBef>
                <a:spcAft>
                  <a:spcPts val="800"/>
                </a:spcAft>
                <a:buClr>
                  <a:schemeClr val="dk2"/>
                </a:buClr>
                <a:buSzPts val="1100"/>
                <a:buFont typeface="Arial"/>
                <a:buNone/>
              </a:pPr>
              <a:r>
                <a:rPr lang="en" sz="1200" dirty="0">
                  <a:solidFill>
                    <a:schemeClr val="dk2"/>
                  </a:solidFill>
                  <a:latin typeface="Raleway"/>
                  <a:ea typeface="Raleway"/>
                  <a:cs typeface="Raleway"/>
                  <a:sym typeface="Raleway"/>
                </a:rPr>
                <a:t>.</a:t>
              </a:r>
              <a:endParaRPr sz="1200" b="1" dirty="0">
                <a:solidFill>
                  <a:schemeClr val="dk2"/>
                </a:solidFill>
                <a:latin typeface="Raleway"/>
                <a:ea typeface="Raleway"/>
                <a:cs typeface="Raleway"/>
                <a:sym typeface="Raleway"/>
              </a:endParaRPr>
            </a:p>
          </p:txBody>
        </p:sp>
      </p:grpSp>
      <p:sp>
        <p:nvSpPr>
          <p:cNvPr id="2" name="Rectangle 1"/>
          <p:cNvSpPr/>
          <p:nvPr/>
        </p:nvSpPr>
        <p:spPr>
          <a:xfrm>
            <a:off x="5745755" y="1685430"/>
            <a:ext cx="2959705" cy="2462213"/>
          </a:xfrm>
          <a:prstGeom prst="rect">
            <a:avLst/>
          </a:prstGeom>
        </p:spPr>
        <p:txBody>
          <a:bodyPr wrap="square">
            <a:spAutoFit/>
          </a:bodyPr>
          <a:lstStyle/>
          <a:p>
            <a:r>
              <a:rPr lang="en-IN" dirty="0">
                <a:latin typeface="Times New Roman" pitchFamily="18" charset="0"/>
                <a:cs typeface="Times New Roman" pitchFamily="18" charset="0"/>
              </a:rPr>
              <a:t>Companies Emphasises skill development , which pay off for employees </a:t>
            </a:r>
            <a:br>
              <a:rPr lang="en-IN" dirty="0">
                <a:latin typeface="Times New Roman" pitchFamily="18" charset="0"/>
                <a:cs typeface="Times New Roman" pitchFamily="18" charset="0"/>
              </a:rPr>
            </a:br>
            <a:br>
              <a:rPr lang="en-IN" dirty="0">
                <a:latin typeface="Times New Roman" pitchFamily="18" charset="0"/>
                <a:cs typeface="Times New Roman" pitchFamily="18" charset="0"/>
              </a:rPr>
            </a:br>
            <a:r>
              <a:rPr lang="en-IN" dirty="0">
                <a:latin typeface="Times New Roman" pitchFamily="18" charset="0"/>
                <a:cs typeface="Times New Roman" pitchFamily="18" charset="0"/>
              </a:rPr>
              <a:t>Companies prioritising employees and maintain providing tip-top profit at the similar period</a:t>
            </a:r>
            <a:br>
              <a:rPr lang="en-IN" dirty="0">
                <a:latin typeface="Times New Roman" pitchFamily="18" charset="0"/>
                <a:cs typeface="Times New Roman" pitchFamily="18" charset="0"/>
              </a:rPr>
            </a:br>
            <a:br>
              <a:rPr lang="en-IN" dirty="0">
                <a:latin typeface="Times New Roman" pitchFamily="18" charset="0"/>
                <a:cs typeface="Times New Roman" pitchFamily="18" charset="0"/>
              </a:rPr>
            </a:br>
            <a:r>
              <a:rPr lang="en-IN" dirty="0">
                <a:latin typeface="Times New Roman" pitchFamily="18" charset="0"/>
                <a:cs typeface="Times New Roman" pitchFamily="18" charset="0"/>
              </a:rPr>
              <a:t>Organisational signatures challenges and power up workers at bottom up innovation fostering </a:t>
            </a:r>
            <a:endParaRPr lang="en-I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283099" y="1671347"/>
            <a:ext cx="4792754" cy="1807115"/>
          </a:xfrm>
          <a:prstGeom prst="rect">
            <a:avLst/>
          </a:prstGeom>
        </p:spPr>
        <p:txBody>
          <a:bodyPr spcFirstLastPara="1" wrap="square" lIns="91425" tIns="91425" rIns="91425" bIns="91425" anchor="t" anchorCtr="0">
            <a:noAutofit/>
          </a:bodyPr>
          <a:lstStyle/>
          <a:p>
            <a:r>
              <a:rPr lang="en-IN" sz="3600" dirty="0">
                <a:latin typeface="Times New Roman" pitchFamily="18" charset="0"/>
                <a:cs typeface="Times New Roman" pitchFamily="18" charset="0"/>
              </a:rPr>
              <a:t>Literature review on article 2</a:t>
            </a:r>
            <a:endParaRPr sz="3600" b="0" dirty="0">
              <a:latin typeface="Times New Roman" pitchFamily="18" charset="0"/>
              <a:cs typeface="Times New Roman" pitchFamily="18" charset="0"/>
            </a:endParaRPr>
          </a:p>
        </p:txBody>
      </p:sp>
      <p:grpSp>
        <p:nvGrpSpPr>
          <p:cNvPr id="102" name="Google Shape;102;p17"/>
          <p:cNvGrpSpPr/>
          <p:nvPr/>
        </p:nvGrpSpPr>
        <p:grpSpPr>
          <a:xfrm>
            <a:off x="5163186" y="985948"/>
            <a:ext cx="3830607" cy="4015176"/>
            <a:chOff x="6803275" y="395363"/>
            <a:chExt cx="2212050" cy="2537076"/>
          </a:xfrm>
        </p:grpSpPr>
        <p:pic>
          <p:nvPicPr>
            <p:cNvPr id="103" name="Google Shape;103;p17"/>
            <p:cNvPicPr preferRelativeResize="0"/>
            <p:nvPr/>
          </p:nvPicPr>
          <p:blipFill>
            <a:blip r:embed="rId3">
              <a:alphaModFix/>
            </a:blip>
            <a:stretch>
              <a:fillRect/>
            </a:stretch>
          </p:blipFill>
          <p:spPr>
            <a:xfrm>
              <a:off x="6803275" y="427445"/>
              <a:ext cx="2212050" cy="2504994"/>
            </a:xfrm>
            <a:prstGeom prst="rect">
              <a:avLst/>
            </a:prstGeom>
            <a:noFill/>
            <a:ln>
              <a:noFill/>
            </a:ln>
          </p:spPr>
        </p:pic>
        <p:pic>
          <p:nvPicPr>
            <p:cNvPr id="104" name="Google Shape;104;p17" descr="Piece of duct tape sticking a note to the slide"/>
            <p:cNvPicPr preferRelativeResize="0"/>
            <p:nvPr/>
          </p:nvPicPr>
          <p:blipFill rotWithShape="1">
            <a:blip r:embed="rId4">
              <a:alphaModFix/>
            </a:blip>
            <a:srcRect l="9244" t="5926" r="2118" b="10011"/>
            <a:stretch/>
          </p:blipFill>
          <p:spPr>
            <a:xfrm rot="154826">
              <a:off x="7370663" y="419419"/>
              <a:ext cx="1077273" cy="382687"/>
            </a:xfrm>
            <a:prstGeom prst="rect">
              <a:avLst/>
            </a:prstGeom>
            <a:noFill/>
            <a:ln>
              <a:noFill/>
            </a:ln>
          </p:spPr>
        </p:pic>
        <p:sp>
          <p:nvSpPr>
            <p:cNvPr id="105" name="Google Shape;105;p17"/>
            <p:cNvSpPr txBox="1"/>
            <p:nvPr/>
          </p:nvSpPr>
          <p:spPr>
            <a:xfrm>
              <a:off x="6944800" y="684231"/>
              <a:ext cx="1929000" cy="200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2"/>
                </a:buClr>
                <a:buSzPts val="1100"/>
                <a:buFont typeface="Arial"/>
                <a:buNone/>
              </a:pPr>
              <a:endParaRPr sz="1200" b="1" dirty="0">
                <a:solidFill>
                  <a:schemeClr val="dk2"/>
                </a:solidFill>
                <a:latin typeface="Raleway"/>
                <a:ea typeface="Raleway"/>
                <a:cs typeface="Raleway"/>
                <a:sym typeface="Raleway"/>
              </a:endParaRPr>
            </a:p>
          </p:txBody>
        </p:sp>
      </p:grpSp>
      <p:sp>
        <p:nvSpPr>
          <p:cNvPr id="2" name="Rectangle 1"/>
          <p:cNvSpPr/>
          <p:nvPr/>
        </p:nvSpPr>
        <p:spPr>
          <a:xfrm>
            <a:off x="5860844" y="2089612"/>
            <a:ext cx="2435290" cy="1569660"/>
          </a:xfrm>
          <a:prstGeom prst="rect">
            <a:avLst/>
          </a:prstGeom>
        </p:spPr>
        <p:txBody>
          <a:bodyPr wrap="square">
            <a:spAutoFit/>
          </a:bodyPr>
          <a:lstStyle/>
          <a:p>
            <a:r>
              <a:rPr lang="en-IN" sz="1600" dirty="0">
                <a:latin typeface="Times New Roman" pitchFamily="18" charset="0"/>
                <a:cs typeface="Times New Roman" pitchFamily="18" charset="0"/>
              </a:rPr>
              <a:t>Public sector HM treasury</a:t>
            </a:r>
            <a:br>
              <a:rPr lang="en-IN" sz="1600" dirty="0">
                <a:latin typeface="Times New Roman" pitchFamily="18" charset="0"/>
                <a:cs typeface="Times New Roman" pitchFamily="18" charset="0"/>
              </a:rPr>
            </a:br>
            <a:r>
              <a:rPr lang="en-IN" sz="1600" dirty="0">
                <a:latin typeface="Times New Roman" pitchFamily="18" charset="0"/>
                <a:cs typeface="Times New Roman" pitchFamily="18" charset="0"/>
              </a:rPr>
              <a:t> </a:t>
            </a:r>
            <a:br>
              <a:rPr lang="en-IN" sz="1600" dirty="0">
                <a:latin typeface="Times New Roman" pitchFamily="18" charset="0"/>
                <a:cs typeface="Times New Roman" pitchFamily="18" charset="0"/>
              </a:rPr>
            </a:br>
            <a:r>
              <a:rPr lang="en-IN" sz="1600" dirty="0">
                <a:latin typeface="Times New Roman" pitchFamily="18" charset="0"/>
                <a:cs typeface="Times New Roman" pitchFamily="18" charset="0"/>
              </a:rPr>
              <a:t>HRM practices of HM treasury</a:t>
            </a:r>
            <a:br>
              <a:rPr lang="en-IN" sz="1600" dirty="0">
                <a:latin typeface="Times New Roman" pitchFamily="18" charset="0"/>
                <a:cs typeface="Times New Roman" pitchFamily="18" charset="0"/>
              </a:rPr>
            </a:br>
            <a:br>
              <a:rPr lang="en-IN" sz="1600" dirty="0">
                <a:latin typeface="Times New Roman" pitchFamily="18" charset="0"/>
                <a:cs typeface="Times New Roman" pitchFamily="18" charset="0"/>
              </a:rPr>
            </a:br>
            <a:r>
              <a:rPr lang="en-IN" sz="1600" dirty="0">
                <a:latin typeface="Times New Roman" pitchFamily="18" charset="0"/>
                <a:cs typeface="Times New Roman" pitchFamily="18" charset="0"/>
              </a:rPr>
              <a:t>Investing on HM treasury</a:t>
            </a:r>
            <a:endParaRPr lang="en-IN"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8"/>
          <p:cNvSpPr txBox="1">
            <a:spLocks noGrp="1"/>
          </p:cNvSpPr>
          <p:nvPr>
            <p:ph type="title"/>
          </p:nvPr>
        </p:nvSpPr>
        <p:spPr>
          <a:xfrm>
            <a:off x="265500" y="1912650"/>
            <a:ext cx="4045200" cy="1318200"/>
          </a:xfrm>
          <a:prstGeom prst="rect">
            <a:avLst/>
          </a:prstGeom>
        </p:spPr>
        <p:txBody>
          <a:bodyPr spcFirstLastPara="1" wrap="square" lIns="91425" tIns="91425" rIns="91425" bIns="91425" anchor="ctr" anchorCtr="0">
            <a:noAutofit/>
          </a:bodyPr>
          <a:lstStyle/>
          <a:p>
            <a:r>
              <a:rPr lang="en-IN" sz="3200" dirty="0"/>
              <a:t>Literature review on article 3</a:t>
            </a:r>
          </a:p>
        </p:txBody>
      </p:sp>
      <p:pic>
        <p:nvPicPr>
          <p:cNvPr id="111" name="Google Shape;111;p18"/>
          <p:cNvPicPr preferRelativeResize="0"/>
          <p:nvPr/>
        </p:nvPicPr>
        <p:blipFill>
          <a:blip r:embed="rId3">
            <a:alphaModFix/>
          </a:blip>
          <a:stretch>
            <a:fillRect/>
          </a:stretch>
        </p:blipFill>
        <p:spPr>
          <a:xfrm>
            <a:off x="4572000" y="0"/>
            <a:ext cx="4572000" cy="5143500"/>
          </a:xfrm>
          <a:prstGeom prst="rect">
            <a:avLst/>
          </a:prstGeom>
          <a:noFill/>
          <a:ln>
            <a:noFill/>
          </a:ln>
        </p:spPr>
      </p:pic>
      <p:grpSp>
        <p:nvGrpSpPr>
          <p:cNvPr id="112" name="Google Shape;112;p18"/>
          <p:cNvGrpSpPr/>
          <p:nvPr/>
        </p:nvGrpSpPr>
        <p:grpSpPr>
          <a:xfrm>
            <a:off x="5365231" y="1699808"/>
            <a:ext cx="3510081" cy="3059099"/>
            <a:chOff x="6803275" y="419419"/>
            <a:chExt cx="2212050" cy="2513020"/>
          </a:xfrm>
        </p:grpSpPr>
        <p:pic>
          <p:nvPicPr>
            <p:cNvPr id="113" name="Google Shape;113;p18"/>
            <p:cNvPicPr preferRelativeResize="0"/>
            <p:nvPr/>
          </p:nvPicPr>
          <p:blipFill>
            <a:blip r:embed="rId4">
              <a:alphaModFix/>
            </a:blip>
            <a:stretch>
              <a:fillRect/>
            </a:stretch>
          </p:blipFill>
          <p:spPr>
            <a:xfrm>
              <a:off x="6803275" y="427445"/>
              <a:ext cx="2212050" cy="2504994"/>
            </a:xfrm>
            <a:prstGeom prst="rect">
              <a:avLst/>
            </a:prstGeom>
            <a:noFill/>
            <a:ln>
              <a:noFill/>
            </a:ln>
          </p:spPr>
        </p:pic>
        <p:pic>
          <p:nvPicPr>
            <p:cNvPr id="114" name="Google Shape;114;p18" descr="Piece of duct tape sticking a note to the slide"/>
            <p:cNvPicPr preferRelativeResize="0"/>
            <p:nvPr/>
          </p:nvPicPr>
          <p:blipFill rotWithShape="1">
            <a:blip r:embed="rId5">
              <a:alphaModFix/>
            </a:blip>
            <a:srcRect l="9244" t="5926" r="2118" b="10011"/>
            <a:stretch/>
          </p:blipFill>
          <p:spPr>
            <a:xfrm rot="154826">
              <a:off x="7370663" y="419419"/>
              <a:ext cx="1077273" cy="382687"/>
            </a:xfrm>
            <a:prstGeom prst="rect">
              <a:avLst/>
            </a:prstGeom>
            <a:noFill/>
            <a:ln>
              <a:noFill/>
            </a:ln>
          </p:spPr>
        </p:pic>
      </p:grpSp>
      <p:sp>
        <p:nvSpPr>
          <p:cNvPr id="2" name="Rectangle 1"/>
          <p:cNvSpPr/>
          <p:nvPr/>
        </p:nvSpPr>
        <p:spPr>
          <a:xfrm>
            <a:off x="5812971" y="2553483"/>
            <a:ext cx="2761862" cy="1323439"/>
          </a:xfrm>
          <a:prstGeom prst="rect">
            <a:avLst/>
          </a:prstGeom>
        </p:spPr>
        <p:txBody>
          <a:bodyPr wrap="square">
            <a:spAutoFit/>
          </a:bodyPr>
          <a:lstStyle/>
          <a:p>
            <a:pPr lvl="0" algn="just"/>
            <a:r>
              <a:rPr lang="en-IN" sz="1600" dirty="0">
                <a:latin typeface="Times New Roman" pitchFamily="18" charset="0"/>
                <a:cs typeface="Times New Roman" pitchFamily="18" charset="0"/>
              </a:rPr>
              <a:t>Private sector Tesco </a:t>
            </a:r>
          </a:p>
          <a:p>
            <a:pPr lvl="0" algn="just"/>
            <a:endParaRPr lang="en-IN" sz="1600" dirty="0">
              <a:latin typeface="Times New Roman" pitchFamily="18" charset="0"/>
              <a:cs typeface="Times New Roman" pitchFamily="18" charset="0"/>
            </a:endParaRPr>
          </a:p>
          <a:p>
            <a:pPr lvl="0" algn="just"/>
            <a:r>
              <a:rPr lang="en-IN" sz="1600" dirty="0">
                <a:latin typeface="Times New Roman" pitchFamily="18" charset="0"/>
                <a:cs typeface="Times New Roman" pitchFamily="18" charset="0"/>
              </a:rPr>
              <a:t>HRM practices of Tesco</a:t>
            </a:r>
          </a:p>
          <a:p>
            <a:pPr lvl="0" algn="just"/>
            <a:endParaRPr lang="en-IN" sz="1600" dirty="0">
              <a:latin typeface="Times New Roman" pitchFamily="18" charset="0"/>
              <a:cs typeface="Times New Roman" pitchFamily="18" charset="0"/>
            </a:endParaRPr>
          </a:p>
          <a:p>
            <a:pPr lvl="0" algn="just"/>
            <a:r>
              <a:rPr lang="en-IN" sz="1600" dirty="0">
                <a:latin typeface="Times New Roman" pitchFamily="18" charset="0"/>
                <a:cs typeface="Times New Roman" pitchFamily="18" charset="0"/>
              </a:rPr>
              <a:t>Challenges of Tesco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19"/>
        <p:cNvGrpSpPr/>
        <p:nvPr/>
      </p:nvGrpSpPr>
      <p:grpSpPr>
        <a:xfrm>
          <a:off x="0" y="0"/>
          <a:ext cx="0" cy="0"/>
          <a:chOff x="0" y="0"/>
          <a:chExt cx="0" cy="0"/>
        </a:xfrm>
      </p:grpSpPr>
      <p:pic>
        <p:nvPicPr>
          <p:cNvPr id="120" name="Google Shape;120;p19"/>
          <p:cNvPicPr preferRelativeResize="0"/>
          <p:nvPr/>
        </p:nvPicPr>
        <p:blipFill>
          <a:blip r:embed="rId3">
            <a:alphaModFix/>
          </a:blip>
          <a:stretch>
            <a:fillRect/>
          </a:stretch>
        </p:blipFill>
        <p:spPr>
          <a:xfrm>
            <a:off x="2444700" y="162737"/>
            <a:ext cx="4254600" cy="4818038"/>
          </a:xfrm>
          <a:prstGeom prst="rect">
            <a:avLst/>
          </a:prstGeom>
          <a:noFill/>
          <a:ln>
            <a:noFill/>
          </a:ln>
        </p:spPr>
      </p:pic>
      <p:pic>
        <p:nvPicPr>
          <p:cNvPr id="121" name="Google Shape;121;p19" descr="Piece of duct tape sticking a note to the slide"/>
          <p:cNvPicPr preferRelativeResize="0"/>
          <p:nvPr/>
        </p:nvPicPr>
        <p:blipFill rotWithShape="1">
          <a:blip r:embed="rId4">
            <a:alphaModFix/>
          </a:blip>
          <a:srcRect l="9244" t="5926" r="2118" b="10011"/>
          <a:stretch/>
        </p:blipFill>
        <p:spPr>
          <a:xfrm rot="154828">
            <a:off x="3536000" y="147301"/>
            <a:ext cx="2072000" cy="736050"/>
          </a:xfrm>
          <a:prstGeom prst="rect">
            <a:avLst/>
          </a:prstGeom>
          <a:noFill/>
          <a:ln>
            <a:noFill/>
          </a:ln>
        </p:spPr>
      </p:pic>
      <p:sp>
        <p:nvSpPr>
          <p:cNvPr id="122" name="Google Shape;122;p19"/>
          <p:cNvSpPr txBox="1"/>
          <p:nvPr/>
        </p:nvSpPr>
        <p:spPr>
          <a:xfrm>
            <a:off x="2855550" y="687397"/>
            <a:ext cx="3432900" cy="762600"/>
          </a:xfrm>
          <a:prstGeom prst="rect">
            <a:avLst/>
          </a:prstGeom>
          <a:noFill/>
          <a:ln>
            <a:noFill/>
          </a:ln>
        </p:spPr>
        <p:txBody>
          <a:bodyPr spcFirstLastPara="1" wrap="square" lIns="91425" tIns="91425" rIns="91425" bIns="91425" anchor="b" anchorCtr="0">
            <a:noAutofit/>
          </a:bodyPr>
          <a:lstStyle/>
          <a:p>
            <a:pPr lvl="0" algn="just"/>
            <a:r>
              <a:rPr lang="en-IN" sz="1800" b="1" dirty="0">
                <a:latin typeface="Times New Roman" pitchFamily="18" charset="0"/>
                <a:cs typeface="Times New Roman" pitchFamily="18" charset="0"/>
              </a:rPr>
              <a:t>A model of linking HR strategy to competitive advantages </a:t>
            </a:r>
            <a:endParaRPr sz="1800" b="1" dirty="0">
              <a:solidFill>
                <a:schemeClr val="lt2"/>
              </a:solidFill>
              <a:latin typeface="Times New Roman" pitchFamily="18" charset="0"/>
              <a:ea typeface="Raleway"/>
              <a:cs typeface="Times New Roman" pitchFamily="18" charset="0"/>
              <a:sym typeface="Raleway"/>
            </a:endParaRPr>
          </a:p>
        </p:txBody>
      </p:sp>
      <p:sp>
        <p:nvSpPr>
          <p:cNvPr id="123" name="Google Shape;123;p19"/>
          <p:cNvSpPr txBox="1">
            <a:spLocks noGrp="1"/>
          </p:cNvSpPr>
          <p:nvPr>
            <p:ph type="body" idx="4294967295"/>
          </p:nvPr>
        </p:nvSpPr>
        <p:spPr>
          <a:xfrm>
            <a:off x="2696547" y="1377480"/>
            <a:ext cx="3760237" cy="3327900"/>
          </a:xfrm>
          <a:prstGeom prst="rect">
            <a:avLst/>
          </a:prstGeom>
        </p:spPr>
        <p:txBody>
          <a:bodyPr spcFirstLastPara="1" wrap="square" lIns="91425" tIns="91425" rIns="91425" bIns="91425" anchor="t" anchorCtr="0">
            <a:noAutofit/>
          </a:bodyPr>
          <a:lstStyle/>
          <a:p>
            <a:pPr lvl="0" algn="just"/>
            <a:r>
              <a:rPr lang="en" sz="2000" dirty="0">
                <a:latin typeface="Times New Roman" pitchFamily="18" charset="0"/>
                <a:ea typeface="Raleway"/>
                <a:cs typeface="Times New Roman" pitchFamily="18" charset="0"/>
                <a:sym typeface="Raleway"/>
              </a:rPr>
              <a:t>.</a:t>
            </a:r>
            <a:r>
              <a:rPr lang="en-IN" sz="2000" dirty="0">
                <a:latin typeface="Times New Roman" pitchFamily="18" charset="0"/>
                <a:cs typeface="Times New Roman" pitchFamily="18" charset="0"/>
              </a:rPr>
              <a:t>Maximally talented individual</a:t>
            </a:r>
          </a:p>
          <a:p>
            <a:pPr lvl="0" algn="just"/>
            <a:r>
              <a:rPr lang="en-IN" sz="2000" dirty="0">
                <a:latin typeface="Times New Roman" pitchFamily="18" charset="0"/>
                <a:cs typeface="Times New Roman" pitchFamily="18" charset="0"/>
              </a:rPr>
              <a:t>Talent developing character </a:t>
            </a:r>
          </a:p>
          <a:p>
            <a:pPr lvl="0" algn="just"/>
            <a:r>
              <a:rPr lang="en-IN" sz="2000" dirty="0">
                <a:latin typeface="Times New Roman" pitchFamily="18" charset="0"/>
                <a:cs typeface="Times New Roman" pitchFamily="18" charset="0"/>
              </a:rPr>
              <a:t>Can have ability to work as team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Shape 127"/>
        <p:cNvGrpSpPr/>
        <p:nvPr/>
      </p:nvGrpSpPr>
      <p:grpSpPr>
        <a:xfrm>
          <a:off x="0" y="0"/>
          <a:ext cx="0" cy="0"/>
          <a:chOff x="0" y="0"/>
          <a:chExt cx="0" cy="0"/>
        </a:xfrm>
      </p:grpSpPr>
      <p:sp>
        <p:nvSpPr>
          <p:cNvPr id="128" name="Google Shape;128;p20"/>
          <p:cNvSpPr txBox="1">
            <a:spLocks noGrp="1"/>
          </p:cNvSpPr>
          <p:nvPr>
            <p:ph type="body" idx="1"/>
          </p:nvPr>
        </p:nvSpPr>
        <p:spPr>
          <a:xfrm>
            <a:off x="4832750" y="980400"/>
            <a:ext cx="4033800" cy="3182700"/>
          </a:xfrm>
          <a:prstGeom prst="rect">
            <a:avLst/>
          </a:prstGeom>
        </p:spPr>
        <p:txBody>
          <a:bodyPr spcFirstLastPara="1" wrap="square" lIns="91425" tIns="91425" rIns="91425" bIns="91425" anchor="ctr" anchorCtr="0">
            <a:noAutofit/>
          </a:bodyPr>
          <a:lstStyle/>
          <a:p>
            <a:pPr lvl="0"/>
            <a:r>
              <a:rPr lang="en-IN" sz="2000" dirty="0">
                <a:latin typeface="Times New Roman" pitchFamily="18" charset="0"/>
                <a:cs typeface="Times New Roman" pitchFamily="18" charset="0"/>
              </a:rPr>
              <a:t>Identifying performance and productivity </a:t>
            </a:r>
          </a:p>
          <a:p>
            <a:pPr lvl="0"/>
            <a:r>
              <a:rPr lang="en-IN" sz="2000" dirty="0">
                <a:latin typeface="Times New Roman" pitchFamily="18" charset="0"/>
                <a:cs typeface="Times New Roman" pitchFamily="18" charset="0"/>
              </a:rPr>
              <a:t>Employee performance management </a:t>
            </a:r>
          </a:p>
          <a:p>
            <a:pPr lvl="0"/>
            <a:r>
              <a:rPr lang="en-IN" sz="2000" dirty="0">
                <a:latin typeface="Times New Roman" pitchFamily="18" charset="0"/>
                <a:cs typeface="Times New Roman" pitchFamily="18" charset="0"/>
              </a:rPr>
              <a:t>Regulations and laws compliances </a:t>
            </a:r>
          </a:p>
        </p:txBody>
      </p:sp>
      <p:grpSp>
        <p:nvGrpSpPr>
          <p:cNvPr id="130" name="Google Shape;130;p20"/>
          <p:cNvGrpSpPr/>
          <p:nvPr/>
        </p:nvGrpSpPr>
        <p:grpSpPr>
          <a:xfrm>
            <a:off x="324388" y="977344"/>
            <a:ext cx="4210290" cy="3651317"/>
            <a:chOff x="6803275" y="419419"/>
            <a:chExt cx="2212050" cy="2513020"/>
          </a:xfrm>
        </p:grpSpPr>
        <p:pic>
          <p:nvPicPr>
            <p:cNvPr id="131" name="Google Shape;131;p20"/>
            <p:cNvPicPr preferRelativeResize="0"/>
            <p:nvPr/>
          </p:nvPicPr>
          <p:blipFill>
            <a:blip r:embed="rId3">
              <a:alphaModFix/>
            </a:blip>
            <a:stretch>
              <a:fillRect/>
            </a:stretch>
          </p:blipFill>
          <p:spPr>
            <a:xfrm>
              <a:off x="6803275" y="427445"/>
              <a:ext cx="2212050" cy="2504994"/>
            </a:xfrm>
            <a:prstGeom prst="rect">
              <a:avLst/>
            </a:prstGeom>
            <a:noFill/>
            <a:ln>
              <a:noFill/>
            </a:ln>
          </p:spPr>
        </p:pic>
        <p:pic>
          <p:nvPicPr>
            <p:cNvPr id="132" name="Google Shape;132;p20" descr="Piece of duct tape sticking a note to the slide"/>
            <p:cNvPicPr preferRelativeResize="0"/>
            <p:nvPr/>
          </p:nvPicPr>
          <p:blipFill rotWithShape="1">
            <a:blip r:embed="rId4">
              <a:alphaModFix/>
            </a:blip>
            <a:srcRect l="9244" t="5926" r="2118" b="10011"/>
            <a:stretch/>
          </p:blipFill>
          <p:spPr>
            <a:xfrm rot="154826">
              <a:off x="7370663" y="419419"/>
              <a:ext cx="1077273" cy="382687"/>
            </a:xfrm>
            <a:prstGeom prst="rect">
              <a:avLst/>
            </a:prstGeom>
            <a:noFill/>
            <a:ln>
              <a:noFill/>
            </a:ln>
          </p:spPr>
        </p:pic>
      </p:grpSp>
      <p:sp>
        <p:nvSpPr>
          <p:cNvPr id="2" name="Rectangle 1"/>
          <p:cNvSpPr/>
          <p:nvPr/>
        </p:nvSpPr>
        <p:spPr>
          <a:xfrm>
            <a:off x="1229457" y="2083813"/>
            <a:ext cx="2652077" cy="1569660"/>
          </a:xfrm>
          <a:prstGeom prst="rect">
            <a:avLst/>
          </a:prstGeom>
        </p:spPr>
        <p:txBody>
          <a:bodyPr wrap="square">
            <a:spAutoFit/>
          </a:bodyPr>
          <a:lstStyle/>
          <a:p>
            <a:pPr algn="ctr"/>
            <a:r>
              <a:rPr lang="en-IN" sz="2400" b="1" dirty="0">
                <a:latin typeface="Times New Roman" pitchFamily="18" charset="0"/>
                <a:cs typeface="Times New Roman" pitchFamily="18" charset="0"/>
              </a:rPr>
              <a:t>Critical awareness on current problems and challenges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7"/>
        <p:cNvGrpSpPr/>
        <p:nvPr/>
      </p:nvGrpSpPr>
      <p:grpSpPr>
        <a:xfrm>
          <a:off x="0" y="0"/>
          <a:ext cx="0" cy="0"/>
          <a:chOff x="0" y="0"/>
          <a:chExt cx="0" cy="0"/>
        </a:xfrm>
      </p:grpSpPr>
      <p:sp>
        <p:nvSpPr>
          <p:cNvPr id="138" name="Google Shape;138;p21"/>
          <p:cNvSpPr txBox="1">
            <a:spLocks noGrp="1"/>
          </p:cNvSpPr>
          <p:nvPr>
            <p:ph type="subTitle" idx="1"/>
          </p:nvPr>
        </p:nvSpPr>
        <p:spPr>
          <a:xfrm>
            <a:off x="265500" y="653700"/>
            <a:ext cx="4045200" cy="3836100"/>
          </a:xfrm>
          <a:prstGeom prst="rect">
            <a:avLst/>
          </a:prstGeom>
        </p:spPr>
        <p:txBody>
          <a:bodyPr spcFirstLastPara="1" wrap="square" lIns="91425" tIns="91425" rIns="91425" bIns="91425" anchor="ctr" anchorCtr="0">
            <a:noAutofit/>
          </a:bodyPr>
          <a:lstStyle/>
          <a:p>
            <a:pPr marL="0" lvl="0" indent="0" algn="just">
              <a:lnSpc>
                <a:spcPct val="115000"/>
              </a:lnSpc>
              <a:buSzPts val="1100"/>
            </a:pPr>
            <a:r>
              <a:rPr lang="en-IN" sz="3200" b="1" dirty="0">
                <a:latin typeface="Times New Roman" pitchFamily="18" charset="0"/>
                <a:cs typeface="Times New Roman" pitchFamily="18" charset="0"/>
              </a:rPr>
              <a:t>Implementation on current issue </a:t>
            </a:r>
            <a:endParaRPr sz="3000" b="1" dirty="0">
              <a:latin typeface="Times New Roman" pitchFamily="18" charset="0"/>
              <a:cs typeface="Times New Roman" pitchFamily="18" charset="0"/>
            </a:endParaRPr>
          </a:p>
        </p:txBody>
      </p:sp>
      <p:grpSp>
        <p:nvGrpSpPr>
          <p:cNvPr id="139" name="Google Shape;139;p21"/>
          <p:cNvGrpSpPr/>
          <p:nvPr/>
        </p:nvGrpSpPr>
        <p:grpSpPr>
          <a:xfrm>
            <a:off x="5250081" y="1481365"/>
            <a:ext cx="3743010" cy="3519685"/>
            <a:chOff x="6803275" y="395363"/>
            <a:chExt cx="2212050" cy="2537076"/>
          </a:xfrm>
        </p:grpSpPr>
        <p:pic>
          <p:nvPicPr>
            <p:cNvPr id="140" name="Google Shape;140;p21"/>
            <p:cNvPicPr preferRelativeResize="0"/>
            <p:nvPr/>
          </p:nvPicPr>
          <p:blipFill>
            <a:blip r:embed="rId3">
              <a:alphaModFix/>
            </a:blip>
            <a:stretch>
              <a:fillRect/>
            </a:stretch>
          </p:blipFill>
          <p:spPr>
            <a:xfrm>
              <a:off x="6803275" y="427445"/>
              <a:ext cx="2212050" cy="2504994"/>
            </a:xfrm>
            <a:prstGeom prst="rect">
              <a:avLst/>
            </a:prstGeom>
            <a:noFill/>
            <a:ln>
              <a:noFill/>
            </a:ln>
          </p:spPr>
        </p:pic>
        <p:pic>
          <p:nvPicPr>
            <p:cNvPr id="141" name="Google Shape;141;p21" descr="Piece of duct tape sticking a note to the slide"/>
            <p:cNvPicPr preferRelativeResize="0"/>
            <p:nvPr/>
          </p:nvPicPr>
          <p:blipFill rotWithShape="1">
            <a:blip r:embed="rId4">
              <a:alphaModFix/>
            </a:blip>
            <a:srcRect l="9244" t="5926" r="2118" b="10011"/>
            <a:stretch/>
          </p:blipFill>
          <p:spPr>
            <a:xfrm rot="154826">
              <a:off x="7370663" y="419419"/>
              <a:ext cx="1077273" cy="382687"/>
            </a:xfrm>
            <a:prstGeom prst="rect">
              <a:avLst/>
            </a:prstGeom>
            <a:noFill/>
            <a:ln>
              <a:noFill/>
            </a:ln>
          </p:spPr>
        </p:pic>
        <p:sp>
          <p:nvSpPr>
            <p:cNvPr id="142" name="Google Shape;142;p21"/>
            <p:cNvSpPr txBox="1"/>
            <p:nvPr/>
          </p:nvSpPr>
          <p:spPr>
            <a:xfrm>
              <a:off x="6944800" y="684231"/>
              <a:ext cx="1929000" cy="200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dirty="0">
                <a:solidFill>
                  <a:schemeClr val="dk1"/>
                </a:solidFill>
                <a:latin typeface="Raleway"/>
                <a:ea typeface="Raleway"/>
                <a:cs typeface="Raleway"/>
                <a:sym typeface="Raleway"/>
              </a:endParaRPr>
            </a:p>
            <a:p>
              <a:pPr marL="0" lvl="0" indent="0" algn="l" rtl="0">
                <a:spcBef>
                  <a:spcPts val="800"/>
                </a:spcBef>
                <a:spcAft>
                  <a:spcPts val="800"/>
                </a:spcAft>
                <a:buNone/>
              </a:pPr>
              <a:endParaRPr sz="1200" b="1" dirty="0">
                <a:solidFill>
                  <a:schemeClr val="dk1"/>
                </a:solidFill>
                <a:latin typeface="Raleway"/>
                <a:ea typeface="Raleway"/>
                <a:cs typeface="Raleway"/>
                <a:sym typeface="Raleway"/>
              </a:endParaRPr>
            </a:p>
          </p:txBody>
        </p:sp>
      </p:grpSp>
      <p:sp>
        <p:nvSpPr>
          <p:cNvPr id="2" name="Rectangle 1"/>
          <p:cNvSpPr/>
          <p:nvPr/>
        </p:nvSpPr>
        <p:spPr>
          <a:xfrm>
            <a:off x="5617029" y="2398361"/>
            <a:ext cx="3079102" cy="1015663"/>
          </a:xfrm>
          <a:prstGeom prst="rect">
            <a:avLst/>
          </a:prstGeom>
        </p:spPr>
        <p:txBody>
          <a:bodyPr wrap="square">
            <a:spAutoFit/>
          </a:bodyPr>
          <a:lstStyle/>
          <a:p>
            <a:pPr marL="342900" lvl="0" indent="-342900">
              <a:buFont typeface="Arial" pitchFamily="34" charset="0"/>
              <a:buChar char="•"/>
            </a:pPr>
            <a:r>
              <a:rPr lang="en-IN" sz="2000" dirty="0">
                <a:latin typeface="Times New Roman" pitchFamily="18" charset="0"/>
                <a:cs typeface="Times New Roman" pitchFamily="18" charset="0"/>
              </a:rPr>
              <a:t>Take instant action </a:t>
            </a:r>
          </a:p>
          <a:p>
            <a:pPr marL="342900" lvl="0" indent="-342900">
              <a:buFont typeface="Arial" pitchFamily="34" charset="0"/>
              <a:buChar char="•"/>
            </a:pPr>
            <a:r>
              <a:rPr lang="en-IN" sz="2000" dirty="0">
                <a:latin typeface="Times New Roman" pitchFamily="18" charset="0"/>
                <a:cs typeface="Times New Roman" pitchFamily="18" charset="0"/>
              </a:rPr>
              <a:t>Proper verification </a:t>
            </a:r>
          </a:p>
          <a:p>
            <a:pPr marL="342900" lvl="0" indent="-342900">
              <a:buFont typeface="Arial" pitchFamily="34" charset="0"/>
              <a:buChar char="•"/>
            </a:pPr>
            <a:r>
              <a:rPr lang="en-IN" sz="2000" dirty="0">
                <a:latin typeface="Times New Roman" pitchFamily="18" charset="0"/>
                <a:cs typeface="Times New Roman" pitchFamily="18" charset="0"/>
              </a:rPr>
              <a:t>Planning and exploration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2"/>
          <p:cNvSpPr txBox="1">
            <a:spLocks noGrp="1"/>
          </p:cNvSpPr>
          <p:nvPr>
            <p:ph type="title"/>
          </p:nvPr>
        </p:nvSpPr>
        <p:spPr>
          <a:xfrm>
            <a:off x="329756" y="1430213"/>
            <a:ext cx="3803705" cy="3064913"/>
          </a:xfrm>
          <a:prstGeom prst="rect">
            <a:avLst/>
          </a:prstGeom>
        </p:spPr>
        <p:txBody>
          <a:bodyPr spcFirstLastPara="1" wrap="square" lIns="91425" tIns="91425" rIns="91425" bIns="91425" anchor="t" anchorCtr="0">
            <a:noAutofit/>
          </a:bodyPr>
          <a:lstStyle/>
          <a:p>
            <a:pPr lvl="0">
              <a:lnSpc>
                <a:spcPct val="115000"/>
              </a:lnSpc>
              <a:buClr>
                <a:schemeClr val="dk2"/>
              </a:buClr>
              <a:buSzPts val="1100"/>
            </a:pPr>
            <a:r>
              <a:rPr lang="en-IN" sz="3600" dirty="0">
                <a:latin typeface="Times New Roman" pitchFamily="18" charset="0"/>
                <a:cs typeface="Times New Roman" pitchFamily="18" charset="0"/>
              </a:rPr>
              <a:t>Theories on HR Professional practice</a:t>
            </a:r>
            <a:endParaRPr sz="3600" dirty="0">
              <a:latin typeface="Times New Roman" pitchFamily="18" charset="0"/>
              <a:cs typeface="Times New Roman" pitchFamily="18" charset="0"/>
            </a:endParaRPr>
          </a:p>
        </p:txBody>
      </p:sp>
      <p:grpSp>
        <p:nvGrpSpPr>
          <p:cNvPr id="148" name="Google Shape;148;p22"/>
          <p:cNvGrpSpPr/>
          <p:nvPr/>
        </p:nvGrpSpPr>
        <p:grpSpPr>
          <a:xfrm>
            <a:off x="5206684" y="1402614"/>
            <a:ext cx="3786808" cy="3563577"/>
            <a:chOff x="6803275" y="395363"/>
            <a:chExt cx="2212050" cy="2537076"/>
          </a:xfrm>
        </p:grpSpPr>
        <p:pic>
          <p:nvPicPr>
            <p:cNvPr id="149" name="Google Shape;149;p22"/>
            <p:cNvPicPr preferRelativeResize="0"/>
            <p:nvPr/>
          </p:nvPicPr>
          <p:blipFill>
            <a:blip r:embed="rId3">
              <a:alphaModFix/>
            </a:blip>
            <a:stretch>
              <a:fillRect/>
            </a:stretch>
          </p:blipFill>
          <p:spPr>
            <a:xfrm>
              <a:off x="6803275" y="427445"/>
              <a:ext cx="2212050" cy="2504994"/>
            </a:xfrm>
            <a:prstGeom prst="rect">
              <a:avLst/>
            </a:prstGeom>
            <a:noFill/>
            <a:ln>
              <a:noFill/>
            </a:ln>
          </p:spPr>
        </p:pic>
        <p:pic>
          <p:nvPicPr>
            <p:cNvPr id="150" name="Google Shape;150;p22" descr="Piece of duct tape sticking a note to the slide"/>
            <p:cNvPicPr preferRelativeResize="0"/>
            <p:nvPr/>
          </p:nvPicPr>
          <p:blipFill rotWithShape="1">
            <a:blip r:embed="rId4">
              <a:alphaModFix/>
            </a:blip>
            <a:srcRect l="9244" t="5926" r="2118" b="10011"/>
            <a:stretch/>
          </p:blipFill>
          <p:spPr>
            <a:xfrm rot="154826">
              <a:off x="7370663" y="419419"/>
              <a:ext cx="1077273" cy="382687"/>
            </a:xfrm>
            <a:prstGeom prst="rect">
              <a:avLst/>
            </a:prstGeom>
            <a:noFill/>
            <a:ln>
              <a:noFill/>
            </a:ln>
          </p:spPr>
        </p:pic>
        <p:sp>
          <p:nvSpPr>
            <p:cNvPr id="151" name="Google Shape;151;p22"/>
            <p:cNvSpPr txBox="1"/>
            <p:nvPr/>
          </p:nvSpPr>
          <p:spPr>
            <a:xfrm>
              <a:off x="6944800" y="684231"/>
              <a:ext cx="1929000" cy="200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chemeClr val="dk1"/>
                  </a:solidFill>
                  <a:latin typeface="Raleway"/>
                  <a:ea typeface="Raleway"/>
                  <a:cs typeface="Raleway"/>
                  <a:sym typeface="Raleway"/>
                </a:rPr>
                <a:t>Tip</a:t>
              </a:r>
              <a:endParaRPr b="1">
                <a:solidFill>
                  <a:schemeClr val="dk1"/>
                </a:solidFill>
                <a:latin typeface="Raleway"/>
                <a:ea typeface="Raleway"/>
                <a:cs typeface="Raleway"/>
                <a:sym typeface="Raleway"/>
              </a:endParaRPr>
            </a:p>
            <a:p>
              <a:pPr marL="0" lvl="0" indent="0" algn="l" rtl="0">
                <a:spcBef>
                  <a:spcPts val="800"/>
                </a:spcBef>
                <a:spcAft>
                  <a:spcPts val="800"/>
                </a:spcAft>
                <a:buNone/>
              </a:pPr>
              <a:r>
                <a:rPr lang="en" sz="1200">
                  <a:solidFill>
                    <a:schemeClr val="dk2"/>
                  </a:solidFill>
                  <a:latin typeface="Raleway"/>
                  <a:ea typeface="Raleway"/>
                  <a:cs typeface="Raleway"/>
                  <a:sym typeface="Raleway"/>
                </a:rPr>
                <a:t>I</a:t>
              </a:r>
              <a:endParaRPr sz="1200" b="1">
                <a:solidFill>
                  <a:schemeClr val="dk1"/>
                </a:solidFill>
                <a:latin typeface="Raleway"/>
                <a:ea typeface="Raleway"/>
                <a:cs typeface="Raleway"/>
                <a:sym typeface="Raleway"/>
              </a:endParaRPr>
            </a:p>
          </p:txBody>
        </p:sp>
      </p:grpSp>
      <p:sp>
        <p:nvSpPr>
          <p:cNvPr id="2" name="Rectangle 1"/>
          <p:cNvSpPr/>
          <p:nvPr/>
        </p:nvSpPr>
        <p:spPr>
          <a:xfrm>
            <a:off x="5457510" y="2389030"/>
            <a:ext cx="3293706" cy="1200329"/>
          </a:xfrm>
          <a:prstGeom prst="rect">
            <a:avLst/>
          </a:prstGeom>
        </p:spPr>
        <p:txBody>
          <a:bodyPr wrap="square">
            <a:spAutoFit/>
          </a:bodyPr>
          <a:lstStyle/>
          <a:p>
            <a:pPr marL="285750" lvl="0" indent="-285750" algn="just">
              <a:buFont typeface="Arial" pitchFamily="34" charset="0"/>
              <a:buChar char="•"/>
            </a:pPr>
            <a:r>
              <a:rPr lang="en-IN" sz="1800" dirty="0">
                <a:latin typeface="Times New Roman" pitchFamily="18" charset="0"/>
                <a:cs typeface="Times New Roman" pitchFamily="18" charset="0"/>
              </a:rPr>
              <a:t>Process of project management </a:t>
            </a:r>
          </a:p>
          <a:p>
            <a:pPr marL="285750" lvl="0" indent="-285750" algn="just">
              <a:buFont typeface="Arial" pitchFamily="34" charset="0"/>
              <a:buChar char="•"/>
            </a:pPr>
            <a:r>
              <a:rPr lang="en-IN" sz="1800" dirty="0">
                <a:latin typeface="Times New Roman" pitchFamily="18" charset="0"/>
                <a:cs typeface="Times New Roman" pitchFamily="18" charset="0"/>
              </a:rPr>
              <a:t>The Delphi technique </a:t>
            </a:r>
          </a:p>
          <a:p>
            <a:pPr marL="285750" lvl="0" indent="-285750" algn="just">
              <a:buFont typeface="Arial" pitchFamily="34" charset="0"/>
              <a:buChar char="•"/>
            </a:pPr>
            <a:r>
              <a:rPr lang="en-IN" sz="1800" dirty="0">
                <a:latin typeface="Times New Roman" pitchFamily="18" charset="0"/>
                <a:cs typeface="Times New Roman" pitchFamily="18" charset="0"/>
              </a:rPr>
              <a:t>The ADDIE model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5"/>
        <p:cNvGrpSpPr/>
        <p:nvPr/>
      </p:nvGrpSpPr>
      <p:grpSpPr>
        <a:xfrm>
          <a:off x="0" y="0"/>
          <a:ext cx="0" cy="0"/>
          <a:chOff x="0" y="0"/>
          <a:chExt cx="0" cy="0"/>
        </a:xfrm>
      </p:grpSpPr>
      <p:sp>
        <p:nvSpPr>
          <p:cNvPr id="156" name="Google Shape;156;p23"/>
          <p:cNvSpPr/>
          <p:nvPr/>
        </p:nvSpPr>
        <p:spPr>
          <a:xfrm>
            <a:off x="283000" y="297900"/>
            <a:ext cx="4547700" cy="4547700"/>
          </a:xfrm>
          <a:prstGeom prst="rect">
            <a:avLst/>
          </a:prstGeom>
          <a:solidFill>
            <a:srgbClr val="000000">
              <a:alpha val="7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3"/>
          <p:cNvSpPr txBox="1">
            <a:spLocks noGrp="1"/>
          </p:cNvSpPr>
          <p:nvPr>
            <p:ph type="body" idx="4294967295"/>
          </p:nvPr>
        </p:nvSpPr>
        <p:spPr>
          <a:xfrm>
            <a:off x="481300" y="529650"/>
            <a:ext cx="4151100" cy="4084200"/>
          </a:xfrm>
          <a:prstGeom prst="rect">
            <a:avLst/>
          </a:prstGeom>
        </p:spPr>
        <p:txBody>
          <a:bodyPr spcFirstLastPara="1" wrap="square" lIns="91425" tIns="91425" rIns="91425" bIns="91425" anchor="ctr" anchorCtr="0">
            <a:noAutofit/>
          </a:bodyPr>
          <a:lstStyle/>
          <a:p>
            <a:pPr marL="0" lvl="0" indent="0" algn="just">
              <a:buSzPts val="1100"/>
              <a:buNone/>
            </a:pPr>
            <a:r>
              <a:rPr lang="en-IN" sz="3600" b="1" dirty="0">
                <a:solidFill>
                  <a:schemeClr val="tx1"/>
                </a:solidFill>
                <a:latin typeface="Times New Roman" pitchFamily="18" charset="0"/>
                <a:cs typeface="Times New Roman" pitchFamily="18" charset="0"/>
              </a:rPr>
              <a:t>Research methodology</a:t>
            </a:r>
            <a:endParaRPr b="1" dirty="0">
              <a:solidFill>
                <a:schemeClr val="tx1"/>
              </a:solidFill>
              <a:latin typeface="Times New Roman" pitchFamily="18" charset="0"/>
              <a:cs typeface="Times New Roman" pitchFamily="18" charset="0"/>
            </a:endParaRPr>
          </a:p>
        </p:txBody>
      </p:sp>
      <p:sp>
        <p:nvSpPr>
          <p:cNvPr id="2" name="Rectangle 1"/>
          <p:cNvSpPr/>
          <p:nvPr/>
        </p:nvSpPr>
        <p:spPr>
          <a:xfrm>
            <a:off x="5038531" y="1114182"/>
            <a:ext cx="3648269" cy="2806987"/>
          </a:xfrm>
          <a:prstGeom prst="rect">
            <a:avLst/>
          </a:prstGeom>
        </p:spPr>
        <p:txBody>
          <a:bodyPr wrap="square">
            <a:spAutoFit/>
          </a:bodyPr>
          <a:lstStyle/>
          <a:p>
            <a:pPr marL="342900" lvl="0" indent="-342900">
              <a:lnSpc>
                <a:spcPct val="150000"/>
              </a:lnSpc>
              <a:buFont typeface="Arial" pitchFamily="34" charset="0"/>
              <a:buChar char="•"/>
            </a:pPr>
            <a:r>
              <a:rPr lang="en-IN" sz="2000" dirty="0">
                <a:latin typeface="Times New Roman" pitchFamily="18" charset="0"/>
                <a:cs typeface="Times New Roman" pitchFamily="18" charset="0"/>
              </a:rPr>
              <a:t>Primary methodology (interviews)</a:t>
            </a:r>
          </a:p>
          <a:p>
            <a:pPr marL="342900" lvl="0" indent="-342900">
              <a:lnSpc>
                <a:spcPct val="150000"/>
              </a:lnSpc>
              <a:buFont typeface="Arial" pitchFamily="34" charset="0"/>
              <a:buChar char="•"/>
            </a:pPr>
            <a:r>
              <a:rPr lang="en-IN" sz="2000" dirty="0">
                <a:latin typeface="Times New Roman" pitchFamily="18" charset="0"/>
                <a:cs typeface="Times New Roman" pitchFamily="18" charset="0"/>
              </a:rPr>
              <a:t>Secondary methodology (gathered data from articles)</a:t>
            </a:r>
          </a:p>
          <a:p>
            <a:pPr marL="342900" indent="-342900">
              <a:lnSpc>
                <a:spcPct val="150000"/>
              </a:lnSpc>
              <a:buFont typeface="Arial" pitchFamily="34" charset="0"/>
              <a:buChar char="•"/>
            </a:pPr>
            <a:r>
              <a:rPr lang="en-IN" sz="2000" dirty="0">
                <a:latin typeface="Times New Roman" pitchFamily="18" charset="0"/>
                <a:cs typeface="Times New Roman" pitchFamily="18" charset="0"/>
              </a:rPr>
              <a:t>Mixed methodology (used both in research)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1"/>
        <p:cNvGrpSpPr/>
        <p:nvPr/>
      </p:nvGrpSpPr>
      <p:grpSpPr>
        <a:xfrm>
          <a:off x="0" y="0"/>
          <a:ext cx="0" cy="0"/>
          <a:chOff x="0" y="0"/>
          <a:chExt cx="0" cy="0"/>
        </a:xfrm>
      </p:grpSpPr>
      <p:sp>
        <p:nvSpPr>
          <p:cNvPr id="3" name="Rectangle 2"/>
          <p:cNvSpPr/>
          <p:nvPr/>
        </p:nvSpPr>
        <p:spPr>
          <a:xfrm>
            <a:off x="0" y="1"/>
            <a:ext cx="3984171" cy="51435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Rectangle 3"/>
          <p:cNvSpPr/>
          <p:nvPr/>
        </p:nvSpPr>
        <p:spPr>
          <a:xfrm>
            <a:off x="267895" y="621692"/>
            <a:ext cx="3448380" cy="1323439"/>
          </a:xfrm>
          <a:prstGeom prst="rect">
            <a:avLst/>
          </a:prstGeom>
        </p:spPr>
        <p:txBody>
          <a:bodyPr wrap="none">
            <a:spAutoFit/>
          </a:bodyPr>
          <a:lstStyle/>
          <a:p>
            <a:r>
              <a:rPr lang="en-IN" sz="4000" b="1" dirty="0">
                <a:latin typeface="Times New Roman" pitchFamily="18" charset="0"/>
                <a:cs typeface="Times New Roman" pitchFamily="18" charset="0"/>
              </a:rPr>
              <a:t>Research </a:t>
            </a:r>
          </a:p>
          <a:p>
            <a:r>
              <a:rPr lang="en-IN" sz="4000" b="1" dirty="0">
                <a:latin typeface="Times New Roman" pitchFamily="18" charset="0"/>
                <a:cs typeface="Times New Roman" pitchFamily="18" charset="0"/>
              </a:rPr>
              <a:t>Data collection</a:t>
            </a:r>
          </a:p>
        </p:txBody>
      </p:sp>
      <p:graphicFrame>
        <p:nvGraphicFramePr>
          <p:cNvPr id="5" name="Table 4"/>
          <p:cNvGraphicFramePr>
            <a:graphicFrameLocks noGrp="1"/>
          </p:cNvGraphicFramePr>
          <p:nvPr>
            <p:extLst>
              <p:ext uri="{D42A27DB-BD31-4B8C-83A1-F6EECF244321}">
                <p14:modId xmlns:p14="http://schemas.microsoft.com/office/powerpoint/2010/main" val="3976213620"/>
              </p:ext>
            </p:extLst>
          </p:nvPr>
        </p:nvGraphicFramePr>
        <p:xfrm>
          <a:off x="4971488" y="1474237"/>
          <a:ext cx="3773346" cy="3025015"/>
        </p:xfrm>
        <a:graphic>
          <a:graphicData uri="http://schemas.openxmlformats.org/drawingml/2006/table">
            <a:tbl>
              <a:tblPr>
                <a:tableStyleId>{73419A38-8FB5-4218-B80C-C19743EDFF70}</a:tableStyleId>
              </a:tblPr>
              <a:tblGrid>
                <a:gridCol w="1257782">
                  <a:extLst>
                    <a:ext uri="{9D8B030D-6E8A-4147-A177-3AD203B41FA5}">
                      <a16:colId xmlns:a16="http://schemas.microsoft.com/office/drawing/2014/main" val="20000"/>
                    </a:ext>
                  </a:extLst>
                </a:gridCol>
                <a:gridCol w="1257782">
                  <a:extLst>
                    <a:ext uri="{9D8B030D-6E8A-4147-A177-3AD203B41FA5}">
                      <a16:colId xmlns:a16="http://schemas.microsoft.com/office/drawing/2014/main" val="20001"/>
                    </a:ext>
                  </a:extLst>
                </a:gridCol>
                <a:gridCol w="1257782">
                  <a:extLst>
                    <a:ext uri="{9D8B030D-6E8A-4147-A177-3AD203B41FA5}">
                      <a16:colId xmlns:a16="http://schemas.microsoft.com/office/drawing/2014/main" val="20002"/>
                    </a:ext>
                  </a:extLst>
                </a:gridCol>
              </a:tblGrid>
              <a:tr h="287149">
                <a:tc gridSpan="3">
                  <a:txBody>
                    <a:bodyPr/>
                    <a:lstStyle/>
                    <a:p>
                      <a:pPr marL="0" lvl="0" indent="0" algn="just">
                        <a:lnSpc>
                          <a:spcPct val="150000"/>
                        </a:lnSpc>
                        <a:spcAft>
                          <a:spcPts val="0"/>
                        </a:spcAft>
                        <a:buFont typeface="+mj-lt"/>
                        <a:buNone/>
                      </a:pPr>
                      <a:r>
                        <a:rPr lang="en-IN" sz="800" u="none" strike="noStrike" dirty="0">
                          <a:effectLst/>
                        </a:rPr>
                        <a:t>1. What are the competitive advantages in HRM management?</a:t>
                      </a:r>
                      <a:endParaRPr lang="en-IN" sz="800" u="none" strike="noStrike" dirty="0">
                        <a:effectLst/>
                        <a:latin typeface="Times New Roman"/>
                        <a:ea typeface="Times New Roman"/>
                      </a:endParaRPr>
                    </a:p>
                  </a:txBody>
                  <a:tcPr marL="41787" marR="41787" marT="41787" marB="41787">
                    <a:solidFill>
                      <a:schemeClr val="tx1">
                        <a:lumMod val="40000"/>
                        <a:lumOff val="60000"/>
                      </a:schemeClr>
                    </a:solidFill>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0000"/>
                  </a:ext>
                </a:extLst>
              </a:tr>
              <a:tr h="264092">
                <a:tc>
                  <a:txBody>
                    <a:bodyPr/>
                    <a:lstStyle/>
                    <a:p>
                      <a:pPr algn="just">
                        <a:lnSpc>
                          <a:spcPct val="150000"/>
                        </a:lnSpc>
                        <a:spcAft>
                          <a:spcPts val="0"/>
                        </a:spcAft>
                      </a:pPr>
                      <a:r>
                        <a:rPr lang="en-IN" sz="800">
                          <a:effectLst/>
                        </a:rPr>
                        <a:t>Profit measurement</a:t>
                      </a:r>
                      <a:endParaRPr lang="en-IN" sz="80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dirty="0">
                          <a:effectLst/>
                        </a:rPr>
                        <a:t>Employee satisfaction</a:t>
                      </a:r>
                      <a:endParaRPr lang="en-IN" sz="800" dirty="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a:effectLst/>
                        </a:rPr>
                        <a:t>Organisation settlement </a:t>
                      </a:r>
                      <a:endParaRPr lang="en-IN" sz="800">
                        <a:effectLst/>
                        <a:latin typeface="Times New Roman"/>
                        <a:ea typeface="Times New Roman"/>
                      </a:endParaRPr>
                    </a:p>
                  </a:txBody>
                  <a:tcPr marL="41787" marR="41787" marT="41787" marB="41787"/>
                </a:tc>
                <a:extLst>
                  <a:ext uri="{0D108BD9-81ED-4DB2-BD59-A6C34878D82A}">
                    <a16:rowId xmlns:a16="http://schemas.microsoft.com/office/drawing/2014/main" val="10001"/>
                  </a:ext>
                </a:extLst>
              </a:tr>
              <a:tr h="264092">
                <a:tc gridSpan="3">
                  <a:txBody>
                    <a:bodyPr/>
                    <a:lstStyle/>
                    <a:p>
                      <a:pPr marL="0" lvl="0" indent="0" algn="just">
                        <a:lnSpc>
                          <a:spcPct val="150000"/>
                        </a:lnSpc>
                        <a:spcAft>
                          <a:spcPts val="0"/>
                        </a:spcAft>
                        <a:buFont typeface="+mj-lt"/>
                        <a:buNone/>
                      </a:pPr>
                      <a:r>
                        <a:rPr lang="en-IN" sz="800" u="none" strike="noStrike" dirty="0">
                          <a:effectLst/>
                        </a:rPr>
                        <a:t>2. Do HR practices satisfy an organisation?</a:t>
                      </a:r>
                      <a:endParaRPr lang="en-IN" sz="800" u="none" strike="noStrike" dirty="0">
                        <a:effectLst/>
                        <a:latin typeface="Times New Roman"/>
                        <a:ea typeface="Times New Roman"/>
                      </a:endParaRPr>
                    </a:p>
                  </a:txBody>
                  <a:tcPr marL="41787" marR="41787" marT="41787" marB="41787">
                    <a:solidFill>
                      <a:schemeClr val="accent4">
                        <a:lumMod val="40000"/>
                        <a:lumOff val="60000"/>
                      </a:schemeClr>
                    </a:solidFill>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0002"/>
                  </a:ext>
                </a:extLst>
              </a:tr>
              <a:tr h="264092">
                <a:tc>
                  <a:txBody>
                    <a:bodyPr/>
                    <a:lstStyle/>
                    <a:p>
                      <a:pPr algn="just">
                        <a:lnSpc>
                          <a:spcPct val="150000"/>
                        </a:lnSpc>
                        <a:spcAft>
                          <a:spcPts val="0"/>
                        </a:spcAft>
                      </a:pPr>
                      <a:r>
                        <a:rPr lang="en-IN" sz="800">
                          <a:effectLst/>
                        </a:rPr>
                        <a:t>Yes </a:t>
                      </a:r>
                      <a:endParaRPr lang="en-IN" sz="80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a:effectLst/>
                        </a:rPr>
                        <a:t>No </a:t>
                      </a:r>
                      <a:endParaRPr lang="en-IN" sz="80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a:effectLst/>
                        </a:rPr>
                        <a:t>Neutral </a:t>
                      </a:r>
                      <a:endParaRPr lang="en-IN" sz="800">
                        <a:effectLst/>
                        <a:latin typeface="Times New Roman"/>
                        <a:ea typeface="Times New Roman"/>
                      </a:endParaRPr>
                    </a:p>
                  </a:txBody>
                  <a:tcPr marL="41787" marR="41787" marT="41787" marB="41787"/>
                </a:tc>
                <a:extLst>
                  <a:ext uri="{0D108BD9-81ED-4DB2-BD59-A6C34878D82A}">
                    <a16:rowId xmlns:a16="http://schemas.microsoft.com/office/drawing/2014/main" val="10003"/>
                  </a:ext>
                </a:extLst>
              </a:tr>
              <a:tr h="264092">
                <a:tc gridSpan="3">
                  <a:txBody>
                    <a:bodyPr/>
                    <a:lstStyle/>
                    <a:p>
                      <a:pPr marL="0" lvl="0" indent="0" algn="just">
                        <a:lnSpc>
                          <a:spcPct val="150000"/>
                        </a:lnSpc>
                        <a:spcAft>
                          <a:spcPts val="0"/>
                        </a:spcAft>
                        <a:buFont typeface="+mj-lt"/>
                        <a:buNone/>
                      </a:pPr>
                      <a:r>
                        <a:rPr lang="en-IN" sz="800" u="none" strike="noStrike" dirty="0">
                          <a:effectLst/>
                        </a:rPr>
                        <a:t>3. Which sector performs better in Human resource management?</a:t>
                      </a:r>
                      <a:endParaRPr lang="en-IN" sz="800" u="none" strike="noStrike" dirty="0">
                        <a:effectLst/>
                        <a:latin typeface="Times New Roman"/>
                        <a:ea typeface="Times New Roman"/>
                      </a:endParaRPr>
                    </a:p>
                  </a:txBody>
                  <a:tcPr marL="41787" marR="41787" marT="41787" marB="41787">
                    <a:solidFill>
                      <a:schemeClr val="accent1">
                        <a:lumMod val="20000"/>
                        <a:lumOff val="80000"/>
                      </a:schemeClr>
                    </a:solidFill>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0004"/>
                  </a:ext>
                </a:extLst>
              </a:tr>
              <a:tr h="264092">
                <a:tc>
                  <a:txBody>
                    <a:bodyPr/>
                    <a:lstStyle/>
                    <a:p>
                      <a:pPr algn="just">
                        <a:lnSpc>
                          <a:spcPct val="150000"/>
                        </a:lnSpc>
                        <a:spcAft>
                          <a:spcPts val="0"/>
                        </a:spcAft>
                      </a:pPr>
                      <a:r>
                        <a:rPr lang="en-IN" sz="800" dirty="0">
                          <a:effectLst/>
                        </a:rPr>
                        <a:t> Private sector </a:t>
                      </a:r>
                      <a:endParaRPr lang="en-IN" sz="800" dirty="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a:effectLst/>
                        </a:rPr>
                        <a:t>Public sector </a:t>
                      </a:r>
                      <a:endParaRPr lang="en-IN" sz="80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a:effectLst/>
                        </a:rPr>
                        <a:t>Neutral </a:t>
                      </a:r>
                      <a:endParaRPr lang="en-IN" sz="800">
                        <a:effectLst/>
                        <a:latin typeface="Times New Roman"/>
                        <a:ea typeface="Times New Roman"/>
                      </a:endParaRPr>
                    </a:p>
                  </a:txBody>
                  <a:tcPr marL="41787" marR="41787" marT="41787" marB="41787"/>
                </a:tc>
                <a:extLst>
                  <a:ext uri="{0D108BD9-81ED-4DB2-BD59-A6C34878D82A}">
                    <a16:rowId xmlns:a16="http://schemas.microsoft.com/office/drawing/2014/main" val="10005"/>
                  </a:ext>
                </a:extLst>
              </a:tr>
              <a:tr h="264092">
                <a:tc gridSpan="3">
                  <a:txBody>
                    <a:bodyPr/>
                    <a:lstStyle/>
                    <a:p>
                      <a:pPr marL="0" lvl="0" indent="0" algn="just">
                        <a:lnSpc>
                          <a:spcPct val="150000"/>
                        </a:lnSpc>
                        <a:spcAft>
                          <a:spcPts val="0"/>
                        </a:spcAft>
                        <a:buFont typeface="+mj-lt"/>
                        <a:buNone/>
                      </a:pPr>
                      <a:r>
                        <a:rPr lang="en-IN" sz="800" u="none" strike="noStrike" dirty="0">
                          <a:effectLst/>
                        </a:rPr>
                        <a:t>4. How human resource practices enhance the profit of a company? </a:t>
                      </a:r>
                      <a:endParaRPr lang="en-IN" sz="800" u="none" strike="noStrike" dirty="0">
                        <a:effectLst/>
                        <a:latin typeface="Times New Roman"/>
                        <a:ea typeface="Times New Roman"/>
                      </a:endParaRPr>
                    </a:p>
                  </a:txBody>
                  <a:tcPr marL="41787" marR="41787" marT="41787" marB="41787">
                    <a:solidFill>
                      <a:srgbClr val="92D050"/>
                    </a:solidFill>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0006"/>
                  </a:ext>
                </a:extLst>
              </a:tr>
              <a:tr h="444611">
                <a:tc>
                  <a:txBody>
                    <a:bodyPr/>
                    <a:lstStyle/>
                    <a:p>
                      <a:pPr algn="just">
                        <a:lnSpc>
                          <a:spcPct val="150000"/>
                        </a:lnSpc>
                        <a:spcAft>
                          <a:spcPts val="0"/>
                        </a:spcAft>
                      </a:pPr>
                      <a:r>
                        <a:rPr lang="en-IN" sz="800">
                          <a:effectLst/>
                        </a:rPr>
                        <a:t>By employee satisfaction</a:t>
                      </a:r>
                      <a:endParaRPr lang="en-IN" sz="80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a:effectLst/>
                        </a:rPr>
                        <a:t>Financial factors </a:t>
                      </a:r>
                      <a:endParaRPr lang="en-IN" sz="80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a:effectLst/>
                        </a:rPr>
                        <a:t>Competition with other organisation </a:t>
                      </a:r>
                      <a:endParaRPr lang="en-IN" sz="800">
                        <a:effectLst/>
                        <a:latin typeface="Times New Roman"/>
                        <a:ea typeface="Times New Roman"/>
                      </a:endParaRPr>
                    </a:p>
                  </a:txBody>
                  <a:tcPr marL="41787" marR="41787" marT="41787" marB="41787"/>
                </a:tc>
                <a:extLst>
                  <a:ext uri="{0D108BD9-81ED-4DB2-BD59-A6C34878D82A}">
                    <a16:rowId xmlns:a16="http://schemas.microsoft.com/office/drawing/2014/main" val="10007"/>
                  </a:ext>
                </a:extLst>
              </a:tr>
              <a:tr h="444611">
                <a:tc gridSpan="3">
                  <a:txBody>
                    <a:bodyPr/>
                    <a:lstStyle/>
                    <a:p>
                      <a:pPr marL="0" lvl="0" indent="0" algn="just">
                        <a:lnSpc>
                          <a:spcPct val="150000"/>
                        </a:lnSpc>
                        <a:spcAft>
                          <a:spcPts val="0"/>
                        </a:spcAft>
                        <a:buFont typeface="+mj-lt"/>
                        <a:buNone/>
                      </a:pPr>
                      <a:r>
                        <a:rPr lang="en-IN" sz="800" u="none" strike="noStrike" dirty="0">
                          <a:effectLst/>
                        </a:rPr>
                        <a:t>5. Do human resources at competitive advantage can maintain the market stability of an organisation?</a:t>
                      </a:r>
                      <a:endParaRPr lang="en-IN" sz="800" u="none" strike="noStrike" dirty="0">
                        <a:effectLst/>
                        <a:latin typeface="Times New Roman"/>
                        <a:ea typeface="Times New Roman"/>
                      </a:endParaRPr>
                    </a:p>
                  </a:txBody>
                  <a:tcPr marL="41787" marR="41787" marT="41787" marB="41787">
                    <a:solidFill>
                      <a:schemeClr val="accent6">
                        <a:lumMod val="40000"/>
                        <a:lumOff val="60000"/>
                      </a:schemeClr>
                    </a:solidFill>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0008"/>
                  </a:ext>
                </a:extLst>
              </a:tr>
              <a:tr h="264092">
                <a:tc>
                  <a:txBody>
                    <a:bodyPr/>
                    <a:lstStyle/>
                    <a:p>
                      <a:pPr algn="just">
                        <a:lnSpc>
                          <a:spcPct val="150000"/>
                        </a:lnSpc>
                        <a:spcAft>
                          <a:spcPts val="0"/>
                        </a:spcAft>
                      </a:pPr>
                      <a:r>
                        <a:rPr lang="en-IN" sz="800">
                          <a:effectLst/>
                        </a:rPr>
                        <a:t>Agree </a:t>
                      </a:r>
                      <a:endParaRPr lang="en-IN" sz="80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dirty="0">
                          <a:effectLst/>
                        </a:rPr>
                        <a:t>Disagree </a:t>
                      </a:r>
                      <a:endParaRPr lang="en-IN" sz="800" dirty="0">
                        <a:effectLst/>
                        <a:latin typeface="Times New Roman"/>
                        <a:ea typeface="Times New Roman"/>
                      </a:endParaRPr>
                    </a:p>
                  </a:txBody>
                  <a:tcPr marL="41787" marR="41787" marT="41787" marB="41787"/>
                </a:tc>
                <a:tc>
                  <a:txBody>
                    <a:bodyPr/>
                    <a:lstStyle/>
                    <a:p>
                      <a:pPr algn="just">
                        <a:lnSpc>
                          <a:spcPct val="150000"/>
                        </a:lnSpc>
                        <a:spcAft>
                          <a:spcPts val="0"/>
                        </a:spcAft>
                      </a:pPr>
                      <a:r>
                        <a:rPr lang="en-IN" sz="800" dirty="0">
                          <a:effectLst/>
                        </a:rPr>
                        <a:t>Neutral </a:t>
                      </a:r>
                      <a:endParaRPr lang="en-IN" sz="800" dirty="0">
                        <a:effectLst/>
                        <a:latin typeface="Times New Roman"/>
                        <a:ea typeface="Times New Roman"/>
                      </a:endParaRPr>
                    </a:p>
                  </a:txBody>
                  <a:tcPr marL="41787" marR="41787" marT="41787" marB="41787"/>
                </a:tc>
                <a:extLst>
                  <a:ext uri="{0D108BD9-81ED-4DB2-BD59-A6C34878D82A}">
                    <a16:rowId xmlns:a16="http://schemas.microsoft.com/office/drawing/2014/main" val="10009"/>
                  </a:ext>
                </a:extLst>
              </a:tr>
            </a:tbl>
          </a:graphicData>
        </a:graphic>
      </p:graphicFrame>
      <p:sp>
        <p:nvSpPr>
          <p:cNvPr id="6" name="Rectangle 5"/>
          <p:cNvSpPr/>
          <p:nvPr/>
        </p:nvSpPr>
        <p:spPr>
          <a:xfrm>
            <a:off x="267895" y="2743986"/>
            <a:ext cx="2985796" cy="1200329"/>
          </a:xfrm>
          <a:prstGeom prst="rect">
            <a:avLst/>
          </a:prstGeom>
        </p:spPr>
        <p:txBody>
          <a:bodyPr wrap="square">
            <a:spAutoFit/>
          </a:bodyPr>
          <a:lstStyle/>
          <a:p>
            <a:pPr marL="285750" lvl="0" indent="-285750" algn="just">
              <a:lnSpc>
                <a:spcPct val="150000"/>
              </a:lnSpc>
              <a:buFont typeface="Arial" pitchFamily="34" charset="0"/>
              <a:buChar char="•"/>
            </a:pPr>
            <a:r>
              <a:rPr lang="en-US" sz="1600" dirty="0">
                <a:latin typeface="Times New Roman" pitchFamily="18" charset="0"/>
                <a:cs typeface="Times New Roman" pitchFamily="18" charset="0"/>
              </a:rPr>
              <a:t>Primary data Interviews of </a:t>
            </a:r>
            <a:r>
              <a:rPr lang="en-US" sz="1600" dirty="0" err="1">
                <a:latin typeface="Times New Roman" pitchFamily="18" charset="0"/>
                <a:cs typeface="Times New Roman" pitchFamily="18" charset="0"/>
              </a:rPr>
              <a:t>organisations</a:t>
            </a:r>
            <a:r>
              <a:rPr lang="en-US" sz="1600" dirty="0">
                <a:latin typeface="Times New Roman" pitchFamily="18" charset="0"/>
                <a:cs typeface="Times New Roman" pitchFamily="18" charset="0"/>
              </a:rPr>
              <a:t> in HM treasury</a:t>
            </a:r>
          </a:p>
          <a:p>
            <a:pPr marL="285750" indent="-285750" algn="just">
              <a:lnSpc>
                <a:spcPct val="150000"/>
              </a:lnSpc>
              <a:buFont typeface="Arial" pitchFamily="34" charset="0"/>
              <a:buChar char="•"/>
            </a:pPr>
            <a:r>
              <a:rPr lang="en-US" sz="1600" dirty="0">
                <a:latin typeface="Times New Roman" pitchFamily="18" charset="0"/>
                <a:cs typeface="Times New Roman" pitchFamily="18" charset="0"/>
              </a:rPr>
              <a:t>Collections of Questions </a:t>
            </a:r>
            <a:endParaRPr lang="en-US" sz="105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txBox="1">
            <a:spLocks noGrp="1"/>
          </p:cNvSpPr>
          <p:nvPr>
            <p:ph type="title"/>
          </p:nvPr>
        </p:nvSpPr>
        <p:spPr>
          <a:xfrm>
            <a:off x="283103" y="712141"/>
            <a:ext cx="4083624" cy="3835500"/>
          </a:xfrm>
          <a:prstGeom prst="rect">
            <a:avLst/>
          </a:prstGeom>
        </p:spPr>
        <p:txBody>
          <a:bodyPr spcFirstLastPara="1" wrap="square" lIns="91425" tIns="91425" rIns="91425" bIns="91425" anchor="t" anchorCtr="0">
            <a:noAutofit/>
          </a:bodyPr>
          <a:lstStyle/>
          <a:p>
            <a:pPr lvl="0">
              <a:lnSpc>
                <a:spcPct val="115000"/>
              </a:lnSpc>
              <a:buClr>
                <a:schemeClr val="dk2"/>
              </a:buClr>
              <a:buSzPts val="1100"/>
            </a:pPr>
            <a:r>
              <a:rPr lang="en-IN" sz="3200" dirty="0">
                <a:latin typeface="Times New Roman" pitchFamily="18" charset="0"/>
                <a:cs typeface="Times New Roman" pitchFamily="18" charset="0"/>
              </a:rPr>
              <a:t>Evolution and synthesis of competitive advantage </a:t>
            </a:r>
            <a:endParaRPr sz="2400" u="sng" dirty="0">
              <a:solidFill>
                <a:schemeClr val="accent5"/>
              </a:solidFill>
              <a:latin typeface="Times New Roman" pitchFamily="18" charset="0"/>
              <a:cs typeface="Times New Roman" pitchFamily="18" charset="0"/>
            </a:endParaRPr>
          </a:p>
        </p:txBody>
      </p:sp>
      <p:grpSp>
        <p:nvGrpSpPr>
          <p:cNvPr id="169" name="Google Shape;169;p25"/>
          <p:cNvGrpSpPr/>
          <p:nvPr/>
        </p:nvGrpSpPr>
        <p:grpSpPr>
          <a:xfrm>
            <a:off x="5133109" y="923726"/>
            <a:ext cx="4010891" cy="4020235"/>
            <a:chOff x="6803275" y="419419"/>
            <a:chExt cx="2212050" cy="2513020"/>
          </a:xfrm>
        </p:grpSpPr>
        <p:pic>
          <p:nvPicPr>
            <p:cNvPr id="170" name="Google Shape;170;p25"/>
            <p:cNvPicPr preferRelativeResize="0"/>
            <p:nvPr/>
          </p:nvPicPr>
          <p:blipFill>
            <a:blip r:embed="rId3">
              <a:alphaModFix/>
            </a:blip>
            <a:stretch>
              <a:fillRect/>
            </a:stretch>
          </p:blipFill>
          <p:spPr>
            <a:xfrm>
              <a:off x="6803275" y="427445"/>
              <a:ext cx="2212050" cy="2504994"/>
            </a:xfrm>
            <a:prstGeom prst="rect">
              <a:avLst/>
            </a:prstGeom>
            <a:noFill/>
            <a:ln>
              <a:noFill/>
            </a:ln>
          </p:spPr>
        </p:pic>
        <p:pic>
          <p:nvPicPr>
            <p:cNvPr id="171" name="Google Shape;171;p25" descr="Piece of duct tape sticking a note to the slide"/>
            <p:cNvPicPr preferRelativeResize="0"/>
            <p:nvPr/>
          </p:nvPicPr>
          <p:blipFill rotWithShape="1">
            <a:blip r:embed="rId4">
              <a:alphaModFix/>
            </a:blip>
            <a:srcRect l="9244" t="5926" r="2118" b="10011"/>
            <a:stretch/>
          </p:blipFill>
          <p:spPr>
            <a:xfrm rot="154826">
              <a:off x="7370663" y="419419"/>
              <a:ext cx="1077273" cy="382687"/>
            </a:xfrm>
            <a:prstGeom prst="rect">
              <a:avLst/>
            </a:prstGeom>
            <a:noFill/>
            <a:ln>
              <a:noFill/>
            </a:ln>
          </p:spPr>
        </p:pic>
      </p:grpSp>
      <p:sp>
        <p:nvSpPr>
          <p:cNvPr id="2" name="Rectangle 1"/>
          <p:cNvSpPr/>
          <p:nvPr/>
        </p:nvSpPr>
        <p:spPr>
          <a:xfrm>
            <a:off x="5672376" y="2062459"/>
            <a:ext cx="2855804" cy="2264081"/>
          </a:xfrm>
          <a:prstGeom prst="rect">
            <a:avLst/>
          </a:prstGeom>
        </p:spPr>
        <p:txBody>
          <a:bodyPr wrap="square">
            <a:spAutoFit/>
          </a:bodyPr>
          <a:lstStyle/>
          <a:p>
            <a:pPr marL="285750" lvl="0" indent="-285750" algn="just">
              <a:lnSpc>
                <a:spcPct val="150000"/>
              </a:lnSpc>
              <a:buFont typeface="Arial" pitchFamily="34" charset="0"/>
              <a:buChar char="•"/>
            </a:pPr>
            <a:r>
              <a:rPr lang="en-IN" sz="1600" dirty="0">
                <a:latin typeface="Times New Roman" pitchFamily="18" charset="0"/>
                <a:cs typeface="Times New Roman" pitchFamily="18" charset="0"/>
              </a:rPr>
              <a:t>Relationship with strategic orientation</a:t>
            </a:r>
          </a:p>
          <a:p>
            <a:pPr marL="285750" lvl="0" indent="-285750" algn="just">
              <a:lnSpc>
                <a:spcPct val="150000"/>
              </a:lnSpc>
              <a:buFont typeface="Arial" pitchFamily="34" charset="0"/>
              <a:buChar char="•"/>
            </a:pPr>
            <a:r>
              <a:rPr lang="en-IN" sz="1600" dirty="0">
                <a:latin typeface="Times New Roman" pitchFamily="18" charset="0"/>
                <a:cs typeface="Times New Roman" pitchFamily="18" charset="0"/>
              </a:rPr>
              <a:t>Competitive advantage evolution in HM treasury</a:t>
            </a:r>
          </a:p>
          <a:p>
            <a:pPr marL="285750" lvl="0" indent="-285750" algn="just">
              <a:lnSpc>
                <a:spcPct val="150000"/>
              </a:lnSpc>
              <a:buFont typeface="Arial" pitchFamily="34" charset="0"/>
              <a:buChar char="•"/>
            </a:pPr>
            <a:r>
              <a:rPr lang="en-IN" sz="1600" dirty="0">
                <a:latin typeface="Times New Roman" pitchFamily="18" charset="0"/>
                <a:cs typeface="Times New Roman" pitchFamily="18" charset="0"/>
              </a:rPr>
              <a:t>Competitive advantage evolution in Tesco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76"/>
        <p:cNvGrpSpPr/>
        <p:nvPr/>
      </p:nvGrpSpPr>
      <p:grpSpPr>
        <a:xfrm>
          <a:off x="0" y="0"/>
          <a:ext cx="0" cy="0"/>
          <a:chOff x="0" y="0"/>
          <a:chExt cx="0" cy="0"/>
        </a:xfrm>
      </p:grpSpPr>
      <p:pic>
        <p:nvPicPr>
          <p:cNvPr id="177" name="Google Shape;177;p26"/>
          <p:cNvPicPr preferRelativeResize="0"/>
          <p:nvPr/>
        </p:nvPicPr>
        <p:blipFill>
          <a:blip r:embed="rId3">
            <a:alphaModFix/>
          </a:blip>
          <a:stretch>
            <a:fillRect/>
          </a:stretch>
        </p:blipFill>
        <p:spPr>
          <a:xfrm>
            <a:off x="2444700" y="162737"/>
            <a:ext cx="4254600" cy="4818038"/>
          </a:xfrm>
          <a:prstGeom prst="rect">
            <a:avLst/>
          </a:prstGeom>
          <a:noFill/>
          <a:ln>
            <a:noFill/>
          </a:ln>
        </p:spPr>
      </p:pic>
      <p:pic>
        <p:nvPicPr>
          <p:cNvPr id="178" name="Google Shape;178;p26" descr="Piece of duct tape sticking a note to the slide"/>
          <p:cNvPicPr preferRelativeResize="0"/>
          <p:nvPr/>
        </p:nvPicPr>
        <p:blipFill rotWithShape="1">
          <a:blip r:embed="rId4">
            <a:alphaModFix/>
          </a:blip>
          <a:srcRect l="9244" t="5926" r="2118" b="10011"/>
          <a:stretch/>
        </p:blipFill>
        <p:spPr>
          <a:xfrm rot="154828">
            <a:off x="3536000" y="147301"/>
            <a:ext cx="2072000" cy="736050"/>
          </a:xfrm>
          <a:prstGeom prst="rect">
            <a:avLst/>
          </a:prstGeom>
          <a:noFill/>
          <a:ln>
            <a:noFill/>
          </a:ln>
        </p:spPr>
      </p:pic>
      <p:sp>
        <p:nvSpPr>
          <p:cNvPr id="179" name="Google Shape;179;p26"/>
          <p:cNvSpPr txBox="1"/>
          <p:nvPr/>
        </p:nvSpPr>
        <p:spPr>
          <a:xfrm>
            <a:off x="2855550" y="687397"/>
            <a:ext cx="3432900" cy="762600"/>
          </a:xfrm>
          <a:prstGeom prst="rect">
            <a:avLst/>
          </a:prstGeom>
          <a:noFill/>
          <a:ln>
            <a:noFill/>
          </a:ln>
        </p:spPr>
        <p:txBody>
          <a:bodyPr spcFirstLastPara="1" wrap="square" lIns="91425" tIns="91425" rIns="91425" bIns="91425" anchor="b" anchorCtr="0">
            <a:noAutofit/>
          </a:bodyPr>
          <a:lstStyle/>
          <a:p>
            <a:pPr lvl="0" algn="just">
              <a:lnSpc>
                <a:spcPct val="115000"/>
              </a:lnSpc>
              <a:buClr>
                <a:schemeClr val="dk2"/>
              </a:buClr>
              <a:buSzPts val="1100"/>
            </a:pPr>
            <a:r>
              <a:rPr lang="en-IN" sz="2400" b="1" dirty="0">
                <a:latin typeface="Times New Roman" pitchFamily="18" charset="0"/>
                <a:cs typeface="Times New Roman" pitchFamily="18" charset="0"/>
              </a:rPr>
              <a:t>Professional practices  in organisation</a:t>
            </a:r>
            <a:endParaRPr sz="2400" b="1" dirty="0">
              <a:solidFill>
                <a:schemeClr val="lt2"/>
              </a:solidFill>
              <a:latin typeface="Times New Roman" pitchFamily="18" charset="0"/>
              <a:ea typeface="Raleway"/>
              <a:cs typeface="Times New Roman" pitchFamily="18" charset="0"/>
              <a:sym typeface="Raleway"/>
            </a:endParaRPr>
          </a:p>
        </p:txBody>
      </p:sp>
      <p:sp>
        <p:nvSpPr>
          <p:cNvPr id="180" name="Google Shape;180;p26"/>
          <p:cNvSpPr txBox="1">
            <a:spLocks noGrp="1"/>
          </p:cNvSpPr>
          <p:nvPr>
            <p:ph type="body" idx="4294967295"/>
          </p:nvPr>
        </p:nvSpPr>
        <p:spPr>
          <a:xfrm>
            <a:off x="2855550" y="1377475"/>
            <a:ext cx="3432900" cy="3327900"/>
          </a:xfrm>
          <a:prstGeom prst="rect">
            <a:avLst/>
          </a:prstGeom>
        </p:spPr>
        <p:txBody>
          <a:bodyPr spcFirstLastPara="1" wrap="square" lIns="91425" tIns="91425" rIns="91425" bIns="91425" anchor="t" anchorCtr="0">
            <a:noAutofit/>
          </a:bodyPr>
          <a:lstStyle/>
          <a:p>
            <a:pPr lvl="0"/>
            <a:r>
              <a:rPr lang="en-IN" sz="1600" dirty="0">
                <a:latin typeface="Times New Roman" pitchFamily="18" charset="0"/>
                <a:cs typeface="Times New Roman" pitchFamily="18" charset="0"/>
              </a:rPr>
              <a:t>Problem solving skills </a:t>
            </a:r>
          </a:p>
          <a:p>
            <a:pPr lvl="0"/>
            <a:r>
              <a:rPr lang="en-IN" sz="1600" dirty="0">
                <a:latin typeface="Times New Roman" pitchFamily="18" charset="0"/>
                <a:cs typeface="Times New Roman" pitchFamily="18" charset="0"/>
              </a:rPr>
              <a:t>Open to face challenges</a:t>
            </a:r>
          </a:p>
          <a:p>
            <a:pPr lvl="0"/>
            <a:r>
              <a:rPr lang="en-IN" sz="1600" dirty="0">
                <a:latin typeface="Times New Roman" pitchFamily="18" charset="0"/>
                <a:cs typeface="Times New Roman" pitchFamily="18" charset="0"/>
              </a:rPr>
              <a:t>Good at planning and strategic thinking  </a:t>
            </a:r>
          </a:p>
          <a:p>
            <a:pPr marL="0" lvl="0" indent="0" algn="l" rtl="0">
              <a:spcBef>
                <a:spcPts val="0"/>
              </a:spcBef>
              <a:spcAft>
                <a:spcPts val="1600"/>
              </a:spcAft>
              <a:buNone/>
            </a:pPr>
            <a:endParaRPr sz="1600" dirty="0">
              <a:latin typeface="Times New Roman" pitchFamily="18" charset="0"/>
              <a:ea typeface="Raleway"/>
              <a:cs typeface="Times New Roman" pitchFamily="18" charset="0"/>
              <a:sym typeface="Raleway"/>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7"/>
          <p:cNvSpPr txBox="1">
            <a:spLocks noGrp="1"/>
          </p:cNvSpPr>
          <p:nvPr>
            <p:ph type="title"/>
          </p:nvPr>
        </p:nvSpPr>
        <p:spPr>
          <a:xfrm>
            <a:off x="320424" y="1634583"/>
            <a:ext cx="3402489" cy="2220017"/>
          </a:xfrm>
          <a:prstGeom prst="rect">
            <a:avLst/>
          </a:prstGeom>
        </p:spPr>
        <p:txBody>
          <a:bodyPr spcFirstLastPara="1" wrap="square" lIns="91425" tIns="91425" rIns="91425" bIns="91425" anchor="t" anchorCtr="0">
            <a:noAutofit/>
          </a:bodyPr>
          <a:lstStyle/>
          <a:p>
            <a:r>
              <a:rPr lang="en-IN" sz="3600" dirty="0">
                <a:latin typeface="Times New Roman" pitchFamily="18" charset="0"/>
                <a:cs typeface="Times New Roman" pitchFamily="18" charset="0"/>
              </a:rPr>
              <a:t>Conclusion </a:t>
            </a:r>
          </a:p>
        </p:txBody>
      </p:sp>
      <p:grpSp>
        <p:nvGrpSpPr>
          <p:cNvPr id="186" name="Google Shape;186;p27"/>
          <p:cNvGrpSpPr/>
          <p:nvPr/>
        </p:nvGrpSpPr>
        <p:grpSpPr>
          <a:xfrm>
            <a:off x="5010539" y="765111"/>
            <a:ext cx="3685592" cy="3909526"/>
            <a:chOff x="6803275" y="395363"/>
            <a:chExt cx="2212050" cy="2537076"/>
          </a:xfrm>
        </p:grpSpPr>
        <p:pic>
          <p:nvPicPr>
            <p:cNvPr id="187" name="Google Shape;187;p27"/>
            <p:cNvPicPr preferRelativeResize="0"/>
            <p:nvPr/>
          </p:nvPicPr>
          <p:blipFill>
            <a:blip r:embed="rId3">
              <a:alphaModFix/>
            </a:blip>
            <a:stretch>
              <a:fillRect/>
            </a:stretch>
          </p:blipFill>
          <p:spPr>
            <a:xfrm>
              <a:off x="6803275" y="427445"/>
              <a:ext cx="2212050" cy="2504994"/>
            </a:xfrm>
            <a:prstGeom prst="rect">
              <a:avLst/>
            </a:prstGeom>
            <a:noFill/>
            <a:ln>
              <a:noFill/>
            </a:ln>
          </p:spPr>
        </p:pic>
        <p:pic>
          <p:nvPicPr>
            <p:cNvPr id="188" name="Google Shape;188;p27" descr="Piece of duct tape sticking a note to the slide"/>
            <p:cNvPicPr preferRelativeResize="0"/>
            <p:nvPr/>
          </p:nvPicPr>
          <p:blipFill rotWithShape="1">
            <a:blip r:embed="rId4">
              <a:alphaModFix/>
            </a:blip>
            <a:srcRect l="9244" t="5926" r="2118" b="10011"/>
            <a:stretch/>
          </p:blipFill>
          <p:spPr>
            <a:xfrm rot="154826">
              <a:off x="7370663" y="419419"/>
              <a:ext cx="1077273" cy="382687"/>
            </a:xfrm>
            <a:prstGeom prst="rect">
              <a:avLst/>
            </a:prstGeom>
            <a:noFill/>
            <a:ln>
              <a:noFill/>
            </a:ln>
          </p:spPr>
        </p:pic>
        <p:sp>
          <p:nvSpPr>
            <p:cNvPr id="189" name="Google Shape;189;p27"/>
            <p:cNvSpPr txBox="1"/>
            <p:nvPr/>
          </p:nvSpPr>
          <p:spPr>
            <a:xfrm>
              <a:off x="6944800" y="684231"/>
              <a:ext cx="1929000" cy="200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dirty="0">
                <a:solidFill>
                  <a:schemeClr val="dk1"/>
                </a:solidFill>
                <a:latin typeface="Raleway"/>
                <a:ea typeface="Raleway"/>
                <a:cs typeface="Raleway"/>
                <a:sym typeface="Raleway"/>
              </a:endParaRPr>
            </a:p>
          </p:txBody>
        </p:sp>
      </p:grpSp>
      <p:sp>
        <p:nvSpPr>
          <p:cNvPr id="2" name="Rectangle 1"/>
          <p:cNvSpPr/>
          <p:nvPr/>
        </p:nvSpPr>
        <p:spPr>
          <a:xfrm>
            <a:off x="5645020" y="1801201"/>
            <a:ext cx="2640564" cy="1669496"/>
          </a:xfrm>
          <a:prstGeom prst="rect">
            <a:avLst/>
          </a:prstGeom>
        </p:spPr>
        <p:txBody>
          <a:bodyPr wrap="square">
            <a:spAutoFit/>
          </a:bodyPr>
          <a:lstStyle/>
          <a:p>
            <a:pPr marL="285750" lvl="0" indent="-285750" algn="just">
              <a:lnSpc>
                <a:spcPct val="150000"/>
              </a:lnSpc>
              <a:buFont typeface="Arial" pitchFamily="34" charset="0"/>
              <a:buChar char="•"/>
            </a:pPr>
            <a:r>
              <a:rPr lang="en-IN" dirty="0">
                <a:latin typeface="Times New Roman" pitchFamily="18" charset="0"/>
                <a:cs typeface="Times New Roman" pitchFamily="18" charset="0"/>
              </a:rPr>
              <a:t>Human resource management </a:t>
            </a:r>
          </a:p>
          <a:p>
            <a:pPr marL="285750" lvl="0" indent="-285750" algn="just">
              <a:lnSpc>
                <a:spcPct val="150000"/>
              </a:lnSpc>
              <a:buFont typeface="Arial" pitchFamily="34" charset="0"/>
              <a:buChar char="•"/>
            </a:pPr>
            <a:r>
              <a:rPr lang="en-IN" dirty="0">
                <a:latin typeface="Times New Roman" pitchFamily="18" charset="0"/>
                <a:cs typeface="Times New Roman" pitchFamily="18" charset="0"/>
              </a:rPr>
              <a:t>Challenges in HM treasury and Tesco</a:t>
            </a:r>
          </a:p>
          <a:p>
            <a:pPr marL="285750" lvl="0" indent="-285750" algn="just">
              <a:lnSpc>
                <a:spcPct val="150000"/>
              </a:lnSpc>
              <a:buFont typeface="Arial" pitchFamily="34" charset="0"/>
              <a:buChar char="•"/>
            </a:pPr>
            <a:r>
              <a:rPr lang="en-IN" dirty="0">
                <a:latin typeface="Times New Roman" pitchFamily="18" charset="0"/>
                <a:cs typeface="Times New Roman" pitchFamily="18" charset="0"/>
              </a:rPr>
              <a:t>Theories of HRM practices benefits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8"/>
          <p:cNvSpPr txBox="1">
            <a:spLocks noGrp="1"/>
          </p:cNvSpPr>
          <p:nvPr>
            <p:ph type="title"/>
          </p:nvPr>
        </p:nvSpPr>
        <p:spPr>
          <a:xfrm>
            <a:off x="283100" y="54112"/>
            <a:ext cx="4045200" cy="543057"/>
          </a:xfrm>
          <a:prstGeom prst="rect">
            <a:avLst/>
          </a:prstGeom>
        </p:spPr>
        <p:txBody>
          <a:bodyPr spcFirstLastPara="1" wrap="square" lIns="91425" tIns="91425" rIns="91425" bIns="91425" anchor="ctr" anchorCtr="0">
            <a:noAutofit/>
          </a:bodyPr>
          <a:lstStyle/>
          <a:p>
            <a:pPr lvl="0" algn="just">
              <a:lnSpc>
                <a:spcPct val="115000"/>
              </a:lnSpc>
              <a:buClr>
                <a:schemeClr val="dk2"/>
              </a:buClr>
              <a:buSzPts val="1100"/>
            </a:pPr>
            <a:r>
              <a:rPr lang="en-IN" dirty="0"/>
              <a:t> </a:t>
            </a:r>
            <a:r>
              <a:rPr lang="en-IN" dirty="0">
                <a:latin typeface="Times New Roman" pitchFamily="18" charset="0"/>
                <a:cs typeface="Times New Roman" pitchFamily="18" charset="0"/>
              </a:rPr>
              <a:t>Recommendation</a:t>
            </a:r>
            <a:endParaRPr dirty="0">
              <a:solidFill>
                <a:schemeClr val="lt2"/>
              </a:solidFill>
              <a:latin typeface="Times New Roman" pitchFamily="18" charset="0"/>
              <a:cs typeface="Times New Roman" pitchFamily="18" charset="0"/>
            </a:endParaRPr>
          </a:p>
        </p:txBody>
      </p:sp>
      <p:pic>
        <p:nvPicPr>
          <p:cNvPr id="195" name="Google Shape;195;p28"/>
          <p:cNvPicPr preferRelativeResize="0"/>
          <p:nvPr/>
        </p:nvPicPr>
        <p:blipFill>
          <a:blip r:embed="rId3">
            <a:alphaModFix amt="54000"/>
          </a:blip>
          <a:stretch>
            <a:fillRect/>
          </a:stretch>
        </p:blipFill>
        <p:spPr>
          <a:xfrm>
            <a:off x="6259750" y="476100"/>
            <a:ext cx="2480925" cy="2480925"/>
          </a:xfrm>
          <a:prstGeom prst="rect">
            <a:avLst/>
          </a:prstGeom>
          <a:noFill/>
          <a:ln>
            <a:noFill/>
          </a:ln>
        </p:spPr>
      </p:pic>
      <p:pic>
        <p:nvPicPr>
          <p:cNvPr id="196" name="Google Shape;196;p28"/>
          <p:cNvPicPr preferRelativeResize="0"/>
          <p:nvPr/>
        </p:nvPicPr>
        <p:blipFill>
          <a:blip r:embed="rId4">
            <a:alphaModFix amt="42000"/>
          </a:blip>
          <a:stretch>
            <a:fillRect/>
          </a:stretch>
        </p:blipFill>
        <p:spPr>
          <a:xfrm>
            <a:off x="4651375" y="1297750"/>
            <a:ext cx="3031200" cy="3031200"/>
          </a:xfrm>
          <a:prstGeom prst="rect">
            <a:avLst/>
          </a:prstGeom>
          <a:noFill/>
          <a:ln>
            <a:noFill/>
          </a:ln>
        </p:spPr>
      </p:pic>
      <p:grpSp>
        <p:nvGrpSpPr>
          <p:cNvPr id="197" name="Google Shape;197;p28"/>
          <p:cNvGrpSpPr/>
          <p:nvPr/>
        </p:nvGrpSpPr>
        <p:grpSpPr>
          <a:xfrm>
            <a:off x="5215025" y="-135119"/>
            <a:ext cx="3273773" cy="3703361"/>
            <a:chOff x="6803275" y="395363"/>
            <a:chExt cx="2212050" cy="2537076"/>
          </a:xfrm>
        </p:grpSpPr>
        <p:pic>
          <p:nvPicPr>
            <p:cNvPr id="198" name="Google Shape;198;p28"/>
            <p:cNvPicPr preferRelativeResize="0"/>
            <p:nvPr/>
          </p:nvPicPr>
          <p:blipFill>
            <a:blip r:embed="rId5">
              <a:alphaModFix/>
            </a:blip>
            <a:stretch>
              <a:fillRect/>
            </a:stretch>
          </p:blipFill>
          <p:spPr>
            <a:xfrm>
              <a:off x="6803275" y="427445"/>
              <a:ext cx="2212050" cy="2504994"/>
            </a:xfrm>
            <a:prstGeom prst="rect">
              <a:avLst/>
            </a:prstGeom>
            <a:noFill/>
            <a:ln>
              <a:noFill/>
            </a:ln>
          </p:spPr>
        </p:pic>
        <p:pic>
          <p:nvPicPr>
            <p:cNvPr id="199" name="Google Shape;199;p28" descr="Piece of duct tape sticking a note to the slide"/>
            <p:cNvPicPr preferRelativeResize="0"/>
            <p:nvPr/>
          </p:nvPicPr>
          <p:blipFill rotWithShape="1">
            <a:blip r:embed="rId6">
              <a:alphaModFix/>
            </a:blip>
            <a:srcRect l="9244" t="5926" r="2118" b="10011"/>
            <a:stretch/>
          </p:blipFill>
          <p:spPr>
            <a:xfrm rot="154826">
              <a:off x="7370663" y="419419"/>
              <a:ext cx="1077273" cy="382687"/>
            </a:xfrm>
            <a:prstGeom prst="rect">
              <a:avLst/>
            </a:prstGeom>
            <a:noFill/>
            <a:ln>
              <a:noFill/>
            </a:ln>
          </p:spPr>
        </p:pic>
        <p:sp>
          <p:nvSpPr>
            <p:cNvPr id="200" name="Google Shape;200;p28"/>
            <p:cNvSpPr txBox="1"/>
            <p:nvPr/>
          </p:nvSpPr>
          <p:spPr>
            <a:xfrm>
              <a:off x="6944800" y="684231"/>
              <a:ext cx="1929000" cy="200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dirty="0">
                <a:solidFill>
                  <a:schemeClr val="dk1"/>
                </a:solidFill>
                <a:latin typeface="Raleway"/>
                <a:ea typeface="Raleway"/>
                <a:cs typeface="Raleway"/>
                <a:sym typeface="Raleway"/>
              </a:endParaRPr>
            </a:p>
          </p:txBody>
        </p:sp>
      </p:grpSp>
      <p:sp>
        <p:nvSpPr>
          <p:cNvPr id="201" name="Google Shape;201;p28"/>
          <p:cNvSpPr txBox="1"/>
          <p:nvPr/>
        </p:nvSpPr>
        <p:spPr>
          <a:xfrm>
            <a:off x="283100" y="4654975"/>
            <a:ext cx="6244200" cy="2577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solidFill>
                <a:schemeClr val="dk1"/>
              </a:solidFill>
              <a:latin typeface="Lato"/>
              <a:ea typeface="Lato"/>
              <a:cs typeface="Lato"/>
              <a:sym typeface="Lato"/>
            </a:endParaRPr>
          </a:p>
        </p:txBody>
      </p:sp>
      <p:sp>
        <p:nvSpPr>
          <p:cNvPr id="2" name="Rectangle 1"/>
          <p:cNvSpPr/>
          <p:nvPr/>
        </p:nvSpPr>
        <p:spPr>
          <a:xfrm>
            <a:off x="5329238" y="541532"/>
            <a:ext cx="2854867" cy="2314544"/>
          </a:xfrm>
          <a:prstGeom prst="rect">
            <a:avLst/>
          </a:prstGeom>
        </p:spPr>
        <p:txBody>
          <a:bodyPr wrap="square">
            <a:spAutoFit/>
          </a:bodyPr>
          <a:lstStyle/>
          <a:p>
            <a:pPr marL="285750" lvl="0" indent="-285750">
              <a:lnSpc>
                <a:spcPct val="150000"/>
              </a:lnSpc>
              <a:buFont typeface="Arial" pitchFamily="34" charset="0"/>
              <a:buChar char="•"/>
            </a:pPr>
            <a:r>
              <a:rPr lang="en-IN" dirty="0"/>
              <a:t>Should more attentive on employee satisfaction</a:t>
            </a:r>
          </a:p>
          <a:p>
            <a:pPr marL="285750" lvl="0" indent="-285750">
              <a:lnSpc>
                <a:spcPct val="150000"/>
              </a:lnSpc>
              <a:buFont typeface="Arial" pitchFamily="34" charset="0"/>
              <a:buChar char="•"/>
            </a:pPr>
            <a:r>
              <a:rPr lang="en-IN" dirty="0"/>
              <a:t>Must enhance the communication skills on regular basis </a:t>
            </a:r>
          </a:p>
          <a:p>
            <a:pPr marL="285750" lvl="0" indent="-285750">
              <a:lnSpc>
                <a:spcPct val="150000"/>
              </a:lnSpc>
              <a:buFont typeface="Arial" pitchFamily="34" charset="0"/>
              <a:buChar char="•"/>
            </a:pPr>
            <a:r>
              <a:rPr lang="en-IN" dirty="0"/>
              <a:t>Should maintain the profits with competitive organisations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05"/>
        <p:cNvGrpSpPr/>
        <p:nvPr/>
      </p:nvGrpSpPr>
      <p:grpSpPr>
        <a:xfrm>
          <a:off x="0" y="0"/>
          <a:ext cx="0" cy="0"/>
          <a:chOff x="0" y="0"/>
          <a:chExt cx="0" cy="0"/>
        </a:xfrm>
      </p:grpSpPr>
      <p:pic>
        <p:nvPicPr>
          <p:cNvPr id="207" name="Google Shape;207;p29" descr="Piece of duct tape sticking a note to the slide"/>
          <p:cNvPicPr preferRelativeResize="0"/>
          <p:nvPr/>
        </p:nvPicPr>
        <p:blipFill rotWithShape="1">
          <a:blip r:embed="rId3">
            <a:alphaModFix/>
          </a:blip>
          <a:srcRect l="9244" t="5926" r="2118" b="10011"/>
          <a:stretch/>
        </p:blipFill>
        <p:spPr>
          <a:xfrm rot="154828">
            <a:off x="3536000" y="147301"/>
            <a:ext cx="2072000" cy="736050"/>
          </a:xfrm>
          <a:prstGeom prst="rect">
            <a:avLst/>
          </a:prstGeom>
          <a:noFill/>
          <a:ln>
            <a:noFill/>
          </a:ln>
        </p:spPr>
      </p:pic>
      <p:sp>
        <p:nvSpPr>
          <p:cNvPr id="208" name="Google Shape;208;p29"/>
          <p:cNvSpPr txBox="1"/>
          <p:nvPr/>
        </p:nvSpPr>
        <p:spPr>
          <a:xfrm>
            <a:off x="2855550" y="687397"/>
            <a:ext cx="3432900" cy="762600"/>
          </a:xfrm>
          <a:prstGeom prst="rect">
            <a:avLst/>
          </a:prstGeom>
          <a:noFill/>
          <a:ln>
            <a:noFill/>
          </a:ln>
        </p:spPr>
        <p:txBody>
          <a:bodyPr spcFirstLastPara="1" wrap="square" lIns="91425" tIns="91425" rIns="91425" bIns="91425" anchor="b" anchorCtr="0">
            <a:noAutofit/>
          </a:bodyPr>
          <a:lstStyle/>
          <a:p>
            <a:r>
              <a:rPr lang="en-US" sz="3200" b="1" dirty="0">
                <a:latin typeface="Times New Roman" pitchFamily="18" charset="0"/>
                <a:cs typeface="Times New Roman" pitchFamily="18" charset="0"/>
              </a:rPr>
              <a:t>Reference List</a:t>
            </a:r>
            <a:endParaRPr lang="en-IN" sz="3200" b="1" dirty="0">
              <a:latin typeface="Times New Roman" pitchFamily="18" charset="0"/>
              <a:cs typeface="Times New Roman" pitchFamily="18" charset="0"/>
            </a:endParaRPr>
          </a:p>
        </p:txBody>
      </p:sp>
      <p:sp>
        <p:nvSpPr>
          <p:cNvPr id="209" name="Google Shape;209;p29"/>
          <p:cNvSpPr txBox="1">
            <a:spLocks noGrp="1"/>
          </p:cNvSpPr>
          <p:nvPr>
            <p:ph type="body" idx="4294967295"/>
          </p:nvPr>
        </p:nvSpPr>
        <p:spPr>
          <a:xfrm>
            <a:off x="2855550" y="1377475"/>
            <a:ext cx="3432900" cy="3327900"/>
          </a:xfrm>
          <a:prstGeom prst="rect">
            <a:avLst/>
          </a:prstGeom>
        </p:spPr>
        <p:txBody>
          <a:bodyPr spcFirstLastPara="1" wrap="square" lIns="91425" tIns="91425" rIns="91425" bIns="91425" anchor="t" anchorCtr="0">
            <a:noAutofit/>
          </a:bodyPr>
          <a:lstStyle/>
          <a:p>
            <a:pPr marL="114300" indent="0">
              <a:buNone/>
            </a:pPr>
            <a:r>
              <a:rPr lang="en-US" sz="1400" b="1" dirty="0">
                <a:latin typeface="Times New Roman" pitchFamily="18" charset="0"/>
                <a:cs typeface="Times New Roman" pitchFamily="18" charset="0"/>
              </a:rPr>
              <a:t>Journals </a:t>
            </a:r>
            <a:endParaRPr lang="en-IN" sz="1400" dirty="0">
              <a:latin typeface="Times New Roman" pitchFamily="18" charset="0"/>
              <a:cs typeface="Times New Roman" pitchFamily="18" charset="0"/>
            </a:endParaRPr>
          </a:p>
          <a:p>
            <a:pPr algn="just"/>
            <a:r>
              <a:rPr lang="en-IN" sz="1200" dirty="0" err="1">
                <a:latin typeface="Times New Roman" pitchFamily="18" charset="0"/>
                <a:cs typeface="Times New Roman" pitchFamily="18" charset="0"/>
              </a:rPr>
              <a:t>Ajibola</a:t>
            </a:r>
            <a:r>
              <a:rPr lang="en-IN" sz="1200" dirty="0">
                <a:latin typeface="Times New Roman" pitchFamily="18" charset="0"/>
                <a:cs typeface="Times New Roman" pitchFamily="18" charset="0"/>
              </a:rPr>
              <a:t>, E.B., 2022. </a:t>
            </a:r>
            <a:r>
              <a:rPr lang="en-IN" sz="1200" i="1" dirty="0">
                <a:latin typeface="Times New Roman" pitchFamily="18" charset="0"/>
                <a:cs typeface="Times New Roman" pitchFamily="18" charset="0"/>
              </a:rPr>
              <a:t>An investigation into talent management in the Irish retail sector: a case of Tesco, </a:t>
            </a:r>
            <a:r>
              <a:rPr lang="en-IN" sz="1200" i="1" dirty="0" err="1">
                <a:latin typeface="Times New Roman" pitchFamily="18" charset="0"/>
                <a:cs typeface="Times New Roman" pitchFamily="18" charset="0"/>
              </a:rPr>
              <a:t>Aldi</a:t>
            </a:r>
            <a:r>
              <a:rPr lang="en-IN" sz="1200" i="1" dirty="0">
                <a:latin typeface="Times New Roman" pitchFamily="18" charset="0"/>
                <a:cs typeface="Times New Roman" pitchFamily="18" charset="0"/>
              </a:rPr>
              <a:t> and Super </a:t>
            </a:r>
            <a:r>
              <a:rPr lang="en-IN" sz="1200" i="1" dirty="0" err="1">
                <a:latin typeface="Times New Roman" pitchFamily="18" charset="0"/>
                <a:cs typeface="Times New Roman" pitchFamily="18" charset="0"/>
              </a:rPr>
              <a:t>Valu</a:t>
            </a:r>
            <a:r>
              <a:rPr lang="en-IN" sz="1200" dirty="0">
                <a:latin typeface="Times New Roman" pitchFamily="18" charset="0"/>
                <a:cs typeface="Times New Roman" pitchFamily="18" charset="0"/>
              </a:rPr>
              <a:t> (Doctoral dissertation, Dublin, National College of Ireland).</a:t>
            </a:r>
          </a:p>
          <a:p>
            <a:pPr algn="just"/>
            <a:r>
              <a:rPr lang="en-IN" sz="1200" dirty="0" err="1">
                <a:latin typeface="Times New Roman" pitchFamily="18" charset="0"/>
                <a:cs typeface="Times New Roman" pitchFamily="18" charset="0"/>
              </a:rPr>
              <a:t>Alshurideh</a:t>
            </a:r>
            <a:r>
              <a:rPr lang="en-IN" sz="1200" dirty="0">
                <a:latin typeface="Times New Roman" pitchFamily="18" charset="0"/>
                <a:cs typeface="Times New Roman" pitchFamily="18" charset="0"/>
              </a:rPr>
              <a:t>, M.T., Al </a:t>
            </a:r>
            <a:r>
              <a:rPr lang="en-IN" sz="1200" dirty="0" err="1">
                <a:latin typeface="Times New Roman" pitchFamily="18" charset="0"/>
                <a:cs typeface="Times New Roman" pitchFamily="18" charset="0"/>
              </a:rPr>
              <a:t>Kurdi</a:t>
            </a:r>
            <a:r>
              <a:rPr lang="en-IN" sz="1200" dirty="0">
                <a:latin typeface="Times New Roman" pitchFamily="18" charset="0"/>
                <a:cs typeface="Times New Roman" pitchFamily="18" charset="0"/>
              </a:rPr>
              <a:t>, B., </a:t>
            </a:r>
            <a:r>
              <a:rPr lang="en-IN" sz="1200" dirty="0" err="1">
                <a:latin typeface="Times New Roman" pitchFamily="18" charset="0"/>
                <a:cs typeface="Times New Roman" pitchFamily="18" charset="0"/>
              </a:rPr>
              <a:t>Alzoubi</a:t>
            </a:r>
            <a:r>
              <a:rPr lang="en-IN" sz="1200" dirty="0">
                <a:latin typeface="Times New Roman" pitchFamily="18" charset="0"/>
                <a:cs typeface="Times New Roman" pitchFamily="18" charset="0"/>
              </a:rPr>
              <a:t>, H.M., Ghazal, T.M., Said, R.A., </a:t>
            </a:r>
            <a:r>
              <a:rPr lang="en-IN" sz="1200" dirty="0" err="1">
                <a:latin typeface="Times New Roman" pitchFamily="18" charset="0"/>
                <a:cs typeface="Times New Roman" pitchFamily="18" charset="0"/>
              </a:rPr>
              <a:t>AlHamad</a:t>
            </a:r>
            <a:r>
              <a:rPr lang="en-IN" sz="1200" dirty="0">
                <a:latin typeface="Times New Roman" pitchFamily="18" charset="0"/>
                <a:cs typeface="Times New Roman" pitchFamily="18" charset="0"/>
              </a:rPr>
              <a:t>, A.Q., </a:t>
            </a:r>
            <a:r>
              <a:rPr lang="en-IN" sz="1200" dirty="0" err="1">
                <a:latin typeface="Times New Roman" pitchFamily="18" charset="0"/>
                <a:cs typeface="Times New Roman" pitchFamily="18" charset="0"/>
              </a:rPr>
              <a:t>Hamadneh</a:t>
            </a:r>
            <a:r>
              <a:rPr lang="en-IN" sz="1200" dirty="0">
                <a:latin typeface="Times New Roman" pitchFamily="18" charset="0"/>
                <a:cs typeface="Times New Roman" pitchFamily="18" charset="0"/>
              </a:rPr>
              <a:t>, S., </a:t>
            </a:r>
            <a:r>
              <a:rPr lang="en-IN" sz="1200" dirty="0" err="1">
                <a:latin typeface="Times New Roman" pitchFamily="18" charset="0"/>
                <a:cs typeface="Times New Roman" pitchFamily="18" charset="0"/>
              </a:rPr>
              <a:t>Sahawneh</a:t>
            </a:r>
            <a:r>
              <a:rPr lang="en-IN" sz="1200" dirty="0">
                <a:latin typeface="Times New Roman" pitchFamily="18" charset="0"/>
                <a:cs typeface="Times New Roman" pitchFamily="18" charset="0"/>
              </a:rPr>
              <a:t>, N. and Al-</a:t>
            </a:r>
            <a:r>
              <a:rPr lang="en-IN" sz="1200" dirty="0" err="1">
                <a:latin typeface="Times New Roman" pitchFamily="18" charset="0"/>
                <a:cs typeface="Times New Roman" pitchFamily="18" charset="0"/>
              </a:rPr>
              <a:t>kassem</a:t>
            </a:r>
            <a:r>
              <a:rPr lang="en-IN" sz="1200" dirty="0">
                <a:latin typeface="Times New Roman" pitchFamily="18" charset="0"/>
                <a:cs typeface="Times New Roman" pitchFamily="18" charset="0"/>
              </a:rPr>
              <a:t>, A.H., 2022. Fuzzy assisted human resource management for supply chain management issues. </a:t>
            </a:r>
            <a:r>
              <a:rPr lang="en-IN" sz="1200" i="1" dirty="0">
                <a:latin typeface="Times New Roman" pitchFamily="18" charset="0"/>
                <a:cs typeface="Times New Roman" pitchFamily="18" charset="0"/>
              </a:rPr>
              <a:t>Annals of Operations Research</a:t>
            </a:r>
            <a:r>
              <a:rPr lang="en-IN" sz="1200" dirty="0">
                <a:latin typeface="Times New Roman" pitchFamily="18" charset="0"/>
                <a:cs typeface="Times New Roman" pitchFamily="18" charset="0"/>
              </a:rPr>
              <a:t>, pp.1-19.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53"/>
        <p:cNvGrpSpPr/>
        <p:nvPr/>
      </p:nvGrpSpPr>
      <p:grpSpPr>
        <a:xfrm>
          <a:off x="0" y="0"/>
          <a:ext cx="0" cy="0"/>
          <a:chOff x="0" y="0"/>
          <a:chExt cx="0" cy="0"/>
        </a:xfrm>
      </p:grpSpPr>
      <p:pic>
        <p:nvPicPr>
          <p:cNvPr id="254" name="Google Shape;254;p33"/>
          <p:cNvPicPr preferRelativeResize="0"/>
          <p:nvPr/>
        </p:nvPicPr>
        <p:blipFill>
          <a:blip r:embed="rId3">
            <a:alphaModFix/>
          </a:blip>
          <a:stretch>
            <a:fillRect/>
          </a:stretch>
        </p:blipFill>
        <p:spPr>
          <a:xfrm>
            <a:off x="900404" y="162737"/>
            <a:ext cx="7343192" cy="4818038"/>
          </a:xfrm>
          <a:prstGeom prst="rect">
            <a:avLst/>
          </a:prstGeom>
          <a:noFill/>
          <a:ln>
            <a:noFill/>
          </a:ln>
        </p:spPr>
      </p:pic>
      <p:pic>
        <p:nvPicPr>
          <p:cNvPr id="255" name="Google Shape;255;p33" descr="Piece of duct tape sticking a note to the slide"/>
          <p:cNvPicPr preferRelativeResize="0"/>
          <p:nvPr/>
        </p:nvPicPr>
        <p:blipFill rotWithShape="1">
          <a:blip r:embed="rId4">
            <a:alphaModFix/>
          </a:blip>
          <a:srcRect l="9244" t="5926" r="2118" b="10011"/>
          <a:stretch/>
        </p:blipFill>
        <p:spPr>
          <a:xfrm rot="154828">
            <a:off x="3536000" y="147301"/>
            <a:ext cx="2072000" cy="736050"/>
          </a:xfrm>
          <a:prstGeom prst="rect">
            <a:avLst/>
          </a:prstGeom>
          <a:noFill/>
          <a:ln>
            <a:noFill/>
          </a:ln>
        </p:spPr>
      </p:pic>
      <p:sp>
        <p:nvSpPr>
          <p:cNvPr id="256" name="Google Shape;256;p33"/>
          <p:cNvSpPr txBox="1"/>
          <p:nvPr/>
        </p:nvSpPr>
        <p:spPr>
          <a:xfrm>
            <a:off x="2855550" y="687397"/>
            <a:ext cx="3432900" cy="7626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sz="3000" b="1" dirty="0">
              <a:solidFill>
                <a:schemeClr val="lt2"/>
              </a:solidFill>
              <a:latin typeface="Raleway"/>
              <a:ea typeface="Raleway"/>
              <a:cs typeface="Raleway"/>
              <a:sym typeface="Raleway"/>
            </a:endParaRPr>
          </a:p>
        </p:txBody>
      </p:sp>
      <p:sp>
        <p:nvSpPr>
          <p:cNvPr id="259" name="Google Shape;259;p33"/>
          <p:cNvSpPr txBox="1"/>
          <p:nvPr/>
        </p:nvSpPr>
        <p:spPr>
          <a:xfrm>
            <a:off x="2855550" y="3495513"/>
            <a:ext cx="2103000" cy="1012200"/>
          </a:xfrm>
          <a:prstGeom prst="rect">
            <a:avLst/>
          </a:prstGeom>
          <a:noFill/>
          <a:ln>
            <a:noFill/>
          </a:ln>
        </p:spPr>
        <p:txBody>
          <a:bodyPr spcFirstLastPara="1" wrap="square" lIns="91425" tIns="91425" rIns="91425" bIns="91425" anchor="b" anchorCtr="0">
            <a:noAutofit/>
          </a:bodyPr>
          <a:lstStyle/>
          <a:p>
            <a:pPr marL="0" lvl="0" indent="0" algn="l" rtl="0">
              <a:lnSpc>
                <a:spcPct val="115000"/>
              </a:lnSpc>
              <a:spcBef>
                <a:spcPts val="0"/>
              </a:spcBef>
              <a:spcAft>
                <a:spcPts val="0"/>
              </a:spcAft>
              <a:buNone/>
            </a:pPr>
            <a:endParaRPr sz="1200" dirty="0">
              <a:solidFill>
                <a:schemeClr val="dk2"/>
              </a:solidFill>
              <a:latin typeface="Raleway"/>
              <a:ea typeface="Raleway"/>
              <a:cs typeface="Raleway"/>
              <a:sym typeface="Raleway"/>
            </a:endParaRPr>
          </a:p>
        </p:txBody>
      </p:sp>
      <p:sp>
        <p:nvSpPr>
          <p:cNvPr id="257" name="Google Shape;257;p33"/>
          <p:cNvSpPr txBox="1">
            <a:spLocks noGrp="1"/>
          </p:cNvSpPr>
          <p:nvPr>
            <p:ph type="body" idx="4294967295"/>
          </p:nvPr>
        </p:nvSpPr>
        <p:spPr>
          <a:xfrm rot="20897384">
            <a:off x="1642189" y="1676640"/>
            <a:ext cx="6158204" cy="163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2"/>
              </a:buClr>
              <a:buSzPts val="1100"/>
              <a:buFont typeface="Arial"/>
              <a:buNone/>
            </a:pPr>
            <a:r>
              <a:rPr lang="en-US" sz="9600" u="sng" dirty="0">
                <a:solidFill>
                  <a:schemeClr val="dk1"/>
                </a:solidFill>
                <a:latin typeface="Old English Text MT" pitchFamily="66" charset="0"/>
                <a:ea typeface="Raleway"/>
                <a:cs typeface="Raleway"/>
                <a:sym typeface="Raleway"/>
              </a:rPr>
              <a:t>thank </a:t>
            </a:r>
            <a:r>
              <a:rPr lang="en-US" sz="8800" u="sng" dirty="0">
                <a:solidFill>
                  <a:schemeClr val="dk1"/>
                </a:solidFill>
                <a:latin typeface="Old English Text MT" pitchFamily="66" charset="0"/>
                <a:ea typeface="Raleway"/>
                <a:cs typeface="Raleway"/>
                <a:sym typeface="Raleway"/>
              </a:rPr>
              <a:t>yOU</a:t>
            </a:r>
            <a:endParaRPr sz="9600" u="sng" dirty="0">
              <a:solidFill>
                <a:schemeClr val="dk1"/>
              </a:solidFill>
              <a:latin typeface="Old English Text MT" pitchFamily="66" charset="0"/>
              <a:ea typeface="Raleway"/>
              <a:cs typeface="Raleway"/>
              <a:sym typeface="Raleway"/>
            </a:endParaRPr>
          </a:p>
        </p:txBody>
      </p:sp>
    </p:spTree>
  </p:cSld>
  <p:clrMapOvr>
    <a:masterClrMapping/>
  </p:clrMapOvr>
</p:sld>
</file>

<file path=ppt/theme/theme1.xml><?xml version="1.0" encoding="utf-8"?>
<a:theme xmlns:a="http://schemas.openxmlformats.org/drawingml/2006/main" name="Swiss">
  <a:themeElements>
    <a:clrScheme name="Swiss">
      <a:dk1>
        <a:srgbClr val="F46524"/>
      </a:dk1>
      <a:lt1>
        <a:srgbClr val="FFFFFF"/>
      </a:lt1>
      <a:dk2>
        <a:srgbClr val="000000"/>
      </a:dk2>
      <a:lt2>
        <a:srgbClr val="757575"/>
      </a:lt2>
      <a:accent1>
        <a:srgbClr val="01579B"/>
      </a:accent1>
      <a:accent2>
        <a:srgbClr val="27C7BD"/>
      </a:accent2>
      <a:accent3>
        <a:srgbClr val="0099E8"/>
      </a:accent3>
      <a:accent4>
        <a:srgbClr val="51B9A3"/>
      </a:accent4>
      <a:accent5>
        <a:srgbClr val="FB8C00"/>
      </a:accent5>
      <a:accent6>
        <a:srgbClr val="FFAE88"/>
      </a:accent6>
      <a:hlink>
        <a:srgbClr val="0277BD"/>
      </a:hlink>
      <a:folHlink>
        <a:srgbClr val="0277B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3170</Words>
  <Application>Microsoft Office PowerPoint</Application>
  <PresentationFormat>On-screen Show (16:9)</PresentationFormat>
  <Paragraphs>115</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Raleway</vt:lpstr>
      <vt:lpstr>Times New Roman</vt:lpstr>
      <vt:lpstr>Old English Text MT</vt:lpstr>
      <vt:lpstr>Arial</vt:lpstr>
      <vt:lpstr>Lato</vt:lpstr>
      <vt:lpstr>Swiss</vt:lpstr>
      <vt:lpstr>HUMAN RESOURCE MANAGEMENT </vt:lpstr>
      <vt:lpstr>Introduction</vt:lpstr>
      <vt:lpstr>PowerPoint Presentation</vt:lpstr>
      <vt:lpstr>Literature review on article 1</vt:lpstr>
      <vt:lpstr>Literature review on article 2</vt:lpstr>
      <vt:lpstr>Literature review on article 3</vt:lpstr>
      <vt:lpstr>PowerPoint Presentation</vt:lpstr>
      <vt:lpstr>PowerPoint Presentation</vt:lpstr>
      <vt:lpstr>PowerPoint Presentation</vt:lpstr>
      <vt:lpstr>Theories on HR Professional practice</vt:lpstr>
      <vt:lpstr>PowerPoint Presentation</vt:lpstr>
      <vt:lpstr>PowerPoint Presentation</vt:lpstr>
      <vt:lpstr>Evolution and synthesis of competitive advantage </vt:lpstr>
      <vt:lpstr>PowerPoint Presentation</vt:lpstr>
      <vt:lpstr>Conclusion </vt:lpstr>
      <vt:lpstr> Recommendation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 MANAGEMENT</dc:title>
  <dc:creator>Pranjal Trivedi</dc:creator>
  <cp:lastModifiedBy>pranjal trivedi</cp:lastModifiedBy>
  <cp:revision>9</cp:revision>
  <dcterms:modified xsi:type="dcterms:W3CDTF">2023-07-10T18:18:53Z</dcterms:modified>
</cp:coreProperties>
</file>