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4" r:id="rId2"/>
    <p:sldId id="286" r:id="rId3"/>
    <p:sldId id="258" r:id="rId4"/>
    <p:sldId id="303" r:id="rId5"/>
    <p:sldId id="307" r:id="rId6"/>
    <p:sldId id="304" r:id="rId7"/>
    <p:sldId id="306" r:id="rId8"/>
    <p:sldId id="259" r:id="rId9"/>
    <p:sldId id="260" r:id="rId10"/>
    <p:sldId id="264" r:id="rId11"/>
    <p:sldId id="265" r:id="rId12"/>
    <p:sldId id="266" r:id="rId13"/>
    <p:sldId id="267" r:id="rId14"/>
    <p:sldId id="268" r:id="rId15"/>
    <p:sldId id="270" r:id="rId16"/>
    <p:sldId id="269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FE3B82-61F9-4CB8-AD79-300C71755241}" v="1" dt="2025-02-11T21:47:01.7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3085" autoAdjust="0"/>
  </p:normalViewPr>
  <p:slideViewPr>
    <p:cSldViewPr>
      <p:cViewPr varScale="1">
        <p:scale>
          <a:sx n="105" d="100"/>
          <a:sy n="105" d="100"/>
        </p:scale>
        <p:origin x="1744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ad Banissi" userId="46ce2bb489724496" providerId="LiveId" clId="{ADFE3B82-61F9-4CB8-AD79-300C71755241}"/>
    <pc:docChg chg="custSel modSld">
      <pc:chgData name="Ebad Banissi" userId="46ce2bb489724496" providerId="LiveId" clId="{ADFE3B82-61F9-4CB8-AD79-300C71755241}" dt="2025-02-11T21:47:54.836" v="4" actId="207"/>
      <pc:docMkLst>
        <pc:docMk/>
      </pc:docMkLst>
      <pc:sldChg chg="modSp mod">
        <pc:chgData name="Ebad Banissi" userId="46ce2bb489724496" providerId="LiveId" clId="{ADFE3B82-61F9-4CB8-AD79-300C71755241}" dt="2025-02-11T21:47:54.836" v="4" actId="207"/>
        <pc:sldMkLst>
          <pc:docMk/>
          <pc:sldMk cId="804347233" sldId="264"/>
        </pc:sldMkLst>
        <pc:spChg chg="mod">
          <ac:chgData name="Ebad Banissi" userId="46ce2bb489724496" providerId="LiveId" clId="{ADFE3B82-61F9-4CB8-AD79-300C71755241}" dt="2025-02-11T21:47:54.836" v="4" actId="207"/>
          <ac:spMkLst>
            <pc:docMk/>
            <pc:sldMk cId="804347233" sldId="264"/>
            <ac:spMk id="3" creationId="{00000000-0000-0000-0000-000000000000}"/>
          </ac:spMkLst>
        </pc:spChg>
      </pc:sldChg>
      <pc:sldChg chg="addSp delSp modSp mod">
        <pc:chgData name="Ebad Banissi" userId="46ce2bb489724496" providerId="LiveId" clId="{ADFE3B82-61F9-4CB8-AD79-300C71755241}" dt="2025-02-11T21:47:15.571" v="3" actId="14100"/>
        <pc:sldMkLst>
          <pc:docMk/>
          <pc:sldMk cId="0" sldId="286"/>
        </pc:sldMkLst>
        <pc:graphicFrameChg chg="add mod modGraphic">
          <ac:chgData name="Ebad Banissi" userId="46ce2bb489724496" providerId="LiveId" clId="{ADFE3B82-61F9-4CB8-AD79-300C71755241}" dt="2025-02-11T21:47:15.571" v="3" actId="14100"/>
          <ac:graphicFrameMkLst>
            <pc:docMk/>
            <pc:sldMk cId="0" sldId="286"/>
            <ac:graphicFrameMk id="2" creationId="{6A107705-4452-CB87-66F6-FF41F44BE65A}"/>
          </ac:graphicFrameMkLst>
        </pc:graphicFrameChg>
        <pc:picChg chg="del">
          <ac:chgData name="Ebad Banissi" userId="46ce2bb489724496" providerId="LiveId" clId="{ADFE3B82-61F9-4CB8-AD79-300C71755241}" dt="2025-02-11T21:46:58.069" v="0" actId="478"/>
          <ac:picMkLst>
            <pc:docMk/>
            <pc:sldMk cId="0" sldId="286"/>
            <ac:picMk id="4" creationId="{D98F439D-A2BF-551E-49F2-24994C500BE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4042D41-B66A-4E22-AA26-7471CDF8561B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333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298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082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513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637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89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25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581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591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754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217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42D41-B66A-4E22-AA26-7471CDF8561B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161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Abstract background of mesh">
            <a:extLst>
              <a:ext uri="{FF2B5EF4-FFF2-40B4-BE49-F238E27FC236}">
                <a16:creationId xmlns:a16="http://schemas.microsoft.com/office/drawing/2014/main" id="{B324A217-3DA9-C44D-97D0-6C73E285FF8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r="-1" b="15725"/>
          <a:stretch/>
        </p:blipFill>
        <p:spPr>
          <a:xfrm>
            <a:off x="395536" y="1120255"/>
            <a:ext cx="8352928" cy="48794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456AEB-3513-0483-9B78-B6B8862156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9552" y="1404714"/>
            <a:ext cx="7642553" cy="2359391"/>
          </a:xfrm>
        </p:spPr>
        <p:txBody>
          <a:bodyPr anchor="b">
            <a:normAutofit/>
          </a:bodyPr>
          <a:lstStyle/>
          <a:p>
            <a:r>
              <a:rPr lang="en-GB" sz="4050" dirty="0">
                <a:solidFill>
                  <a:srgbClr val="FFFFFF"/>
                </a:solidFill>
              </a:rPr>
              <a:t>DBA _ Doctor of Business Administration</a:t>
            </a:r>
            <a:br>
              <a:rPr lang="en-GB" sz="4050" dirty="0">
                <a:solidFill>
                  <a:srgbClr val="FFFFFF"/>
                </a:solidFill>
              </a:rPr>
            </a:br>
            <a:endParaRPr lang="en-GB" sz="405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5C2DC9-FA16-CE4A-BDE7-1B44C1FEC9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909585"/>
            <a:ext cx="9125670" cy="1542463"/>
          </a:xfrm>
        </p:spPr>
        <p:txBody>
          <a:bodyPr anchor="t">
            <a:normAutofit/>
          </a:bodyPr>
          <a:lstStyle/>
          <a:p>
            <a:r>
              <a:rPr lang="en-GB" sz="3000" dirty="0">
                <a:solidFill>
                  <a:srgbClr val="FFFFFF"/>
                </a:solidFill>
              </a:rPr>
              <a:t>Quantitative Research Methods - LCDB7011 </a:t>
            </a:r>
          </a:p>
          <a:p>
            <a:r>
              <a:rPr lang="en-GB" sz="3000" dirty="0">
                <a:solidFill>
                  <a:srgbClr val="FFFFFF"/>
                </a:solidFill>
              </a:rPr>
              <a:t>Module Guide - 2025/26</a:t>
            </a:r>
            <a:endParaRPr lang="en-GB" sz="1350" dirty="0">
              <a:solidFill>
                <a:srgbClr val="FFFF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Level 8</a:t>
            </a: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000" dirty="0">
              <a:solidFill>
                <a:srgbClr val="FFFFFF"/>
              </a:solidFill>
            </a:endParaRPr>
          </a:p>
          <a:p>
            <a:endParaRPr lang="en-GB" sz="3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932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A107705-4452-CB87-66F6-FF41F44BE6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8875530"/>
              </p:ext>
            </p:extLst>
          </p:nvPr>
        </p:nvGraphicFramePr>
        <p:xfrm>
          <a:off x="35496" y="1412776"/>
          <a:ext cx="9108504" cy="446450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540561">
                  <a:extLst>
                    <a:ext uri="{9D8B030D-6E8A-4147-A177-3AD203B41FA5}">
                      <a16:colId xmlns:a16="http://schemas.microsoft.com/office/drawing/2014/main" val="1711663178"/>
                    </a:ext>
                  </a:extLst>
                </a:gridCol>
                <a:gridCol w="2283482">
                  <a:extLst>
                    <a:ext uri="{9D8B030D-6E8A-4147-A177-3AD203B41FA5}">
                      <a16:colId xmlns:a16="http://schemas.microsoft.com/office/drawing/2014/main" val="2071840933"/>
                    </a:ext>
                  </a:extLst>
                </a:gridCol>
                <a:gridCol w="2284461">
                  <a:extLst>
                    <a:ext uri="{9D8B030D-6E8A-4147-A177-3AD203B41FA5}">
                      <a16:colId xmlns:a16="http://schemas.microsoft.com/office/drawing/2014/main" val="2451827496"/>
                    </a:ext>
                  </a:extLst>
                </a:gridCol>
              </a:tblGrid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Module Title: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Quantitative Research Methods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988994"/>
                  </a:ext>
                </a:extLst>
              </a:tr>
              <a:tr h="302678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Module Level: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8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3908659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Module Reference Number: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LCDB7011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1188259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Credit Value: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30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325426"/>
                  </a:ext>
                </a:extLst>
              </a:tr>
              <a:tr h="277455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>
                          <a:effectLst/>
                        </a:rPr>
                        <a:t>Activity</a:t>
                      </a:r>
                      <a:r>
                        <a:rPr lang="en-GB" sz="1100" spc="-35">
                          <a:effectLst/>
                        </a:rPr>
                        <a:t> </a:t>
                      </a:r>
                      <a:r>
                        <a:rPr lang="en-GB" sz="1100" spc="-20">
                          <a:effectLst/>
                        </a:rPr>
                        <a:t>type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100" spc="-20">
                          <a:effectLst/>
                        </a:rPr>
                        <a:t>Hours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100" spc="-10">
                          <a:effectLst/>
                        </a:rPr>
                        <a:t>Percentage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11574475"/>
                  </a:ext>
                </a:extLst>
              </a:tr>
              <a:tr h="277455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>
                          <a:effectLst/>
                        </a:rPr>
                        <a:t>Scheduled</a:t>
                      </a:r>
                      <a:r>
                        <a:rPr lang="en-GB" sz="1100" spc="-45">
                          <a:effectLst/>
                        </a:rPr>
                        <a:t> </a:t>
                      </a:r>
                      <a:r>
                        <a:rPr lang="en-GB" sz="1100" spc="-10">
                          <a:effectLst/>
                        </a:rPr>
                        <a:t>learning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5">
                          <a:effectLst/>
                        </a:rPr>
                        <a:t>60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5">
                          <a:effectLst/>
                        </a:rPr>
                        <a:t>20%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8244868"/>
                  </a:ext>
                </a:extLst>
              </a:tr>
              <a:tr h="277455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>
                          <a:effectLst/>
                        </a:rPr>
                        <a:t>Independent</a:t>
                      </a:r>
                      <a:r>
                        <a:rPr lang="en-GB" sz="1100" spc="-45">
                          <a:effectLst/>
                        </a:rPr>
                        <a:t> </a:t>
                      </a:r>
                      <a:r>
                        <a:rPr lang="en-GB" sz="1100" spc="-10">
                          <a:effectLst/>
                        </a:rPr>
                        <a:t>learning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5">
                          <a:effectLst/>
                        </a:rPr>
                        <a:t>240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5">
                          <a:effectLst/>
                        </a:rPr>
                        <a:t>80%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0769824"/>
                  </a:ext>
                </a:extLst>
              </a:tr>
              <a:tr h="277455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>
                          <a:effectLst/>
                        </a:rPr>
                        <a:t>Placement</a:t>
                      </a:r>
                      <a:r>
                        <a:rPr lang="en-GB" sz="1100" spc="-30">
                          <a:effectLst/>
                        </a:rPr>
                        <a:t> </a:t>
                      </a:r>
                      <a:r>
                        <a:rPr lang="en-GB" sz="1100" spc="-10">
                          <a:effectLst/>
                        </a:rPr>
                        <a:t>learning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50">
                          <a:effectLst/>
                        </a:rPr>
                        <a:t>0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5">
                          <a:effectLst/>
                        </a:rPr>
                        <a:t>0%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8801402"/>
                  </a:ext>
                </a:extLst>
              </a:tr>
              <a:tr h="277455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10">
                          <a:effectLst/>
                        </a:rPr>
                        <a:t>TOTAL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5">
                          <a:effectLst/>
                        </a:rPr>
                        <a:t>300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0">
                          <a:effectLst/>
                        </a:rPr>
                        <a:t>100%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7419395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Year and Semester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2024-25 Semester 2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7058870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Module Coordinator: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Masud Ibrahim</a:t>
                      </a: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2595593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MC Contact Details (Tel, Email, Room)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r>
                        <a:rPr lang="en-GB" sz="1000" dirty="0" err="1">
                          <a:effectLst/>
                        </a:rPr>
                        <a:t>m.Ibrahim@uwtsd.ac.uk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1093621"/>
                  </a:ext>
                </a:extLst>
              </a:tr>
              <a:tr h="50446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Teaching Team &amp; Contact Details </a:t>
                      </a:r>
                      <a:br>
                        <a:rPr lang="en-GB" sz="1000">
                          <a:effectLst/>
                        </a:rPr>
                      </a:br>
                      <a:r>
                        <a:rPr lang="en-GB" sz="1000">
                          <a:effectLst/>
                        </a:rPr>
                        <a:t>(If applicable):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151033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Subject Area: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3012290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Summary of Assessment Method: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100% coursework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4294814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External Examiner appointed for module: 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66564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Module Aim</a:t>
            </a:r>
          </a:p>
          <a:p>
            <a:pPr marL="0" indent="0">
              <a:buNone/>
            </a:pPr>
            <a:endParaRPr lang="en-GB" sz="3600" b="1" dirty="0"/>
          </a:p>
          <a:p>
            <a:pPr lvl="0" fontAlgn="base" hangingPunct="0"/>
            <a:r>
              <a:rPr lang="en-GB" sz="3600" dirty="0"/>
              <a:t>To equip students with the necessary knowledge to undertake doctoral level research involving quantitative research methods.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43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201" y="857250"/>
            <a:ext cx="7886700" cy="641941"/>
          </a:xfrm>
        </p:spPr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70640"/>
            <a:ext cx="9144000" cy="423043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critically assess the appropriate contexts for using quantitative research techniques, the philosophical underpinnings, strengths, and limitations of quantitative research;</a:t>
            </a:r>
          </a:p>
          <a:p>
            <a:r>
              <a:rPr lang="en-GB" dirty="0"/>
              <a:t>develop a detailed understanding of applicable techniques for research and advanced academic enquiry;</a:t>
            </a:r>
          </a:p>
          <a:p>
            <a:r>
              <a:rPr lang="en-GB" dirty="0"/>
              <a:t>select from and implement a range of quantitative analysis techniques to address a particular research question;</a:t>
            </a:r>
          </a:p>
          <a:p>
            <a:r>
              <a:rPr lang="en-GB" dirty="0"/>
              <a:t>understand and critically evaluate quantitative research papers in the student’s subject area of interest.</a:t>
            </a:r>
          </a:p>
        </p:txBody>
      </p:sp>
    </p:spTree>
    <p:extLst>
      <p:ext uri="{BB962C8B-B14F-4D97-AF65-F5344CB8AC3E}">
        <p14:creationId xmlns:p14="http://schemas.microsoft.com/office/powerpoint/2010/main" val="3591583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201" y="857250"/>
            <a:ext cx="7886700" cy="641941"/>
          </a:xfrm>
        </p:spPr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70640"/>
            <a:ext cx="9144000" cy="423043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assess the contexts for quantitative/qualitative empirical evidence and give a meaning to the data with an epistemological perspective. [t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heory of knowledge, especially concerning its methods, validity, and scope, and the distinction between 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justified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 belief and opinion]</a:t>
            </a:r>
            <a:endParaRPr lang="en-GB" dirty="0"/>
          </a:p>
          <a:p>
            <a:r>
              <a:rPr lang="en-GB" dirty="0"/>
              <a:t>explore ways to further analyse data through mechanical / abstraction/coding with additional analytical aids and the use of software to facilitate data analysis.</a:t>
            </a:r>
          </a:p>
        </p:txBody>
      </p:sp>
    </p:spTree>
    <p:extLst>
      <p:ext uri="{BB962C8B-B14F-4D97-AF65-F5344CB8AC3E}">
        <p14:creationId xmlns:p14="http://schemas.microsoft.com/office/powerpoint/2010/main" val="121388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201" y="857250"/>
            <a:ext cx="7886700" cy="641941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OF THE MODULE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C9A81F-B7FC-6490-57AF-6092631326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332" y="1826143"/>
            <a:ext cx="8062312" cy="4067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398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201" y="857250"/>
            <a:ext cx="7886700" cy="641941"/>
          </a:xfrm>
        </p:spPr>
        <p:txBody>
          <a:bodyPr>
            <a:normAutofit fontScale="90000"/>
          </a:bodyPr>
          <a:lstStyle/>
          <a:p>
            <a:r>
              <a:rPr lang="en-GB" dirty="0"/>
              <a:t>Course outline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07F39BD-7E13-678B-9F53-81016EFB9B2E}"/>
              </a:ext>
            </a:extLst>
          </p:cNvPr>
          <p:cNvGraphicFramePr>
            <a:graphicFrameLocks noGrp="1"/>
          </p:cNvGraphicFramePr>
          <p:nvPr/>
        </p:nvGraphicFramePr>
        <p:xfrm>
          <a:off x="61968" y="1499191"/>
          <a:ext cx="3771480" cy="52890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5079">
                  <a:extLst>
                    <a:ext uri="{9D8B030D-6E8A-4147-A177-3AD203B41FA5}">
                      <a16:colId xmlns:a16="http://schemas.microsoft.com/office/drawing/2014/main" val="1357489445"/>
                    </a:ext>
                  </a:extLst>
                </a:gridCol>
                <a:gridCol w="3246401">
                  <a:extLst>
                    <a:ext uri="{9D8B030D-6E8A-4147-A177-3AD203B41FA5}">
                      <a16:colId xmlns:a16="http://schemas.microsoft.com/office/drawing/2014/main" val="520341205"/>
                    </a:ext>
                  </a:extLst>
                </a:gridCol>
              </a:tblGrid>
              <a:tr h="381776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Week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Lecture (2 hrs)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74738715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1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rtl="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world in numbers (measurement and operationalisation).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072029120"/>
                  </a:ext>
                </a:extLst>
              </a:tr>
              <a:tr h="2057400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2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rtl="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Quantitative study design and philosophy – theories and data; 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hypothesis testing; 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assumptions of quantitative research; debates and paradigms in quantitative study design; 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statistical </a:t>
                      </a:r>
                      <a:r>
                        <a:rPr lang="en-GB" sz="1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modeling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Using archival and other secondary data sources.</a:t>
                      </a:r>
                    </a:p>
                    <a:p>
                      <a:pPr marL="228600"/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4178641137"/>
                  </a:ext>
                </a:extLst>
              </a:tr>
              <a:tr h="822960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3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rtl="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Survey and questionnaire design.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Sampling strategies and power calculations.</a:t>
                      </a:r>
                    </a:p>
                    <a:p>
                      <a:pPr marL="228600"/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54994965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4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rtl="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Graphical and numerical techniques for the exploration of large data sets.</a:t>
                      </a:r>
                    </a:p>
                    <a:p>
                      <a:pPr marL="228600"/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Variable types, descriptive and inferential statistics.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31301713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A89B2EB-847A-8033-4175-BC3ABB011488}"/>
              </a:ext>
            </a:extLst>
          </p:cNvPr>
          <p:cNvGraphicFramePr>
            <a:graphicFrameLocks noGrp="1"/>
          </p:cNvGraphicFramePr>
          <p:nvPr/>
        </p:nvGraphicFramePr>
        <p:xfrm>
          <a:off x="4970584" y="1499191"/>
          <a:ext cx="4173416" cy="449873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1038">
                  <a:extLst>
                    <a:ext uri="{9D8B030D-6E8A-4147-A177-3AD203B41FA5}">
                      <a16:colId xmlns:a16="http://schemas.microsoft.com/office/drawing/2014/main" val="1714182174"/>
                    </a:ext>
                  </a:extLst>
                </a:gridCol>
                <a:gridCol w="3592378">
                  <a:extLst>
                    <a:ext uri="{9D8B030D-6E8A-4147-A177-3AD203B41FA5}">
                      <a16:colId xmlns:a16="http://schemas.microsoft.com/office/drawing/2014/main" val="747262865"/>
                    </a:ext>
                  </a:extLst>
                </a:gridCol>
              </a:tblGrid>
              <a:tr h="1521493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5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Assumptions and execution of parametric statistical tests and modelling, </a:t>
                      </a:r>
                      <a:r>
                        <a:rPr lang="en-GB" sz="1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eg.</a:t>
                      </a:r>
                      <a:r>
                        <a:rPr lang="en-GB" sz="1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t-test, correlation, regression.</a:t>
                      </a:r>
                    </a:p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Nonparametric tests and when to use them.</a:t>
                      </a:r>
                    </a:p>
                  </a:txBody>
                  <a:tcPr marL="51435" marR="51435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532886"/>
                  </a:ext>
                </a:extLst>
              </a:tr>
              <a:tr h="330805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6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Exploratory factor analysis.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986856887"/>
                  </a:ext>
                </a:extLst>
              </a:tr>
              <a:tr h="1323217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7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use of statistical software packages such as SPSS in research – how to: input and manipulate data in SPSS; run statistical analyses; and interpret output.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813539014"/>
                  </a:ext>
                </a:extLst>
              </a:tr>
              <a:tr h="661608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8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Interpreting and writing reports of quantitative findings.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420682933"/>
                  </a:ext>
                </a:extLst>
              </a:tr>
              <a:tr h="330805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9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Ethics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869773531"/>
                  </a:ext>
                </a:extLst>
              </a:tr>
              <a:tr h="330805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10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Project Workshop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670238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7762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I learn?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fontAlgn="base" hangingPunct="0">
              <a:buNone/>
            </a:pPr>
            <a:r>
              <a:rPr lang="en-GB" dirty="0"/>
              <a:t>By the end of this module students should be able to:  </a:t>
            </a:r>
          </a:p>
          <a:p>
            <a:pPr lvl="0" fontAlgn="base" hangingPunct="0"/>
            <a:r>
              <a:rPr lang="en-GB" dirty="0"/>
              <a:t>critically assess the appropriate contexts for using quantitative research techniques, the philosophical underpinnings, strengths and limitations of quantitative research;</a:t>
            </a:r>
          </a:p>
          <a:p>
            <a:pPr lvl="0" fontAlgn="base" hangingPunct="0"/>
            <a:r>
              <a:rPr lang="en-GB" dirty="0"/>
              <a:t>design a quantitative research project, with particular attention to hypotheses, data sources, sampling and questionnaire design;</a:t>
            </a:r>
          </a:p>
          <a:p>
            <a:pPr lvl="0" fontAlgn="base" hangingPunct="0"/>
            <a:r>
              <a:rPr lang="en-GB" dirty="0"/>
              <a:t>select from and implement a range of quantitative analysis techniques in order to address a particular research question;</a:t>
            </a:r>
          </a:p>
          <a:p>
            <a:pPr lvl="0" fontAlgn="base" hangingPunct="0"/>
            <a:r>
              <a:rPr lang="en-GB" dirty="0"/>
              <a:t>understand and critically evaluate quantitative research papers in the candidate’s subject area of interest.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367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sz="31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2550636"/>
              </p:ext>
            </p:extLst>
          </p:nvPr>
        </p:nvGraphicFramePr>
        <p:xfrm>
          <a:off x="755576" y="548679"/>
          <a:ext cx="7848872" cy="51762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8488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1276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Programme of Delivery</a:t>
                      </a:r>
                      <a:endParaRPr lang="en-GB" sz="2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6851" marR="56851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45942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Introduction to SPSS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Descriptive and inferential statistics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Measurement and variable types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Graphical analysis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Secondary sources of data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6851" marR="56851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98317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Developing and Testing Hypothesis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One Sample T-Test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Two Sample T-Tests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The Chi-Square Test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Two Sample Non-Parametric Tests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6851" marR="56851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45942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Linear Correlation and regression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Factorial Analysis of Variance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Partial Correlation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Multiple Regression </a:t>
                      </a:r>
                      <a:endParaRPr lang="en-GB" sz="1050" b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6851" marR="56851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25716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Distinction between quantitative and qualitative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3528393"/>
          </a:xfrm>
        </p:spPr>
        <p:txBody>
          <a:bodyPr>
            <a:normAutofit/>
          </a:bodyPr>
          <a:lstStyle/>
          <a:p>
            <a:r>
              <a:rPr lang="en-GB" sz="2800" dirty="0"/>
              <a:t>What kind of research questions are appropriate for quantitative research?</a:t>
            </a:r>
          </a:p>
          <a:p>
            <a:pPr lvl="1"/>
            <a:r>
              <a:rPr lang="en-GB" sz="2400" dirty="0"/>
              <a:t>How much, how many, how large, what effect...</a:t>
            </a:r>
          </a:p>
          <a:p>
            <a:pPr lvl="1"/>
            <a:r>
              <a:rPr lang="en-GB" sz="2400" dirty="0"/>
              <a:t>Can also look for correlations or comparisons of numerical values (e.g. Mean)]</a:t>
            </a:r>
          </a:p>
          <a:p>
            <a:pPr lvl="1"/>
            <a:r>
              <a:rPr lang="en-GB" sz="2400" dirty="0"/>
              <a:t>Must be very clearly specified</a:t>
            </a:r>
          </a:p>
        </p:txBody>
      </p:sp>
    </p:spTree>
    <p:extLst>
      <p:ext uri="{BB962C8B-B14F-4D97-AF65-F5344CB8AC3E}">
        <p14:creationId xmlns:p14="http://schemas.microsoft.com/office/powerpoint/2010/main" val="804347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Measurement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Statistics relies on numerical measurement, or </a:t>
            </a:r>
            <a:r>
              <a:rPr lang="en-GB" sz="2800" u="sng" dirty="0"/>
              <a:t>operationalisation</a:t>
            </a:r>
            <a:r>
              <a:rPr lang="en-GB" sz="2800" dirty="0"/>
              <a:t>, of phenomena</a:t>
            </a:r>
          </a:p>
          <a:p>
            <a:r>
              <a:rPr lang="en-GB" sz="2800" dirty="0"/>
              <a:t>When we measure a single phenomenon we represent this numerically as a </a:t>
            </a:r>
            <a:r>
              <a:rPr lang="en-GB" sz="2800" u="sng" dirty="0"/>
              <a:t>variable.</a:t>
            </a:r>
            <a:endParaRPr lang="en-GB" sz="2800" dirty="0"/>
          </a:p>
          <a:p>
            <a:r>
              <a:rPr lang="en-GB" sz="2800" dirty="0"/>
              <a:t>Some concepts are easy to measure; others require some creativity</a:t>
            </a:r>
          </a:p>
          <a:p>
            <a:pPr>
              <a:buFontTx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06522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Think about some different ways you might go about measuring these concepts:</a:t>
            </a:r>
          </a:p>
          <a:p>
            <a:pPr lvl="1"/>
            <a:r>
              <a:rPr lang="en-GB" sz="2800" dirty="0"/>
              <a:t>Wealth</a:t>
            </a:r>
          </a:p>
          <a:p>
            <a:pPr lvl="1"/>
            <a:r>
              <a:rPr lang="en-GB" sz="2800" dirty="0"/>
              <a:t>Happiness</a:t>
            </a:r>
          </a:p>
          <a:p>
            <a:pPr lvl="1"/>
            <a:r>
              <a:rPr lang="en-GB" sz="2800" dirty="0"/>
              <a:t>Social status</a:t>
            </a:r>
          </a:p>
          <a:p>
            <a:pPr lvl="1"/>
            <a:r>
              <a:rPr lang="en-GB" sz="2800" dirty="0"/>
              <a:t>Creativity</a:t>
            </a:r>
          </a:p>
          <a:p>
            <a:pPr lvl="1"/>
            <a:r>
              <a:rPr lang="en-GB" sz="2800" dirty="0"/>
              <a:t>Productivity</a:t>
            </a:r>
          </a:p>
          <a:p>
            <a:pPr lvl="1"/>
            <a:r>
              <a:rPr lang="en-GB" sz="2800" dirty="0"/>
              <a:t>Motivation</a:t>
            </a:r>
          </a:p>
          <a:p>
            <a:pPr lvl="1">
              <a:buFontTx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12099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Hypotheses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Prediction or guess of the outcome</a:t>
            </a:r>
          </a:p>
          <a:p>
            <a:r>
              <a:rPr lang="en-GB" sz="2800" dirty="0"/>
              <a:t>Must be testable</a:t>
            </a:r>
          </a:p>
          <a:p>
            <a:r>
              <a:rPr lang="en-GB" sz="2800" dirty="0"/>
              <a:t>Two hypotheses: null (no difference or effect) and alternate </a:t>
            </a:r>
          </a:p>
          <a:p>
            <a:r>
              <a:rPr lang="en-GB" sz="2800" dirty="0"/>
              <a:t>Together, these two hypotheses must cover all theoretical possibilities</a:t>
            </a:r>
          </a:p>
        </p:txBody>
      </p:sp>
    </p:spTree>
    <p:extLst>
      <p:ext uri="{BB962C8B-B14F-4D97-AF65-F5344CB8AC3E}">
        <p14:creationId xmlns:p14="http://schemas.microsoft.com/office/powerpoint/2010/main" val="34471969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1960"/>
            <a:ext cx="8229600" cy="3917032"/>
          </a:xfrm>
        </p:spPr>
        <p:txBody>
          <a:bodyPr>
            <a:normAutofit/>
          </a:bodyPr>
          <a:lstStyle/>
          <a:p>
            <a:r>
              <a:rPr lang="en-GB" sz="2800" dirty="0"/>
              <a:t>Storks and babies</a:t>
            </a:r>
          </a:p>
          <a:p>
            <a:r>
              <a:rPr lang="en-GB" sz="2800" dirty="0"/>
              <a:t>Null hypothesis (H</a:t>
            </a:r>
            <a:r>
              <a:rPr lang="en-GB" sz="2800" baseline="-25000" dirty="0"/>
              <a:t>0</a:t>
            </a:r>
            <a:r>
              <a:rPr lang="en-GB" sz="2800" dirty="0"/>
              <a:t>): no relationship between stork population and babies born</a:t>
            </a:r>
          </a:p>
          <a:p>
            <a:r>
              <a:rPr lang="en-GB" sz="2800" dirty="0"/>
              <a:t>Alternate hypothesis (H</a:t>
            </a:r>
            <a:r>
              <a:rPr lang="en-GB" sz="2800" baseline="-25000" dirty="0"/>
              <a:t>1</a:t>
            </a:r>
            <a:r>
              <a:rPr lang="en-GB" sz="2800" dirty="0"/>
              <a:t>): there is a relationship between stork population and babies born</a:t>
            </a:r>
          </a:p>
        </p:txBody>
      </p:sp>
      <p:pic>
        <p:nvPicPr>
          <p:cNvPr id="4" name="Picture 3" descr="images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3789040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300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313885-398D-4B80-A720-8402947303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692696"/>
            <a:ext cx="6336704" cy="445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1868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4" y="692696"/>
            <a:ext cx="8229600" cy="4814044"/>
          </a:xfrm>
          <a:prstGeom prst="rect">
            <a:avLst/>
          </a:prstGeom>
        </p:spPr>
      </p:pic>
      <p:pic>
        <p:nvPicPr>
          <p:cNvPr id="5" name="Picture 4" descr="images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45520" y="274638"/>
            <a:ext cx="2384682" cy="178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662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ADA0951-8A67-42B6-9DBB-69457BAC50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9271" y="980728"/>
            <a:ext cx="712545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891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20CD3D-E0B5-43A0-BA4C-2BBEF5FF50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5696" y="908720"/>
            <a:ext cx="5587916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2235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77AB83-7F78-40A2-AA71-B5494E3FD8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9632" y="620687"/>
            <a:ext cx="6552728" cy="4440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019899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248120E7-E174-4AF8-A17B-AF37A8C4C94E}" vid="{A86CFE0B-C988-4A58-A2ED-318C66F0B48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3123</TotalTime>
  <Words>773</Words>
  <Application>Microsoft Macintosh PowerPoint</Application>
  <PresentationFormat>On-screen Show (4:3)</PresentationFormat>
  <Paragraphs>134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Courier New</vt:lpstr>
      <vt:lpstr>Myriad Pro</vt:lpstr>
      <vt:lpstr>Symbol</vt:lpstr>
      <vt:lpstr>Times New Roman</vt:lpstr>
      <vt:lpstr>Theme1</vt:lpstr>
      <vt:lpstr>DBA _ Doctor of Business Administration </vt:lpstr>
      <vt:lpstr>PowerPoint Presentation</vt:lpstr>
      <vt:lpstr>PowerPoint Presentation</vt:lpstr>
      <vt:lpstr>LEARNING OUTCOMES</vt:lpstr>
      <vt:lpstr>LEARNING OUTCOMES</vt:lpstr>
      <vt:lpstr>ASSESSMENT OF THE MODULE</vt:lpstr>
      <vt:lpstr>Course outline</vt:lpstr>
      <vt:lpstr>What will I learn?</vt:lpstr>
      <vt:lpstr> </vt:lpstr>
      <vt:lpstr>Distinction between quantitative and qualitative research</vt:lpstr>
      <vt:lpstr>Measurement</vt:lpstr>
      <vt:lpstr>Exercise</vt:lpstr>
      <vt:lpstr>Hypotheses</vt:lpstr>
      <vt:lpstr>Example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SBPD7001 Approaches to Research and Academic Communication</dc:title>
  <dc:creator>Rachel Casiday</dc:creator>
  <cp:lastModifiedBy>Masud Ibrahim</cp:lastModifiedBy>
  <cp:revision>20</cp:revision>
  <dcterms:created xsi:type="dcterms:W3CDTF">2014-03-27T20:12:39Z</dcterms:created>
  <dcterms:modified xsi:type="dcterms:W3CDTF">2026-05-11T19:54:17Z</dcterms:modified>
</cp:coreProperties>
</file>