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AC350A-8151-44F4-9711-8BCE0FE0794F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066F6-C878-4A0A-A97F-86384F8A4C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363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8066F6-C878-4A0A-A97F-86384F8A4CB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443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163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146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338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74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062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24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263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553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720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991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1263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186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28215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363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2085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532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722B-7447-4D1F-B579-2FC0E28F62F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6F12B0E-9652-430A-86E1-9027E25BDF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009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https://www.cipd.org/globalassets/media/knowledge/knowledge-hub/reports/2023-images/flexw-1-flexi-time-844x475_tcm18-108189.jpg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4DDF2-E446-85EE-2B97-797C7BCB5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444" y="-48481"/>
            <a:ext cx="11420272" cy="673370"/>
          </a:xfrm>
        </p:spPr>
        <p:txBody>
          <a:bodyPr>
            <a:noAutofit/>
          </a:bodyPr>
          <a:lstStyle/>
          <a:p>
            <a:pPr algn="ctr"/>
            <a:r>
              <a:rPr lang="en-US" sz="2000" b="1" u="sng" dirty="0"/>
              <a:t>Flexible Working Arrangements and Their Impact on Employee Productivity and Retention: A Case Study on Tesco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5CC9AC-706B-7B6E-E913-F91BE4F8C527}"/>
              </a:ext>
            </a:extLst>
          </p:cNvPr>
          <p:cNvSpPr txBox="1"/>
          <p:nvPr/>
        </p:nvSpPr>
        <p:spPr>
          <a:xfrm>
            <a:off x="299284" y="542309"/>
            <a:ext cx="401104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100" b="1" u="sng" dirty="0"/>
              <a:t>Research Aim &amp; Objectives</a:t>
            </a:r>
          </a:p>
          <a:p>
            <a:pPr algn="just"/>
            <a:r>
              <a:rPr lang="en-US" sz="900" b="1" u="sng" dirty="0"/>
              <a:t>Aim: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This study investigates how flexible working arrangements (FWAs) influence employee productivity and retention in the UK retail sector, focusing specifically on Tesco as a case study.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algn="just"/>
            <a:endParaRPr lang="en-US" sz="900" dirty="0"/>
          </a:p>
          <a:p>
            <a:pPr algn="just"/>
            <a:endParaRPr lang="en-US" sz="900" dirty="0"/>
          </a:p>
          <a:p>
            <a:pPr algn="just"/>
            <a:r>
              <a:rPr lang="en-US" sz="900" b="1" u="sng" dirty="0"/>
              <a:t>Objectives: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Analyze the impact of flexible working arrangements (FWAs) on employee productivity, retention, and workforce management in retail organizations.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BE16BF-D368-A502-6F82-D7257DC2332C}"/>
              </a:ext>
            </a:extLst>
          </p:cNvPr>
          <p:cNvSpPr txBox="1"/>
          <p:nvPr/>
        </p:nvSpPr>
        <p:spPr>
          <a:xfrm>
            <a:off x="341780" y="2745742"/>
            <a:ext cx="392604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100" b="1" u="sng" dirty="0"/>
              <a:t>Research Methodology</a:t>
            </a:r>
          </a:p>
          <a:p>
            <a:pPr algn="just"/>
            <a:r>
              <a:rPr lang="en-US" sz="900" dirty="0"/>
              <a:t>The study employs the secondary research methodology and will use various sources, such as academic journals, both industrial and organizational reports.</a:t>
            </a:r>
          </a:p>
          <a:p>
            <a:pPr algn="just"/>
            <a:r>
              <a:rPr lang="en-US" sz="900" b="1" u="sng" dirty="0"/>
              <a:t>Analysis Method: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Thematic analysis was used to derive patterns and insights on the literature.</a:t>
            </a:r>
          </a:p>
          <a:p>
            <a:pPr algn="just"/>
            <a:endParaRPr lang="en-US" sz="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37C1CD-29C8-FAEF-D01D-39218FFDA7B8}"/>
              </a:ext>
            </a:extLst>
          </p:cNvPr>
          <p:cNvSpPr txBox="1"/>
          <p:nvPr/>
        </p:nvSpPr>
        <p:spPr>
          <a:xfrm>
            <a:off x="4383920" y="2467615"/>
            <a:ext cx="321823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100" b="1" u="sng" dirty="0"/>
              <a:t>Key Findings</a:t>
            </a:r>
          </a:p>
          <a:p>
            <a:pPr algn="just"/>
            <a:r>
              <a:rPr lang="en-US" sz="900" b="1" u="sng" dirty="0"/>
              <a:t>Challenges Without Flexible Working Policies:</a:t>
            </a:r>
            <a:endParaRPr lang="en-US" sz="900" u="sng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Rigid work hours lead to stress and burnout, particularly to frontline workers.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Low morale is caused by poor work-life balance and degraded job satisfaction.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algn="just"/>
            <a:r>
              <a:rPr lang="en-US" sz="900" b="1" u="sng" dirty="0"/>
              <a:t>Flexible Working Arrangements Implemented:</a:t>
            </a:r>
            <a:endParaRPr lang="en-US" sz="900" u="sng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 err="1"/>
              <a:t>Flexitime</a:t>
            </a:r>
            <a:r>
              <a:rPr lang="en-US" sz="900" dirty="0"/>
              <a:t>: It allows flexible working hours of starting and finishing work.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Hybrid work: Combination of in-office and remote working for office-based employees.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900" dirty="0"/>
              <a:t>Remote work: This is applicable to non-customer facing jobs such as IT and administration.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900" dirty="0"/>
          </a:p>
          <a:p>
            <a:pPr algn="just"/>
            <a:r>
              <a:rPr lang="en-US" sz="900" b="1" u="sng" dirty="0"/>
              <a:t>Impact on Employees and Organization:</a:t>
            </a:r>
            <a:endParaRPr lang="en-US" sz="900" u="sng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800" dirty="0"/>
              <a:t>FWAs enhance the level of engagement, motivation, and job satisfaction.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8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800" dirty="0"/>
              <a:t>Retention of employees is also enhanced through the fact that the employees are able to maintain a balance between their work and personal lives.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8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800" dirty="0"/>
              <a:t>Lower amounts of absenteeism.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9C37F-45E5-DC58-7D29-EFBC9F4DA200}"/>
              </a:ext>
            </a:extLst>
          </p:cNvPr>
          <p:cNvSpPr txBox="1"/>
          <p:nvPr/>
        </p:nvSpPr>
        <p:spPr>
          <a:xfrm>
            <a:off x="7882548" y="2563274"/>
            <a:ext cx="4195088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100" b="1" u="sng" dirty="0"/>
              <a:t>Recommendations</a:t>
            </a:r>
            <a:endParaRPr lang="en-US" sz="1100" b="1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/>
              <a:t>Implement FWAs in every position.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/>
              <a:t>Implement Shift Flexibility, Part-Time, and Interchangeable Shifts.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/>
              <a:t>Encourage culture of trust, allow employees to have schedule control to facilitate work-life balance.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/>
              <a:t>Mental health and stress management and resilience trainings.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/>
              <a:t>Survey, feedback and benchmarking should be conducted.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97E0C2-164D-00AB-723C-07DDFD9F8BF2}"/>
              </a:ext>
            </a:extLst>
          </p:cNvPr>
          <p:cNvSpPr txBox="1"/>
          <p:nvPr/>
        </p:nvSpPr>
        <p:spPr>
          <a:xfrm>
            <a:off x="7909175" y="4374142"/>
            <a:ext cx="4168461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100" b="1" u="sng" dirty="0"/>
              <a:t>Conclusion &amp; Future Implications</a:t>
            </a:r>
          </a:p>
          <a:p>
            <a:pPr algn="just"/>
            <a:r>
              <a:rPr lang="en-US" sz="1000" dirty="0"/>
              <a:t>The UK retail sector demands flexible working arrangements. They boost staff welfare, motivation, and retention in addition to, increasing productivity and efficiency in operations.</a:t>
            </a:r>
          </a:p>
          <a:p>
            <a:pPr algn="just"/>
            <a:endParaRPr lang="en-US" sz="1000" dirty="0"/>
          </a:p>
          <a:p>
            <a:pPr algn="just"/>
            <a:endParaRPr lang="en-US" sz="1000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b="1" u="sng" dirty="0"/>
              <a:t>Future research</a:t>
            </a:r>
            <a:r>
              <a:rPr lang="en-US" sz="1000" u="sng" dirty="0"/>
              <a:t> </a:t>
            </a:r>
            <a:r>
              <a:rPr lang="en-US" sz="1000" dirty="0"/>
              <a:t>Future research should explore hybrid work for frontline staff and long term impact of FWAs on employee career and </a:t>
            </a:r>
            <a:r>
              <a:rPr lang="en-US" sz="1000" dirty="0" err="1"/>
              <a:t>organisational</a:t>
            </a:r>
            <a:r>
              <a:rPr lang="en-US" sz="1000" dirty="0"/>
              <a:t> performance after the COVID 19.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1029" name="Picture 5" descr="Flexible Working Goals Impact Of Flexible Working On Employees Performance">
            <a:extLst>
              <a:ext uri="{FF2B5EF4-FFF2-40B4-BE49-F238E27FC236}">
                <a16:creationId xmlns:a16="http://schemas.microsoft.com/office/drawing/2014/main" id="{7FE36716-639F-52B0-5498-1C496C4D76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64" y="4530588"/>
            <a:ext cx="4011042" cy="2271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The Power of Employee Benefits - ExpenseIn Blog">
            <a:extLst>
              <a:ext uri="{FF2B5EF4-FFF2-40B4-BE49-F238E27FC236}">
                <a16:creationId xmlns:a16="http://schemas.microsoft.com/office/drawing/2014/main" id="{35ABFF5A-4445-FA79-BA8F-2F2B111D3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87"/>
          <a:stretch>
            <a:fillRect/>
          </a:stretch>
        </p:blipFill>
        <p:spPr bwMode="auto">
          <a:xfrm>
            <a:off x="4251960" y="624889"/>
            <a:ext cx="3276600" cy="1856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>
            <a:extLst>
              <a:ext uri="{FF2B5EF4-FFF2-40B4-BE49-F238E27FC236}">
                <a16:creationId xmlns:a16="http://schemas.microsoft.com/office/drawing/2014/main" id="{E2965714-A0DE-8078-B48D-0BCBFC15DA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314" y="538844"/>
            <a:ext cx="4276322" cy="1856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107594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195</TotalTime>
  <Words>364</Words>
  <Application>Microsoft Office PowerPoint</Application>
  <PresentationFormat>Widescreen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Wisp</vt:lpstr>
      <vt:lpstr>Flexible Working Arrangements and Their Impact on Employee Productivity and Retention: A Case Study on Tesco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Intel</dc:creator>
  <cp:lastModifiedBy>Intel</cp:lastModifiedBy>
  <cp:revision>64</cp:revision>
  <dcterms:created xsi:type="dcterms:W3CDTF">2026-02-10T11:04:04Z</dcterms:created>
  <dcterms:modified xsi:type="dcterms:W3CDTF">2026-03-16T12:56:00Z</dcterms:modified>
</cp:coreProperties>
</file>