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snapToGrid="0">
      <p:cViewPr varScale="1">
        <p:scale>
          <a:sx n="82" d="100"/>
          <a:sy n="82" d="100"/>
        </p:scale>
        <p:origin x="58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72D434-D07A-4D3C-94F2-0EDC0010AD15}" type="datetimeFigureOut">
              <a:rPr lang="en-US" smtClean="0"/>
              <a:t>5/18/2022</a:t>
            </a:fld>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60A06A-1FA5-4B1A-B3B4-44F76AC5866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F835774-466E-4BF3-916A-B7302B49BC0C}"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99E2245-CAB0-4338-89CC-07E9494C428C}"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55B0BE3-CA3C-40A7-9C4D-F1B2DFD3C943}"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B388A86-C4F8-4EFD-A66C-EECCEC587BE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21C54D3-13B2-4A93-8348-13CA1A3A4513}"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47245DF-F489-44C7-9740-401213FD9313}"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B6EDE7E-3DC8-475B-A5E2-E13F783ABBC3}"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1C13AB4-4F65-47BB-B61E-4DDD1E43CC02}"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4B810CA-D386-4F5D-84E5-9F069A502BB2}"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Title 1"/>
          <p:cNvSpPr>
            <a:spLocks noGrp="1" noEditPoints="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FD7FF2-845F-41B9-944F-35B90659B7D6}" type="datetimeFigureOut">
              <a:rPr lang="en-US" smtClean="0"/>
              <a:t>5/18/2022</a:t>
            </a:fld>
            <a:endParaRPr lang="en-US"/>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345D-6FE0-4977-A3DF-5875ED8E59A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microsoft.com/office/2007/relationships/media" Target="../media/media9.m4a"/><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8" Type="http://schemas.openxmlformats.org/officeDocument/2006/relationships/hyperlink" Target="https://umbrellahealth.co.uk/our-services/research/" TargetMode="External"/><Relationship Id="rId3" Type="http://schemas.openxmlformats.org/officeDocument/2006/relationships/hyperlink" Target="https://www.england.nhs.uk/blog/what-does-the-new-clinical-research-vision-mean-for-nhs-patients-and-health-professionals/#:~:text=Research%20is%20beneficial%20to%20people,faster%20returns%20to%20everyday%20life" TargetMode="External"/><Relationship Id="rId7" Type="http://schemas.openxmlformats.org/officeDocument/2006/relationships/hyperlink" Target="https://www.nice.org.uk/media/default/about/what-we-do/into-practice/measuring-uptake/niceimpact-sexual-health.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sreproject.org/campaign-in-school" TargetMode="External"/><Relationship Id="rId5" Type="http://schemas.openxmlformats.org/officeDocument/2006/relationships/hyperlink" Target="https://www.plannedparenthood.org/learn/for-educators/what-are-goals-sex-education-youth#:~:text=Sex%20education%20gives%20young%20people,themselves%20for%20who%20they%20are" TargetMode="External"/><Relationship Id="rId4" Type="http://schemas.openxmlformats.org/officeDocument/2006/relationships/hyperlink" Target="https://researchbriefings.files.parliament.uk/documents/SN06103/SN0610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2772070" y="663731"/>
            <a:ext cx="6647859" cy="2995307"/>
          </a:xfrm>
        </p:spPr>
        <p:txBody>
          <a:bodyPr/>
          <a:lstStyle/>
          <a:p>
            <a:r>
              <a:rPr lang="en-GB" sz="3200" dirty="0">
                <a:latin typeface="Arial Narrow" pitchFamily="34" charset="0"/>
                <a:ea typeface="Arial Narrow" pitchFamily="34" charset="0"/>
                <a:cs typeface="Arial Narrow" pitchFamily="34" charset="0"/>
              </a:rPr>
              <a:t>Introduction to Health Research</a:t>
            </a:r>
          </a:p>
          <a:p>
            <a:r>
              <a:rPr lang="en-GB" sz="3200" dirty="0">
                <a:latin typeface="Arial Narrow" pitchFamily="34" charset="0"/>
                <a:ea typeface="Arial Narrow" pitchFamily="34" charset="0"/>
                <a:cs typeface="Arial Narrow" pitchFamily="34" charset="0"/>
              </a:rPr>
              <a:t>BMNS4005</a:t>
            </a:r>
          </a:p>
          <a:p>
            <a:r>
              <a:rPr lang="en-GB" sz="3200" dirty="0">
                <a:latin typeface="Arial Narrow" pitchFamily="34" charset="0"/>
                <a:ea typeface="Arial Narrow" pitchFamily="34" charset="0"/>
                <a:cs typeface="Arial Narrow" pitchFamily="34" charset="0"/>
              </a:rPr>
              <a:t>Presentation by Amy Meredith 2110730.</a:t>
            </a:r>
          </a:p>
          <a:p>
            <a:endParaRPr lang="en-GB" dirty="0">
              <a:latin typeface="Agency FB" pitchFamily="34" charset="0"/>
              <a:ea typeface="Agency FB" pitchFamily="34" charset="0"/>
              <a:cs typeface="Agency FB" pitchFamily="34" charset="0"/>
            </a:endParaRPr>
          </a:p>
        </p:txBody>
      </p:sp>
      <p:sp>
        <p:nvSpPr>
          <p:cNvPr id="5" name="TextBox 4"/>
          <p:cNvSpPr txBox="1"/>
          <p:nvPr/>
        </p:nvSpPr>
        <p:spPr>
          <a:xfrm>
            <a:off x="950189" y="2973238"/>
            <a:ext cx="10291621" cy="911525"/>
          </a:xfrm>
          <a:prstGeom prst="rect">
            <a:avLst/>
          </a:prstGeom>
          <a:noFill/>
        </p:spPr>
        <p:txBody>
          <a:bodyPr wrap="none" rtlCol="0">
            <a:spAutoFit/>
          </a:bodyPr>
          <a:lstStyle/>
          <a:p>
            <a:pPr algn="ctr"/>
            <a:r>
              <a:rPr lang="en-GB">
                <a:latin typeface="Arial Narrow" pitchFamily="34" charset="0"/>
                <a:ea typeface="Arial Narrow" pitchFamily="34" charset="0"/>
                <a:cs typeface="Arial Narrow" pitchFamily="34" charset="0"/>
              </a:rPr>
              <a:t>This presentation will look into the importance of Sex Education in schools and the outcomes of various research methods</a:t>
            </a:r>
          </a:p>
          <a:p>
            <a:pPr algn="ctr"/>
            <a:r>
              <a:rPr lang="en-GB">
                <a:latin typeface="Arial Narrow" pitchFamily="34" charset="0"/>
                <a:ea typeface="Arial Narrow" pitchFamily="34" charset="0"/>
                <a:cs typeface="Arial Narrow" pitchFamily="34" charset="0"/>
              </a:rPr>
              <a:t>regarding this topic. </a:t>
            </a:r>
          </a:p>
          <a:p>
            <a:r>
              <a:rPr lang="en-GB">
                <a:latin typeface="Arial Narrow" pitchFamily="34" charset="0"/>
                <a:ea typeface="Arial Narrow" pitchFamily="34" charset="0"/>
                <a:cs typeface="Arial Narrow" pitchFamily="34" charset="0"/>
              </a:rPr>
              <a:t> </a:t>
            </a:r>
            <a:endParaRPr lang="en-US">
              <a:latin typeface="Arial Narrow" pitchFamily="34" charset="0"/>
              <a:ea typeface="Arial Narrow" pitchFamily="34" charset="0"/>
              <a:cs typeface="Arial Narrow" pitchFamily="34" charset="0"/>
            </a:endParaRPr>
          </a:p>
        </p:txBody>
      </p:sp>
      <p:pic>
        <p:nvPicPr>
          <p:cNvPr id="3" name="Introduction Slide">
            <a:hlinkClick r:id="" action="ppaction://media"/>
            <a:extLst>
              <a:ext uri="{FF2B5EF4-FFF2-40B4-BE49-F238E27FC236}">
                <a16:creationId xmlns:a16="http://schemas.microsoft.com/office/drawing/2014/main" id="{5806C600-D5BE-EDF7-02AE-8A0537D416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2317" y="3744362"/>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853"/>
    </mc:Choice>
    <mc:Fallback>
      <p:transition spd="slow" advTm="25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528762" y="346075"/>
            <a:ext cx="9134475" cy="1325563"/>
          </a:xfrm>
          <a:prstGeom prst="rect">
            <a:avLst/>
          </a:prstGeom>
        </p:spPr>
        <p:txBody>
          <a:bodyPr/>
          <a:lstStyle/>
          <a:p>
            <a:pPr algn="ctr"/>
            <a:r>
              <a:rPr lang="en-GB">
                <a:latin typeface="Arial Narrow" pitchFamily="34" charset="0"/>
                <a:ea typeface="Arial Narrow" pitchFamily="34" charset="0"/>
                <a:cs typeface="Arial Narrow" pitchFamily="34" charset="0"/>
              </a:rPr>
              <a:t>Why is correct Sex Education important? </a:t>
            </a:r>
            <a:endParaRPr>
              <a:latin typeface="Arial Narrow" pitchFamily="34" charset="0"/>
              <a:ea typeface="Arial Narrow" pitchFamily="34" charset="0"/>
              <a:cs typeface="Arial Narrow" pitchFamily="34" charset="0"/>
            </a:endParaRPr>
          </a:p>
        </p:txBody>
      </p:sp>
      <p:sp>
        <p:nvSpPr>
          <p:cNvPr id="6" name="TextBox 5"/>
          <p:cNvSpPr txBox="1"/>
          <p:nvPr/>
        </p:nvSpPr>
        <p:spPr>
          <a:xfrm>
            <a:off x="1352986" y="4109144"/>
            <a:ext cx="9486026" cy="1077218"/>
          </a:xfrm>
          <a:prstGeom prst="rect">
            <a:avLst/>
          </a:prstGeom>
          <a:noFill/>
        </p:spPr>
        <p:txBody>
          <a:bodyPr wrap="square" rtlCol="0">
            <a:spAutoFit/>
          </a:bodyPr>
          <a:lstStyle/>
          <a:p>
            <a:pPr algn="ctr"/>
            <a:endParaRPr lang="en-GB" sz="1600" b="0" i="0" u="none" strike="noStrike" dirty="0">
              <a:latin typeface="Arial Narrow" pitchFamily="34" charset="0"/>
              <a:ea typeface="Arial Narrow" pitchFamily="34" charset="0"/>
              <a:cs typeface="Arial Narrow" pitchFamily="34" charset="0"/>
            </a:endParaRPr>
          </a:p>
          <a:p>
            <a:pPr algn="ctr"/>
            <a:r>
              <a:rPr lang="en-GB" sz="1600" b="0" i="0" u="none" strike="noStrike" dirty="0">
                <a:latin typeface="Arial Narrow" pitchFamily="34" charset="0"/>
                <a:ea typeface="Arial Narrow" pitchFamily="34" charset="0"/>
                <a:cs typeface="Arial Narrow" pitchFamily="34" charset="0"/>
              </a:rPr>
              <a:t> In February 2019, The National Institute for Health and Care Excellence (NICE) produced a report titled ‘NICE impact sexual health’. “Most adults are sexually active and good sexual health is important to individuals and communities. Poor sexual health can lead to unintended pregnancies and sexually transmitted infections.” (NICE, 2019). </a:t>
            </a:r>
            <a:endParaRPr lang="en-US" sz="2400" dirty="0">
              <a:latin typeface="Arial Narrow" pitchFamily="34" charset="0"/>
              <a:ea typeface="Arial Narrow" pitchFamily="34" charset="0"/>
              <a:cs typeface="Arial Narrow" pitchFamily="34" charset="0"/>
            </a:endParaRPr>
          </a:p>
        </p:txBody>
      </p:sp>
      <p:pic>
        <p:nvPicPr>
          <p:cNvPr id="3" name="Slide 2 ">
            <a:hlinkClick r:id="" action="ppaction://media"/>
            <a:extLst>
              <a:ext uri="{FF2B5EF4-FFF2-40B4-BE49-F238E27FC236}">
                <a16:creationId xmlns:a16="http://schemas.microsoft.com/office/drawing/2014/main" id="{6FADC160-5F38-EBE5-C260-B7C5472A23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5547" y="5946386"/>
            <a:ext cx="487363" cy="487363"/>
          </a:xfrm>
          <a:prstGeom prst="rect">
            <a:avLst/>
          </a:prstGeom>
        </p:spPr>
      </p:pic>
      <p:sp>
        <p:nvSpPr>
          <p:cNvPr id="4" name="TextBox 3">
            <a:extLst>
              <a:ext uri="{FF2B5EF4-FFF2-40B4-BE49-F238E27FC236}">
                <a16:creationId xmlns:a16="http://schemas.microsoft.com/office/drawing/2014/main" id="{188CCD8E-D1B6-B163-0004-B9BB83B9122A}"/>
              </a:ext>
            </a:extLst>
          </p:cNvPr>
          <p:cNvSpPr txBox="1"/>
          <p:nvPr/>
        </p:nvSpPr>
        <p:spPr>
          <a:xfrm>
            <a:off x="3539411" y="2110177"/>
            <a:ext cx="5113175" cy="175432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Narrow" panose="020B0606020202030204" pitchFamily="34" charset="0"/>
              </a:rPr>
              <a:t>Sex Education is not compulsory in primary schools</a:t>
            </a:r>
          </a:p>
          <a:p>
            <a:pPr marL="285750" indent="-285750">
              <a:buFont typeface="Arial" panose="020B0604020202020204" pitchFamily="34" charset="0"/>
              <a:buChar char="•"/>
            </a:pPr>
            <a:r>
              <a:rPr lang="en-GB" dirty="0">
                <a:latin typeface="Arial Narrow" panose="020B0606020202030204" pitchFamily="34" charset="0"/>
              </a:rPr>
              <a:t>Sex Education is compulsory in secondary schools</a:t>
            </a:r>
          </a:p>
          <a:p>
            <a:pPr marL="285750" indent="-285750">
              <a:buFont typeface="Arial" panose="020B0604020202020204" pitchFamily="34" charset="0"/>
              <a:buChar char="•"/>
            </a:pPr>
            <a:r>
              <a:rPr lang="en-GB" dirty="0">
                <a:latin typeface="Arial Narrow" panose="020B0606020202030204" pitchFamily="34" charset="0"/>
              </a:rPr>
              <a:t>Parents can withdraw children from sex education lessons but can not withdraw them from science lessons that may cover this subject.</a:t>
            </a:r>
          </a:p>
          <a:p>
            <a:pPr marL="285750" indent="-285750">
              <a:buFont typeface="Arial" panose="020B0604020202020204" pitchFamily="34" charset="0"/>
              <a:buChar char="•"/>
            </a:pPr>
            <a:endParaRPr lang="en-GB" dirty="0">
              <a:latin typeface="Arial Narrow" panose="020B060602020203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70645"/>
    </mc:Choice>
    <mc:Fallback>
      <p:transition spd="slow" advTm="70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What potential issues could arise from poor Sex Education?</a:t>
            </a:r>
            <a:endParaRPr>
              <a:latin typeface="Arial Narrow" pitchFamily="34" charset="0"/>
              <a:ea typeface="Arial Narrow" pitchFamily="34" charset="0"/>
              <a:cs typeface="Arial Narrow" pitchFamily="34" charset="0"/>
            </a:endParaRPr>
          </a:p>
        </p:txBody>
      </p:sp>
      <p:sp>
        <p:nvSpPr>
          <p:cNvPr id="4" name="TextBox 3"/>
          <p:cNvSpPr txBox="1"/>
          <p:nvPr/>
        </p:nvSpPr>
        <p:spPr>
          <a:xfrm>
            <a:off x="492254" y="2287437"/>
            <a:ext cx="11179629" cy="2283125"/>
          </a:xfrm>
          <a:prstGeom prst="rect">
            <a:avLst/>
          </a:prstGeom>
          <a:noFill/>
        </p:spPr>
        <p:txBody>
          <a:bodyPr wrap="square" rtlCol="0">
            <a:spAutoFit/>
          </a:bodyPr>
          <a:lstStyle/>
          <a:p>
            <a:pPr algn="ctr"/>
            <a:r>
              <a:rPr lang="en-GB" sz="1800" b="0" i="0" u="none" strike="noStrike" dirty="0">
                <a:latin typeface="Arial Narrow" pitchFamily="34" charset="0"/>
                <a:ea typeface="Arial Narrow" pitchFamily="34" charset="0"/>
                <a:cs typeface="Arial Narrow" pitchFamily="34" charset="0"/>
              </a:rPr>
              <a:t>The Children’s Commissioner has recognised that too many young people both boys and girls still do not know what a good relationship looks like, and it also discovered that the majority of them did not understand the concept of consent which is a worry for the future of the young people.</a:t>
            </a:r>
          </a:p>
          <a:p>
            <a:pPr algn="ctr"/>
            <a:endParaRPr lang="en-GB" sz="1800" b="0" i="0" u="none" strike="noStrike" dirty="0">
              <a:latin typeface="Arial Narrow" pitchFamily="34" charset="0"/>
              <a:ea typeface="Arial Narrow" pitchFamily="34" charset="0"/>
              <a:cs typeface="Arial Narrow" pitchFamily="34" charset="0"/>
            </a:endParaRPr>
          </a:p>
          <a:p>
            <a:pPr algn="ctr"/>
            <a:r>
              <a:rPr lang="en-GB" sz="1800" b="0" i="0" u="none" strike="noStrike" dirty="0">
                <a:latin typeface="Arial Narrow" pitchFamily="34" charset="0"/>
                <a:ea typeface="Arial Narrow" pitchFamily="34" charset="0"/>
                <a:cs typeface="Arial Narrow" pitchFamily="34" charset="0"/>
              </a:rPr>
              <a:t> The Children’s Commissioner views this as a failure to equip young people with the adequate skills, resilience and most importantly the knowledge to keep themselves safe. As an ever-growing internet population, young people are becoming increasingly exposed to risks on the internet, however all children should have the opportunity to access age-appropriate sex and relationship education whether it may be on the internet, from a family member or in school (Long, 2021). </a:t>
            </a:r>
            <a:endParaRPr lang="en-US" dirty="0">
              <a:latin typeface="Arial Narrow" pitchFamily="34" charset="0"/>
              <a:ea typeface="Arial Narrow" pitchFamily="34" charset="0"/>
              <a:cs typeface="Arial Narrow" pitchFamily="34" charset="0"/>
            </a:endParaRPr>
          </a:p>
        </p:txBody>
      </p:sp>
      <p:pic>
        <p:nvPicPr>
          <p:cNvPr id="3" name="Slide 3">
            <a:hlinkClick r:id="" action="ppaction://media"/>
            <a:extLst>
              <a:ext uri="{FF2B5EF4-FFF2-40B4-BE49-F238E27FC236}">
                <a16:creationId xmlns:a16="http://schemas.microsoft.com/office/drawing/2014/main" id="{37CDB0CA-A060-FF12-0C31-FC0B97F50C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28202" y="6142329"/>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977"/>
    </mc:Choice>
    <mc:Fallback>
      <p:transition spd="slow" advTm="50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9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What does the evidence show as a result of students who received the correct Sex Education?</a:t>
            </a:r>
            <a:endParaRPr>
              <a:latin typeface="Arial Narrow" pitchFamily="34" charset="0"/>
              <a:ea typeface="Arial Narrow" pitchFamily="34" charset="0"/>
              <a:cs typeface="Arial Narrow" pitchFamily="34" charset="0"/>
            </a:endParaRPr>
          </a:p>
        </p:txBody>
      </p:sp>
      <p:sp>
        <p:nvSpPr>
          <p:cNvPr id="5" name="TextBox 4"/>
          <p:cNvSpPr txBox="1"/>
          <p:nvPr/>
        </p:nvSpPr>
        <p:spPr>
          <a:xfrm>
            <a:off x="1670179" y="4826675"/>
            <a:ext cx="8183141" cy="369332"/>
          </a:xfrm>
          <a:prstGeom prst="rect">
            <a:avLst/>
          </a:prstGeom>
          <a:noFill/>
        </p:spPr>
        <p:txBody>
          <a:bodyPr wrap="square" rtlCol="0">
            <a:spAutoFit/>
          </a:bodyPr>
          <a:lstStyle/>
          <a:p>
            <a:pPr algn="ctr"/>
            <a:r>
              <a:rPr lang="en-GB" dirty="0"/>
              <a:t>(Planned Parenthood, 2022).</a:t>
            </a:r>
          </a:p>
        </p:txBody>
      </p:sp>
      <p:pic>
        <p:nvPicPr>
          <p:cNvPr id="3" name="Slide 4">
            <a:hlinkClick r:id="" action="ppaction://media"/>
            <a:extLst>
              <a:ext uri="{FF2B5EF4-FFF2-40B4-BE49-F238E27FC236}">
                <a16:creationId xmlns:a16="http://schemas.microsoft.com/office/drawing/2014/main" id="{806A9999-B272-9EFE-9E59-8F3E0BB1A2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6151659"/>
            <a:ext cx="487363" cy="487363"/>
          </a:xfrm>
          <a:prstGeom prst="rect">
            <a:avLst/>
          </a:prstGeom>
        </p:spPr>
      </p:pic>
      <p:sp>
        <p:nvSpPr>
          <p:cNvPr id="4" name="TextBox 3">
            <a:extLst>
              <a:ext uri="{FF2B5EF4-FFF2-40B4-BE49-F238E27FC236}">
                <a16:creationId xmlns:a16="http://schemas.microsoft.com/office/drawing/2014/main" id="{5FF28664-4A0E-54F6-5209-A607D9C15CAA}"/>
              </a:ext>
            </a:extLst>
          </p:cNvPr>
          <p:cNvSpPr txBox="1"/>
          <p:nvPr/>
        </p:nvSpPr>
        <p:spPr>
          <a:xfrm>
            <a:off x="2872273" y="1922107"/>
            <a:ext cx="6447453" cy="4247317"/>
          </a:xfrm>
          <a:prstGeom prst="rect">
            <a:avLst/>
          </a:prstGeom>
          <a:noFill/>
        </p:spPr>
        <p:txBody>
          <a:bodyPr wrap="square" rtlCol="0">
            <a:spAutoFit/>
          </a:bodyPr>
          <a:lstStyle/>
          <a:p>
            <a:pPr marL="285750" indent="-285750">
              <a:buFont typeface="Arial" panose="020B0604020202020204" pitchFamily="34" charset="0"/>
              <a:buChar char="•"/>
            </a:pPr>
            <a:r>
              <a:rPr lang="en-GB" dirty="0"/>
              <a:t>Culturally responsive and inclusive</a:t>
            </a:r>
          </a:p>
          <a:p>
            <a:pPr marL="285750" indent="-285750">
              <a:buFont typeface="Arial" panose="020B0604020202020204" pitchFamily="34" charset="0"/>
              <a:buChar char="•"/>
            </a:pPr>
            <a:r>
              <a:rPr lang="en-GB" dirty="0"/>
              <a:t>Develops social and emotional skills</a:t>
            </a:r>
          </a:p>
          <a:p>
            <a:pPr marL="285750" indent="-285750">
              <a:buFont typeface="Arial" panose="020B0604020202020204" pitchFamily="34" charset="0"/>
              <a:buChar char="•"/>
            </a:pPr>
            <a:r>
              <a:rPr lang="en-GB" dirty="0"/>
              <a:t>Enables them to become caring and empathetic</a:t>
            </a:r>
          </a:p>
          <a:p>
            <a:pPr marL="285750" indent="-285750">
              <a:buFont typeface="Arial" panose="020B0604020202020204" pitchFamily="34" charset="0"/>
              <a:buChar char="•"/>
            </a:pPr>
            <a:r>
              <a:rPr lang="en-GB" dirty="0"/>
              <a:t>Sexual diversity</a:t>
            </a:r>
          </a:p>
          <a:p>
            <a:pPr marL="285750" indent="-285750">
              <a:buFont typeface="Arial" panose="020B0604020202020204" pitchFamily="34" charset="0"/>
              <a:buChar char="•"/>
            </a:pPr>
            <a:r>
              <a:rPr lang="en-GB" dirty="0"/>
              <a:t>Dating and intimate partner violence prevention</a:t>
            </a:r>
          </a:p>
          <a:p>
            <a:pPr marL="285750" indent="-285750">
              <a:buFont typeface="Arial" panose="020B0604020202020204" pitchFamily="34" charset="0"/>
              <a:buChar char="•"/>
            </a:pPr>
            <a:r>
              <a:rPr lang="en-GB" dirty="0"/>
              <a:t>Development of healthy relationships</a:t>
            </a:r>
          </a:p>
          <a:p>
            <a:pPr marL="285750" indent="-285750">
              <a:buFont typeface="Arial" panose="020B0604020202020204" pitchFamily="34" charset="0"/>
              <a:buChar char="•"/>
            </a:pPr>
            <a:r>
              <a:rPr lang="en-GB" dirty="0"/>
              <a:t>Prevention of child abuse</a:t>
            </a:r>
          </a:p>
          <a:p>
            <a:pPr marL="285750" indent="-285750">
              <a:buFont typeface="Arial" panose="020B0604020202020204" pitchFamily="34" charset="0"/>
              <a:buChar char="•"/>
            </a:pPr>
            <a:r>
              <a:rPr lang="en-GB" dirty="0"/>
              <a:t>Improved social and emotional learning</a:t>
            </a:r>
          </a:p>
          <a:p>
            <a:pPr marL="285750" indent="-285750">
              <a:buFont typeface="Arial" panose="020B0604020202020204" pitchFamily="34" charset="0"/>
              <a:buChar char="•"/>
            </a:pPr>
            <a:r>
              <a:rPr lang="en-GB" dirty="0"/>
              <a:t>Increased Media Literacy</a:t>
            </a:r>
          </a:p>
          <a:p>
            <a:pPr marL="285750" indent="-285750">
              <a:buFont typeface="Arial" panose="020B0604020202020204" pitchFamily="34" charset="0"/>
              <a:buChar char="•"/>
            </a:pPr>
            <a:r>
              <a:rPr lang="en-GB" dirty="0"/>
              <a:t>Avoid unintended pregnancies and sexually transmitted infections.</a:t>
            </a:r>
          </a:p>
          <a:p>
            <a:endParaRPr lang="en-GB" dirty="0"/>
          </a:p>
          <a:p>
            <a:endParaRPr lang="en-GB" dirty="0"/>
          </a:p>
          <a:p>
            <a:endParaRPr lang="en-GB" dirty="0"/>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advTm="45939"/>
    </mc:Choice>
    <mc:Fallback>
      <p:transition spd="slow" advTm="45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9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What does research show in regards to Sex Education and healthy relationships?</a:t>
            </a:r>
            <a:endParaRPr>
              <a:latin typeface="Arial Narrow" pitchFamily="34" charset="0"/>
              <a:ea typeface="Arial Narrow" pitchFamily="34" charset="0"/>
              <a:cs typeface="Arial Narrow" pitchFamily="34" charset="0"/>
            </a:endParaRPr>
          </a:p>
        </p:txBody>
      </p:sp>
      <p:sp>
        <p:nvSpPr>
          <p:cNvPr id="4" name="TextBox 3"/>
          <p:cNvSpPr txBox="1"/>
          <p:nvPr/>
        </p:nvSpPr>
        <p:spPr>
          <a:xfrm>
            <a:off x="3231501" y="1937490"/>
            <a:ext cx="5728997" cy="2031325"/>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Raise awareness of its key messages: the health value of postponing first intercourse; the importance of responsible sex and effective use of contraception.</a:t>
            </a:r>
          </a:p>
          <a:p>
            <a:pPr marL="285750" indent="-285750">
              <a:buFont typeface="Arial" panose="020B0604020202020204" pitchFamily="34" charset="0"/>
              <a:buChar char="•"/>
            </a:pPr>
            <a:r>
              <a:rPr lang="en-GB" dirty="0">
                <a:latin typeface="Arial Narrow" pitchFamily="34" charset="0"/>
                <a:ea typeface="Arial Narrow" pitchFamily="34" charset="0"/>
                <a:cs typeface="Arial Narrow" pitchFamily="34" charset="0"/>
              </a:rPr>
              <a:t>Known as the </a:t>
            </a:r>
            <a:r>
              <a:rPr lang="en-US" dirty="0">
                <a:latin typeface="Arial Narrow" pitchFamily="34" charset="0"/>
                <a:ea typeface="Arial Narrow" pitchFamily="34" charset="0"/>
                <a:cs typeface="Arial Narrow" pitchFamily="34" charset="0"/>
              </a:rPr>
              <a:t>‘Zach and Zoe’ campaign</a:t>
            </a:r>
            <a:r>
              <a:rPr lang="en-GB" dirty="0">
                <a:latin typeface="Arial Narrow" pitchFamily="34" charset="0"/>
                <a:ea typeface="Arial Narrow" pitchFamily="34" charset="0"/>
                <a:cs typeface="Arial Narrow" pitchFamily="34" charset="0"/>
              </a:rPr>
              <a:t>.</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The</a:t>
            </a:r>
            <a:r>
              <a:rPr lang="en-GB" dirty="0" err="1">
                <a:latin typeface="Arial Narrow" pitchFamily="34" charset="0"/>
                <a:ea typeface="Arial Narrow" pitchFamily="34" charset="0"/>
                <a:cs typeface="Arial Narrow" pitchFamily="34" charset="0"/>
              </a:rPr>
              <a:t>ir</a:t>
            </a:r>
            <a:r>
              <a:rPr lang="en-US" dirty="0">
                <a:latin typeface="Arial Narrow" pitchFamily="34" charset="0"/>
                <a:ea typeface="Arial Narrow" pitchFamily="34" charset="0"/>
                <a:cs typeface="Arial Narrow" pitchFamily="34" charset="0"/>
              </a:rPr>
              <a:t> aim</a:t>
            </a:r>
            <a:r>
              <a:rPr lang="en-GB" dirty="0">
                <a:latin typeface="Arial Narrow" pitchFamily="34" charset="0"/>
                <a:ea typeface="Arial Narrow" pitchFamily="34" charset="0"/>
                <a:cs typeface="Arial Narrow" pitchFamily="34" charset="0"/>
              </a:rPr>
              <a:t> is t</a:t>
            </a:r>
            <a:r>
              <a:rPr lang="en-US" dirty="0">
                <a:latin typeface="Arial Narrow" pitchFamily="34" charset="0"/>
                <a:ea typeface="Arial Narrow" pitchFamily="34" charset="0"/>
                <a:cs typeface="Arial Narrow" pitchFamily="34" charset="0"/>
              </a:rPr>
              <a:t>o encourage teenagers to take their time with relationships</a:t>
            </a:r>
          </a:p>
          <a:p>
            <a:pPr marL="285750" indent="-285750">
              <a:buFont typeface="Arial" panose="020B0604020202020204" pitchFamily="34" charset="0"/>
              <a:buChar char="•"/>
            </a:pPr>
            <a:endParaRPr lang="en-US" dirty="0">
              <a:latin typeface="Arial Narrow" pitchFamily="34" charset="0"/>
              <a:ea typeface="Arial Narrow" pitchFamily="34" charset="0"/>
              <a:cs typeface="Arial Narrow" pitchFamily="34" charset="0"/>
            </a:endParaRPr>
          </a:p>
        </p:txBody>
      </p:sp>
      <p:sp>
        <p:nvSpPr>
          <p:cNvPr id="5" name="TextBox 4"/>
          <p:cNvSpPr txBox="1"/>
          <p:nvPr/>
        </p:nvSpPr>
        <p:spPr>
          <a:xfrm>
            <a:off x="3231501" y="3645649"/>
            <a:ext cx="7512282" cy="646331"/>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Posters available to be displayed in schools</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Students are then inspired to become a ‘Fan’ of the ‘Zach and Zoe’ Facebook page. </a:t>
            </a:r>
          </a:p>
        </p:txBody>
      </p:sp>
      <p:pic>
        <p:nvPicPr>
          <p:cNvPr id="3" name="Slide 5">
            <a:hlinkClick r:id="" action="ppaction://media"/>
            <a:extLst>
              <a:ext uri="{FF2B5EF4-FFF2-40B4-BE49-F238E27FC236}">
                <a16:creationId xmlns:a16="http://schemas.microsoft.com/office/drawing/2014/main" id="{9FCC590D-9149-227C-120B-75A713F3DB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 y="1197769"/>
            <a:ext cx="487363" cy="487363"/>
          </a:xfrm>
          <a:prstGeom prst="rect">
            <a:avLst/>
          </a:prstGeom>
        </p:spPr>
      </p:pic>
      <p:sp>
        <p:nvSpPr>
          <p:cNvPr id="6" name="TextBox 5">
            <a:extLst>
              <a:ext uri="{FF2B5EF4-FFF2-40B4-BE49-F238E27FC236}">
                <a16:creationId xmlns:a16="http://schemas.microsoft.com/office/drawing/2014/main" id="{4179C30A-7A8D-F73C-5EDD-3C08622855F5}"/>
              </a:ext>
            </a:extLst>
          </p:cNvPr>
          <p:cNvSpPr txBox="1"/>
          <p:nvPr/>
        </p:nvSpPr>
        <p:spPr>
          <a:xfrm>
            <a:off x="7595119" y="6386901"/>
            <a:ext cx="4473469" cy="369332"/>
          </a:xfrm>
          <a:prstGeom prst="rect">
            <a:avLst/>
          </a:prstGeom>
          <a:noFill/>
        </p:spPr>
        <p:txBody>
          <a:bodyPr wrap="none" rtlCol="0">
            <a:spAutoFit/>
          </a:bodyPr>
          <a:lstStyle/>
          <a:p>
            <a:r>
              <a:rPr lang="en-GB" dirty="0">
                <a:latin typeface="Arial Narrow" panose="020B0606020202030204" pitchFamily="34" charset="0"/>
              </a:rPr>
              <a:t>(Sex and Relationship Awareness Campaign 2022)</a:t>
            </a:r>
          </a:p>
        </p:txBody>
      </p:sp>
    </p:spTree>
  </p:cSld>
  <p:clrMapOvr>
    <a:masterClrMapping/>
  </p:clrMapOvr>
  <mc:AlternateContent xmlns:mc="http://schemas.openxmlformats.org/markup-compatibility/2006">
    <mc:Choice xmlns:p14="http://schemas.microsoft.com/office/powerpoint/2010/main" Requires="p14">
      <p:transition spd="slow" p14:dur="2000" advTm="72990"/>
    </mc:Choice>
    <mc:Fallback>
      <p:transition spd="slow" advTm="72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How could lack of Sex Education have an impact on our National Health Service?</a:t>
            </a:r>
            <a:endParaRPr>
              <a:latin typeface="Arial Narrow" pitchFamily="34" charset="0"/>
              <a:ea typeface="Arial Narrow" pitchFamily="34" charset="0"/>
              <a:cs typeface="Arial Narrow" pitchFamily="34" charset="0"/>
            </a:endParaRPr>
          </a:p>
        </p:txBody>
      </p:sp>
      <p:sp>
        <p:nvSpPr>
          <p:cNvPr id="4" name="TextBox 3"/>
          <p:cNvSpPr txBox="1"/>
          <p:nvPr/>
        </p:nvSpPr>
        <p:spPr>
          <a:xfrm>
            <a:off x="2667972" y="1987421"/>
            <a:ext cx="6856056" cy="3416320"/>
          </a:xfrm>
          <a:prstGeom prst="rect">
            <a:avLst/>
          </a:prstGeom>
          <a:noFill/>
        </p:spPr>
        <p:txBody>
          <a:bodyPr wrap="square" rtlCol="0">
            <a:spAutoFit/>
          </a:bodyPr>
          <a:lstStyle/>
          <a:p>
            <a:r>
              <a:rPr lang="en-GB" sz="1800" b="0" i="0" u="none" strike="noStrike" dirty="0">
                <a:latin typeface="Arial Narrow" pitchFamily="34" charset="0"/>
                <a:ea typeface="Arial Narrow" pitchFamily="34" charset="0"/>
                <a:cs typeface="Arial Narrow" pitchFamily="34" charset="0"/>
              </a:rPr>
              <a:t>Umbrella (2022) which is run by the University Hospital Birmingham NHS Foundation Trust (UHB) state that clinical research is an essential to the National Health Service (NHS).</a:t>
            </a:r>
          </a:p>
          <a:p>
            <a:pPr algn="ctr"/>
            <a:endParaRPr lang="en-GB" dirty="0">
              <a:latin typeface="Arial Narrow" pitchFamily="34" charset="0"/>
              <a:ea typeface="Arial Narrow" pitchFamily="34" charset="0"/>
              <a:cs typeface="Arial Narrow" pitchFamily="34" charset="0"/>
            </a:endParaRPr>
          </a:p>
          <a:p>
            <a:pPr marL="285750" indent="-285750">
              <a:buFont typeface="Arial" panose="020B0604020202020204" pitchFamily="34" charset="0"/>
              <a:buChar char="•"/>
            </a:pPr>
            <a:r>
              <a:rPr lang="en-GB" dirty="0">
                <a:latin typeface="Arial Narrow" pitchFamily="34" charset="0"/>
                <a:ea typeface="Arial Narrow" pitchFamily="34" charset="0"/>
                <a:cs typeface="Arial Narrow" pitchFamily="34" charset="0"/>
              </a:rPr>
              <a:t>It </a:t>
            </a:r>
            <a:r>
              <a:rPr lang="en-GB" sz="1800" b="0" i="0" u="none" strike="noStrike" dirty="0">
                <a:latin typeface="Arial Narrow" pitchFamily="34" charset="0"/>
                <a:ea typeface="Arial Narrow" pitchFamily="34" charset="0"/>
                <a:cs typeface="Arial Narrow" pitchFamily="34" charset="0"/>
              </a:rPr>
              <a:t>helps the NHS in how to treat certain illnesses. </a:t>
            </a:r>
          </a:p>
          <a:p>
            <a:pPr marL="285750" indent="-285750">
              <a:buFont typeface="Arial" panose="020B0604020202020204" pitchFamily="34" charset="0"/>
              <a:buChar char="•"/>
            </a:pPr>
            <a:r>
              <a:rPr lang="en-GB" sz="1800" b="0" i="0" u="none" strike="noStrike" dirty="0">
                <a:latin typeface="Arial Narrow" pitchFamily="34" charset="0"/>
                <a:ea typeface="Arial Narrow" pitchFamily="34" charset="0"/>
                <a:cs typeface="Arial Narrow" pitchFamily="34" charset="0"/>
              </a:rPr>
              <a:t>Research is also essential to ensure public treatment is up-to-date and effective now and in the future. </a:t>
            </a:r>
          </a:p>
          <a:p>
            <a:pPr marL="285750" indent="-285750">
              <a:buFont typeface="Arial" panose="020B0604020202020204" pitchFamily="34" charset="0"/>
              <a:buChar char="•"/>
            </a:pPr>
            <a:r>
              <a:rPr lang="en-GB" sz="1800" b="0" i="0" u="none" strike="noStrike" dirty="0">
                <a:latin typeface="Arial Narrow" pitchFamily="34" charset="0"/>
                <a:ea typeface="Arial Narrow" pitchFamily="34" charset="0"/>
                <a:cs typeface="Arial Narrow" pitchFamily="34" charset="0"/>
              </a:rPr>
              <a:t>Works with charities, universities, patient groups and companies.</a:t>
            </a:r>
          </a:p>
          <a:p>
            <a:pPr marL="285750" indent="-285750">
              <a:buFont typeface="Arial" panose="020B0604020202020204" pitchFamily="34" charset="0"/>
              <a:buChar char="•"/>
            </a:pPr>
            <a:r>
              <a:rPr lang="en-GB" dirty="0">
                <a:latin typeface="Arial Narrow" pitchFamily="34" charset="0"/>
                <a:ea typeface="Arial Narrow" pitchFamily="34" charset="0"/>
                <a:cs typeface="Arial Narrow" pitchFamily="34" charset="0"/>
              </a:rPr>
              <a:t>A</a:t>
            </a:r>
            <a:r>
              <a:rPr lang="en-GB" sz="1800" b="0" i="0" u="none" strike="noStrike" dirty="0">
                <a:latin typeface="Arial Narrow" pitchFamily="34" charset="0"/>
                <a:ea typeface="Arial Narrow" pitchFamily="34" charset="0"/>
                <a:cs typeface="Arial Narrow" pitchFamily="34" charset="0"/>
              </a:rPr>
              <a:t>ims to improve sexual and reproductive healthcare through contribution to teaching and research programmes.</a:t>
            </a:r>
          </a:p>
          <a:p>
            <a:endParaRPr lang="en-GB" sz="1800" b="0" i="0" u="none" strike="noStrike" dirty="0">
              <a:latin typeface="Arial Narrow" pitchFamily="34" charset="0"/>
              <a:ea typeface="Arial Narrow" pitchFamily="34" charset="0"/>
              <a:cs typeface="Arial Narrow" pitchFamily="34" charset="0"/>
            </a:endParaRPr>
          </a:p>
          <a:p>
            <a:pPr algn="ctr"/>
            <a:r>
              <a:rPr lang="en-GB" dirty="0">
                <a:latin typeface="Arial Narrow" pitchFamily="34" charset="0"/>
                <a:ea typeface="Arial Narrow" pitchFamily="34" charset="0"/>
                <a:cs typeface="Arial Narrow" pitchFamily="34" charset="0"/>
              </a:rPr>
              <a:t>(Umbrella, 2022). </a:t>
            </a:r>
            <a:endParaRPr lang="en-GB" sz="1800" b="0" i="0" u="none" strike="noStrike" dirty="0">
              <a:latin typeface="Arial Narrow" pitchFamily="34" charset="0"/>
              <a:ea typeface="Arial Narrow" pitchFamily="34" charset="0"/>
              <a:cs typeface="Arial Narrow" pitchFamily="34" charset="0"/>
            </a:endParaRPr>
          </a:p>
        </p:txBody>
      </p:sp>
      <p:pic>
        <p:nvPicPr>
          <p:cNvPr id="3" name="Slide 6">
            <a:hlinkClick r:id="" action="ppaction://media"/>
            <a:extLst>
              <a:ext uri="{FF2B5EF4-FFF2-40B4-BE49-F238E27FC236}">
                <a16:creationId xmlns:a16="http://schemas.microsoft.com/office/drawing/2014/main" id="{B659456C-204E-F590-229A-A560066D2A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1027" y="1346394"/>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691"/>
    </mc:Choice>
    <mc:Fallback>
      <p:transition spd="slow" advTm="7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How could lack of research also have an impact on our National Health Service?</a:t>
            </a:r>
            <a:endParaRPr>
              <a:latin typeface="Arial Narrow" pitchFamily="34" charset="0"/>
              <a:ea typeface="Arial Narrow" pitchFamily="34" charset="0"/>
              <a:cs typeface="Arial Narrow" pitchFamily="34" charset="0"/>
            </a:endParaRPr>
          </a:p>
        </p:txBody>
      </p:sp>
      <p:sp>
        <p:nvSpPr>
          <p:cNvPr id="4" name="TextBox 3"/>
          <p:cNvSpPr txBox="1"/>
          <p:nvPr/>
        </p:nvSpPr>
        <p:spPr>
          <a:xfrm>
            <a:off x="296636" y="1758043"/>
            <a:ext cx="11658599" cy="3139321"/>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Research is beneficial to people and patients</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Enables earlier diagnosis, more effective treatments, prevention of ill health, better outcomes and faster returns to everyday life</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Research is beneficial to healthcare professionals</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Improves care and increases job satisfaction</a:t>
            </a:r>
          </a:p>
          <a:p>
            <a:pPr marL="285750" indent="-285750">
              <a:buFont typeface="Arial" panose="020B0604020202020204" pitchFamily="34" charset="0"/>
              <a:buChar char="•"/>
            </a:pPr>
            <a:r>
              <a:rPr lang="en-US" dirty="0">
                <a:latin typeface="Arial Narrow" pitchFamily="34" charset="0"/>
                <a:ea typeface="Arial Narrow" pitchFamily="34" charset="0"/>
                <a:cs typeface="Arial Narrow" pitchFamily="34" charset="0"/>
              </a:rPr>
              <a:t>Research is also beneficial to the NHS systems</a:t>
            </a:r>
          </a:p>
          <a:p>
            <a:pPr marL="285750" indent="-285750">
              <a:buFont typeface="Arial" panose="020B0604020202020204" pitchFamily="34" charset="0"/>
              <a:buChar char="•"/>
            </a:pPr>
            <a:endParaRPr lang="en-US" dirty="0">
              <a:latin typeface="Arial Narrow" pitchFamily="34" charset="0"/>
              <a:ea typeface="Arial Narrow" pitchFamily="34" charset="0"/>
              <a:cs typeface="Arial Narrow" pitchFamily="34" charset="0"/>
            </a:endParaRPr>
          </a:p>
          <a:p>
            <a:r>
              <a:rPr lang="en-US" dirty="0">
                <a:latin typeface="Arial Narrow" pitchFamily="34" charset="0"/>
                <a:ea typeface="Arial Narrow" pitchFamily="34" charset="0"/>
                <a:cs typeface="Arial Narrow" pitchFamily="34" charset="0"/>
              </a:rPr>
              <a:t>COVID-19 has put research in the spotlight. The Recovery Trial, for example has to date found two drugs, Dexamethasone and tocilizumab that are beneficial and help people recover, but equally importantly the trial has shown us the treatments which do not have any impact on recovery, including antibiotics. While COVID-19 research will continue, the vision now sets the ambition for research related to all health conditions.</a:t>
            </a:r>
          </a:p>
          <a:p>
            <a:endParaRPr lang="en-US" dirty="0">
              <a:latin typeface="Arial Narrow" pitchFamily="34" charset="0"/>
              <a:ea typeface="Arial Narrow" pitchFamily="34" charset="0"/>
              <a:cs typeface="Arial Narrow" pitchFamily="34" charset="0"/>
            </a:endParaRPr>
          </a:p>
        </p:txBody>
      </p:sp>
      <p:pic>
        <p:nvPicPr>
          <p:cNvPr id="3" name="Slide 7">
            <a:hlinkClick r:id="" action="ppaction://media"/>
            <a:extLst>
              <a:ext uri="{FF2B5EF4-FFF2-40B4-BE49-F238E27FC236}">
                <a16:creationId xmlns:a16="http://schemas.microsoft.com/office/drawing/2014/main" id="{E01018E1-758E-7721-562F-5F05266A5F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518" y="6151659"/>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4739"/>
    </mc:Choice>
    <mc:Fallback>
      <p:transition spd="slow" advTm="84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7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noEditPoints="1"/>
          </p:cNvSpPr>
          <p:nvPr>
            <p:ph type="title"/>
          </p:nvPr>
        </p:nvSpPr>
        <p:spPr>
          <a:prstGeom prst="rect">
            <a:avLst/>
          </a:prstGeom>
        </p:spPr>
        <p:txBody>
          <a:bodyPr/>
          <a:lstStyle/>
          <a:p>
            <a:pPr algn="ctr"/>
            <a:r>
              <a:rPr lang="en-GB">
                <a:latin typeface="Arial Narrow" pitchFamily="34" charset="0"/>
                <a:ea typeface="Arial Narrow" pitchFamily="34" charset="0"/>
                <a:cs typeface="Arial Narrow" pitchFamily="34" charset="0"/>
              </a:rPr>
              <a:t>Conclusion:</a:t>
            </a:r>
            <a:endParaRPr>
              <a:latin typeface="Arial Narrow" pitchFamily="34" charset="0"/>
              <a:ea typeface="Arial Narrow" pitchFamily="34" charset="0"/>
              <a:cs typeface="Arial Narrow" pitchFamily="34" charset="0"/>
            </a:endParaRPr>
          </a:p>
        </p:txBody>
      </p:sp>
      <p:sp>
        <p:nvSpPr>
          <p:cNvPr id="4" name="TextBox 3">
            <a:extLst>
              <a:ext uri="{FF2B5EF4-FFF2-40B4-BE49-F238E27FC236}">
                <a16:creationId xmlns:a16="http://schemas.microsoft.com/office/drawing/2014/main" id="{B98793BA-C27B-C2D3-4092-05ABC8E6F5D3}"/>
              </a:ext>
            </a:extLst>
          </p:cNvPr>
          <p:cNvSpPr txBox="1"/>
          <p:nvPr/>
        </p:nvSpPr>
        <p:spPr>
          <a:xfrm>
            <a:off x="3048778" y="2274838"/>
            <a:ext cx="6097554" cy="2585323"/>
          </a:xfrm>
          <a:prstGeom prst="rect">
            <a:avLst/>
          </a:prstGeom>
          <a:noFill/>
        </p:spPr>
        <p:txBody>
          <a:bodyPr wrap="square">
            <a:spAutoFit/>
          </a:bodyPr>
          <a:lstStyle/>
          <a:p>
            <a:r>
              <a:rPr lang="en-US" dirty="0">
                <a:latin typeface="Arial Narrow" pitchFamily="34" charset="0"/>
                <a:ea typeface="Arial Narrow" pitchFamily="34" charset="0"/>
                <a:cs typeface="Arial Narrow" pitchFamily="34" charset="0"/>
              </a:rPr>
              <a:t>“Research is a very broad term and it plays an important role in most advancements –  research is simply “finding out something new”. The Future of UK Clinical Research Delivery focuses on clinical research, which is research to look at the safety and effectiveness of medicines, devices, technologies or diagnostics. This includes testing new products, testing existing products for their effectiveness for new indications, or comparing different treatments to see which works best in certain circumstances</a:t>
            </a:r>
            <a:r>
              <a:rPr lang="en-GB" dirty="0">
                <a:latin typeface="Arial Narrow" pitchFamily="34" charset="0"/>
                <a:ea typeface="Arial Narrow" pitchFamily="34" charset="0"/>
                <a:cs typeface="Arial Narrow" pitchFamily="34" charset="0"/>
              </a:rPr>
              <a:t> (Austin, 2021).” </a:t>
            </a:r>
          </a:p>
          <a:p>
            <a:endParaRPr lang="en-GB" dirty="0">
              <a:latin typeface="Arial Narrow" pitchFamily="34" charset="0"/>
              <a:ea typeface="Arial Narrow" pitchFamily="34" charset="0"/>
              <a:cs typeface="Arial Narrow" pitchFamily="34" charset="0"/>
            </a:endParaRPr>
          </a:p>
        </p:txBody>
      </p:sp>
      <p:pic>
        <p:nvPicPr>
          <p:cNvPr id="5" name="Conclusion">
            <a:hlinkClick r:id="" action="ppaction://media"/>
            <a:extLst>
              <a:ext uri="{FF2B5EF4-FFF2-40B4-BE49-F238E27FC236}">
                <a16:creationId xmlns:a16="http://schemas.microsoft.com/office/drawing/2014/main" id="{9FEEC0F7-F24B-921C-F143-AAF59B5DB0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42202" y="1203325"/>
            <a:ext cx="487363" cy="487363"/>
          </a:xfrm>
          <a:prstGeom prst="rect">
            <a:avLst/>
          </a:prstGeom>
        </p:spPr>
      </p:pic>
      <p:pic>
        <p:nvPicPr>
          <p:cNvPr id="6" name="Conclusion 2.">
            <a:hlinkClick r:id="" action="ppaction://media"/>
            <a:extLst>
              <a:ext uri="{FF2B5EF4-FFF2-40B4-BE49-F238E27FC236}">
                <a16:creationId xmlns:a16="http://schemas.microsoft.com/office/drawing/2014/main" id="{D4EB905B-0964-19B4-4097-93EDE7FB6255}"/>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242201" y="1906231"/>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163"/>
    </mc:Choice>
    <mc:Fallback>
      <p:transition spd="slow" advTm="36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63" fill="hold"/>
                                        <p:tgtEl>
                                          <p:spTgt spid="5"/>
                                        </p:tgtEl>
                                      </p:cBhvr>
                                    </p:cmd>
                                  </p:childTnLst>
                                </p:cTn>
                              </p:par>
                            </p:childTnLst>
                          </p:cTn>
                        </p:par>
                        <p:par>
                          <p:cTn id="7" fill="hold">
                            <p:stCondLst>
                              <p:cond delay="36163"/>
                            </p:stCondLst>
                            <p:childTnLst>
                              <p:par>
                                <p:cTn id="8" presetID="1" presetClass="mediacall" presetSubtype="0" fill="hold" nodeType="afterEffect">
                                  <p:stCondLst>
                                    <p:cond delay="0"/>
                                  </p:stCondLst>
                                  <p:childTnLst>
                                    <p:cmd type="call" cmd="playFrom(0.0)">
                                      <p:cBhvr>
                                        <p:cTn id="9" dur="177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4769224" y="361950"/>
            <a:ext cx="2653551" cy="754971"/>
          </a:xfrm>
          <a:prstGeom prst="rect">
            <a:avLst/>
          </a:prstGeom>
          <a:noFill/>
        </p:spPr>
        <p:txBody>
          <a:bodyPr wrap="none" rtlCol="0">
            <a:spAutoFit/>
          </a:bodyPr>
          <a:lstStyle/>
          <a:p>
            <a:r>
              <a:rPr lang="en-GB" sz="4400">
                <a:latin typeface="Arial Narrow" pitchFamily="34" charset="0"/>
                <a:ea typeface="Arial Narrow" pitchFamily="34" charset="0"/>
                <a:cs typeface="Arial Narrow" pitchFamily="34" charset="0"/>
              </a:rPr>
              <a:t>References:</a:t>
            </a:r>
            <a:endParaRPr lang="en-US" sz="4400">
              <a:latin typeface="Arial Narrow" pitchFamily="34" charset="0"/>
              <a:ea typeface="Arial Narrow" pitchFamily="34" charset="0"/>
              <a:cs typeface="Arial Narrow" pitchFamily="34" charset="0"/>
            </a:endParaRPr>
          </a:p>
        </p:txBody>
      </p:sp>
      <p:sp>
        <p:nvSpPr>
          <p:cNvPr id="5" name="TextBox 4"/>
          <p:cNvSpPr txBox="1"/>
          <p:nvPr/>
        </p:nvSpPr>
        <p:spPr>
          <a:xfrm>
            <a:off x="174171" y="1265239"/>
            <a:ext cx="11460481" cy="5453365"/>
          </a:xfrm>
          <a:prstGeom prst="rect">
            <a:avLst/>
          </a:prstGeom>
          <a:noFill/>
        </p:spPr>
        <p:txBody>
          <a:bodyPr wrap="square" rtlCol="0">
            <a:spAutoFit/>
          </a:bodyPr>
          <a:lstStyle/>
          <a:p>
            <a:r>
              <a:rPr lang="en-GB" sz="1600">
                <a:latin typeface="Arial Narrow" pitchFamily="34" charset="0"/>
                <a:ea typeface="Arial Narrow" pitchFamily="34" charset="0"/>
                <a:cs typeface="Arial Narrow" pitchFamily="34" charset="0"/>
              </a:rPr>
              <a:t>Austin, A. (2021) </a:t>
            </a:r>
            <a:r>
              <a:rPr lang="en-GB" sz="1600" i="1">
                <a:latin typeface="Arial Narrow" pitchFamily="34" charset="0"/>
                <a:ea typeface="Arial Narrow" pitchFamily="34" charset="0"/>
                <a:cs typeface="Arial Narrow" pitchFamily="34" charset="0"/>
              </a:rPr>
              <a:t>What does the new clinical research vision mean for NHS patients and health professionals?, </a:t>
            </a:r>
            <a:r>
              <a:rPr lang="en-GB" sz="1600" i="0">
                <a:latin typeface="Arial Narrow" pitchFamily="34" charset="0"/>
                <a:ea typeface="Arial Narrow" pitchFamily="34" charset="0"/>
                <a:cs typeface="Arial Narrow" pitchFamily="34" charset="0"/>
              </a:rPr>
              <a:t>Available at </a:t>
            </a:r>
            <a:r>
              <a:rPr lang="en-GB" sz="1600" i="0">
                <a:latin typeface="Arial Narrow" pitchFamily="34" charset="0"/>
                <a:ea typeface="Arial Narrow" pitchFamily="34" charset="0"/>
                <a:cs typeface="Arial Narrow" pitchFamily="34" charset="0"/>
                <a:hlinkClick r:id="rId3"/>
              </a:rPr>
              <a:t>https://www.england.nhs.uk/blog/what-does-the-new-clinical-research-vision-mean-for-nhs-patients-and-health-professionals/#:~:text=Research%20is%20beneficial%20to%20people,faster%20returns%20to%20everyday%20life</a:t>
            </a:r>
            <a:r>
              <a:rPr lang="en-GB" sz="1600" i="0">
                <a:latin typeface="Arial Narrow" pitchFamily="34" charset="0"/>
                <a:ea typeface="Arial Narrow" pitchFamily="34" charset="0"/>
                <a:cs typeface="Arial Narrow" pitchFamily="34" charset="0"/>
              </a:rPr>
              <a:t> (Accessed 1 May 2022). </a:t>
            </a:r>
          </a:p>
          <a:p>
            <a:endParaRPr lang="en-GB" sz="1600" i="0">
              <a:latin typeface="Arial Narrow" pitchFamily="34" charset="0"/>
              <a:ea typeface="Arial Narrow" pitchFamily="34" charset="0"/>
              <a:cs typeface="Arial Narrow" pitchFamily="34" charset="0"/>
            </a:endParaRPr>
          </a:p>
          <a:p>
            <a:r>
              <a:rPr lang="en-GB" sz="1600" b="0" i="0" u="none" strike="noStrike">
                <a:solidFill>
                  <a:srgbClr val="333333"/>
                </a:solidFill>
                <a:latin typeface="Arial Narrow" pitchFamily="34" charset="0"/>
                <a:ea typeface="Arial Narrow" pitchFamily="34" charset="0"/>
                <a:cs typeface="Arial Narrow" pitchFamily="34" charset="0"/>
              </a:rPr>
              <a:t>Long, R. (2021) </a:t>
            </a:r>
            <a:r>
              <a:rPr lang="en-GB" sz="1600" b="0" i="1" u="none" strike="noStrike">
                <a:solidFill>
                  <a:srgbClr val="333333"/>
                </a:solidFill>
                <a:latin typeface="Arial Narrow" pitchFamily="34" charset="0"/>
                <a:ea typeface="Arial Narrow" pitchFamily="34" charset="0"/>
                <a:cs typeface="Arial Narrow" pitchFamily="34" charset="0"/>
              </a:rPr>
              <a:t>Relationships and Sex Educations in Schools, </a:t>
            </a:r>
            <a:r>
              <a:rPr lang="en-GB" sz="1600" b="0" i="0" u="none" strike="noStrike">
                <a:solidFill>
                  <a:srgbClr val="333333"/>
                </a:solidFill>
                <a:latin typeface="Arial Narrow" pitchFamily="34" charset="0"/>
                <a:ea typeface="Arial Narrow" pitchFamily="34" charset="0"/>
                <a:cs typeface="Arial Narrow" pitchFamily="34" charset="0"/>
              </a:rPr>
              <a:t>Available at </a:t>
            </a:r>
            <a:r>
              <a:rPr lang="en-GB" sz="1600" b="0" i="0" u="sng" strike="noStrike">
                <a:solidFill>
                  <a:srgbClr val="0000FF"/>
                </a:solidFill>
                <a:latin typeface="Arial Narrow" pitchFamily="34" charset="0"/>
                <a:ea typeface="Arial Narrow" pitchFamily="34" charset="0"/>
                <a:cs typeface="Arial Narrow" pitchFamily="34" charset="0"/>
                <a:hlinkClick r:id="rId4"/>
              </a:rPr>
              <a:t>https://researchbriefings.files.parliament.uk/documents/SN06103/SN06103.pdf</a:t>
            </a:r>
            <a:r>
              <a:rPr lang="en-GB" sz="1600" b="0" i="0" u="none" strike="noStrike">
                <a:solidFill>
                  <a:srgbClr val="333333"/>
                </a:solidFill>
                <a:latin typeface="Arial Narrow" pitchFamily="34" charset="0"/>
                <a:ea typeface="Arial Narrow" pitchFamily="34" charset="0"/>
                <a:cs typeface="Arial Narrow" pitchFamily="34" charset="0"/>
              </a:rPr>
              <a:t> </a:t>
            </a:r>
            <a:r>
              <a:rPr lang="en-GB" sz="1600">
                <a:latin typeface="Arial Narrow" pitchFamily="34" charset="0"/>
                <a:ea typeface="Arial Narrow" pitchFamily="34" charset="0"/>
                <a:cs typeface="Arial Narrow" pitchFamily="34" charset="0"/>
              </a:rPr>
              <a:t>(Accessed 1 May 2022)</a:t>
            </a:r>
          </a:p>
          <a:p>
            <a:endParaRPr lang="en-GB" sz="1600">
              <a:latin typeface="Arial Narrow" pitchFamily="34" charset="0"/>
              <a:ea typeface="Arial Narrow" pitchFamily="34" charset="0"/>
              <a:cs typeface="Arial Narrow" pitchFamily="34" charset="0"/>
            </a:endParaRPr>
          </a:p>
          <a:p>
            <a:r>
              <a:rPr lang="en-GB" sz="1600">
                <a:latin typeface="Arial Narrow" pitchFamily="34" charset="0"/>
                <a:ea typeface="Arial Narrow" pitchFamily="34" charset="0"/>
                <a:cs typeface="Arial Narrow" pitchFamily="34" charset="0"/>
              </a:rPr>
              <a:t>Planet Parenthood (2022) </a:t>
            </a:r>
            <a:r>
              <a:rPr lang="en-GB" sz="1600" i="1">
                <a:latin typeface="Arial Narrow" pitchFamily="34" charset="0"/>
                <a:ea typeface="Arial Narrow" pitchFamily="34" charset="0"/>
                <a:cs typeface="Arial Narrow" pitchFamily="34" charset="0"/>
              </a:rPr>
              <a:t>What are the goals of Sex Education?, </a:t>
            </a:r>
            <a:r>
              <a:rPr lang="en-GB" sz="1600" i="0">
                <a:latin typeface="Arial Narrow" pitchFamily="34" charset="0"/>
                <a:ea typeface="Arial Narrow" pitchFamily="34" charset="0"/>
                <a:cs typeface="Arial Narrow" pitchFamily="34" charset="0"/>
              </a:rPr>
              <a:t>Available at </a:t>
            </a:r>
            <a:r>
              <a:rPr lang="en-GB" sz="1600" i="0">
                <a:latin typeface="Arial Narrow" pitchFamily="34" charset="0"/>
                <a:ea typeface="Arial Narrow" pitchFamily="34" charset="0"/>
                <a:cs typeface="Arial Narrow" pitchFamily="34" charset="0"/>
                <a:hlinkClick r:id="rId5"/>
              </a:rPr>
              <a:t>https://www.plannedparenthood.org/learn/for-educators/what-are-goals-sex-education-youth#:~:text=Sex%20education%20gives%20young%20people,themselves%20for%20who%20they%20are</a:t>
            </a:r>
            <a:r>
              <a:rPr lang="en-GB" sz="1600" i="0">
                <a:latin typeface="Arial Narrow" pitchFamily="34" charset="0"/>
                <a:ea typeface="Arial Narrow" pitchFamily="34" charset="0"/>
                <a:cs typeface="Arial Narrow" pitchFamily="34" charset="0"/>
              </a:rPr>
              <a:t> (Accessed 1 May 2022)</a:t>
            </a:r>
            <a:endParaRPr lang="en-GB" sz="1600">
              <a:latin typeface="Arial Narrow" pitchFamily="34" charset="0"/>
              <a:ea typeface="Arial Narrow" pitchFamily="34" charset="0"/>
              <a:cs typeface="Arial Narrow" pitchFamily="34" charset="0"/>
            </a:endParaRPr>
          </a:p>
          <a:p>
            <a:endParaRPr lang="en-GB" sz="1600">
              <a:latin typeface="Arial Narrow" pitchFamily="34" charset="0"/>
              <a:ea typeface="Arial Narrow" pitchFamily="34" charset="0"/>
              <a:cs typeface="Arial Narrow" pitchFamily="34" charset="0"/>
            </a:endParaRPr>
          </a:p>
          <a:p>
            <a:r>
              <a:rPr lang="en-US" sz="1600">
                <a:latin typeface="Arial Narrow" pitchFamily="34" charset="0"/>
                <a:ea typeface="Arial Narrow" pitchFamily="34" charset="0"/>
                <a:cs typeface="Arial Narrow" pitchFamily="34" charset="0"/>
              </a:rPr>
              <a:t>Sex and relationship awareness campaigns</a:t>
            </a:r>
            <a:r>
              <a:rPr lang="en-GB" sz="1600">
                <a:latin typeface="Arial Narrow" pitchFamily="34" charset="0"/>
                <a:ea typeface="Arial Narrow" pitchFamily="34" charset="0"/>
                <a:cs typeface="Arial Narrow" pitchFamily="34" charset="0"/>
              </a:rPr>
              <a:t> (2022) </a:t>
            </a:r>
            <a:r>
              <a:rPr lang="en-US" sz="1600" i="1">
                <a:latin typeface="Arial Narrow" pitchFamily="34" charset="0"/>
                <a:ea typeface="Arial Narrow" pitchFamily="34" charset="0"/>
                <a:cs typeface="Arial Narrow" pitchFamily="34" charset="0"/>
              </a:rPr>
              <a:t>The SRE Project campaigns to raise awareness of its key messages: the health value of postponin</a:t>
            </a:r>
            <a:r>
              <a:rPr lang="en-US" sz="1600">
                <a:latin typeface="Arial Narrow" pitchFamily="34" charset="0"/>
                <a:ea typeface="Arial Narrow" pitchFamily="34" charset="0"/>
                <a:cs typeface="Arial Narrow" pitchFamily="34" charset="0"/>
              </a:rPr>
              <a:t>g first intercourse; the importance of responsible sex and effective use of contraception.</a:t>
            </a:r>
            <a:r>
              <a:rPr lang="en-GB" sz="1600">
                <a:latin typeface="Arial Narrow" pitchFamily="34" charset="0"/>
                <a:ea typeface="Arial Narrow" pitchFamily="34" charset="0"/>
                <a:cs typeface="Arial Narrow" pitchFamily="34" charset="0"/>
              </a:rPr>
              <a:t> Available at </a:t>
            </a:r>
            <a:r>
              <a:rPr lang="en-GB" sz="1600">
                <a:latin typeface="Arial Narrow" pitchFamily="34" charset="0"/>
                <a:ea typeface="Arial Narrow" pitchFamily="34" charset="0"/>
                <a:cs typeface="Arial Narrow" pitchFamily="34" charset="0"/>
                <a:hlinkClick r:id="rId6"/>
              </a:rPr>
              <a:t>http://www.sreproject.org/campaign-in-school</a:t>
            </a:r>
            <a:r>
              <a:rPr lang="en-GB" sz="1600">
                <a:latin typeface="Arial Narrow" pitchFamily="34" charset="0"/>
                <a:ea typeface="Arial Narrow" pitchFamily="34" charset="0"/>
                <a:cs typeface="Arial Narrow" pitchFamily="34" charset="0"/>
              </a:rPr>
              <a:t> (Accessed 1 May 2022). </a:t>
            </a:r>
          </a:p>
          <a:p>
            <a:endParaRPr lang="en-GB" sz="1600">
              <a:latin typeface="Arial Narrow" pitchFamily="34" charset="0"/>
              <a:ea typeface="Arial Narrow" pitchFamily="34" charset="0"/>
              <a:cs typeface="Arial Narrow" pitchFamily="34" charset="0"/>
            </a:endParaRPr>
          </a:p>
          <a:p>
            <a:r>
              <a:rPr lang="en-GB" sz="1600" b="0" i="0" u="none" strike="noStrike">
                <a:latin typeface="Arial Narrow" pitchFamily="34" charset="0"/>
                <a:ea typeface="Arial Narrow" pitchFamily="34" charset="0"/>
                <a:cs typeface="Arial Narrow" pitchFamily="34" charset="0"/>
              </a:rPr>
              <a:t>The National Institute for Health and Care Excellence (2019) </a:t>
            </a:r>
            <a:r>
              <a:rPr lang="en-GB" sz="1600" b="0" i="1" u="none" strike="noStrike">
                <a:latin typeface="Arial Narrow" pitchFamily="34" charset="0"/>
                <a:ea typeface="Arial Narrow" pitchFamily="34" charset="0"/>
                <a:cs typeface="Arial Narrow" pitchFamily="34" charset="0"/>
              </a:rPr>
              <a:t>Nice Impact Sexual Health, </a:t>
            </a:r>
            <a:r>
              <a:rPr lang="en-GB" sz="1600" b="0" i="0" u="none" strike="noStrike">
                <a:latin typeface="Arial Narrow" pitchFamily="34" charset="0"/>
                <a:ea typeface="Arial Narrow" pitchFamily="34" charset="0"/>
                <a:cs typeface="Arial Narrow" pitchFamily="34" charset="0"/>
              </a:rPr>
              <a:t>Available at</a:t>
            </a:r>
            <a:r>
              <a:rPr lang="en-GB" sz="1600" b="0" i="1" u="none" strike="noStrike">
                <a:latin typeface="Arial Narrow" pitchFamily="34" charset="0"/>
                <a:ea typeface="Arial Narrow" pitchFamily="34" charset="0"/>
                <a:cs typeface="Arial Narrow" pitchFamily="34" charset="0"/>
              </a:rPr>
              <a:t> </a:t>
            </a:r>
            <a:r>
              <a:rPr lang="en-GB" sz="1600" b="0" i="0" u="sng" strike="noStrike">
                <a:solidFill>
                  <a:srgbClr val="0000FF"/>
                </a:solidFill>
                <a:latin typeface="Arial Narrow" pitchFamily="34" charset="0"/>
                <a:ea typeface="Arial Narrow" pitchFamily="34" charset="0"/>
                <a:cs typeface="Arial Narrow" pitchFamily="34" charset="0"/>
                <a:hlinkClick r:id="rId7"/>
              </a:rPr>
              <a:t>https://www.nice.org.uk/media/default/about/what-we-do/into-practice/measuring-uptake/niceimpact-sexual-health.pdf</a:t>
            </a:r>
            <a:r>
              <a:rPr lang="en-GB" sz="1600" b="0" i="0" u="sng" strike="noStrike">
                <a:solidFill>
                  <a:srgbClr val="0000FF"/>
                </a:solidFill>
                <a:latin typeface="Arial Narrow" pitchFamily="34" charset="0"/>
                <a:ea typeface="Arial Narrow" pitchFamily="34" charset="0"/>
                <a:cs typeface="Arial Narrow" pitchFamily="34" charset="0"/>
              </a:rPr>
              <a:t>. </a:t>
            </a:r>
            <a:r>
              <a:rPr lang="en-GB" sz="1600">
                <a:latin typeface="Arial Narrow" pitchFamily="34" charset="0"/>
                <a:ea typeface="Arial Narrow" pitchFamily="34" charset="0"/>
                <a:cs typeface="Arial Narrow" pitchFamily="34" charset="0"/>
              </a:rPr>
              <a:t>(Accessed 1 May 2022)</a:t>
            </a:r>
          </a:p>
          <a:p>
            <a:endParaRPr lang="en-GB" sz="1600">
              <a:latin typeface="Arial Narrow" pitchFamily="34" charset="0"/>
              <a:ea typeface="Arial Narrow" pitchFamily="34" charset="0"/>
              <a:cs typeface="Arial Narrow" pitchFamily="34" charset="0"/>
            </a:endParaRPr>
          </a:p>
          <a:p>
            <a:r>
              <a:rPr lang="en-GB" sz="1600" b="0" i="0" u="none" strike="noStrike">
                <a:latin typeface="Arial Narrow" pitchFamily="34" charset="0"/>
                <a:ea typeface="Arial Narrow" pitchFamily="34" charset="0"/>
                <a:cs typeface="Arial Narrow" pitchFamily="34" charset="0"/>
              </a:rPr>
              <a:t>Umbrella (2022) </a:t>
            </a:r>
            <a:r>
              <a:rPr lang="en-GB" sz="1600" b="0" i="1" u="none" strike="noStrike">
                <a:latin typeface="Arial Narrow" pitchFamily="34" charset="0"/>
                <a:ea typeface="Arial Narrow" pitchFamily="34" charset="0"/>
                <a:cs typeface="Arial Narrow" pitchFamily="34" charset="0"/>
              </a:rPr>
              <a:t>Research, </a:t>
            </a:r>
            <a:r>
              <a:rPr lang="en-GB" sz="1600" b="0" i="0" u="none" strike="noStrike">
                <a:latin typeface="Arial Narrow" pitchFamily="34" charset="0"/>
                <a:ea typeface="Arial Narrow" pitchFamily="34" charset="0"/>
                <a:cs typeface="Arial Narrow" pitchFamily="34" charset="0"/>
              </a:rPr>
              <a:t>Available at</a:t>
            </a:r>
            <a:r>
              <a:rPr lang="en-GB" sz="1600" b="0" i="1" u="none" strike="noStrike">
                <a:latin typeface="Arial Narrow" pitchFamily="34" charset="0"/>
                <a:ea typeface="Arial Narrow" pitchFamily="34" charset="0"/>
                <a:cs typeface="Arial Narrow" pitchFamily="34" charset="0"/>
              </a:rPr>
              <a:t> </a:t>
            </a:r>
            <a:r>
              <a:rPr lang="en-GB" sz="1600" b="0" i="0" u="sng" strike="noStrike">
                <a:solidFill>
                  <a:srgbClr val="0000FF"/>
                </a:solidFill>
                <a:latin typeface="Arial Narrow" pitchFamily="34" charset="0"/>
                <a:ea typeface="Arial Narrow" pitchFamily="34" charset="0"/>
                <a:cs typeface="Arial Narrow" pitchFamily="34" charset="0"/>
                <a:hlinkClick r:id="rId8"/>
              </a:rPr>
              <a:t>https://umbrellahealth.co.uk/our-services/research/</a:t>
            </a:r>
            <a:r>
              <a:rPr lang="en-GB" sz="1600" b="0" i="0" u="sng" strike="noStrike">
                <a:solidFill>
                  <a:srgbClr val="0000FF"/>
                </a:solidFill>
                <a:latin typeface="Arial Narrow" pitchFamily="34" charset="0"/>
                <a:ea typeface="Arial Narrow" pitchFamily="34" charset="0"/>
                <a:cs typeface="Arial Narrow" pitchFamily="34" charset="0"/>
              </a:rPr>
              <a:t> </a:t>
            </a:r>
            <a:r>
              <a:rPr lang="en-GB" sz="1600">
                <a:latin typeface="Arial Narrow" pitchFamily="34" charset="0"/>
                <a:ea typeface="Arial Narrow" pitchFamily="34" charset="0"/>
                <a:cs typeface="Arial Narrow" pitchFamily="34" charset="0"/>
              </a:rPr>
              <a:t>(Accessed 1 May 2022)</a:t>
            </a:r>
          </a:p>
          <a:p>
            <a:endParaRPr lang="en-GB" sz="1600">
              <a:latin typeface="Arial Narrow" pitchFamily="34" charset="0"/>
              <a:ea typeface="Arial Narrow" pitchFamily="34" charset="0"/>
              <a:cs typeface="Arial Narrow" pitchFamily="34" charset="0"/>
            </a:endParaRPr>
          </a:p>
          <a:p>
            <a:endParaRPr lang="en-GB" sz="1600" i="0">
              <a:latin typeface="Arial Narrow" pitchFamily="34" charset="0"/>
              <a:ea typeface="Arial Narrow" pitchFamily="34" charset="0"/>
              <a:cs typeface="Arial Narrow" pitchFamily="34" charset="0"/>
            </a:endParaRPr>
          </a:p>
          <a:p>
            <a:endParaRPr lang="en-GB" sz="1600" i="0">
              <a:latin typeface="Arial Narrow" pitchFamily="34" charset="0"/>
              <a:ea typeface="Arial Narrow" pitchFamily="34" charset="0"/>
              <a:cs typeface="Arial Narrow" pitchFamily="34" charset="0"/>
            </a:endParaRPr>
          </a:p>
          <a:p>
            <a:endParaRPr lang="en-GB" sz="1600" i="0">
              <a:latin typeface="Arial Narrow" pitchFamily="34" charset="0"/>
              <a:ea typeface="Arial Narrow" pitchFamily="34" charset="0"/>
              <a:cs typeface="Arial Narrow" pitchFamily="34" charset="0"/>
            </a:endParaRP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Arab" typeface="Times New Roman"/>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Times New Roman"/>
        <a:font script="Knda" typeface="Tunga"/>
        <a:font script="Khmr" typeface="MoolBoran"/>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Angsan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Light"/>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Light"/>
        <a:font script="Olck" typeface="Nirmala UI"/>
        <a:font script="Lisu" typeface="Segoe UI"/>
        <a:font script="Sora" typeface="Nirmala UI"/>
      </a:majorFont>
      <a:minorFont>
        <a:latin typeface="Calibri" panose="020F0502020204030204"/>
        <a:ea typeface=""/>
        <a:cs typeface=""/>
        <a:font script="Arab" typeface="Arial"/>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Arial"/>
        <a:font script="Knda" typeface="Tunga"/>
        <a:font script="Khmr" typeface="DaunPenh"/>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Cordi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a:font script="Olck" typeface="Nirmala UI"/>
        <a:font script="Lisu" typeface="Segoe UI"/>
        <a:font script="Sora" typeface="Nirmala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1093</Words>
  <Application>Microsoft Office PowerPoint</Application>
  <PresentationFormat>Widescreen</PresentationFormat>
  <Paragraphs>79</Paragraphs>
  <Slides>9</Slides>
  <Notes>9</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Agency FB</vt:lpstr>
      <vt:lpstr>Arial</vt:lpstr>
      <vt:lpstr>Arial Narrow</vt:lpstr>
      <vt:lpstr>Calibri</vt:lpstr>
      <vt:lpstr>Calibri Light</vt:lpstr>
      <vt:lpstr>Default</vt:lpstr>
      <vt:lpstr>Introduction to Health Research BMNS4005 Presentation by Amy Meredith 2110730. </vt:lpstr>
      <vt:lpstr>Why is correct Sex Education important? </vt:lpstr>
      <vt:lpstr>What potential issues could arise from poor Sex Education?</vt:lpstr>
      <vt:lpstr>What does the evidence show as a result of students who received the correct Sex Education?</vt:lpstr>
      <vt:lpstr>What does research show in regards to Sex Education and healthy relationships?</vt:lpstr>
      <vt:lpstr>How could lack of Sex Education have an impact on our National Health Service?</vt:lpstr>
      <vt:lpstr>How could lack of research also have an impact on our National Health Service?</vt:lpstr>
      <vt:lpstr>Conclusion:</vt:lpstr>
      <vt:lpstr>PowerPoint Presentation</vt:lpstr>
    </vt:vector>
  </TitlesOfParts>
  <Company>Mobile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amy meredith</cp:lastModifiedBy>
  <cp:revision>9</cp:revision>
  <dcterms:created xsi:type="dcterms:W3CDTF">2022-05-05T13:57:45Z</dcterms:created>
  <dcterms:modified xsi:type="dcterms:W3CDTF">2022-05-18T09:06:38Z</dcterms:modified>
</cp:coreProperties>
</file>